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7"/>
  </p:notesMasterIdLst>
  <p:handoutMasterIdLst>
    <p:handoutMasterId r:id="rId28"/>
  </p:handoutMasterIdLst>
  <p:sldIdLst>
    <p:sldId id="272" r:id="rId4"/>
    <p:sldId id="258" r:id="rId5"/>
    <p:sldId id="308" r:id="rId6"/>
    <p:sldId id="311" r:id="rId7"/>
    <p:sldId id="298" r:id="rId8"/>
    <p:sldId id="309" r:id="rId9"/>
    <p:sldId id="301" r:id="rId10"/>
    <p:sldId id="302" r:id="rId11"/>
    <p:sldId id="303" r:id="rId12"/>
    <p:sldId id="299" r:id="rId13"/>
    <p:sldId id="304" r:id="rId14"/>
    <p:sldId id="306" r:id="rId15"/>
    <p:sldId id="305" r:id="rId16"/>
    <p:sldId id="307" r:id="rId17"/>
    <p:sldId id="300" r:id="rId18"/>
    <p:sldId id="310" r:id="rId19"/>
    <p:sldId id="312" r:id="rId20"/>
    <p:sldId id="313" r:id="rId21"/>
    <p:sldId id="314" r:id="rId22"/>
    <p:sldId id="315" r:id="rId23"/>
    <p:sldId id="316"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Tác giả"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61" d="100"/>
          <a:sy n="61" d="100"/>
        </p:scale>
        <p:origin x="372" y="6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experiments\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dirty="0" smtClean="0">
                <a:latin typeface="Times New Roman" panose="02020603050405020304" pitchFamily="18" charset="0"/>
                <a:cs typeface="Times New Roman" panose="02020603050405020304" pitchFamily="18" charset="0"/>
              </a:rPr>
              <a:t>BIỂU</a:t>
            </a:r>
            <a:r>
              <a:rPr lang="en-US" sz="1800" baseline="0" dirty="0" smtClean="0">
                <a:latin typeface="Times New Roman" panose="02020603050405020304" pitchFamily="18" charset="0"/>
                <a:cs typeface="Times New Roman" panose="02020603050405020304" pitchFamily="18" charset="0"/>
              </a:rPr>
              <a:t> ĐỒ KIỂM THỬ CÁC CHỨC NĂNG</a:t>
            </a:r>
            <a:endParaRPr lang="vi-VN" sz="1800" dirty="0">
              <a:latin typeface="Times New Roman" panose="02020603050405020304" pitchFamily="18" charset="0"/>
              <a:cs typeface="Times New Roman" panose="02020603050405020304" pitchFamily="18" charset="0"/>
            </a:endParaRPr>
          </a:p>
        </c:rich>
      </c:tx>
      <c:layout>
        <c:manualLayout>
          <c:xMode val="edge"/>
          <c:yMode val="edge"/>
          <c:x val="0.31637150043744533"/>
          <c:y val="3.611111111111110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Trang_tính1!$E$19</c:f>
              <c:strCache>
                <c:ptCount val="1"/>
                <c:pt idx="0">
                  <c:v>Truy vấn thông tin người dùng</c:v>
                </c:pt>
              </c:strCache>
            </c:strRef>
          </c:tx>
          <c:spPr>
            <a:ln w="28575" cap="rnd">
              <a:solidFill>
                <a:schemeClr val="accent2">
                  <a:lumMod val="60000"/>
                  <a:lumOff val="40000"/>
                </a:schemeClr>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Trang_tính1!$F$19:$I$19</c:f>
              <c:numCache>
                <c:formatCode>General</c:formatCode>
                <c:ptCount val="4"/>
                <c:pt idx="0">
                  <c:v>400</c:v>
                </c:pt>
                <c:pt idx="1">
                  <c:v>974</c:v>
                </c:pt>
                <c:pt idx="2">
                  <c:v>1987</c:v>
                </c:pt>
                <c:pt idx="3">
                  <c:v>4266</c:v>
                </c:pt>
              </c:numCache>
            </c:numRef>
          </c:val>
          <c:smooth val="0"/>
        </c:ser>
        <c:ser>
          <c:idx val="1"/>
          <c:order val="1"/>
          <c:tx>
            <c:strRef>
              <c:f>Trang_tính1!$E$20</c:f>
              <c:strCache>
                <c:ptCount val="1"/>
                <c:pt idx="0">
                  <c:v>Tìm kiếm bạn</c:v>
                </c:pt>
              </c:strCache>
            </c:strRef>
          </c:tx>
          <c:spPr>
            <a:ln w="28575" cap="rnd">
              <a:solidFill>
                <a:srgbClr val="00B05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Trang_tính1!$F$20:$I$20</c:f>
              <c:numCache>
                <c:formatCode>General</c:formatCode>
                <c:ptCount val="4"/>
                <c:pt idx="0">
                  <c:v>896</c:v>
                </c:pt>
                <c:pt idx="1">
                  <c:v>2067</c:v>
                </c:pt>
                <c:pt idx="2">
                  <c:v>2671</c:v>
                </c:pt>
                <c:pt idx="3">
                  <c:v>5216</c:v>
                </c:pt>
              </c:numCache>
            </c:numRef>
          </c:val>
          <c:smooth val="0"/>
        </c:ser>
        <c:ser>
          <c:idx val="2"/>
          <c:order val="2"/>
          <c:tx>
            <c:strRef>
              <c:f>Trang_tính1!$E$21</c:f>
              <c:strCache>
                <c:ptCount val="1"/>
                <c:pt idx="0">
                  <c:v>Truy vấn danh sách bài viết mới</c:v>
                </c:pt>
              </c:strCache>
            </c:strRef>
          </c:tx>
          <c:spPr>
            <a:ln w="28575" cap="rnd">
              <a:solidFill>
                <a:srgbClr val="FF0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Trang_tính1!$F$21:$I$21</c:f>
              <c:numCache>
                <c:formatCode>General</c:formatCode>
                <c:ptCount val="4"/>
                <c:pt idx="0">
                  <c:v>1984</c:v>
                </c:pt>
                <c:pt idx="1">
                  <c:v>6106</c:v>
                </c:pt>
                <c:pt idx="2">
                  <c:v>7207</c:v>
                </c:pt>
                <c:pt idx="3">
                  <c:v>13814</c:v>
                </c:pt>
              </c:numCache>
            </c:numRef>
          </c:val>
          <c:smooth val="0"/>
        </c:ser>
        <c:ser>
          <c:idx val="3"/>
          <c:order val="3"/>
          <c:tx>
            <c:strRef>
              <c:f>Trang_tính1!$E$22</c:f>
              <c:strCache>
                <c:ptCount val="1"/>
                <c:pt idx="0">
                  <c:v>Tìm kiếm bài viết theo nội dung</c:v>
                </c:pt>
              </c:strCache>
            </c:strRef>
          </c:tx>
          <c:spPr>
            <a:ln w="28575" cap="rnd">
              <a:solidFill>
                <a:srgbClr val="FFC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Trang_tính1!$F$22:$I$22</c:f>
              <c:numCache>
                <c:formatCode>General</c:formatCode>
                <c:ptCount val="4"/>
                <c:pt idx="0">
                  <c:v>2406</c:v>
                </c:pt>
                <c:pt idx="1">
                  <c:v>7015</c:v>
                </c:pt>
                <c:pt idx="2">
                  <c:v>8465</c:v>
                </c:pt>
                <c:pt idx="3">
                  <c:v>15646</c:v>
                </c:pt>
              </c:numCache>
            </c:numRef>
          </c:val>
          <c:smooth val="0"/>
        </c:ser>
        <c:ser>
          <c:idx val="4"/>
          <c:order val="4"/>
          <c:tx>
            <c:strRef>
              <c:f>Trang_tính1!$E$23</c:f>
              <c:strCache>
                <c:ptCount val="1"/>
                <c:pt idx="0">
                  <c:v>Tìm kiếm bài viết theo vị trí</c:v>
                </c:pt>
              </c:strCache>
            </c:strRef>
          </c:tx>
          <c:spPr>
            <a:ln w="28575" cap="rnd">
              <a:solidFill>
                <a:srgbClr val="00206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Trang_tính1!$F$23:$I$23</c:f>
              <c:numCache>
                <c:formatCode>General</c:formatCode>
                <c:ptCount val="4"/>
                <c:pt idx="0">
                  <c:v>1091</c:v>
                </c:pt>
                <c:pt idx="1">
                  <c:v>2864</c:v>
                </c:pt>
                <c:pt idx="2">
                  <c:v>3406</c:v>
                </c:pt>
                <c:pt idx="3">
                  <c:v>6054</c:v>
                </c:pt>
              </c:numCache>
            </c:numRef>
          </c:val>
          <c:smooth val="0"/>
        </c:ser>
        <c:dLbls>
          <c:showLegendKey val="0"/>
          <c:showVal val="0"/>
          <c:showCatName val="0"/>
          <c:showSerName val="0"/>
          <c:showPercent val="0"/>
          <c:showBubbleSize val="0"/>
        </c:dLbls>
        <c:smooth val="0"/>
        <c:axId val="249232192"/>
        <c:axId val="249238464"/>
      </c:lineChart>
      <c:catAx>
        <c:axId val="249232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dirty="0" err="1" smtClean="0">
                    <a:latin typeface="Times New Roman" panose="02020603050405020304" pitchFamily="18" charset="0"/>
                    <a:cs typeface="Times New Roman" panose="02020603050405020304" pitchFamily="18" charset="0"/>
                  </a:rPr>
                  <a:t>Số</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lượng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kết</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nối</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đồng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thời</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49238464"/>
        <c:crosses val="autoZero"/>
        <c:auto val="1"/>
        <c:lblAlgn val="ctr"/>
        <c:lblOffset val="100"/>
        <c:noMultiLvlLbl val="0"/>
      </c:catAx>
      <c:valAx>
        <c:axId val="24923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thực thi (ms)</a:t>
                </a:r>
                <a:endParaRPr lang="en-US" sz="15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49232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ĐÁNH GIÁ TỪ NGƯỜI DÙNG</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Trang_tính1!$L$32:$L$41</c:f>
              <c:strCache>
                <c:ptCount val="10"/>
                <c:pt idx="0">
                  <c:v>Độ hữu ích</c:v>
                </c:pt>
                <c:pt idx="1">
                  <c:v>Giao diện</c:v>
                </c:pt>
                <c:pt idx="2">
                  <c:v>Dễ sử dụng</c:v>
                </c:pt>
                <c:pt idx="3">
                  <c:v>Tốc độ xử lý</c:v>
                </c:pt>
                <c:pt idx="4">
                  <c:v>Tiềm năng</c:v>
                </c:pt>
                <c:pt idx="5">
                  <c:v>Chức năng tìm kiếm địa điểm</c:v>
                </c:pt>
                <c:pt idx="6">
                  <c:v>Chức năng nhắc nhở địa điểm</c:v>
                </c:pt>
                <c:pt idx="7">
                  <c:v>Chức năng theo dõi hành trình</c:v>
                </c:pt>
                <c:pt idx="8">
                  <c:v>Tính năng chia sẻ địa điểm</c:v>
                </c:pt>
                <c:pt idx="9">
                  <c:v>Độ xác thực của địa điểm</c:v>
                </c:pt>
              </c:strCache>
            </c:strRef>
          </c:cat>
          <c:val>
            <c:numRef>
              <c:f>Trang_tính1!$M$32:$M$41</c:f>
              <c:numCache>
                <c:formatCode>General</c:formatCode>
                <c:ptCount val="10"/>
                <c:pt idx="0">
                  <c:v>8.4102564102564106</c:v>
                </c:pt>
                <c:pt idx="1">
                  <c:v>7.8514957264957257</c:v>
                </c:pt>
                <c:pt idx="2">
                  <c:v>8.9337606837606849</c:v>
                </c:pt>
                <c:pt idx="3">
                  <c:v>6.7040598290598297</c:v>
                </c:pt>
                <c:pt idx="4">
                  <c:v>8.2457264957264957</c:v>
                </c:pt>
                <c:pt idx="5">
                  <c:v>9.1428571428571423</c:v>
                </c:pt>
                <c:pt idx="6">
                  <c:v>9.4285714285714288</c:v>
                </c:pt>
                <c:pt idx="7">
                  <c:v>9.387755102040817</c:v>
                </c:pt>
                <c:pt idx="8">
                  <c:v>9.4285714285714288</c:v>
                </c:pt>
                <c:pt idx="9">
                  <c:v>9.4489795918367339</c:v>
                </c:pt>
              </c:numCache>
            </c:numRef>
          </c:val>
        </c:ser>
        <c:dLbls>
          <c:showLegendKey val="0"/>
          <c:showVal val="0"/>
          <c:showCatName val="0"/>
          <c:showSerName val="0"/>
          <c:showPercent val="0"/>
          <c:showBubbleSize val="0"/>
        </c:dLbls>
        <c:gapWidth val="182"/>
        <c:axId val="322453800"/>
        <c:axId val="322454584"/>
      </c:barChart>
      <c:catAx>
        <c:axId val="322453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22454584"/>
        <c:crosses val="autoZero"/>
        <c:auto val="1"/>
        <c:lblAlgn val="ctr"/>
        <c:lblOffset val="100"/>
        <c:noMultiLvlLbl val="0"/>
      </c:catAx>
      <c:valAx>
        <c:axId val="322454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err="1" smtClean="0">
                    <a:latin typeface="Times New Roman" panose="02020603050405020304" pitchFamily="18" charset="0"/>
                    <a:cs typeface="Times New Roman" panose="02020603050405020304" pitchFamily="18" charset="0"/>
                  </a:rPr>
                  <a:t>Điểm</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đánh</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giá</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22453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PHÂN BỐ ĐIỂM ĐÁNH GIÁ</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Trang_tính1!$D$57:$D$66</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Trang_tính1!$E$57:$E$66</c:f>
              <c:numCache>
                <c:formatCode>General</c:formatCode>
                <c:ptCount val="10"/>
                <c:pt idx="0">
                  <c:v>2</c:v>
                </c:pt>
                <c:pt idx="1">
                  <c:v>0</c:v>
                </c:pt>
                <c:pt idx="2">
                  <c:v>2</c:v>
                </c:pt>
                <c:pt idx="3">
                  <c:v>5</c:v>
                </c:pt>
                <c:pt idx="4">
                  <c:v>18</c:v>
                </c:pt>
                <c:pt idx="5">
                  <c:v>18</c:v>
                </c:pt>
                <c:pt idx="6">
                  <c:v>40</c:v>
                </c:pt>
                <c:pt idx="7">
                  <c:v>64</c:v>
                </c:pt>
                <c:pt idx="8">
                  <c:v>113</c:v>
                </c:pt>
                <c:pt idx="9">
                  <c:v>228</c:v>
                </c:pt>
              </c:numCache>
            </c:numRef>
          </c:val>
        </c:ser>
        <c:dLbls>
          <c:dLblPos val="outEnd"/>
          <c:showLegendKey val="0"/>
          <c:showVal val="1"/>
          <c:showCatName val="0"/>
          <c:showSerName val="0"/>
          <c:showPercent val="0"/>
          <c:showBubbleSize val="0"/>
        </c:dLbls>
        <c:gapWidth val="219"/>
        <c:overlap val="-27"/>
        <c:axId val="335685848"/>
        <c:axId val="335688200"/>
      </c:barChart>
      <c:catAx>
        <c:axId val="335685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5688200"/>
        <c:crosses val="autoZero"/>
        <c:auto val="1"/>
        <c:lblAlgn val="ctr"/>
        <c:lblOffset val="100"/>
        <c:noMultiLvlLbl val="0"/>
      </c:catAx>
      <c:valAx>
        <c:axId val="335688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5685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7/18/2016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7/18/2016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a:t>
            </a:r>
          </a:p>
          <a:p>
            <a:pPr marL="228600" indent="-228600">
              <a:buAutoNum type="arabicPeriod"/>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Cho </a:t>
            </a:r>
            <a:r>
              <a:rPr lang="en-US" baseline="0" dirty="0" err="1" smtClean="0"/>
              <a:t>nên</a:t>
            </a:r>
            <a:r>
              <a:rPr lang="en-US" baseline="0" dirty="0" smtClean="0"/>
              <a:t> </a:t>
            </a:r>
            <a:r>
              <a:rPr lang="en-US" baseline="0" dirty="0" err="1" smtClean="0"/>
              <a:t>trong</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chỉ</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228600" indent="-228600">
              <a:buAutoNum type="arabicPeriod"/>
            </a:pP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7141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tạo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a:t>
            </a:r>
          </a:p>
          <a:p>
            <a:pPr marL="228600" indent="-228600">
              <a:buAutoNum type="arabicPeriod"/>
            </a:pP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trên</a:t>
            </a:r>
            <a:r>
              <a:rPr lang="en-US" baseline="0" dirty="0" smtClean="0"/>
              <a:t> </a:t>
            </a:r>
            <a:r>
              <a:rPr lang="en-US" baseline="0" dirty="0" err="1" smtClean="0"/>
              <a:t>từng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100, 300, 500, 1000 </a:t>
            </a:r>
            <a:r>
              <a:rPr lang="en-US" baseline="0" dirty="0" err="1" smtClean="0"/>
              <a:t>lượt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784258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Biểu</a:t>
            </a:r>
            <a:r>
              <a:rPr lang="en-US" baseline="0" dirty="0" smtClean="0"/>
              <a:t> </a:t>
            </a:r>
            <a:r>
              <a:rPr lang="en-US" baseline="0" dirty="0" err="1" smtClean="0"/>
              <a:t>đồ</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228600" indent="-228600">
              <a:buAutoNum type="arabicPeriod"/>
            </a:pP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khoảng</a:t>
            </a:r>
            <a:r>
              <a:rPr lang="en-US" baseline="0" dirty="0" smtClean="0"/>
              <a:t> 500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lớn</a:t>
            </a:r>
            <a:r>
              <a:rPr lang="en-US" baseline="0" dirty="0" smtClean="0"/>
              <a:t>, 1000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lấy</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 Do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smtClean="0"/>
              <a:t>.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45197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trong</a:t>
            </a:r>
            <a:r>
              <a:rPr lang="en-US" baseline="0" dirty="0" smtClean="0"/>
              <a:t> 3 </a:t>
            </a:r>
            <a:r>
              <a:rPr lang="en-US" baseline="0" dirty="0" err="1" smtClean="0"/>
              <a:t>ngày</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thân</a:t>
            </a:r>
            <a:r>
              <a:rPr lang="en-US" baseline="0" dirty="0" smtClean="0"/>
              <a:t>.</a:t>
            </a:r>
          </a:p>
          <a:p>
            <a:pPr marL="228600" indent="-228600">
              <a:buAutoNum type="arabicPeriod"/>
            </a:pPr>
            <a:r>
              <a:rPr lang="en-US" baseline="0" dirty="0" smtClean="0"/>
              <a:t>Sau </a:t>
            </a:r>
            <a:r>
              <a:rPr lang="en-US" baseline="0" dirty="0" err="1" smtClean="0"/>
              <a:t>đó</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số</a:t>
            </a:r>
            <a:r>
              <a:rPr lang="en-US" baseline="0" dirty="0" smtClean="0"/>
              <a:t> </a:t>
            </a:r>
            <a:r>
              <a:rPr lang="en-US" baseline="0" dirty="0" err="1" smtClean="0"/>
              <a:t>lượt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Số</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175492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Sau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cho</a:t>
            </a:r>
            <a:r>
              <a:rPr lang="en-US" baseline="0" dirty="0" smtClean="0"/>
              <a:t> </a:t>
            </a:r>
            <a:r>
              <a:rPr lang="en-US" baseline="0" dirty="0" err="1" smtClean="0"/>
              <a:t>điểm</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thang </a:t>
            </a:r>
            <a:r>
              <a:rPr lang="en-US" baseline="0" dirty="0" err="1" smtClean="0"/>
              <a:t>điểm</a:t>
            </a:r>
            <a:r>
              <a:rPr lang="en-US" baseline="0" dirty="0" smtClean="0"/>
              <a:t> 10. </a:t>
            </a:r>
            <a:r>
              <a:rPr lang="en-US" baseline="0" dirty="0" err="1" smtClean="0"/>
              <a:t>Bao</a:t>
            </a:r>
            <a:r>
              <a:rPr lang="en-US" baseline="0" dirty="0" smtClean="0"/>
              <a:t> </a:t>
            </a:r>
            <a:r>
              <a:rPr lang="en-US" baseline="0" dirty="0" err="1" smtClean="0"/>
              <a:t>gồm</a:t>
            </a:r>
            <a:r>
              <a:rPr lang="en-US" baseline="0" dirty="0" smtClean="0"/>
              <a:t> 5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5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Qua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thì</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hay,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thấp</a:t>
            </a:r>
            <a:r>
              <a:rPr lang="en-US" baseline="0" dirty="0" smtClean="0"/>
              <a:t> </a:t>
            </a:r>
            <a:r>
              <a:rPr lang="en-US" baseline="0" dirty="0" err="1" smtClean="0"/>
              <a:t>về</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còn</a:t>
            </a:r>
            <a:r>
              <a:rPr lang="en-US" baseline="0" dirty="0" smtClean="0"/>
              <a:t> </a:t>
            </a:r>
            <a:r>
              <a:rPr lang="en-US" baseline="0" dirty="0" err="1" smtClean="0"/>
              <a:t>chậm</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thì</a:t>
            </a:r>
            <a:r>
              <a:rPr lang="en-US" baseline="0" dirty="0" smtClean="0"/>
              <a:t> </a:t>
            </a:r>
            <a:r>
              <a:rPr lang="en-US" baseline="0" dirty="0" err="1" smtClean="0"/>
              <a:t>chưa</a:t>
            </a:r>
            <a:r>
              <a:rPr lang="en-US" baseline="0" dirty="0" smtClean="0"/>
              <a:t> </a:t>
            </a:r>
            <a:r>
              <a:rPr lang="en-US" baseline="0" dirty="0" err="1" smtClean="0"/>
              <a:t>đẹp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550855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Bảng</a:t>
            </a:r>
            <a:r>
              <a:rPr lang="en-US" baseline="0" dirty="0" smtClean="0"/>
              <a:t> </a:t>
            </a:r>
            <a:r>
              <a:rPr lang="en-US" baseline="0" dirty="0" err="1" smtClean="0"/>
              <a:t>phân</a:t>
            </a:r>
            <a:r>
              <a:rPr lang="en-US" baseline="0" dirty="0" smtClean="0"/>
              <a:t> </a:t>
            </a:r>
            <a:r>
              <a:rPr lang="en-US" baseline="0" dirty="0" err="1" smtClean="0"/>
              <a:t>bố</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Điểm</a:t>
            </a:r>
            <a:r>
              <a:rPr lang="en-US" baseline="0" dirty="0" smtClean="0"/>
              <a:t> </a:t>
            </a:r>
            <a:r>
              <a:rPr lang="en-US" baseline="0" dirty="0" err="1" smtClean="0"/>
              <a:t>cao</a:t>
            </a:r>
            <a:r>
              <a:rPr lang="en-US" baseline="0" dirty="0" smtClean="0"/>
              <a:t> </a:t>
            </a:r>
            <a:r>
              <a:rPr lang="en-US" baseline="0" dirty="0" err="1" smtClean="0"/>
              <a:t>chiếm</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endParaRPr lang="en-US" baseline="0" dirty="0"/>
          </a:p>
          <a:p>
            <a:pPr marL="228600" indent="-228600">
              <a:buAutoNum type="arabicPeriod"/>
            </a:pP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thấp</a:t>
            </a:r>
            <a:r>
              <a:rPr lang="en-US" baseline="0" dirty="0" smtClean="0"/>
              <a:t> </a:t>
            </a:r>
            <a:r>
              <a:rPr lang="en-US" baseline="0" dirty="0" err="1" smtClean="0"/>
              <a:t>thường</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2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378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7782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1 </a:t>
            </a:r>
            <a:r>
              <a:rPr lang="en-US" baseline="0" dirty="0" err="1" smtClean="0"/>
              <a:t>các</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mình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a:t>
            </a:r>
          </a:p>
          <a:p>
            <a:pPr marL="171450" indent="-171450">
              <a:buFontTx/>
              <a:buChar cha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thông</a:t>
            </a:r>
            <a:r>
              <a:rPr lang="en-US" baseline="0" dirty="0" smtClean="0"/>
              <a:t> tin </a:t>
            </a:r>
            <a:r>
              <a:rPr lang="en-US" baseline="0" dirty="0" err="1" smtClean="0"/>
              <a:t>cá</a:t>
            </a:r>
            <a:r>
              <a:rPr lang="en-US" baseline="0" dirty="0" smtClean="0"/>
              <a:t> </a:t>
            </a:r>
            <a:r>
              <a:rPr lang="en-US" baseline="0" dirty="0" err="1" smtClean="0"/>
              <a:t>nhân</a:t>
            </a:r>
            <a:r>
              <a:rPr lang="en-US" baseline="0" dirty="0" smtClean="0"/>
              <a:t> hay </a:t>
            </a:r>
            <a:r>
              <a:rPr lang="en-US" baseline="0" dirty="0" err="1" smtClean="0"/>
              <a:t>là</a:t>
            </a:r>
            <a:r>
              <a:rPr lang="en-US" baseline="0" dirty="0" smtClean="0"/>
              <a:t> </a:t>
            </a:r>
            <a:r>
              <a:rPr lang="en-US" baseline="0" dirty="0" err="1" smtClean="0"/>
              <a:t>ảnh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a:t>
            </a:r>
            <a:endParaRPr lang="en-US" baseline="0" dirty="0" smtClean="0"/>
          </a:p>
          <a:p>
            <a:pPr marL="171450" indent="-171450">
              <a:buFontTx/>
              <a:buChar char="-"/>
            </a:pP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như</a:t>
            </a:r>
            <a:r>
              <a:rPr lang="en-US" baseline="0" dirty="0" smtClean="0"/>
              <a:t> </a:t>
            </a:r>
            <a:r>
              <a:rPr lang="en-US" baseline="0" dirty="0" smtClean="0"/>
              <a:t>chia </a:t>
            </a:r>
            <a:r>
              <a:rPr lang="en-US" baseline="0" dirty="0" err="1" smtClean="0"/>
              <a:t>sẻ</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chia </a:t>
            </a:r>
            <a:r>
              <a:rPr lang="en-US" baseline="0" dirty="0" err="1" smtClean="0"/>
              <a:t>sẻ</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nhắn</a:t>
            </a:r>
            <a:r>
              <a:rPr lang="en-US" baseline="0" dirty="0" smtClean="0"/>
              <a:t> tin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62951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7/18/2016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7/18/2016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aretedocumentsolutions.co.uk/images/upload.jpg" TargetMode="External"/><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i.stack.imgur.com/EMCvY.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10</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Các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khó</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khăn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giải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pháp</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11</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 không quen Nam. Ngọc cần thông qua ai để biết 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13</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14</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16</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Thực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nghiệm</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đánh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giá</a:t>
            </a:r>
            <a:r>
              <a:rPr lang="en-US" sz="30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94007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14" name="TextBox 13"/>
          <p:cNvSpPr txBox="1"/>
          <p:nvPr/>
        </p:nvSpPr>
        <p:spPr>
          <a:xfrm>
            <a:off x="1205471" y="1617081"/>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15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Hơn</a:t>
            </a:r>
            <a:r>
              <a:rPr lang="en-US" sz="3000" dirty="0" smtClean="0">
                <a:latin typeface="Times New Roman" panose="02020603050405020304" pitchFamily="18" charset="0"/>
                <a:cs typeface="Times New Roman" panose="02020603050405020304" pitchFamily="18" charset="0"/>
              </a:rPr>
              <a:t> 20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đỉnh</a:t>
            </a:r>
            <a:r>
              <a:rPr lang="en-US" sz="3000" dirty="0" smtClean="0">
                <a:latin typeface="Times New Roman" panose="02020603050405020304" pitchFamily="18" charset="0"/>
                <a:cs typeface="Times New Roman" panose="02020603050405020304" pitchFamily="18" charset="0"/>
              </a:rPr>
              <a:t>, 50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nối</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17</a:t>
            </a:fld>
            <a:endParaRPr lang="en-US"/>
          </a:p>
        </p:txBody>
      </p:sp>
      <p:sp>
        <p:nvSpPr>
          <p:cNvPr id="29" name="TextBox 13"/>
          <p:cNvSpPr txBox="1"/>
          <p:nvPr/>
        </p:nvSpPr>
        <p:spPr>
          <a:xfrm>
            <a:off x="1205471" y="3851484"/>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Processor: Intel(R) Core i5-3210.</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RAM: 8.00GB.</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thử</a:t>
            </a:r>
            <a:r>
              <a:rPr lang="en-US" sz="3000" dirty="0" smtClean="0">
                <a:latin typeface="Times New Roman" panose="02020603050405020304" pitchFamily="18" charset="0"/>
                <a:cs typeface="Times New Roman" panose="02020603050405020304" pitchFamily="18" charset="0"/>
              </a:rPr>
              <a:t>: Apache </a:t>
            </a:r>
            <a:r>
              <a:rPr lang="en-US" sz="3000" dirty="0" err="1" smtClean="0">
                <a:latin typeface="Times New Roman" panose="02020603050405020304" pitchFamily="18" charset="0"/>
                <a:cs typeface="Times New Roman" panose="02020603050405020304" pitchFamily="18" charset="0"/>
              </a:rPr>
              <a:t>Jmeter</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8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18</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2382798162"/>
              </p:ext>
            </p:extLst>
          </p:nvPr>
        </p:nvGraphicFramePr>
        <p:xfrm>
          <a:off x="2161310" y="189971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5115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19</a:t>
            </a:fld>
            <a:endParaRPr lang="en-US"/>
          </a:p>
        </p:txBody>
      </p:sp>
      <p:graphicFrame>
        <p:nvGraphicFramePr>
          <p:cNvPr id="4" name="Bảng 3"/>
          <p:cNvGraphicFramePr>
            <a:graphicFrameLocks noGrp="1"/>
          </p:cNvGraphicFramePr>
          <p:nvPr>
            <p:extLst>
              <p:ext uri="{D42A27DB-BD31-4B8C-83A1-F6EECF244321}">
                <p14:modId xmlns:p14="http://schemas.microsoft.com/office/powerpoint/2010/main" val="213047716"/>
              </p:ext>
            </p:extLst>
          </p:nvPr>
        </p:nvGraphicFramePr>
        <p:xfrm>
          <a:off x="3136650" y="1779268"/>
          <a:ext cx="7315200" cy="4937760"/>
        </p:xfrm>
        <a:graphic>
          <a:graphicData uri="http://schemas.openxmlformats.org/drawingml/2006/table">
            <a:tbl>
              <a:tblPr firstRow="1" firstCol="1" bandRow="1">
                <a:tableStyleId>{B301B821-A1FF-4177-AEE7-76D212191A09}</a:tableStyleId>
              </a:tblPr>
              <a:tblGrid>
                <a:gridCol w="5029200"/>
                <a:gridCol w="2286000"/>
              </a:tblGrid>
              <a:tr h="351692">
                <a:tc>
                  <a:txBody>
                    <a:bodyPr/>
                    <a:lstStyle/>
                    <a:p>
                      <a:pPr marL="328930" marR="0" indent="0" algn="ctr">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49</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666115" algn="ct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ký</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luận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396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tải</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sửa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24</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18</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cs typeface="Times New Roman" panose="02020603050405020304" pitchFamily="18" charset="0"/>
                        </a:rPr>
                        <a:t>nhắn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77</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Số lượng ảnh đại diện</a:t>
                      </a:r>
                      <a:endParaRPr lang="en-US" sz="18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645496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Giới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thiệu</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20</a:t>
            </a:fld>
            <a:endParaRPr lang="en-US"/>
          </a:p>
        </p:txBody>
      </p:sp>
      <p:graphicFrame>
        <p:nvGraphicFramePr>
          <p:cNvPr id="5" name="Biểu đồ 4"/>
          <p:cNvGraphicFramePr>
            <a:graphicFrameLocks/>
          </p:cNvGraphicFramePr>
          <p:nvPr>
            <p:extLst>
              <p:ext uri="{D42A27DB-BD31-4B8C-83A1-F6EECF244321}">
                <p14:modId xmlns:p14="http://schemas.microsoft.com/office/powerpoint/2010/main" val="3296009615"/>
              </p:ext>
            </p:extLst>
          </p:nvPr>
        </p:nvGraphicFramePr>
        <p:xfrm>
          <a:off x="2490856" y="1836969"/>
          <a:ext cx="874221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304621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21</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3102209536"/>
              </p:ext>
            </p:extLst>
          </p:nvPr>
        </p:nvGraphicFramePr>
        <p:xfrm>
          <a:off x="3810000" y="2104697"/>
          <a:ext cx="6563710" cy="3728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420211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liệu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tham</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a:t>
            </a:r>
          </a:p>
          <a:p>
            <a:endParaRPr lang="en-US" dirty="0">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pic>
        <p:nvPicPr>
          <p:cNvPr id="1026" name="Picture 2" descr="http://www.dulichnamchau.vn/wp-content/uploads/2015/12/x%C3%A1ch-ba-l%C3%B4-l%C3%AAn-v%C3%A0-%C4%91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37" y="1946576"/>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rtshealthnetwork.ca/ahnc/images/istock_000017727905small_-_network_illust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7819" y="4102165"/>
            <a:ext cx="304800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lebertech.com/wp-content/uploads/2016/03/special-even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062" y="1415339"/>
            <a:ext cx="2615969"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Ảnh 11"/>
          <p:cNvPicPr>
            <a:picLocks noChangeAspect="1"/>
          </p:cNvPicPr>
          <p:nvPr/>
        </p:nvPicPr>
        <p:blipFill>
          <a:blip r:embed="rId6"/>
          <a:stretch>
            <a:fillRect/>
          </a:stretch>
        </p:blipFill>
        <p:spPr>
          <a:xfrm>
            <a:off x="6069062" y="3347454"/>
            <a:ext cx="2286000" cy="1666875"/>
          </a:xfrm>
          <a:prstGeom prst="rect">
            <a:avLst/>
          </a:prstGeom>
        </p:spPr>
      </p:pic>
      <p:pic>
        <p:nvPicPr>
          <p:cNvPr id="1036" name="Picture 12" descr="https://melaka.equatorial.com/wp-content/uploads/sites/8/2014/11/melaka-et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6448" y="4678427"/>
            <a:ext cx="20002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i.stack.imgur.com/VUlQ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046" y="3977896"/>
            <a:ext cx="349469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http://i.stack.imgur.com/houb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050" y="3732480"/>
            <a:ext cx="306887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cdn.xenlife.com.au/wp-content/uploads/bigstock-Social-networking-draw-2527941512_narro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486" y="1629550"/>
            <a:ext cx="437485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AutoShape 8" descr="http://d-maps.com/m/asia/vietnam/vietnam41.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84598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Xây</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dựng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ứng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dụng</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smtClean="0">
                <a:hlinkClick r:id="rId3"/>
              </a:rPr>
              <a:t>www.aretedocumentsolutions.co.uk/images/upload.jpg</a:t>
            </a:r>
            <a:endParaRPr lang="en-US" smtClean="0"/>
          </a:p>
          <a:p>
            <a:r>
              <a:rPr lang="en-US">
                <a:hlinkClick r:id="rId4"/>
              </a:rPr>
              <a:t>https://</a:t>
            </a:r>
            <a:r>
              <a:rPr lang="en-US" smtClean="0">
                <a:hlinkClick r:id="rId4"/>
              </a:rPr>
              <a:t>media.licdn.com/mpr/mpr/p/5/005/092/360/0246334.jpg</a:t>
            </a:r>
            <a:endParaRPr lang="en-US" smtClean="0"/>
          </a:p>
          <a:p>
            <a:r>
              <a:rPr lang="en-US">
                <a:hlinkClick r:id="rId5"/>
              </a:rPr>
              <a:t>http://</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3094</Words>
  <Application>Microsoft Office PowerPoint</Application>
  <PresentationFormat>Màn hình rộng</PresentationFormat>
  <Paragraphs>268</Paragraphs>
  <Slides>23</Slides>
  <Notes>23</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23</vt:i4>
      </vt:variant>
    </vt:vector>
  </HeadingPairs>
  <TitlesOfParts>
    <vt:vector size="32" baseType="lpstr">
      <vt:lpstr>Arial</vt:lpstr>
      <vt:lpstr>Century Gothic</vt:lpstr>
      <vt:lpstr>MS Mincho</vt:lpstr>
      <vt:lpstr>Tahoma</vt:lpstr>
      <vt:lpstr>Times New Roman</vt:lpstr>
      <vt:lpstr>Wingdings</vt:lpstr>
      <vt:lpstr>Wingdings 3</vt:lpstr>
      <vt:lpstr>Wisp</vt:lpstr>
      <vt:lpstr>1_Wisp</vt:lpstr>
      <vt:lpstr>Bản trình bày PowerPoint</vt:lpstr>
      <vt:lpstr>Bản trình bày PowerPoint</vt:lpstr>
      <vt:lpstr>1. Giới thiệu đề tài </vt:lpstr>
      <vt:lpstr>1. Giới thiệu đề tài </vt:lpstr>
      <vt:lpstr>Bản trình bày PowerPoint</vt:lpstr>
      <vt:lpstr>2. Xây dựng ứng dụng</vt:lpstr>
      <vt:lpstr>2. Xây dựng ứng dụng</vt:lpstr>
      <vt:lpstr>2. Xây dựng ứng dụng</vt:lpstr>
      <vt:lpstr>2. Xây dựng ứng dụng</vt:lpstr>
      <vt:lpstr>Bản trình bày PowerPoint</vt:lpstr>
      <vt:lpstr>3. Khó khăn và giải pháp</vt:lpstr>
      <vt:lpstr>3. Khó khăn và giải pháp</vt:lpstr>
      <vt:lpstr>3. Khó khăn và giải pháp</vt:lpstr>
      <vt:lpstr>3. Khó khăn và giải pháp</vt:lpstr>
      <vt:lpstr>Bản trình bày PowerPoint</vt:lpstr>
      <vt:lpstr>Bản trình bày PowerPoint</vt:lpstr>
      <vt:lpstr>5. Thực nghiệm</vt:lpstr>
      <vt:lpstr>5. Thực nghiệm</vt:lpstr>
      <vt:lpstr>5. Khảo sát và đánh giá</vt:lpstr>
      <vt:lpstr>5. Khảo sát và đánh giá</vt:lpstr>
      <vt:lpstr>5. Khảo sát và đánh giá</vt:lpstr>
      <vt:lpstr>Bản trình bày PowerPoint</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2016-07-18T04:27:41Z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