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0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03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2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20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0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23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03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0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9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08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76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0A45-2106-3849-9C70-EE4CC46B9BA3}" type="datetimeFigureOut">
              <a:rPr lang="es-ES" smtClean="0"/>
              <a:t>03/09/13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61C8-7275-EF41-8A06-41EDF050A55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5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0581"/>
              </p:ext>
            </p:extLst>
          </p:nvPr>
        </p:nvGraphicFramePr>
        <p:xfrm>
          <a:off x="396089" y="2779952"/>
          <a:ext cx="8229599" cy="3050921"/>
        </p:xfrm>
        <a:graphic>
          <a:graphicData uri="http://schemas.openxmlformats.org/drawingml/2006/table">
            <a:tbl>
              <a:tblPr/>
              <a:tblGrid>
                <a:gridCol w="1994773"/>
                <a:gridCol w="1085528"/>
                <a:gridCol w="1085528"/>
                <a:gridCol w="677295"/>
                <a:gridCol w="677295"/>
                <a:gridCol w="677295"/>
                <a:gridCol w="677295"/>
                <a:gridCol w="677295"/>
                <a:gridCol w="677295"/>
              </a:tblGrid>
              <a:tr h="148448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9278" marT="9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s-ES_tradnl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Complejos</a:t>
                      </a:r>
                      <a:r>
                        <a:rPr lang="es-ES_tradnl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implicados en la fosforilación oxidativa</a:t>
                      </a:r>
                      <a:r>
                        <a:rPr lang="es-ES_tradnl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_trad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</a:t>
                      </a:r>
                      <a:r>
                        <a:rPr lang="es-ES_tradnl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B. </a:t>
                      </a:r>
                      <a:r>
                        <a:rPr lang="es-ES_tradnl" sz="9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taurus</a:t>
                      </a:r>
                      <a:endParaRPr lang="es-ES_trad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9278" marT="9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2881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9278" marT="92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</a:p>
                  </a:txBody>
                  <a:tcPr marL="9278" marR="9278" marT="927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</a:t>
                      </a:r>
                    </a:p>
                  </a:txBody>
                  <a:tcPr marL="9278" marR="9278" marT="927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III</a:t>
                      </a:r>
                    </a:p>
                  </a:txBody>
                  <a:tcPr marL="9278" marR="9278" marT="927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9278" marR="9278" marT="927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</a:p>
                  </a:txBody>
                  <a:tcPr marL="9278" marR="9278" marT="927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17511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Nombre</a:t>
                      </a:r>
                    </a:p>
                  </a:txBody>
                  <a:tcPr marL="9278" marR="111336" marT="9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NADH-</a:t>
                      </a:r>
                      <a:r>
                        <a:rPr lang="es-ES_tradnl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ubiquinona</a:t>
                      </a:r>
                      <a:r>
                        <a:rPr lang="es-ES_tradnl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_tradnl" sz="9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oxidoreductasa</a:t>
                      </a:r>
                      <a:endParaRPr lang="es-ES_trad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9278" marT="9278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Succinato:ubiquinona</a:t>
                      </a:r>
                      <a:r>
                        <a:rPr lang="it-IT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it-IT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oxidorreductasa</a:t>
                      </a:r>
                      <a:endParaRPr lang="it-IT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9278" marT="927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Ubiquinol</a:t>
                      </a:r>
                      <a:r>
                        <a:rPr lang="es-ES_tradnl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-citocromo </a:t>
                      </a:r>
                      <a:r>
                        <a:rPr lang="es-ES_trad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 reductasa</a:t>
                      </a:r>
                    </a:p>
                  </a:txBody>
                  <a:tcPr marL="9278" marR="9278" marT="927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Citocromo c oxidasa</a:t>
                      </a:r>
                    </a:p>
                  </a:txBody>
                  <a:tcPr marL="9278" marR="9278" marT="927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i-FI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ATP sintasa</a:t>
                      </a:r>
                    </a:p>
                  </a:txBody>
                  <a:tcPr marL="9278" marR="9278" marT="927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2986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Función</a:t>
                      </a:r>
                    </a:p>
                  </a:txBody>
                  <a:tcPr marL="9278" marR="111336" marT="92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Transfiere dos electrones desde el NADH a la </a:t>
                      </a:r>
                      <a:r>
                        <a:rPr lang="es-ES_trad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ubiquinona</a:t>
                      </a:r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(Q) y </a:t>
                      </a:r>
                      <a:r>
                        <a:rPr lang="es-ES_trad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transloca</a:t>
                      </a:r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 protones</a:t>
                      </a:r>
                    </a:p>
                  </a:txBody>
                  <a:tcPr marL="111336" marR="9278" marT="92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Transfiere dos electrones desde </a:t>
                      </a:r>
                      <a:r>
                        <a:rPr lang="es-ES_trad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succinato</a:t>
                      </a:r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Q</a:t>
                      </a:r>
                    </a:p>
                  </a:txBody>
                  <a:tcPr marL="11133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Obtiene dos electrones del </a:t>
                      </a:r>
                      <a:r>
                        <a:rPr lang="es-ES_trad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ubiquinol</a:t>
                      </a:r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(QH</a:t>
                      </a:r>
                      <a:r>
                        <a:rPr lang="es-ES_tradnl" sz="9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y los transfiere a dos moléculas de citocromo c. </a:t>
                      </a:r>
                      <a:r>
                        <a:rPr lang="es-ES_trad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Transloca</a:t>
                      </a:r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 protones</a:t>
                      </a:r>
                    </a:p>
                  </a:txBody>
                  <a:tcPr marL="11133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Capta cuatro electrones de las dos moléculas de citocromo c y los transfiere al O</a:t>
                      </a:r>
                      <a:r>
                        <a:rPr lang="es-ES_tradnl" sz="9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</a:t>
                      </a:r>
                      <a:r>
                        <a:rPr lang="es-ES_trad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Transloca</a:t>
                      </a:r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 protones y elimina dos protones de la matriz</a:t>
                      </a:r>
                    </a:p>
                  </a:txBody>
                  <a:tcPr marL="11133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_trad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Sintetiza ATP a partir de ADP y Pi mediante la reducción del gradiente protónico entre ambos lados de la membrana mitocondrial interna</a:t>
                      </a:r>
                    </a:p>
                  </a:txBody>
                  <a:tcPr marL="11133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2881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Estructura</a:t>
                      </a:r>
                    </a:p>
                  </a:txBody>
                  <a:tcPr marL="9278" marR="111336" marT="9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l-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Heteropolímero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78" marR="9278" marT="92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l-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Heteropolímero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Homodímero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Homodímero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NL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Heteropolímero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9278" marT="9278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78340">
                <a:tc>
                  <a:txBody>
                    <a:bodyPr/>
                    <a:lstStyle/>
                    <a:p>
                      <a:pPr algn="r" fontAlgn="ctr"/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111336" marT="9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9278" marT="92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Monómeros distintos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Complejo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Monómeros distintos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Complejo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Monómeros distintos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Complejo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Resudios codificados por nDNA</a:t>
                      </a:r>
                    </a:p>
                  </a:txBody>
                  <a:tcPr marL="9278" marR="111336" marT="9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2641</a:t>
                      </a:r>
                    </a:p>
                  </a:txBody>
                  <a:tcPr marL="9278" marR="9278" marT="92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1931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3862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781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1459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3439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Subunidades codificadas por nDNA</a:t>
                      </a:r>
                    </a:p>
                  </a:txBody>
                  <a:tcPr marL="9278" marR="111336" marT="9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278" marR="9278" marT="92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Residuos codificados por mtDNA</a:t>
                      </a:r>
                    </a:p>
                  </a:txBody>
                  <a:tcPr marL="9278" marR="111336" marT="9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2257</a:t>
                      </a:r>
                    </a:p>
                  </a:txBody>
                  <a:tcPr marL="9278" marR="9278" marT="92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A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379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758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1010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402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1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542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11FF"/>
                    </a:solidFill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Subunidades codificadas por mtDNA</a:t>
                      </a:r>
                    </a:p>
                  </a:txBody>
                  <a:tcPr marL="9278" marR="111336" marT="9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278" marR="9278" marT="92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A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1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11FF"/>
                    </a:solidFill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fontAlgn="ctr"/>
                      <a:r>
                        <a:rPr lang="fi-FI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de residuos</a:t>
                      </a:r>
                      <a:endParaRPr lang="fi-FI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111336" marT="9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4898</a:t>
                      </a:r>
                    </a:p>
                  </a:txBody>
                  <a:tcPr marL="9278" marR="9278" marT="92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2310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4620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1791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1861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3981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fontAlgn="ctr"/>
                      <a:r>
                        <a:rPr lang="pt-B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de subunidades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78" marR="111336" marT="92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278" marR="9278" marT="927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629089" y="1297592"/>
            <a:ext cx="7996599" cy="23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629089" y="1644576"/>
            <a:ext cx="7996599" cy="212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c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1" t="20540" r="9673" b="13079"/>
          <a:stretch/>
        </p:blipFill>
        <p:spPr>
          <a:xfrm>
            <a:off x="1700768" y="1371460"/>
            <a:ext cx="1752877" cy="1231216"/>
          </a:xfrm>
          <a:prstGeom prst="rect">
            <a:avLst/>
          </a:prstGeom>
        </p:spPr>
      </p:pic>
      <p:pic>
        <p:nvPicPr>
          <p:cNvPr id="16" name="Imagen 15" descr="c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62912" y="1150616"/>
            <a:ext cx="1211188" cy="874267"/>
          </a:xfrm>
          <a:prstGeom prst="rect">
            <a:avLst/>
          </a:prstGeom>
        </p:spPr>
      </p:pic>
      <p:pic>
        <p:nvPicPr>
          <p:cNvPr id="18" name="Imagen 17" descr="c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54544" y="1518562"/>
            <a:ext cx="1121412" cy="1107854"/>
          </a:xfrm>
          <a:prstGeom prst="rect">
            <a:avLst/>
          </a:prstGeom>
        </p:spPr>
      </p:pic>
      <p:grpSp>
        <p:nvGrpSpPr>
          <p:cNvPr id="23" name="Agrupar 22"/>
          <p:cNvGrpSpPr>
            <a:grpSpLocks noChangeAspect="1"/>
          </p:cNvGrpSpPr>
          <p:nvPr/>
        </p:nvGrpSpPr>
        <p:grpSpPr>
          <a:xfrm>
            <a:off x="7353725" y="1271431"/>
            <a:ext cx="1047681" cy="1581226"/>
            <a:chOff x="6378091" y="1587364"/>
            <a:chExt cx="1653702" cy="2495870"/>
          </a:xfrm>
        </p:grpSpPr>
        <p:pic>
          <p:nvPicPr>
            <p:cNvPr id="20" name="Imagen 19" descr="f1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9" t="3955" r="18945" b="13233"/>
            <a:stretch/>
          </p:blipFill>
          <p:spPr>
            <a:xfrm>
              <a:off x="6597210" y="2213672"/>
              <a:ext cx="1434583" cy="1869562"/>
            </a:xfrm>
            <a:prstGeom prst="rect">
              <a:avLst/>
            </a:prstGeom>
          </p:spPr>
        </p:pic>
        <p:grpSp>
          <p:nvGrpSpPr>
            <p:cNvPr id="22" name="Agrupar 21"/>
            <p:cNvGrpSpPr/>
            <p:nvPr/>
          </p:nvGrpSpPr>
          <p:grpSpPr>
            <a:xfrm rot="21058491">
              <a:off x="6596563" y="2423003"/>
              <a:ext cx="290036" cy="1461694"/>
              <a:chOff x="6180706" y="2461272"/>
              <a:chExt cx="409586" cy="1558062"/>
            </a:xfrm>
          </p:grpSpPr>
          <p:pic>
            <p:nvPicPr>
              <p:cNvPr id="11" name="Imagen 10" descr="atp8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63" r="40516"/>
              <a:stretch/>
            </p:blipFill>
            <p:spPr>
              <a:xfrm>
                <a:off x="6180706" y="2461272"/>
                <a:ext cx="371251" cy="1536533"/>
              </a:xfrm>
              <a:prstGeom prst="rect">
                <a:avLst/>
              </a:prstGeom>
            </p:spPr>
          </p:pic>
          <p:pic>
            <p:nvPicPr>
              <p:cNvPr id="21" name="Imagen 20" descr="atp8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63" r="40516"/>
              <a:stretch/>
            </p:blipFill>
            <p:spPr>
              <a:xfrm>
                <a:off x="6219038" y="2482800"/>
                <a:ext cx="371254" cy="1536534"/>
              </a:xfrm>
              <a:prstGeom prst="rect">
                <a:avLst/>
              </a:prstGeom>
            </p:spPr>
          </p:pic>
        </p:grpSp>
        <p:pic>
          <p:nvPicPr>
            <p:cNvPr id="19" name="Imagen 18" descr="f0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816" r="13224" b="17225"/>
            <a:stretch/>
          </p:blipFill>
          <p:spPr>
            <a:xfrm>
              <a:off x="6378091" y="1587364"/>
              <a:ext cx="1575689" cy="1093518"/>
            </a:xfrm>
            <a:prstGeom prst="rect">
              <a:avLst/>
            </a:prstGeom>
          </p:spPr>
        </p:pic>
      </p:grpSp>
      <p:sp>
        <p:nvSpPr>
          <p:cNvPr id="29" name="CuadroTexto 28"/>
          <p:cNvSpPr txBox="1"/>
          <p:nvPr/>
        </p:nvSpPr>
        <p:spPr>
          <a:xfrm>
            <a:off x="502919" y="954062"/>
            <a:ext cx="1549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Espacio intermembrana</a:t>
            </a:r>
            <a:endParaRPr lang="es-ES" sz="105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02919" y="1937133"/>
            <a:ext cx="1268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Matriz mitocondrial</a:t>
            </a:r>
            <a:endParaRPr lang="es-ES" sz="1050" dirty="0"/>
          </a:p>
        </p:txBody>
      </p:sp>
      <p:sp>
        <p:nvSpPr>
          <p:cNvPr id="32" name="Abrir corchete 31"/>
          <p:cNvSpPr/>
          <p:nvPr/>
        </p:nvSpPr>
        <p:spPr>
          <a:xfrm rot="5400000">
            <a:off x="4559469" y="-1325189"/>
            <a:ext cx="107999" cy="5121264"/>
          </a:xfrm>
          <a:prstGeom prst="leftBracket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Abrir corchete 32"/>
          <p:cNvSpPr/>
          <p:nvPr/>
        </p:nvSpPr>
        <p:spPr>
          <a:xfrm rot="5400000">
            <a:off x="5227653" y="-2251287"/>
            <a:ext cx="108000" cy="6457636"/>
          </a:xfrm>
          <a:prstGeom prst="leftBracket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3461074" y="955678"/>
            <a:ext cx="222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Cadena transportadora de electrones</a:t>
            </a:r>
            <a:endParaRPr lang="es-ES" sz="105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575956" y="681312"/>
            <a:ext cx="14157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Fosforilación oxidativa</a:t>
            </a:r>
            <a:endParaRPr lang="es-ES" sz="1050" dirty="0"/>
          </a:p>
        </p:txBody>
      </p:sp>
      <p:pic>
        <p:nvPicPr>
          <p:cNvPr id="2" name="Imagen 1" descr="c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53" y="1203378"/>
            <a:ext cx="1184994" cy="11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5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220</Words>
  <Application>Microsoft Macintosh PowerPoint</Application>
  <PresentationFormat>Presentación en pantalla (4:3)</PresentationFormat>
  <Paragraphs>90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Héctor Valverde Pareja</dc:creator>
  <cp:keywords/>
  <dc:description/>
  <cp:lastModifiedBy>Héctor Valverde Pareja</cp:lastModifiedBy>
  <cp:revision>29</cp:revision>
  <dcterms:created xsi:type="dcterms:W3CDTF">2013-07-07T19:50:15Z</dcterms:created>
  <dcterms:modified xsi:type="dcterms:W3CDTF">2013-09-03T16:46:31Z</dcterms:modified>
  <cp:category/>
</cp:coreProperties>
</file>