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92" r:id="rId21"/>
    <p:sldId id="293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50000"/>
  </p:normalViewPr>
  <p:slideViewPr>
    <p:cSldViewPr snapToGrid="0" snapToObjects="1">
      <p:cViewPr varScale="1">
        <p:scale>
          <a:sx n="46" d="100"/>
          <a:sy n="46" d="100"/>
        </p:scale>
        <p:origin x="5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E9413-DF80-9940-8C99-FF14AA233510}" type="doc">
      <dgm:prSet loTypeId="urn:microsoft.com/office/officeart/2005/8/layout/StepDownProcess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4025A52-EBE9-804C-966E-72F62BD0F78A}">
      <dgm:prSet phldrT="[Text]"/>
      <dgm:spPr/>
      <dgm:t>
        <a:bodyPr/>
        <a:lstStyle/>
        <a:p>
          <a:r>
            <a:rPr lang="en-US" dirty="0" smtClean="0"/>
            <a:t>1. Create</a:t>
          </a:r>
          <a:r>
            <a:rPr lang="en-US" baseline="0" dirty="0" smtClean="0"/>
            <a:t> a repo on </a:t>
          </a:r>
          <a:r>
            <a:rPr lang="en-US" baseline="0" dirty="0" err="1" smtClean="0"/>
            <a:t>Github</a:t>
          </a:r>
          <a:endParaRPr lang="en-US" dirty="0"/>
        </a:p>
      </dgm:t>
    </dgm:pt>
    <dgm:pt modelId="{71946BE8-0E34-694C-87D9-37B484A84F78}" type="parTrans" cxnId="{FA3700F7-4E7A-0B49-8014-B698088A3A91}">
      <dgm:prSet/>
      <dgm:spPr/>
      <dgm:t>
        <a:bodyPr/>
        <a:lstStyle/>
        <a:p>
          <a:endParaRPr lang="en-US"/>
        </a:p>
      </dgm:t>
    </dgm:pt>
    <dgm:pt modelId="{C0229A1F-1A95-CB4B-8344-59D1E70C848C}" type="sibTrans" cxnId="{FA3700F7-4E7A-0B49-8014-B698088A3A91}">
      <dgm:prSet/>
      <dgm:spPr/>
      <dgm:t>
        <a:bodyPr/>
        <a:lstStyle/>
        <a:p>
          <a:endParaRPr lang="en-US"/>
        </a:p>
      </dgm:t>
    </dgm:pt>
    <dgm:pt modelId="{0F753C42-FF9B-DD46-8F0B-93B97D1CC077}">
      <dgm:prSet phldrT="[Text]"/>
      <dgm:spPr/>
      <dgm:t>
        <a:bodyPr/>
        <a:lstStyle/>
        <a:p>
          <a:r>
            <a:rPr lang="en-US" dirty="0" smtClean="0"/>
            <a:t>2. Populate</a:t>
          </a:r>
          <a:r>
            <a:rPr lang="en-US" baseline="0" dirty="0" smtClean="0"/>
            <a:t> the content</a:t>
          </a:r>
          <a:endParaRPr lang="en-US" dirty="0"/>
        </a:p>
      </dgm:t>
    </dgm:pt>
    <dgm:pt modelId="{09991D2F-BEBE-FE43-880B-1BD45BC9BA62}" type="parTrans" cxnId="{9CA9C657-9941-1B47-901D-F4B07B731DAB}">
      <dgm:prSet/>
      <dgm:spPr/>
      <dgm:t>
        <a:bodyPr/>
        <a:lstStyle/>
        <a:p>
          <a:endParaRPr lang="en-US"/>
        </a:p>
      </dgm:t>
    </dgm:pt>
    <dgm:pt modelId="{E3D3428A-97C1-A14E-9573-0C394D2CEB9D}" type="sibTrans" cxnId="{9CA9C657-9941-1B47-901D-F4B07B731DAB}">
      <dgm:prSet/>
      <dgm:spPr/>
      <dgm:t>
        <a:bodyPr/>
        <a:lstStyle/>
        <a:p>
          <a:endParaRPr lang="en-US"/>
        </a:p>
      </dgm:t>
    </dgm:pt>
    <dgm:pt modelId="{C9398AF0-CCC6-DF47-A99C-95EF50E7F3A3}">
      <dgm:prSet phldrT="[Text]"/>
      <dgm:spPr/>
      <dgm:t>
        <a:bodyPr/>
        <a:lstStyle/>
        <a:p>
          <a:endParaRPr lang="en-US" dirty="0"/>
        </a:p>
      </dgm:t>
    </dgm:pt>
    <dgm:pt modelId="{59EFB532-28C7-3E41-BE4F-F7BF9EE0724D}" type="parTrans" cxnId="{8279A035-9827-2949-A584-DD8EF95B7484}">
      <dgm:prSet/>
      <dgm:spPr/>
      <dgm:t>
        <a:bodyPr/>
        <a:lstStyle/>
        <a:p>
          <a:endParaRPr lang="en-US"/>
        </a:p>
      </dgm:t>
    </dgm:pt>
    <dgm:pt modelId="{7EA0DA55-4F37-EF4C-ABB0-B4D0C0E9068C}" type="sibTrans" cxnId="{8279A035-9827-2949-A584-DD8EF95B7484}">
      <dgm:prSet/>
      <dgm:spPr/>
      <dgm:t>
        <a:bodyPr/>
        <a:lstStyle/>
        <a:p>
          <a:endParaRPr lang="en-US"/>
        </a:p>
      </dgm:t>
    </dgm:pt>
    <dgm:pt modelId="{7DCCE520-4042-8846-8B61-F9D17212CD34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Config</a:t>
          </a:r>
          <a:r>
            <a:rPr lang="en-US" dirty="0" smtClean="0"/>
            <a:t> </a:t>
          </a:r>
          <a:r>
            <a:rPr lang="en-US" dirty="0" err="1" smtClean="0"/>
            <a:t>Heroku</a:t>
          </a:r>
          <a:r>
            <a:rPr lang="en-US" dirty="0" smtClean="0"/>
            <a:t> with </a:t>
          </a:r>
          <a:r>
            <a:rPr lang="en-US" dirty="0" err="1" smtClean="0"/>
            <a:t>Github</a:t>
          </a:r>
          <a:endParaRPr lang="en-US" dirty="0"/>
        </a:p>
      </dgm:t>
    </dgm:pt>
    <dgm:pt modelId="{74F4DC7E-E2E3-CD4F-8FE6-F6CD4427469E}" type="parTrans" cxnId="{A47E9A99-5005-6F48-B457-6FC972B9B183}">
      <dgm:prSet/>
      <dgm:spPr/>
      <dgm:t>
        <a:bodyPr/>
        <a:lstStyle/>
        <a:p>
          <a:endParaRPr lang="en-US"/>
        </a:p>
      </dgm:t>
    </dgm:pt>
    <dgm:pt modelId="{F84B3FA8-B17E-154D-81AB-386B9C36CBB1}" type="sibTrans" cxnId="{A47E9A99-5005-6F48-B457-6FC972B9B183}">
      <dgm:prSet/>
      <dgm:spPr/>
      <dgm:t>
        <a:bodyPr/>
        <a:lstStyle/>
        <a:p>
          <a:endParaRPr lang="en-US"/>
        </a:p>
      </dgm:t>
    </dgm:pt>
    <dgm:pt modelId="{265F2429-7F47-E340-9B7E-06D9967C0ECE}" type="pres">
      <dgm:prSet presAssocID="{C2DE9413-DF80-9940-8C99-FF14AA23351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C7BCBDF-B6A5-FB47-9294-032A73152D97}" type="pres">
      <dgm:prSet presAssocID="{34025A52-EBE9-804C-966E-72F62BD0F78A}" presName="composite" presStyleCnt="0"/>
      <dgm:spPr/>
    </dgm:pt>
    <dgm:pt modelId="{8D0DC96B-9E43-594F-9872-3EDE1CFDA57A}" type="pres">
      <dgm:prSet presAssocID="{34025A52-EBE9-804C-966E-72F62BD0F78A}" presName="bentUpArrow1" presStyleLbl="alignImgPlace1" presStyleIdx="0" presStyleCnt="2"/>
      <dgm:spPr/>
    </dgm:pt>
    <dgm:pt modelId="{F09A688C-F2D1-7F41-A86C-0A7C935EB99C}" type="pres">
      <dgm:prSet presAssocID="{34025A52-EBE9-804C-966E-72F62BD0F7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EF5BA-31C1-1C4A-BAC2-12B03E14E0DB}" type="pres">
      <dgm:prSet presAssocID="{34025A52-EBE9-804C-966E-72F62BD0F78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1550D-E25A-914F-8A20-D63A6A833ACA}" type="pres">
      <dgm:prSet presAssocID="{C0229A1F-1A95-CB4B-8344-59D1E70C848C}" presName="sibTrans" presStyleCnt="0"/>
      <dgm:spPr/>
    </dgm:pt>
    <dgm:pt modelId="{719A961B-B391-C148-AFD3-D6F0B20F8284}" type="pres">
      <dgm:prSet presAssocID="{0F753C42-FF9B-DD46-8F0B-93B97D1CC077}" presName="composite" presStyleCnt="0"/>
      <dgm:spPr/>
    </dgm:pt>
    <dgm:pt modelId="{52CDB96E-11C1-2145-9C77-49277E421D28}" type="pres">
      <dgm:prSet presAssocID="{0F753C42-FF9B-DD46-8F0B-93B97D1CC077}" presName="bentUpArrow1" presStyleLbl="alignImgPlace1" presStyleIdx="1" presStyleCnt="2"/>
      <dgm:spPr/>
    </dgm:pt>
    <dgm:pt modelId="{5D2D919C-C5F2-654D-AFA4-9A81FDF1A780}" type="pres">
      <dgm:prSet presAssocID="{0F753C42-FF9B-DD46-8F0B-93B97D1CC0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9CA55-B631-2D42-A525-816958C5FF1F}" type="pres">
      <dgm:prSet presAssocID="{0F753C42-FF9B-DD46-8F0B-93B97D1CC07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3C2B8-5D2F-E842-A51C-194FBFD68748}" type="pres">
      <dgm:prSet presAssocID="{E3D3428A-97C1-A14E-9573-0C394D2CEB9D}" presName="sibTrans" presStyleCnt="0"/>
      <dgm:spPr/>
    </dgm:pt>
    <dgm:pt modelId="{C904BE62-655B-1F43-AE37-4BD6821C1BF3}" type="pres">
      <dgm:prSet presAssocID="{7DCCE520-4042-8846-8B61-F9D17212CD34}" presName="composite" presStyleCnt="0"/>
      <dgm:spPr/>
    </dgm:pt>
    <dgm:pt modelId="{12B013F7-2FD6-6C4A-BA7E-A066DE55579E}" type="pres">
      <dgm:prSet presAssocID="{7DCCE520-4042-8846-8B61-F9D17212CD3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FE74BC-905B-EC4E-99D6-A7D95F6328E2}" type="presOf" srcId="{C9398AF0-CCC6-DF47-A99C-95EF50E7F3A3}" destId="{58C9CA55-B631-2D42-A525-816958C5FF1F}" srcOrd="0" destOrd="0" presId="urn:microsoft.com/office/officeart/2005/8/layout/StepDownProcess"/>
    <dgm:cxn modelId="{7FE5C370-433F-5A4A-9414-7087F4CB4806}" type="presOf" srcId="{0F753C42-FF9B-DD46-8F0B-93B97D1CC077}" destId="{5D2D919C-C5F2-654D-AFA4-9A81FDF1A780}" srcOrd="0" destOrd="0" presId="urn:microsoft.com/office/officeart/2005/8/layout/StepDownProcess"/>
    <dgm:cxn modelId="{B174D96B-66CC-EE4A-9922-340C43CB18CB}" type="presOf" srcId="{7DCCE520-4042-8846-8B61-F9D17212CD34}" destId="{12B013F7-2FD6-6C4A-BA7E-A066DE55579E}" srcOrd="0" destOrd="0" presId="urn:microsoft.com/office/officeart/2005/8/layout/StepDownProcess"/>
    <dgm:cxn modelId="{FB77080E-5C2F-D940-92BD-D9A9D9B563AD}" type="presOf" srcId="{C2DE9413-DF80-9940-8C99-FF14AA233510}" destId="{265F2429-7F47-E340-9B7E-06D9967C0ECE}" srcOrd="0" destOrd="0" presId="urn:microsoft.com/office/officeart/2005/8/layout/StepDownProcess"/>
    <dgm:cxn modelId="{FA3700F7-4E7A-0B49-8014-B698088A3A91}" srcId="{C2DE9413-DF80-9940-8C99-FF14AA233510}" destId="{34025A52-EBE9-804C-966E-72F62BD0F78A}" srcOrd="0" destOrd="0" parTransId="{71946BE8-0E34-694C-87D9-37B484A84F78}" sibTransId="{C0229A1F-1A95-CB4B-8344-59D1E70C848C}"/>
    <dgm:cxn modelId="{9CA9C657-9941-1B47-901D-F4B07B731DAB}" srcId="{C2DE9413-DF80-9940-8C99-FF14AA233510}" destId="{0F753C42-FF9B-DD46-8F0B-93B97D1CC077}" srcOrd="1" destOrd="0" parTransId="{09991D2F-BEBE-FE43-880B-1BD45BC9BA62}" sibTransId="{E3D3428A-97C1-A14E-9573-0C394D2CEB9D}"/>
    <dgm:cxn modelId="{A47E9A99-5005-6F48-B457-6FC972B9B183}" srcId="{C2DE9413-DF80-9940-8C99-FF14AA233510}" destId="{7DCCE520-4042-8846-8B61-F9D17212CD34}" srcOrd="2" destOrd="0" parTransId="{74F4DC7E-E2E3-CD4F-8FE6-F6CD4427469E}" sibTransId="{F84B3FA8-B17E-154D-81AB-386B9C36CBB1}"/>
    <dgm:cxn modelId="{D88A52D7-39E0-EE42-B17D-C44ED7F8EEB6}" type="presOf" srcId="{34025A52-EBE9-804C-966E-72F62BD0F78A}" destId="{F09A688C-F2D1-7F41-A86C-0A7C935EB99C}" srcOrd="0" destOrd="0" presId="urn:microsoft.com/office/officeart/2005/8/layout/StepDownProcess"/>
    <dgm:cxn modelId="{8279A035-9827-2949-A584-DD8EF95B7484}" srcId="{0F753C42-FF9B-DD46-8F0B-93B97D1CC077}" destId="{C9398AF0-CCC6-DF47-A99C-95EF50E7F3A3}" srcOrd="0" destOrd="0" parTransId="{59EFB532-28C7-3E41-BE4F-F7BF9EE0724D}" sibTransId="{7EA0DA55-4F37-EF4C-ABB0-B4D0C0E9068C}"/>
    <dgm:cxn modelId="{A186F963-1ADE-2D48-BF85-DDEAEA20B53E}" type="presParOf" srcId="{265F2429-7F47-E340-9B7E-06D9967C0ECE}" destId="{BC7BCBDF-B6A5-FB47-9294-032A73152D97}" srcOrd="0" destOrd="0" presId="urn:microsoft.com/office/officeart/2005/8/layout/StepDownProcess"/>
    <dgm:cxn modelId="{B884D40E-E8F8-6A4B-8E94-86335FF6A318}" type="presParOf" srcId="{BC7BCBDF-B6A5-FB47-9294-032A73152D97}" destId="{8D0DC96B-9E43-594F-9872-3EDE1CFDA57A}" srcOrd="0" destOrd="0" presId="urn:microsoft.com/office/officeart/2005/8/layout/StepDownProcess"/>
    <dgm:cxn modelId="{8A97DF61-87B9-E34F-9634-E4B09D9749D0}" type="presParOf" srcId="{BC7BCBDF-B6A5-FB47-9294-032A73152D97}" destId="{F09A688C-F2D1-7F41-A86C-0A7C935EB99C}" srcOrd="1" destOrd="0" presId="urn:microsoft.com/office/officeart/2005/8/layout/StepDownProcess"/>
    <dgm:cxn modelId="{898AD20F-040C-984A-89F8-45C0C871CA1D}" type="presParOf" srcId="{BC7BCBDF-B6A5-FB47-9294-032A73152D97}" destId="{46FEF5BA-31C1-1C4A-BAC2-12B03E14E0DB}" srcOrd="2" destOrd="0" presId="urn:microsoft.com/office/officeart/2005/8/layout/StepDownProcess"/>
    <dgm:cxn modelId="{515C86F1-1100-0F4C-8180-A0E38862991C}" type="presParOf" srcId="{265F2429-7F47-E340-9B7E-06D9967C0ECE}" destId="{4D91550D-E25A-914F-8A20-D63A6A833ACA}" srcOrd="1" destOrd="0" presId="urn:microsoft.com/office/officeart/2005/8/layout/StepDownProcess"/>
    <dgm:cxn modelId="{6F5EC3C3-693C-694C-8606-4C85C7FD4555}" type="presParOf" srcId="{265F2429-7F47-E340-9B7E-06D9967C0ECE}" destId="{719A961B-B391-C148-AFD3-D6F0B20F8284}" srcOrd="2" destOrd="0" presId="urn:microsoft.com/office/officeart/2005/8/layout/StepDownProcess"/>
    <dgm:cxn modelId="{656DFDC8-4D5B-694F-B86A-C142DAB42DA3}" type="presParOf" srcId="{719A961B-B391-C148-AFD3-D6F0B20F8284}" destId="{52CDB96E-11C1-2145-9C77-49277E421D28}" srcOrd="0" destOrd="0" presId="urn:microsoft.com/office/officeart/2005/8/layout/StepDownProcess"/>
    <dgm:cxn modelId="{3104B42F-CE93-2D41-B7B5-C8003D2ABA0F}" type="presParOf" srcId="{719A961B-B391-C148-AFD3-D6F0B20F8284}" destId="{5D2D919C-C5F2-654D-AFA4-9A81FDF1A780}" srcOrd="1" destOrd="0" presId="urn:microsoft.com/office/officeart/2005/8/layout/StepDownProcess"/>
    <dgm:cxn modelId="{747ECFEF-3D03-F041-BEBB-2BE82994852D}" type="presParOf" srcId="{719A961B-B391-C148-AFD3-D6F0B20F8284}" destId="{58C9CA55-B631-2D42-A525-816958C5FF1F}" srcOrd="2" destOrd="0" presId="urn:microsoft.com/office/officeart/2005/8/layout/StepDownProcess"/>
    <dgm:cxn modelId="{D9525ADF-1426-E442-AC62-BF7D379BE5FF}" type="presParOf" srcId="{265F2429-7F47-E340-9B7E-06D9967C0ECE}" destId="{A663C2B8-5D2F-E842-A51C-194FBFD68748}" srcOrd="3" destOrd="0" presId="urn:microsoft.com/office/officeart/2005/8/layout/StepDownProcess"/>
    <dgm:cxn modelId="{85BF0E03-28E9-9449-87D6-36F122248CA7}" type="presParOf" srcId="{265F2429-7F47-E340-9B7E-06D9967C0ECE}" destId="{C904BE62-655B-1F43-AE37-4BD6821C1BF3}" srcOrd="4" destOrd="0" presId="urn:microsoft.com/office/officeart/2005/8/layout/StepDownProcess"/>
    <dgm:cxn modelId="{4A10846D-6F85-9D4D-AE01-B5E7B410D7E9}" type="presParOf" srcId="{C904BE62-655B-1F43-AE37-4BD6821C1BF3}" destId="{12B013F7-2FD6-6C4A-BA7E-A066DE55579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DC96B-9E43-594F-9872-3EDE1CFDA57A}">
      <dsp:nvSpPr>
        <dsp:cNvPr id="0" name=""/>
        <dsp:cNvSpPr/>
      </dsp:nvSpPr>
      <dsp:spPr>
        <a:xfrm rot="5400000">
          <a:off x="1833847" y="1354102"/>
          <a:ext cx="1197587" cy="13634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9A688C-F2D1-7F41-A86C-0A7C935EB99C}">
      <dsp:nvSpPr>
        <dsp:cNvPr id="0" name=""/>
        <dsp:cNvSpPr/>
      </dsp:nvSpPr>
      <dsp:spPr>
        <a:xfrm>
          <a:off x="1516559" y="26553"/>
          <a:ext cx="2016031" cy="14111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Create</a:t>
          </a:r>
          <a:r>
            <a:rPr lang="en-US" sz="2500" kern="1200" baseline="0" dirty="0" smtClean="0"/>
            <a:t> a repo on </a:t>
          </a:r>
          <a:r>
            <a:rPr lang="en-US" sz="2500" kern="1200" baseline="0" dirty="0" err="1" smtClean="0"/>
            <a:t>Github</a:t>
          </a:r>
          <a:endParaRPr lang="en-US" sz="2500" kern="1200" dirty="0"/>
        </a:p>
      </dsp:txBody>
      <dsp:txXfrm>
        <a:off x="1585458" y="95452"/>
        <a:ext cx="1878233" cy="1273358"/>
      </dsp:txXfrm>
    </dsp:sp>
    <dsp:sp modelId="{46FEF5BA-31C1-1C4A-BAC2-12B03E14E0DB}">
      <dsp:nvSpPr>
        <dsp:cNvPr id="0" name=""/>
        <dsp:cNvSpPr/>
      </dsp:nvSpPr>
      <dsp:spPr>
        <a:xfrm>
          <a:off x="3532591" y="161139"/>
          <a:ext cx="1466269" cy="114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DB96E-11C1-2145-9C77-49277E421D28}">
      <dsp:nvSpPr>
        <dsp:cNvPr id="0" name=""/>
        <dsp:cNvSpPr/>
      </dsp:nvSpPr>
      <dsp:spPr>
        <a:xfrm rot="5400000">
          <a:off x="3505352" y="2939297"/>
          <a:ext cx="1197587" cy="13634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2D919C-C5F2-654D-AFA4-9A81FDF1A780}">
      <dsp:nvSpPr>
        <dsp:cNvPr id="0" name=""/>
        <dsp:cNvSpPr/>
      </dsp:nvSpPr>
      <dsp:spPr>
        <a:xfrm>
          <a:off x="3188064" y="1611748"/>
          <a:ext cx="2016031" cy="14111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Populate</a:t>
          </a:r>
          <a:r>
            <a:rPr lang="en-US" sz="2500" kern="1200" baseline="0" dirty="0" smtClean="0"/>
            <a:t> the content</a:t>
          </a:r>
          <a:endParaRPr lang="en-US" sz="2500" kern="1200" dirty="0"/>
        </a:p>
      </dsp:txBody>
      <dsp:txXfrm>
        <a:off x="3256963" y="1680647"/>
        <a:ext cx="1878233" cy="1273358"/>
      </dsp:txXfrm>
    </dsp:sp>
    <dsp:sp modelId="{58C9CA55-B631-2D42-A525-816958C5FF1F}">
      <dsp:nvSpPr>
        <dsp:cNvPr id="0" name=""/>
        <dsp:cNvSpPr/>
      </dsp:nvSpPr>
      <dsp:spPr>
        <a:xfrm>
          <a:off x="5204095" y="1746334"/>
          <a:ext cx="1466269" cy="114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5204095" y="1746334"/>
        <a:ext cx="1466269" cy="1140559"/>
      </dsp:txXfrm>
    </dsp:sp>
    <dsp:sp modelId="{12B013F7-2FD6-6C4A-BA7E-A066DE55579E}">
      <dsp:nvSpPr>
        <dsp:cNvPr id="0" name=""/>
        <dsp:cNvSpPr/>
      </dsp:nvSpPr>
      <dsp:spPr>
        <a:xfrm>
          <a:off x="4859568" y="3196942"/>
          <a:ext cx="2016031" cy="14111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</a:t>
          </a:r>
          <a:r>
            <a:rPr lang="en-US" sz="2500" kern="1200" dirty="0" err="1" smtClean="0"/>
            <a:t>Config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Heroku</a:t>
          </a:r>
          <a:r>
            <a:rPr lang="en-US" sz="2500" kern="1200" dirty="0" smtClean="0"/>
            <a:t> with </a:t>
          </a:r>
          <a:r>
            <a:rPr lang="en-US" sz="2500" kern="1200" dirty="0" err="1" smtClean="0"/>
            <a:t>Github</a:t>
          </a:r>
          <a:endParaRPr lang="en-US" sz="2500" kern="1200" dirty="0"/>
        </a:p>
      </dsp:txBody>
      <dsp:txXfrm>
        <a:off x="4928467" y="3265841"/>
        <a:ext cx="1878233" cy="1273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42CC-4F40-3249-B1D4-658A91A9F2C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A3448-A057-4843-BE74-8ECF5065D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getting-started-with-php#set-u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https://devcenter.heroku.com/articles/getting-started-with-php#set-up</a:t>
            </a:r>
            <a:r>
              <a:rPr lang="en-US" smtClean="0">
                <a:effectLst/>
              </a:rPr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A3448-A057-4843-BE74-8ECF5065DB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vapurrmaid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/getting-started-with-heroku-postgres-and-pgadmin-run-on-part-2-90d9499ed8fb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A3448-A057-4843-BE74-8ECF5065DBF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A3448-A057-4843-BE74-8ECF5065DB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A3448-A057-4843-BE74-8ECF5065DB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67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8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66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2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821571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59" y="6278534"/>
            <a:ext cx="236654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9167CD-3669-F24D-A942-736A957555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8534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6205" y="627853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1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Monthly Seminar</a:t>
            </a:r>
            <a:br>
              <a:rPr lang="en-US" smtClean="0"/>
            </a:br>
            <a:r>
              <a:rPr lang="en-US" smtClean="0"/>
              <a:t>Ho Van Phi</a:t>
            </a:r>
            <a:br>
              <a:rPr lang="en-US" smtClean="0"/>
            </a:br>
            <a:r>
              <a:rPr lang="en-US" sz="2400" smtClean="0">
                <a:solidFill>
                  <a:srgbClr val="FF0000"/>
                </a:solidFill>
              </a:rPr>
              <a:t>18-11-2019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/>
              <a:t>to </a:t>
            </a:r>
            <a:r>
              <a:rPr lang="en-US" smtClean="0"/>
              <a:t>Heroku and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3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300" y="1219201"/>
            <a:ext cx="9847904" cy="45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1974"/>
            <a:ext cx="10515600" cy="127231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Alternate Process 4"/>
          <p:cNvSpPr/>
          <p:nvPr/>
        </p:nvSpPr>
        <p:spPr>
          <a:xfrm>
            <a:off x="7398326" y="4599709"/>
            <a:ext cx="3629892" cy="17733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Select </a:t>
            </a:r>
            <a:r>
              <a:rPr lang="en-US" sz="3600" dirty="0" err="1" smtClean="0"/>
              <a:t>GitHub</a:t>
            </a:r>
            <a:r>
              <a:rPr lang="en-US" sz="3600" dirty="0" smtClean="0"/>
              <a:t> then Enter your login credential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13964" y="2588129"/>
            <a:ext cx="277091" cy="2011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119776"/>
            <a:ext cx="10821988" cy="21805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9236" y="1900866"/>
            <a:ext cx="4752110" cy="1052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1.Enter Repo name and hit Search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301346" y="501649"/>
            <a:ext cx="3117272" cy="118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 Select this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99418" y="1900867"/>
            <a:ext cx="1468582" cy="3446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09164" y="2953379"/>
            <a:ext cx="1911927" cy="925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2169160"/>
            <a:ext cx="11831782" cy="2519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1346" y="501649"/>
            <a:ext cx="3117272" cy="118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this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29745" y="1900867"/>
            <a:ext cx="3269673" cy="2449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95109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333192"/>
            <a:ext cx="10821988" cy="1753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8437" y="1230937"/>
            <a:ext cx="3117272" cy="118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this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280073" y="2419974"/>
            <a:ext cx="83127" cy="1625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219200"/>
            <a:ext cx="11194474" cy="43503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4749992"/>
            <a:ext cx="3851564" cy="12905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Deployed successfully</a:t>
            </a:r>
          </a:p>
          <a:p>
            <a:pPr algn="ctr"/>
            <a:r>
              <a:rPr lang="en-US" sz="2400" dirty="0" smtClean="0"/>
              <a:t>Click here to view the website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93673" y="5070764"/>
            <a:ext cx="3602182" cy="22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Database on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8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42" y="70354"/>
            <a:ext cx="10821571" cy="938560"/>
          </a:xfrm>
        </p:spPr>
        <p:txBody>
          <a:bodyPr/>
          <a:lstStyle/>
          <a:p>
            <a:r>
              <a:rPr lang="en-US" dirty="0" smtClean="0"/>
              <a:t>Create a new 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213" y="1000303"/>
            <a:ext cx="108215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  <a:latin typeface="Times New Roman"/>
                <a:cs typeface="Times New Roman"/>
              </a:rPr>
              <a:t>From the application dashboard on </a:t>
            </a:r>
            <a:r>
              <a:rPr lang="en-US" sz="2800" dirty="0" err="1">
                <a:solidFill>
                  <a:prstClr val="white"/>
                </a:solidFill>
                <a:latin typeface="Times New Roman"/>
                <a:cs typeface="Times New Roman"/>
              </a:rPr>
              <a:t>Heroku</a:t>
            </a:r>
            <a:r>
              <a:rPr lang="en-US" sz="2800" dirty="0">
                <a:solidFill>
                  <a:prstClr val="white"/>
                </a:solidFill>
                <a:latin typeface="Times New Roman"/>
                <a:cs typeface="Times New Roman"/>
              </a:rPr>
              <a:t>, go to the ‘resources’ tab and search for </a:t>
            </a:r>
            <a:r>
              <a:rPr lang="en-US" sz="2800" dirty="0" err="1">
                <a:solidFill>
                  <a:prstClr val="white"/>
                </a:solidFill>
                <a:latin typeface="Times New Roman"/>
                <a:cs typeface="Times New Roman"/>
              </a:rPr>
              <a:t>postgres</a:t>
            </a:r>
            <a:r>
              <a:rPr lang="en-US" sz="2800" dirty="0">
                <a:solidFill>
                  <a:prstClr val="white"/>
                </a:solidFill>
                <a:latin typeface="Times New Roman"/>
                <a:cs typeface="Times New Roman"/>
              </a:rPr>
              <a:t>. Provision it and use the free option.</a:t>
            </a:r>
          </a:p>
        </p:txBody>
      </p:sp>
      <p:pic>
        <p:nvPicPr>
          <p:cNvPr id="9" name="Picture 8" descr="Screen Shot 2019-06-06 at 13.38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3" y="2070100"/>
            <a:ext cx="5525466" cy="4087749"/>
          </a:xfrm>
          <a:prstGeom prst="rect">
            <a:avLst/>
          </a:prstGeom>
        </p:spPr>
      </p:pic>
      <p:pic>
        <p:nvPicPr>
          <p:cNvPr id="10" name="Picture 9" descr="Screen Shot 2019-06-06 at 13.39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070100"/>
            <a:ext cx="5051584" cy="42023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225153" y="2765814"/>
            <a:ext cx="1088848" cy="104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9213" y="5114146"/>
            <a:ext cx="1088848" cy="104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02156" y="5228792"/>
            <a:ext cx="1088848" cy="104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42" y="70354"/>
            <a:ext cx="10821571" cy="938560"/>
          </a:xfrm>
        </p:spPr>
        <p:txBody>
          <a:bodyPr/>
          <a:lstStyle/>
          <a:p>
            <a:r>
              <a:rPr lang="en-US" dirty="0" smtClean="0"/>
              <a:t>Create a new 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213" y="1000303"/>
            <a:ext cx="108215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There’s now a clickable link to the </a:t>
            </a:r>
            <a:r>
              <a:rPr lang="en-US" sz="2800" dirty="0" err="1">
                <a:solidFill>
                  <a:prstClr val="white"/>
                </a:solidFill>
              </a:rPr>
              <a:t>Datastore</a:t>
            </a:r>
            <a:r>
              <a:rPr lang="en-US" sz="2800" dirty="0">
                <a:solidFill>
                  <a:prstClr val="white"/>
                </a:solidFill>
              </a:rPr>
              <a:t> associated with your application.</a:t>
            </a:r>
          </a:p>
        </p:txBody>
      </p:sp>
      <p:pic>
        <p:nvPicPr>
          <p:cNvPr id="3" name="Picture 2" descr="Screen Shot 2019-06-06 at 13.4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42" y="2046105"/>
            <a:ext cx="6464300" cy="8509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87324" y="2278752"/>
            <a:ext cx="2070421" cy="618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41" y="2960028"/>
            <a:ext cx="1133656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  <a:p>
            <a:r>
              <a:rPr lang="en-US" sz="2800" dirty="0">
                <a:solidFill>
                  <a:prstClr val="white"/>
                </a:solidFill>
              </a:rPr>
              <a:t>Go ahead and open the link to your </a:t>
            </a:r>
            <a:r>
              <a:rPr lang="en-US" sz="2800" dirty="0" err="1">
                <a:solidFill>
                  <a:prstClr val="white"/>
                </a:solidFill>
              </a:rPr>
              <a:t>datastore</a:t>
            </a:r>
            <a:r>
              <a:rPr lang="en-US" sz="2800" dirty="0">
                <a:solidFill>
                  <a:prstClr val="white"/>
                </a:solidFill>
              </a:rPr>
              <a:t>, and take note of exactly how to get here again. Go to the settings tab and notice an option to reveal credentials.</a:t>
            </a:r>
          </a:p>
        </p:txBody>
      </p:sp>
      <p:pic>
        <p:nvPicPr>
          <p:cNvPr id="7" name="Picture 6" descr="Screen Shot 2019-06-06 at 13.54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90" y="4324048"/>
            <a:ext cx="6676725" cy="225061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705881" y="4324048"/>
            <a:ext cx="608947" cy="529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16356" y="5554941"/>
            <a:ext cx="1483059" cy="529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42" y="70354"/>
            <a:ext cx="10821571" cy="938560"/>
          </a:xfrm>
        </p:spPr>
        <p:txBody>
          <a:bodyPr/>
          <a:lstStyle/>
          <a:p>
            <a:r>
              <a:rPr lang="en-US" dirty="0" smtClean="0"/>
              <a:t>Create a new 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213" y="1000303"/>
            <a:ext cx="10821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</a:rPr>
              <a:t>Credentials:</a:t>
            </a:r>
            <a:endParaRPr lang="en-US" sz="2800" dirty="0">
              <a:solidFill>
                <a:prstClr val="white"/>
              </a:solidFill>
            </a:endParaRPr>
          </a:p>
        </p:txBody>
      </p:sp>
      <p:pic>
        <p:nvPicPr>
          <p:cNvPr id="10" name="Picture 9" descr="Screen Shot 2019-06-06 at 13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68" y="1523523"/>
            <a:ext cx="7594384" cy="42191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73186" y="5769535"/>
            <a:ext cx="109925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It’s important to know how to find these credentials as they’ll be needed to communicate with the </a:t>
            </a:r>
            <a:r>
              <a:rPr lang="en-US" sz="2800" dirty="0" err="1">
                <a:solidFill>
                  <a:prstClr val="white"/>
                </a:solidFill>
              </a:rPr>
              <a:t>heroku</a:t>
            </a:r>
            <a:r>
              <a:rPr lang="en-US" sz="2800" dirty="0">
                <a:solidFill>
                  <a:prstClr val="white"/>
                </a:solidFill>
              </a:rPr>
              <a:t> database locally.</a:t>
            </a:r>
          </a:p>
        </p:txBody>
      </p:sp>
    </p:spTree>
    <p:extLst>
      <p:ext uri="{BB962C8B-B14F-4D97-AF65-F5344CB8AC3E}">
        <p14:creationId xmlns:p14="http://schemas.microsoft.com/office/powerpoint/2010/main" val="11511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first class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120184"/>
            <a:ext cx="10821988" cy="21797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0800000" flipV="1">
            <a:off x="1330036" y="2085654"/>
            <a:ext cx="635332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u="none" strike="noStrike" baseline="0" smtClean="0">
                <a:latin typeface=""/>
              </a:rPr>
              <a:t>Ruby, Node (JavaScript), Python &amp; Java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59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42" y="70354"/>
            <a:ext cx="10821571" cy="938560"/>
          </a:xfrm>
        </p:spPr>
        <p:txBody>
          <a:bodyPr/>
          <a:lstStyle/>
          <a:p>
            <a:r>
              <a:rPr lang="en-US" smtClean="0"/>
              <a:t>Conect to 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213" y="2453472"/>
            <a:ext cx="113372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mtClean="0">
                <a:solidFill>
                  <a:prstClr val="white"/>
                </a:solidFill>
              </a:rPr>
              <a:t>Statement:</a:t>
            </a:r>
          </a:p>
          <a:p>
            <a:r>
              <a:rPr lang="en-US" sz="2600" smtClean="0">
                <a:solidFill>
                  <a:prstClr val="white"/>
                </a:solidFill>
              </a:rPr>
              <a:t> $pdo = new </a:t>
            </a:r>
            <a:r>
              <a:rPr lang="en-US" sz="2600" smtClean="0">
                <a:solidFill>
                  <a:srgbClr val="FF0000"/>
                </a:solidFill>
              </a:rPr>
              <a:t>PDO</a:t>
            </a:r>
            <a:r>
              <a:rPr lang="en-US" sz="2600" smtClean="0">
                <a:solidFill>
                  <a:prstClr val="white"/>
                </a:solidFill>
              </a:rPr>
              <a:t>("pgsql: </a:t>
            </a:r>
          </a:p>
          <a:p>
            <a:r>
              <a:rPr lang="en-US" sz="2600" smtClean="0">
                <a:solidFill>
                  <a:srgbClr val="FF0000"/>
                </a:solidFill>
              </a:rPr>
              <a:t>host</a:t>
            </a:r>
            <a:r>
              <a:rPr lang="en-US" sz="2600" smtClean="0">
                <a:solidFill>
                  <a:prstClr val="white"/>
                </a:solidFill>
              </a:rPr>
              <a:t> =ec2-174-129-240-67.compute-1.amazonaws.com;</a:t>
            </a:r>
          </a:p>
          <a:p>
            <a:r>
              <a:rPr lang="en-US" sz="2600" smtClean="0">
                <a:solidFill>
                  <a:srgbClr val="FF0000"/>
                </a:solidFill>
              </a:rPr>
              <a:t>port</a:t>
            </a:r>
            <a:r>
              <a:rPr lang="en-US" sz="2600" smtClean="0">
                <a:solidFill>
                  <a:prstClr val="white"/>
                </a:solidFill>
              </a:rPr>
              <a:t> =5432;</a:t>
            </a:r>
          </a:p>
          <a:p>
            <a:r>
              <a:rPr lang="en-US" sz="2600" smtClean="0">
                <a:solidFill>
                  <a:srgbClr val="FF0000"/>
                </a:solidFill>
              </a:rPr>
              <a:t>user</a:t>
            </a:r>
            <a:r>
              <a:rPr lang="en-US" sz="2600" smtClean="0">
                <a:solidFill>
                  <a:prstClr val="white"/>
                </a:solidFill>
              </a:rPr>
              <a:t> =wrflrxtavasvqh;</a:t>
            </a:r>
          </a:p>
          <a:p>
            <a:r>
              <a:rPr lang="en-US" sz="2600" smtClean="0">
                <a:solidFill>
                  <a:srgbClr val="FF0000"/>
                </a:solidFill>
              </a:rPr>
              <a:t>Password </a:t>
            </a:r>
            <a:r>
              <a:rPr lang="en-US" sz="2400" smtClean="0">
                <a:solidFill>
                  <a:prstClr val="white"/>
                </a:solidFill>
              </a:rPr>
              <a:t>=fbfef36049fbd28f1200e3a775a389e014838e86522765e67782f9cf7a3f516b;</a:t>
            </a:r>
          </a:p>
          <a:p>
            <a:r>
              <a:rPr lang="en-US" sz="2600">
                <a:solidFill>
                  <a:srgbClr val="FF0000"/>
                </a:solidFill>
              </a:rPr>
              <a:t>d</a:t>
            </a:r>
            <a:r>
              <a:rPr lang="en-US" sz="2600" smtClean="0">
                <a:solidFill>
                  <a:srgbClr val="FF0000"/>
                </a:solidFill>
              </a:rPr>
              <a:t>bname</a:t>
            </a:r>
            <a:r>
              <a:rPr lang="en-US" sz="2600" smtClean="0">
                <a:solidFill>
                  <a:prstClr val="white"/>
                </a:solidFill>
              </a:rPr>
              <a:t> =d3mmhribgmc6bf”)</a:t>
            </a:r>
            <a:endParaRPr lang="en-US" sz="260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613" y="301348"/>
            <a:ext cx="3313342" cy="21521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9213" y="1195114"/>
            <a:ext cx="550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Arial" panose="020B0604020202020204" pitchFamily="34" charset="0"/>
              </a:rPr>
              <a:t>Sử dụng PDO (PHP Data Object)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17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42" y="70354"/>
            <a:ext cx="10821571" cy="938560"/>
          </a:xfrm>
        </p:spPr>
        <p:txBody>
          <a:bodyPr/>
          <a:lstStyle/>
          <a:p>
            <a:r>
              <a:rPr lang="en-US" smtClean="0"/>
              <a:t>Query data from</a:t>
            </a:r>
            <a:r>
              <a:rPr lang="en-US" smtClean="0"/>
              <a:t> 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213" y="806867"/>
            <a:ext cx="97577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>
              <a:solidFill>
                <a:prstClr val="white"/>
              </a:solidFill>
            </a:endParaRPr>
          </a:p>
          <a:p>
            <a:r>
              <a:rPr lang="en-US" sz="2600">
                <a:solidFill>
                  <a:prstClr val="white"/>
                </a:solidFill>
              </a:rPr>
              <a:t>$sql = "SELECT * FROM student ORDER BY stuid";</a:t>
            </a:r>
          </a:p>
          <a:p>
            <a:r>
              <a:rPr lang="en-US" sz="2600">
                <a:solidFill>
                  <a:prstClr val="white"/>
                </a:solidFill>
              </a:rPr>
              <a:t>$stmt = $pdo-&gt;prepare($sql);</a:t>
            </a:r>
          </a:p>
          <a:p>
            <a:r>
              <a:rPr lang="en-US" sz="2600" smtClean="0">
                <a:solidFill>
                  <a:prstClr val="white"/>
                </a:solidFill>
              </a:rPr>
              <a:t>$</a:t>
            </a:r>
            <a:r>
              <a:rPr lang="en-US" sz="2600">
                <a:solidFill>
                  <a:prstClr val="white"/>
                </a:solidFill>
              </a:rPr>
              <a:t>stmt-&gt;execute();</a:t>
            </a:r>
          </a:p>
          <a:p>
            <a:r>
              <a:rPr lang="en-US" sz="2600">
                <a:solidFill>
                  <a:prstClr val="white"/>
                </a:solidFill>
              </a:rPr>
              <a:t>$resultSet = $stmt-&gt;</a:t>
            </a:r>
            <a:r>
              <a:rPr lang="en-US" sz="2600">
                <a:solidFill>
                  <a:prstClr val="white"/>
                </a:solidFill>
              </a:rPr>
              <a:t>fetchAll</a:t>
            </a:r>
            <a:r>
              <a:rPr lang="en-US" sz="2600" smtClean="0">
                <a:solidFill>
                  <a:prstClr val="white"/>
                </a:solidFill>
              </a:rPr>
              <a:t>();</a:t>
            </a:r>
          </a:p>
          <a:p>
            <a:r>
              <a:rPr lang="en-US" sz="2600">
                <a:solidFill>
                  <a:prstClr val="white"/>
                </a:solidFill>
              </a:rPr>
              <a:t>foreach ($resultSet as $row</a:t>
            </a:r>
            <a:r>
              <a:rPr lang="en-US" sz="2600">
                <a:solidFill>
                  <a:prstClr val="white"/>
                </a:solidFill>
              </a:rPr>
              <a:t>) </a:t>
            </a:r>
            <a:r>
              <a:rPr lang="en-US" sz="2600" smtClean="0">
                <a:solidFill>
                  <a:prstClr val="white"/>
                </a:solidFill>
              </a:rPr>
              <a:t>{</a:t>
            </a:r>
          </a:p>
          <a:p>
            <a:r>
              <a:rPr lang="en-US" sz="2600">
                <a:solidFill>
                  <a:prstClr val="white"/>
                </a:solidFill>
              </a:rPr>
              <a:t> &lt;tr&gt;</a:t>
            </a:r>
          </a:p>
          <a:p>
            <a:r>
              <a:rPr lang="en-US" sz="2600">
                <a:solidFill>
                  <a:prstClr val="white"/>
                </a:solidFill>
              </a:rPr>
              <a:t>        &lt;td scope="row"&gt;&lt;?php echo $row['stuid'] ?&gt;&lt;/td&gt;</a:t>
            </a:r>
          </a:p>
          <a:p>
            <a:r>
              <a:rPr lang="en-US" sz="2600">
                <a:solidFill>
                  <a:prstClr val="white"/>
                </a:solidFill>
              </a:rPr>
              <a:t>        &lt;td&gt;&lt;?php echo $row['fname'] ?&gt;&lt;/td&gt;</a:t>
            </a:r>
          </a:p>
          <a:p>
            <a:r>
              <a:rPr lang="en-US" sz="2600">
                <a:solidFill>
                  <a:prstClr val="white"/>
                </a:solidFill>
              </a:rPr>
              <a:t>        &lt;td&gt;&lt;?php echo $row['email'] ?&gt;&lt;/td&gt;</a:t>
            </a:r>
          </a:p>
          <a:p>
            <a:r>
              <a:rPr lang="en-US" sz="2600">
                <a:solidFill>
                  <a:prstClr val="white"/>
                </a:solidFill>
              </a:rPr>
              <a:t>        &lt;td&gt;&lt;?php echo $row['classname'] ?&gt;&lt;/td&gt;</a:t>
            </a:r>
          </a:p>
          <a:p>
            <a:r>
              <a:rPr lang="en-US" sz="2600">
                <a:solidFill>
                  <a:prstClr val="white"/>
                </a:solidFill>
              </a:rPr>
              <a:t>        </a:t>
            </a:r>
          </a:p>
          <a:p>
            <a:r>
              <a:rPr lang="en-US" sz="2600">
                <a:solidFill>
                  <a:prstClr val="white"/>
                </a:solidFill>
              </a:rPr>
              <a:t>      &lt;/</a:t>
            </a:r>
            <a:r>
              <a:rPr lang="en-US" sz="2600">
                <a:solidFill>
                  <a:prstClr val="white"/>
                </a:solidFill>
              </a:rPr>
              <a:t>tr</a:t>
            </a:r>
            <a:r>
              <a:rPr lang="en-US" sz="260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2600" smtClean="0">
                <a:solidFill>
                  <a:prstClr val="white"/>
                </a:solidFill>
              </a:rPr>
              <a:t>}</a:t>
            </a:r>
            <a:endParaRPr lang="en-US" sz="2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42" y="70354"/>
            <a:ext cx="10821571" cy="938560"/>
          </a:xfrm>
        </p:spPr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Postgres</a:t>
            </a:r>
            <a:r>
              <a:rPr lang="en-US" b="1" dirty="0"/>
              <a:t>/</a:t>
            </a:r>
            <a:r>
              <a:rPr lang="en-US" b="1" dirty="0" err="1"/>
              <a:t>pgAdmin</a:t>
            </a:r>
            <a:r>
              <a:rPr lang="en-US" b="1" dirty="0"/>
              <a:t> locally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6042" y="1261913"/>
            <a:ext cx="11649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https://</a:t>
            </a:r>
            <a:r>
              <a:rPr lang="en-US" sz="2800" dirty="0" err="1">
                <a:solidFill>
                  <a:prstClr val="white"/>
                </a:solidFill>
              </a:rPr>
              <a:t>www.enterprisedb.com</a:t>
            </a:r>
            <a:r>
              <a:rPr lang="en-US" sz="2800" dirty="0">
                <a:solidFill>
                  <a:prstClr val="white"/>
                </a:solidFill>
              </a:rPr>
              <a:t>/downloads/</a:t>
            </a:r>
            <a:r>
              <a:rPr lang="en-US" sz="2800" dirty="0" err="1">
                <a:solidFill>
                  <a:prstClr val="white"/>
                </a:solidFill>
              </a:rPr>
              <a:t>postgres</a:t>
            </a:r>
            <a:r>
              <a:rPr lang="en-US" sz="2800" dirty="0">
                <a:solidFill>
                  <a:prstClr val="white"/>
                </a:solidFill>
              </a:rPr>
              <a:t>-</a:t>
            </a:r>
            <a:r>
              <a:rPr lang="en-US" sz="2800" dirty="0" err="1">
                <a:solidFill>
                  <a:prstClr val="white"/>
                </a:solidFill>
              </a:rPr>
              <a:t>postgresql</a:t>
            </a:r>
            <a:r>
              <a:rPr lang="en-US" sz="2800" dirty="0">
                <a:solidFill>
                  <a:prstClr val="white"/>
                </a:solidFill>
              </a:rPr>
              <a:t>-downloads</a:t>
            </a:r>
          </a:p>
        </p:txBody>
      </p:sp>
      <p:pic>
        <p:nvPicPr>
          <p:cNvPr id="3" name="Picture 2" descr="Screen Shot 2019-06-06 at 14.0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44" y="2232216"/>
            <a:ext cx="5981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042" y="1261913"/>
            <a:ext cx="11649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For a fresh install of </a:t>
            </a:r>
            <a:r>
              <a:rPr lang="en-US" sz="2800" dirty="0" err="1">
                <a:solidFill>
                  <a:prstClr val="white"/>
                </a:solidFill>
              </a:rPr>
              <a:t>pgAdmin</a:t>
            </a:r>
            <a:r>
              <a:rPr lang="en-US" sz="2800" dirty="0">
                <a:solidFill>
                  <a:prstClr val="white"/>
                </a:solidFill>
              </a:rPr>
              <a:t>, the dashboard likely contains only one server. This is your local server: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42" y="408940"/>
            <a:ext cx="63728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white"/>
                </a:solidFill>
              </a:rPr>
              <a:t>Accessing Remote Databases Locally</a:t>
            </a:r>
          </a:p>
        </p:txBody>
      </p:sp>
      <p:pic>
        <p:nvPicPr>
          <p:cNvPr id="5" name="Picture 4" descr="1_WuQRDYLqWI1J4zERwfB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00" y="2433380"/>
            <a:ext cx="4976443" cy="403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042" y="1261913"/>
            <a:ext cx="116497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C</a:t>
            </a:r>
            <a:r>
              <a:rPr lang="en-US" sz="2800" dirty="0" smtClean="0">
                <a:solidFill>
                  <a:prstClr val="white"/>
                </a:solidFill>
              </a:rPr>
              <a:t>onfigure </a:t>
            </a:r>
            <a:r>
              <a:rPr lang="en-US" sz="2800" dirty="0">
                <a:solidFill>
                  <a:prstClr val="white"/>
                </a:solidFill>
              </a:rPr>
              <a:t>a new server with those credentials</a:t>
            </a:r>
            <a:r>
              <a:rPr lang="en-US" sz="2800" dirty="0" smtClean="0">
                <a:solidFill>
                  <a:prstClr val="white"/>
                </a:solidFill>
              </a:rPr>
              <a:t>.</a:t>
            </a:r>
          </a:p>
          <a:p>
            <a:r>
              <a:rPr lang="en-US" sz="2800" dirty="0">
                <a:solidFill>
                  <a:prstClr val="white"/>
                </a:solidFill>
              </a:rPr>
              <a:t>right click server(s) &gt; create &gt; server …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 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042" y="408940"/>
            <a:ext cx="215315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New Server</a:t>
            </a:r>
            <a:endParaRPr lang="en-US" sz="3200" b="1" dirty="0">
              <a:solidFill>
                <a:prstClr val="white"/>
              </a:solidFill>
            </a:endParaRPr>
          </a:p>
        </p:txBody>
      </p:sp>
      <p:pic>
        <p:nvPicPr>
          <p:cNvPr id="2" name="Picture 1" descr="1_c_JV2YBVltrfI6Vs1tprG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89" y="2646908"/>
            <a:ext cx="5156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42" y="408940"/>
            <a:ext cx="215315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New Server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041" y="1287285"/>
            <a:ext cx="11667135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Name</a:t>
            </a:r>
            <a:r>
              <a:rPr lang="en-US" sz="2800" dirty="0">
                <a:solidFill>
                  <a:prstClr val="white"/>
                </a:solidFill>
              </a:rPr>
              <a:t>: This is solely for you. Name it whatever you want, I chose ‘</a:t>
            </a:r>
            <a:r>
              <a:rPr lang="en-US" sz="2800" dirty="0" err="1">
                <a:solidFill>
                  <a:prstClr val="white"/>
                </a:solidFill>
              </a:rPr>
              <a:t>Heroku</a:t>
            </a:r>
            <a:r>
              <a:rPr lang="en-US" sz="2800" dirty="0">
                <a:solidFill>
                  <a:prstClr val="white"/>
                </a:solidFill>
              </a:rPr>
              <a:t>-Run — On’</a:t>
            </a:r>
          </a:p>
          <a:p>
            <a:r>
              <a:rPr lang="en-US" sz="2800" dirty="0">
                <a:solidFill>
                  <a:prstClr val="white"/>
                </a:solidFill>
              </a:rPr>
              <a:t>Under the connection tab: </a:t>
            </a:r>
            <a:endParaRPr lang="en-US" sz="2800" dirty="0" smtClean="0">
              <a:solidFill>
                <a:prstClr val="white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hostname</a:t>
            </a:r>
            <a:r>
              <a:rPr lang="en-US" sz="2800" b="1" dirty="0">
                <a:solidFill>
                  <a:srgbClr val="FF0000"/>
                </a:solidFill>
              </a:rPr>
              <a:t>/address</a:t>
            </a:r>
            <a:r>
              <a:rPr lang="en-US" sz="2800" b="1" dirty="0">
                <a:solidFill>
                  <a:prstClr val="white"/>
                </a:solidFill>
              </a:rPr>
              <a:t>. </a:t>
            </a:r>
            <a:r>
              <a:rPr lang="en-US" sz="2800" dirty="0">
                <a:solidFill>
                  <a:prstClr val="white"/>
                </a:solidFill>
              </a:rPr>
              <a:t>If you go back to your </a:t>
            </a:r>
            <a:r>
              <a:rPr lang="en-US" sz="2800" dirty="0" err="1">
                <a:solidFill>
                  <a:prstClr val="white"/>
                </a:solidFill>
              </a:rPr>
              <a:t>datastores</a:t>
            </a:r>
            <a:r>
              <a:rPr lang="en-US" sz="2800" dirty="0">
                <a:solidFill>
                  <a:prstClr val="white"/>
                </a:solidFill>
              </a:rPr>
              <a:t> ‘reveal credentials’, this is the </a:t>
            </a:r>
            <a:r>
              <a:rPr lang="en-US" sz="2800" b="1" dirty="0">
                <a:solidFill>
                  <a:prstClr val="white"/>
                </a:solidFill>
              </a:rPr>
              <a:t>host</a:t>
            </a:r>
            <a:r>
              <a:rPr lang="en-US" sz="2800" dirty="0">
                <a:solidFill>
                  <a:prstClr val="white"/>
                </a:solidFill>
              </a:rPr>
              <a:t> credential. It should look like **-**-**...</a:t>
            </a:r>
            <a:r>
              <a:rPr lang="en-US" sz="2800" dirty="0" err="1">
                <a:solidFill>
                  <a:prstClr val="white"/>
                </a:solidFill>
              </a:rPr>
              <a:t>amazonaws.com</a:t>
            </a:r>
            <a:endParaRPr lang="en-US" sz="2800" dirty="0">
              <a:solidFill>
                <a:prstClr val="white"/>
              </a:solidFill>
            </a:endParaRPr>
          </a:p>
          <a:p>
            <a:r>
              <a:rPr lang="en-US" sz="2800" dirty="0">
                <a:solidFill>
                  <a:prstClr val="white"/>
                </a:solidFill>
              </a:rPr>
              <a:t>Keep the </a:t>
            </a:r>
            <a:r>
              <a:rPr lang="en-US" sz="2800" b="1" dirty="0">
                <a:solidFill>
                  <a:prstClr val="white"/>
                </a:solidFill>
              </a:rPr>
              <a:t>port </a:t>
            </a:r>
            <a:r>
              <a:rPr lang="en-US" sz="2800" dirty="0">
                <a:solidFill>
                  <a:prstClr val="white"/>
                </a:solidFill>
              </a:rPr>
              <a:t>at 5432, unless your credentials list otherwise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Maintenance database</a:t>
            </a:r>
            <a:r>
              <a:rPr lang="en-US" sz="2800" dirty="0">
                <a:solidFill>
                  <a:prstClr val="white"/>
                </a:solidFill>
              </a:rPr>
              <a:t> — this is the </a:t>
            </a:r>
            <a:r>
              <a:rPr lang="en-US" sz="2800" b="1" dirty="0">
                <a:solidFill>
                  <a:prstClr val="white"/>
                </a:solidFill>
              </a:rPr>
              <a:t>database</a:t>
            </a:r>
            <a:r>
              <a:rPr lang="en-US" sz="2800" dirty="0">
                <a:solidFill>
                  <a:prstClr val="white"/>
                </a:solidFill>
              </a:rPr>
              <a:t> field in the credentials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Username</a:t>
            </a:r>
            <a:r>
              <a:rPr lang="en-US" sz="2800" dirty="0">
                <a:solidFill>
                  <a:prstClr val="white"/>
                </a:solidFill>
              </a:rPr>
              <a:t> — this is the </a:t>
            </a:r>
            <a:r>
              <a:rPr lang="en-US" sz="2800" b="1" dirty="0">
                <a:solidFill>
                  <a:prstClr val="white"/>
                </a:solidFill>
              </a:rPr>
              <a:t>user</a:t>
            </a:r>
            <a:r>
              <a:rPr lang="en-US" sz="2800" dirty="0">
                <a:solidFill>
                  <a:prstClr val="white"/>
                </a:solidFill>
              </a:rPr>
              <a:t> field in the credentials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Password</a:t>
            </a:r>
            <a:r>
              <a:rPr lang="en-US" sz="2800" dirty="0">
                <a:solidFill>
                  <a:prstClr val="white"/>
                </a:solidFill>
              </a:rPr>
              <a:t> — the </a:t>
            </a:r>
            <a:r>
              <a:rPr lang="en-US" sz="2800" b="1" dirty="0">
                <a:solidFill>
                  <a:prstClr val="white"/>
                </a:solidFill>
              </a:rPr>
              <a:t>password</a:t>
            </a:r>
            <a:r>
              <a:rPr lang="en-US" sz="2800" dirty="0">
                <a:solidFill>
                  <a:prstClr val="white"/>
                </a:solidFill>
              </a:rPr>
              <a:t> field in the credentials. I highly advise checking </a:t>
            </a:r>
            <a:r>
              <a:rPr lang="en-US" sz="2800" b="1" dirty="0">
                <a:solidFill>
                  <a:prstClr val="white"/>
                </a:solidFill>
              </a:rPr>
              <a:t>save password</a:t>
            </a:r>
            <a:r>
              <a:rPr lang="en-US" sz="2800" dirty="0">
                <a:solidFill>
                  <a:prstClr val="white"/>
                </a:solidFill>
              </a:rPr>
              <a:t> so that you don’t have to </a:t>
            </a:r>
            <a:r>
              <a:rPr lang="en-US" sz="2800" dirty="0" smtClean="0">
                <a:solidFill>
                  <a:prstClr val="white"/>
                </a:solidFill>
              </a:rPr>
              <a:t>copy pasta </a:t>
            </a:r>
            <a:r>
              <a:rPr lang="en-US" sz="2800" dirty="0">
                <a:solidFill>
                  <a:prstClr val="white"/>
                </a:solidFill>
              </a:rPr>
              <a:t>this every time you want to connect.</a:t>
            </a:r>
          </a:p>
          <a:p>
            <a:r>
              <a:rPr lang="en-US" sz="2800" dirty="0">
                <a:solidFill>
                  <a:prstClr val="white"/>
                </a:solidFill>
              </a:rPr>
              <a:t>In the SSL tab, mark </a:t>
            </a:r>
            <a:r>
              <a:rPr lang="en-US" sz="2800" b="1" dirty="0">
                <a:solidFill>
                  <a:srgbClr val="FF0000"/>
                </a:solidFill>
              </a:rPr>
              <a:t>SSL mode</a:t>
            </a:r>
            <a:r>
              <a:rPr lang="en-US" sz="2800" dirty="0">
                <a:solidFill>
                  <a:srgbClr val="FF0000"/>
                </a:solidFill>
              </a:rPr>
              <a:t> as </a:t>
            </a:r>
            <a:r>
              <a:rPr lang="en-US" sz="2800" b="1" dirty="0">
                <a:solidFill>
                  <a:srgbClr val="FF0000"/>
                </a:solidFill>
              </a:rPr>
              <a:t>require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042" y="1261913"/>
            <a:ext cx="116497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go to the Advanced </a:t>
            </a:r>
            <a:r>
              <a:rPr lang="en-US" sz="2800" dirty="0" smtClean="0">
                <a:solidFill>
                  <a:prstClr val="white"/>
                </a:solidFill>
              </a:rPr>
              <a:t>tab: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under</a:t>
            </a:r>
            <a:r>
              <a:rPr lang="en-US" sz="2800" dirty="0">
                <a:solidFill>
                  <a:prstClr val="white"/>
                </a:solidFill>
              </a:rPr>
              <a:t> </a:t>
            </a:r>
            <a:r>
              <a:rPr lang="en-US" sz="2800" b="1" dirty="0" err="1">
                <a:solidFill>
                  <a:prstClr val="white"/>
                </a:solidFill>
              </a:rPr>
              <a:t>db</a:t>
            </a:r>
            <a:r>
              <a:rPr lang="en-US" sz="2800" b="1" dirty="0">
                <a:solidFill>
                  <a:prstClr val="white"/>
                </a:solidFill>
              </a:rPr>
              <a:t> restriction </a:t>
            </a:r>
            <a:r>
              <a:rPr lang="en-US" sz="2800" dirty="0">
                <a:solidFill>
                  <a:prstClr val="white"/>
                </a:solidFill>
              </a:rPr>
              <a:t>copy the database name (it’s the same value as the </a:t>
            </a:r>
            <a:r>
              <a:rPr lang="en-US" sz="2800" b="1" dirty="0">
                <a:solidFill>
                  <a:prstClr val="white"/>
                </a:solidFill>
              </a:rPr>
              <a:t>Maintenance database</a:t>
            </a:r>
            <a:r>
              <a:rPr lang="en-US" sz="2800" dirty="0">
                <a:solidFill>
                  <a:prstClr val="white"/>
                </a:solidFill>
              </a:rPr>
              <a:t> field filled earlier)</a:t>
            </a:r>
            <a:r>
              <a:rPr lang="en-US" sz="2800" dirty="0" smtClean="0">
                <a:solidFill>
                  <a:prstClr val="white"/>
                </a:solidFill>
              </a:rPr>
              <a:t>. 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042" y="408940"/>
            <a:ext cx="215315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New Server</a:t>
            </a:r>
            <a:endParaRPr lang="en-US" sz="3200" b="1" dirty="0">
              <a:solidFill>
                <a:prstClr val="white"/>
              </a:solidFill>
            </a:endParaRPr>
          </a:p>
        </p:txBody>
      </p:sp>
      <p:pic>
        <p:nvPicPr>
          <p:cNvPr id="3" name="Picture 2" descr="1_0Y2_-fNQjtpZV74cwlYd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06" y="2870185"/>
            <a:ext cx="4540368" cy="36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042" y="1261913"/>
            <a:ext cx="11649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Expand database &gt; database &gt; schemas &gt; public &gt; Tables</a:t>
            </a:r>
          </a:p>
          <a:p>
            <a:r>
              <a:rPr lang="en-US" sz="2800" dirty="0">
                <a:solidFill>
                  <a:prstClr val="white"/>
                </a:solidFill>
              </a:rPr>
              <a:t>Right click &gt; create &gt; table…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42" y="408940"/>
            <a:ext cx="48496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white"/>
                </a:solidFill>
              </a:rPr>
              <a:t>Creating Tables in </a:t>
            </a:r>
            <a:r>
              <a:rPr lang="en-US" sz="3200" b="1" dirty="0" err="1">
                <a:solidFill>
                  <a:prstClr val="white"/>
                </a:solidFill>
              </a:rPr>
              <a:t>pgAdmin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42" y="268901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Ensure </a:t>
            </a:r>
            <a:r>
              <a:rPr lang="en-US" sz="2400" dirty="0">
                <a:solidFill>
                  <a:srgbClr val="FF0000"/>
                </a:solidFill>
              </a:rPr>
              <a:t>owner</a:t>
            </a:r>
            <a:r>
              <a:rPr lang="en-US" sz="2400" dirty="0">
                <a:solidFill>
                  <a:prstClr val="white"/>
                </a:solidFill>
              </a:rPr>
              <a:t> matches your </a:t>
            </a:r>
            <a:r>
              <a:rPr lang="en-US" sz="2400" dirty="0">
                <a:solidFill>
                  <a:srgbClr val="FF0000"/>
                </a:solidFill>
              </a:rPr>
              <a:t>user credential</a:t>
            </a:r>
            <a:r>
              <a:rPr lang="en-US" sz="2400" dirty="0">
                <a:solidFill>
                  <a:prstClr val="white"/>
                </a:solidFill>
              </a:rPr>
              <a:t>, the </a:t>
            </a:r>
            <a:r>
              <a:rPr lang="en-US" sz="2400" dirty="0">
                <a:solidFill>
                  <a:srgbClr val="FF0000"/>
                </a:solidFill>
              </a:rPr>
              <a:t>schema is public</a:t>
            </a:r>
            <a:r>
              <a:rPr lang="en-US" sz="2400" dirty="0">
                <a:solidFill>
                  <a:prstClr val="white"/>
                </a:solidFill>
              </a:rPr>
              <a:t>. Additionally I like to set the </a:t>
            </a:r>
            <a:r>
              <a:rPr lang="en-US" sz="2400" dirty="0" err="1">
                <a:solidFill>
                  <a:srgbClr val="FF0000"/>
                </a:solidFill>
              </a:rPr>
              <a:t>tablespace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pg_default</a:t>
            </a:r>
            <a:r>
              <a:rPr lang="en-US" sz="2400" dirty="0">
                <a:solidFill>
                  <a:prstClr val="white"/>
                </a:solidFill>
              </a:rPr>
              <a:t>, which is just indicating how things are stored on disk</a:t>
            </a:r>
            <a:r>
              <a:rPr lang="en-US" sz="2400" dirty="0" smtClean="0">
                <a:solidFill>
                  <a:prstClr val="white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Table Name</a:t>
            </a:r>
            <a:r>
              <a:rPr lang="en-US" sz="2400" dirty="0" smtClean="0">
                <a:solidFill>
                  <a:prstClr val="white"/>
                </a:solidFill>
              </a:rPr>
              <a:t> must be in CAPITAL characters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6" name="Picture 5" descr="1_tZiQ_plt2ggiSpbzhxz5J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42" y="1890737"/>
            <a:ext cx="5780018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042" y="1261913"/>
            <a:ext cx="11649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Under </a:t>
            </a:r>
            <a:r>
              <a:rPr lang="en-US" sz="2800" dirty="0" smtClean="0">
                <a:solidFill>
                  <a:prstClr val="white"/>
                </a:solidFill>
              </a:rPr>
              <a:t>Columns tab, click add to add </a:t>
            </a:r>
            <a:r>
              <a:rPr lang="en-US" sz="2800" dirty="0" err="1" smtClean="0">
                <a:solidFill>
                  <a:prstClr val="white"/>
                </a:solidFill>
              </a:rPr>
              <a:t>colunms</a:t>
            </a:r>
            <a:r>
              <a:rPr lang="en-US" sz="2800" dirty="0" smtClean="0">
                <a:solidFill>
                  <a:prstClr val="white"/>
                </a:solidFill>
              </a:rPr>
              <a:t> and its data type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042" y="408940"/>
            <a:ext cx="48496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white"/>
                </a:solidFill>
              </a:rPr>
              <a:t>Creating Tables in </a:t>
            </a:r>
            <a:r>
              <a:rPr lang="en-US" sz="3200" b="1" dirty="0" err="1">
                <a:solidFill>
                  <a:prstClr val="white"/>
                </a:solidFill>
              </a:rPr>
              <a:t>pgAdmin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042" y="2228671"/>
            <a:ext cx="1142355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Use the ‘edit’ icon to the left for the joined column, as we’ll need to specify some extra details. A menu should open up. Click the ‘definition’ tab of which can be used to specify a default value:</a:t>
            </a:r>
          </a:p>
        </p:txBody>
      </p:sp>
      <p:pic>
        <p:nvPicPr>
          <p:cNvPr id="5" name="Picture 4" descr="1_6cluLChUSYa1WGvDKQYxp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62" y="3538230"/>
            <a:ext cx="889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042" y="1261913"/>
            <a:ext cx="11649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Re-click the edit icon to leave the menu. The column definitions look as follows: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42" y="408940"/>
            <a:ext cx="48496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white"/>
                </a:solidFill>
              </a:rPr>
              <a:t>Creating Tables in </a:t>
            </a:r>
            <a:r>
              <a:rPr lang="en-US" sz="3200" b="1" dirty="0" err="1">
                <a:solidFill>
                  <a:prstClr val="white"/>
                </a:solidFill>
              </a:rPr>
              <a:t>pgAdmin</a:t>
            </a:r>
            <a:endParaRPr lang="en-US" sz="3200" b="1" dirty="0">
              <a:solidFill>
                <a:prstClr val="white"/>
              </a:solidFill>
            </a:endParaRPr>
          </a:p>
        </p:txBody>
      </p:sp>
      <p:pic>
        <p:nvPicPr>
          <p:cNvPr id="2" name="Picture 1" descr="1_bnD152bPMyKsok1f7h_I5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42" y="2520431"/>
            <a:ext cx="11534878" cy="2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gives you…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742218" cy="896793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Developer driven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7072" y="3105835"/>
            <a:ext cx="806334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latin typeface=""/>
              </a:rPr>
              <a:t>Deploy using </a:t>
            </a:r>
            <a:r>
              <a:rPr lang="en-US" sz="2400" b="0" i="0" u="none" strike="noStrike" baseline="0" dirty="0" err="1" smtClean="0">
                <a:latin typeface=""/>
              </a:rPr>
              <a:t>Git</a:t>
            </a:r>
            <a:r>
              <a:rPr lang="en-US" sz="2400" b="0" i="0" u="none" strike="noStrike" baseline="0" dirty="0" smtClean="0">
                <a:latin typeface=""/>
              </a:rPr>
              <a:t> version control, the most popular tool for</a:t>
            </a:r>
          </a:p>
          <a:p>
            <a:r>
              <a:rPr lang="en-US" sz="2400" b="0" i="0" u="none" strike="noStrike" baseline="0" dirty="0" smtClean="0">
                <a:latin typeface=""/>
              </a:rPr>
              <a:t>developers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23" y="4320250"/>
            <a:ext cx="4158095" cy="17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042" y="1261913"/>
            <a:ext cx="11649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Constraints tab &gt; Foreign Key sub-tab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42" y="408940"/>
            <a:ext cx="21357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Foreign Key</a:t>
            </a: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3" name="Picture 2" descr="1_DZxQ_8XcAh0aPRvVqsFXg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29" y="2349592"/>
            <a:ext cx="8890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042" y="1261913"/>
            <a:ext cx="11649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Skip over to the columns tab. Fill out the information and </a:t>
            </a:r>
            <a:r>
              <a:rPr lang="en-US" sz="2800" b="1" dirty="0">
                <a:solidFill>
                  <a:prstClr val="white"/>
                </a:solidFill>
              </a:rPr>
              <a:t>very importantly, once it’s entered hit the little ‘plus’ sign hiding to the right</a:t>
            </a:r>
            <a:r>
              <a:rPr lang="en-US" sz="28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42" y="408940"/>
            <a:ext cx="21357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Foreign Key</a:t>
            </a: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2" name="Picture 1" descr="1_8G1zW7lYxxjWpIMRPeCVx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7" y="2216020"/>
            <a:ext cx="8890000" cy="2393669"/>
          </a:xfrm>
          <a:prstGeom prst="rect">
            <a:avLst/>
          </a:prstGeom>
        </p:spPr>
      </p:pic>
      <p:pic>
        <p:nvPicPr>
          <p:cNvPr id="5" name="Picture 4" descr="1_0KXFZqq_0ce71Yssxhe7F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7" y="4800568"/>
            <a:ext cx="8890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042" y="1261913"/>
            <a:ext cx="11649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</a:rPr>
              <a:t>Right click users &gt; view/edit data &gt; all rows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42" y="408940"/>
            <a:ext cx="463660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prstClr val="white"/>
                </a:solidFill>
              </a:rPr>
              <a:t>Editing Data with </a:t>
            </a:r>
            <a:r>
              <a:rPr lang="en-GB" sz="3200" dirty="0" err="1">
                <a:solidFill>
                  <a:prstClr val="white"/>
                </a:solidFill>
              </a:rPr>
              <a:t>pgAdmin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" name="Picture 2" descr="1_2HVfq8Z_HObMyPz7C5rQ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5" y="2461661"/>
            <a:ext cx="9257383" cy="33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87636" y="2301004"/>
            <a:ext cx="3179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Thank you!</a:t>
            </a:r>
          </a:p>
          <a:p>
            <a:r>
              <a:rPr lang="en-US" sz="3600" smtClean="0">
                <a:solidFill>
                  <a:srgbClr val="FF0000"/>
                </a:solidFill>
              </a:rPr>
              <a:t>Questions?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gives you…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75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/>
              <a:t>Instant &amp; continuous deployment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82" y="3031837"/>
            <a:ext cx="6139482" cy="27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928" y="261246"/>
            <a:ext cx="9857509" cy="95795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Hosting a PHP website on </a:t>
            </a:r>
            <a:r>
              <a:rPr lang="en-US" dirty="0" err="1" smtClean="0"/>
              <a:t>Heroku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45476168"/>
              </p:ext>
            </p:extLst>
          </p:nvPr>
        </p:nvGraphicFramePr>
        <p:xfrm>
          <a:off x="1767840" y="1503680"/>
          <a:ext cx="8392160" cy="463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4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3982" cy="90949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Create a repo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540" y="2267744"/>
            <a:ext cx="4137748" cy="1775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40" y="795836"/>
            <a:ext cx="4824730" cy="548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3016250"/>
            <a:ext cx="4076700" cy="8255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506460" y="1901984"/>
            <a:ext cx="2235200" cy="1204992"/>
          </a:xfrm>
          <a:prstGeom prst="wedgeRoundRectCallout">
            <a:avLst>
              <a:gd name="adj1" fmla="val -145378"/>
              <a:gd name="adj2" fmla="val 709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here to open local folder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7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Populate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current repo which created in the previous step create a PHP file with content like this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30240" y="2848610"/>
            <a:ext cx="1117600" cy="504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60" y="2848610"/>
            <a:ext cx="6484160" cy="29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261664"/>
            <a:ext cx="9227127" cy="609666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3556000" y="3348246"/>
            <a:ext cx="1473200" cy="143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65400" y="4211846"/>
            <a:ext cx="2463800" cy="218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00" y="2870200"/>
            <a:ext cx="4775200" cy="238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3600" dirty="0" smtClean="0"/>
              <a:t>Enter comment here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Click Commit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Click Fetch origin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029200" y="731713"/>
            <a:ext cx="1343891" cy="348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26" y="2412638"/>
            <a:ext cx="4227946" cy="30403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527" y="2412638"/>
            <a:ext cx="4775200" cy="238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3600" dirty="0" smtClean="0"/>
              <a:t>On </a:t>
            </a:r>
            <a:r>
              <a:rPr lang="en-US" sz="3600" dirty="0" err="1" smtClean="0"/>
              <a:t>Heroku</a:t>
            </a:r>
            <a:r>
              <a:rPr lang="en-US" sz="3600" dirty="0" smtClean="0"/>
              <a:t> Dashboard click </a:t>
            </a:r>
            <a:r>
              <a:rPr lang="en-US" sz="3600" dirty="0" smtClean="0">
                <a:solidFill>
                  <a:srgbClr val="FF0000"/>
                </a:solidFill>
              </a:rPr>
              <a:t>New</a:t>
            </a:r>
            <a:r>
              <a:rPr lang="en-US" sz="3600" dirty="0" smtClean="0"/>
              <a:t> then </a:t>
            </a:r>
            <a:r>
              <a:rPr lang="en-US" sz="3600" dirty="0" smtClean="0">
                <a:solidFill>
                  <a:srgbClr val="FF0000"/>
                </a:solidFill>
              </a:rPr>
              <a:t>Create new app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1 - introduction</Template>
  <TotalTime>187</TotalTime>
  <Words>704</Words>
  <Application>Microsoft Office PowerPoint</Application>
  <PresentationFormat>Widescreen</PresentationFormat>
  <Paragraphs>109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Wingdings</vt:lpstr>
      <vt:lpstr>Celestial</vt:lpstr>
      <vt:lpstr>Monthly Seminar Ho Van Phi 18-11-2019</vt:lpstr>
      <vt:lpstr>Heroku first class languages</vt:lpstr>
      <vt:lpstr>Heroku gives you…</vt:lpstr>
      <vt:lpstr>Heroku gives you…</vt:lpstr>
      <vt:lpstr>Hosting a PHP website on Heroku</vt:lpstr>
      <vt:lpstr>Create a repo on Github</vt:lpstr>
      <vt:lpstr>Populate content</vt:lpstr>
      <vt:lpstr>PowerPoint Presentation</vt:lpstr>
      <vt:lpstr>Config Heroku to Github</vt:lpstr>
      <vt:lpstr>PowerPoint Presentation</vt:lpstr>
      <vt:lpstr>PowerPoint Presentation</vt:lpstr>
      <vt:lpstr>PowerPoint Presentation</vt:lpstr>
      <vt:lpstr>Config Heroku to Github</vt:lpstr>
      <vt:lpstr>PowerPoint Presentation</vt:lpstr>
      <vt:lpstr>PowerPoint Presentation</vt:lpstr>
      <vt:lpstr>Database on cloud</vt:lpstr>
      <vt:lpstr>Create a new DB</vt:lpstr>
      <vt:lpstr>Create a new DB</vt:lpstr>
      <vt:lpstr>Create a new DB</vt:lpstr>
      <vt:lpstr>Conect to DB</vt:lpstr>
      <vt:lpstr>Query data from DB</vt:lpstr>
      <vt:lpstr>Installing Postgres/pgAdmin locally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Introduciton to Heroku</dc:title>
  <dc:creator>Microsoft Office User</dc:creator>
  <cp:lastModifiedBy>VHIT</cp:lastModifiedBy>
  <cp:revision>29</cp:revision>
  <dcterms:created xsi:type="dcterms:W3CDTF">2018-07-25T07:48:33Z</dcterms:created>
  <dcterms:modified xsi:type="dcterms:W3CDTF">2019-11-06T07:26:36Z</dcterms:modified>
</cp:coreProperties>
</file>