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Questrial" pitchFamily="2" charset="77"/>
      <p:regular r:id="rId17"/>
    </p:embeddedFont>
    <p:embeddedFont>
      <p:font typeface="Trebuchet MS" panose="020B0703020202090204" pitchFamily="3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m48QutBaj1SDFJN2mX2ndSn7/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want to investigate if SATis complementary with post-hoc correction of errors in the prediction outputs.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soft-voting filter’s window size is set to 2.5seconds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Apply soft-voting on the baseline remove sequences in the baseline.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Soft-voting works well with SAT (only remove minor errors) -&gt; the results is nearly identical to the target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for the uniform smoothing, the authors fixed the variance of overlapping uncertainty to U^OV, while in the SAT, U^UV is used as an upperbound</a:t>
            </a: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e99f7a1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e99f7a1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RF’s performance has the biggest improvement (F1 mean score)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Deep neural networks seems to learn some feature representation that adapts to the uncertainty of the label space up to certain degree.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Misalignment analysis: SAT decrease substitution error and boundary errors (over/underfill) -&gt; which is the main point of SAT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>
                <a:latin typeface="Trebuchet MS"/>
                <a:ea typeface="Trebuchet MS"/>
                <a:cs typeface="Trebuchet MS"/>
                <a:sym typeface="Trebuchet MS"/>
              </a:rPr>
              <a:t>Handling Data Annotation Uncertainty in Human Activity Recognition</a:t>
            </a:r>
            <a:endParaRPr sz="320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>
                <a:latin typeface="Questrial"/>
                <a:ea typeface="Questrial"/>
                <a:cs typeface="Questrial"/>
                <a:sym typeface="Questrial"/>
              </a:rPr>
              <a:t>Hyeokhyen Kwon, Gregory Abowd, Thomas Plotz</a:t>
            </a:r>
            <a:endParaRPr sz="22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 dirty="0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282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311700" y="3145991"/>
            <a:ext cx="8520600" cy="142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-"/>
            </a:pPr>
            <a:r>
              <a:rPr lang="en-US" sz="1700" dirty="0">
                <a:latin typeface="Trebuchet MS"/>
                <a:ea typeface="Trebuchet MS"/>
                <a:cs typeface="Trebuchet MS"/>
                <a:sym typeface="Trebuchet MS"/>
              </a:rPr>
              <a:t>Examining SAT compatibility with post-hoc label errors correction</a:t>
            </a:r>
            <a:endParaRPr sz="1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-"/>
            </a:pPr>
            <a:r>
              <a:rPr lang="en-US" sz="1700" dirty="0">
                <a:latin typeface="Trebuchet MS"/>
                <a:ea typeface="Trebuchet MS"/>
                <a:cs typeface="Trebuchet MS"/>
                <a:sym typeface="Trebuchet MS"/>
              </a:rPr>
              <a:t>Apply soft-voting filter to the baseline/SAT labels</a:t>
            </a:r>
            <a:endParaRPr sz="17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-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The filter removes sequence of activities in the baseline case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-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The filter do minor adjustments on the SAT case, results in a sequence nearly identical to the target.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4"/>
              <a:buNone/>
            </a:pP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4"/>
              <a:buNone/>
            </a:pP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10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82" y="1152475"/>
            <a:ext cx="7772400" cy="185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998" y="1017725"/>
            <a:ext cx="4476150" cy="39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Effects of Adaptive Label Jitter Modeling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4769900" y="1120775"/>
            <a:ext cx="4153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Compare SAT with a fixed-size label jitter (uniform smoothing):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Uniform smoothing works for dataset with large uncertainty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Uniform smoothing underperforms the baseline in dataset with short activities/NULL intervals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Robustness Under Label Shift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12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3750" y="1152450"/>
            <a:ext cx="4739124" cy="37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e99f7a1e9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b="1" dirty="0"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82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g15e99f7a1e9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Create a scheme to incorporate label uncertainty into model training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Dynamic label jitter smoothing significantly increases model performances on various datasets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Adaptive SAT is shown to reduce boundary errors and substitution errors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Future research:</a:t>
            </a:r>
            <a:endParaRPr sz="1600" b="1" dirty="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Does uncertainty boundary depend on activity classes?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Does long-term context influence annotation behaviors?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Data Collection and Annotation are important!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Most HAR models used a discrete data labeling scheme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But even the most reliable annotator can get it wrong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Exact activity transition points are hard to determine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Activity can overlap each other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600" b="1">
                <a:latin typeface="Questrial"/>
                <a:ea typeface="Questrial"/>
                <a:cs typeface="Questrial"/>
                <a:sym typeface="Questrial"/>
              </a:rPr>
              <a:t>Label jitter: </a:t>
            </a: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uncertainty region at the start/end of an activity (activity boundary)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-&gt; Label jitters can prevent the HAR model from achieving ideal performance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Past attempts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>
                <a:latin typeface="Questrial"/>
                <a:ea typeface="Questrial"/>
                <a:cs typeface="Questrial"/>
                <a:sym typeface="Questrial"/>
              </a:rPr>
              <a:t>Discrete label correction</a:t>
            </a:r>
            <a:endParaRPr sz="1600" b="1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Ignorance is bliss!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Majority voting among multiple annotators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Iteratively shift label to refine annotation (EM method, Fukunaga Class-Separability)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>
                <a:latin typeface="Questrial"/>
                <a:ea typeface="Questrial"/>
                <a:cs typeface="Questrial"/>
                <a:sym typeface="Questrial"/>
              </a:rPr>
              <a:t>Soft label fusion</a:t>
            </a:r>
            <a:endParaRPr sz="1600" b="1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Use multiple annotators -&gt; subjectivity and uncertainty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Labels are represented as multinomial distribution of activities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Uniform contribution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Assign weights based on reliability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b="1">
                <a:latin typeface="Questrial"/>
                <a:ea typeface="Questrial"/>
                <a:cs typeface="Questrial"/>
                <a:sym typeface="Questrial"/>
              </a:rPr>
              <a:t>Label augmentation</a:t>
            </a: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: Incorporate noise into the dataset to regularize models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Effects of Label Misalignment on HAR models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Experiment: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Opportunity dataset, ConvLSTM model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Shift the labels at the start/end/both of the boundary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Amount of shifting is proportional to the length of the activity (max 50%)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Effects on the F1 score shown in the plot on the right 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3625" y="1100377"/>
            <a:ext cx="3977375" cy="352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Adaptive Smooth Activity Transition (SAT)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16405" b="8973"/>
          <a:stretch/>
        </p:blipFill>
        <p:spPr>
          <a:xfrm>
            <a:off x="1239571" y="3265082"/>
            <a:ext cx="6664843" cy="173164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390975" y="1181625"/>
            <a:ext cx="81324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CORE interval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middle section of an activity, essence of the motions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NULL interval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where nothing “interesting” happen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Event boundaries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Start/End-points of an activity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Perspectives: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Label jitter is unlikely at CORE interval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Activity Transition (TR) uncertainty inversely proportional to activity length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Overlapping (OV) uncertainty is inversely proportional to NULL interval length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Adaptive Smooth Activity Transition (SAT)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678414" y="3726636"/>
            <a:ext cx="2271249" cy="862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latin typeface="Times"/>
                <a:ea typeface="Times"/>
                <a:cs typeface="Times"/>
                <a:sym typeface="Times"/>
              </a:rPr>
              <a:t> 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5144071" y="3116103"/>
            <a:ext cx="2443746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latin typeface="Cambria Math" panose="02040503050406030204" pitchFamily="18" charset="0"/>
                <a:ea typeface="Cambria Math" panose="02040503050406030204" pitchFamily="18" charset="0"/>
                <a:cs typeface="Times"/>
                <a:sym typeface="Times"/>
              </a:rPr>
              <a:t> 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  <a:cs typeface="Times"/>
              <a:sym typeface="Times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478055" y="2822713"/>
            <a:ext cx="1494846" cy="10464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latin typeface="Times"/>
                <a:ea typeface="Times"/>
                <a:cs typeface="Times"/>
                <a:sym typeface="Times"/>
              </a:rPr>
              <a:t> 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431325" y="3298057"/>
            <a:ext cx="2462679" cy="8597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latin typeface="Times"/>
                <a:ea typeface="Times"/>
                <a:cs typeface="Times"/>
                <a:sym typeface="Times"/>
              </a:rPr>
              <a:t> 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60787" y="2846296"/>
            <a:ext cx="10999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"/>
                <a:sym typeface="Times"/>
              </a:rPr>
              <a:t>Constraint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: 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212707" y="2795630"/>
            <a:ext cx="9813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"/>
                <a:sym typeface="Times"/>
              </a:rPr>
              <a:t>Variables: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  <a:cs typeface="Times"/>
              <a:sym typeface="Times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5212707" y="3485434"/>
            <a:ext cx="29787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"/>
                <a:sym typeface="Times"/>
              </a:rPr>
              <a:t>∆ is the length of the NULL interval</a:t>
            </a:r>
            <a:endParaRPr sz="1400" i="0" u="none" strike="noStrike" cap="none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"/>
              <a:sym typeface="Times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486984" y="4157844"/>
            <a:ext cx="2068224" cy="8316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latin typeface="Times"/>
                <a:ea typeface="Times"/>
                <a:cs typeface="Times"/>
                <a:sym typeface="Times"/>
              </a:rPr>
              <a:t> 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212707" y="3886039"/>
            <a:ext cx="3279285" cy="52322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t="-2325" b="-46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latin typeface="Times"/>
                <a:ea typeface="Times"/>
                <a:cs typeface="Times"/>
                <a:sym typeface="Times"/>
              </a:rPr>
              <a:t> 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" name="Google Shape;110;p8">
            <a:extLst>
              <a:ext uri="{FF2B5EF4-FFF2-40B4-BE49-F238E27FC236}">
                <a16:creationId xmlns:a16="http://schemas.microsoft.com/office/drawing/2014/main" id="{2BE6E605-19B3-EDA9-DB12-CD23C310EFFA}"/>
              </a:ext>
            </a:extLst>
          </p:cNvPr>
          <p:cNvSpPr txBox="1">
            <a:spLocks/>
          </p:cNvSpPr>
          <p:nvPr/>
        </p:nvSpPr>
        <p:spPr>
          <a:xfrm>
            <a:off x="289268" y="1024702"/>
            <a:ext cx="8520600" cy="87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30200">
              <a:lnSpc>
                <a:spcPct val="200000"/>
              </a:lnSpc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Derive the smoothing kernel based on the observations:</a:t>
            </a:r>
            <a:endParaRPr lang="en-US" sz="1600" dirty="0">
              <a:latin typeface="Questrial"/>
              <a:ea typeface="Questrial"/>
              <a:cs typeface="Questrial"/>
              <a:sym typeface="Quest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2FC01-8F23-5B78-42A6-C0EC1BF14052}"/>
                  </a:ext>
                </a:extLst>
              </p:cNvPr>
              <p:cNvSpPr txBox="1"/>
              <p:nvPr/>
            </p:nvSpPr>
            <p:spPr>
              <a:xfrm>
                <a:off x="2555208" y="1688974"/>
                <a:ext cx="3515898" cy="346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𝑇𝑅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2FC01-8F23-5B78-42A6-C0EC1BF1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08" y="1688974"/>
                <a:ext cx="3515898" cy="346185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CB47EC-C721-8F89-B6CF-92839C496FD4}"/>
                  </a:ext>
                </a:extLst>
              </p:cNvPr>
              <p:cNvSpPr txBox="1"/>
              <p:nvPr/>
            </p:nvSpPr>
            <p:spPr>
              <a:xfrm>
                <a:off x="3348085" y="2104346"/>
                <a:ext cx="1930144" cy="44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𝑂𝑉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CB47EC-C721-8F89-B6CF-92839C49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85" y="2104346"/>
                <a:ext cx="1930144" cy="445443"/>
              </a:xfrm>
              <a:prstGeom prst="rect">
                <a:avLst/>
              </a:prstGeom>
              <a:blipFill>
                <a:blip r:embed="rId10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3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Smooth Activity Transition 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" name="Google Shape;102;p7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7294" y="143268"/>
            <a:ext cx="3810025" cy="500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82275" y="1172925"/>
            <a:ext cx="5004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Finally, we use P(t) as the kernel to smooth activity boundary at timestep t.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382275" y="2072725"/>
            <a:ext cx="5004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Questrial"/>
                <a:ea typeface="Questrial"/>
                <a:cs typeface="Questrial"/>
                <a:sym typeface="Questrial"/>
              </a:rPr>
              <a:t>How can we use SAT with classifiers?</a:t>
            </a:r>
            <a:endParaRPr sz="1600" b="1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Classifiers that work with soft labels: fuzzy SVM, softmax classifier, …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Discrete classifiers: augment the dataset by sampling from the uncertainty distribution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Evaluation Procedure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311700" y="1143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Datasets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Opportunity, Daphne Gait, </a:t>
            </a:r>
            <a:r>
              <a:rPr lang="en-US" sz="1600" dirty="0" err="1">
                <a:latin typeface="Questrial"/>
                <a:ea typeface="Questrial"/>
                <a:cs typeface="Questrial"/>
                <a:sym typeface="Questrial"/>
              </a:rPr>
              <a:t>Wetlab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, 50salads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Metrics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F1 score, Wilson score interval, misalignment analysis, …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Models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Random Forest (RF), Conv, </a:t>
            </a:r>
            <a:r>
              <a:rPr lang="en-US" sz="1600" dirty="0" err="1">
                <a:latin typeface="Questrial"/>
                <a:ea typeface="Questrial"/>
                <a:cs typeface="Questrial"/>
                <a:sym typeface="Questrial"/>
              </a:rPr>
              <a:t>ConvLSTM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estrial"/>
              <a:buChar char="-"/>
            </a:pPr>
            <a:r>
              <a:rPr lang="en-US" sz="1600" b="1" dirty="0">
                <a:latin typeface="Questrial"/>
                <a:ea typeface="Questrial"/>
                <a:cs typeface="Questrial"/>
                <a:sym typeface="Questrial"/>
              </a:rPr>
              <a:t>Labels</a:t>
            </a:r>
            <a:r>
              <a:rPr lang="en-US" sz="1600" dirty="0">
                <a:latin typeface="Questrial"/>
                <a:ea typeface="Questrial"/>
                <a:cs typeface="Questrial"/>
                <a:sym typeface="Questrial"/>
              </a:rPr>
              <a:t>: baseline (remove the uncertainty), SAT-OV, SAT-TR, SAT</a:t>
            </a:r>
            <a:endParaRPr sz="1600" dirty="0"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dirty="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20" b="1"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2820"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p9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5317" y="445025"/>
            <a:ext cx="4207260" cy="372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 descr="Timelin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475" y="1292100"/>
            <a:ext cx="4220501" cy="295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1815875" y="4403000"/>
            <a:ext cx="19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Misalignment Analysis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112725" y="4403000"/>
            <a:ext cx="197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estrial"/>
                <a:ea typeface="Questrial"/>
                <a:cs typeface="Questrial"/>
                <a:sym typeface="Questrial"/>
              </a:rPr>
              <a:t>Mean F1 score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718</Words>
  <Application>Microsoft Macintosh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Trebuchet MS</vt:lpstr>
      <vt:lpstr>Questrial</vt:lpstr>
      <vt:lpstr>Times</vt:lpstr>
      <vt:lpstr>Cambria Math</vt:lpstr>
      <vt:lpstr>Simple Light</vt:lpstr>
      <vt:lpstr>Handling Data Annotation Uncertainty in Human Activity Recognition</vt:lpstr>
      <vt:lpstr>Motivation</vt:lpstr>
      <vt:lpstr>Past attempts</vt:lpstr>
      <vt:lpstr>Effects of Label Misalignment on HAR models</vt:lpstr>
      <vt:lpstr>Adaptive Smooth Activity Transition (SAT)</vt:lpstr>
      <vt:lpstr>Adaptive Smooth Activity Transition (SAT) </vt:lpstr>
      <vt:lpstr>Smooth Activity Transition </vt:lpstr>
      <vt:lpstr>Evaluation Procedure</vt:lpstr>
      <vt:lpstr>Results</vt:lpstr>
      <vt:lpstr>Results</vt:lpstr>
      <vt:lpstr>Effects of Adaptive Label Jitter Modeling</vt:lpstr>
      <vt:lpstr>Robustness Under Label Shift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Data Annotation Uncertainty in Human Activity Recognition</dc:title>
  <cp:lastModifiedBy>Ha Le</cp:lastModifiedBy>
  <cp:revision>2</cp:revision>
  <dcterms:modified xsi:type="dcterms:W3CDTF">2022-10-05T18:59:16Z</dcterms:modified>
</cp:coreProperties>
</file>