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1213" r:id="rId5"/>
    <p:sldId id="2513" r:id="rId6"/>
    <p:sldId id="2514" r:id="rId7"/>
    <p:sldId id="2536" r:id="rId8"/>
    <p:sldId id="2516" r:id="rId9"/>
    <p:sldId id="2526" r:id="rId10"/>
    <p:sldId id="2530" r:id="rId11"/>
    <p:sldId id="2527" r:id="rId12"/>
    <p:sldId id="2528" r:id="rId13"/>
    <p:sldId id="2531" r:id="rId14"/>
    <p:sldId id="2529" r:id="rId15"/>
    <p:sldId id="836" r:id="rId16"/>
    <p:sldId id="2525" r:id="rId17"/>
    <p:sldId id="2538" r:id="rId18"/>
    <p:sldId id="2539" r:id="rId19"/>
    <p:sldId id="2532" r:id="rId20"/>
    <p:sldId id="2533" r:id="rId21"/>
    <p:sldId id="2534" r:id="rId22"/>
    <p:sldId id="2535" r:id="rId23"/>
    <p:sldId id="2537" r:id="rId24"/>
    <p:sldId id="8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60BE6-A684-4822-A7F8-3661C2676C85}" v="91" dt="2022-12-12T22:02:22.3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729" autoAdjust="0"/>
  </p:normalViewPr>
  <p:slideViewPr>
    <p:cSldViewPr snapToGrid="0">
      <p:cViewPr varScale="1">
        <p:scale>
          <a:sx n="24" d="100"/>
          <a:sy n="24" d="100"/>
        </p:scale>
        <p:origin x="60"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33532317183589"/>
          <c:y val="0.15502571865966153"/>
          <c:w val="0.73801769624157809"/>
          <c:h val="0.73948385491837931"/>
        </c:manualLayout>
      </c:layout>
      <c:pieChart>
        <c:varyColors val="1"/>
        <c:ser>
          <c:idx val="0"/>
          <c:order val="0"/>
          <c:tx>
            <c:strRef>
              <c:f>Sheet1!$B$1</c:f>
              <c:strCache>
                <c:ptCount val="1"/>
                <c:pt idx="0">
                  <c:v>Q1</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F5B-463F-B32D-6D47A2445EC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F5B-463F-B32D-6D47A2445EC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F5B-463F-B32D-6D47A2445EC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F5B-463F-B32D-6D47A2445EC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F5B-463F-B32D-6D47A2445EC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9F5B-463F-B32D-6D47A2445EC3}"/>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9F5B-463F-B32D-6D47A2445EC3}"/>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9F5B-463F-B32D-6D47A2445EC3}"/>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9F5B-463F-B32D-6D47A2445EC3}"/>
              </c:ext>
            </c:extLst>
          </c:dPt>
          <c:dLbls>
            <c:dLbl>
              <c:idx val="0"/>
              <c:layout>
                <c:manualLayout>
                  <c:x val="0.15365043953424087"/>
                  <c:y val="-6.4672090704848917E-2"/>
                </c:manualLayout>
              </c:layout>
              <c:tx>
                <c:rich>
                  <a:bodyPr/>
                  <a:lstStyle/>
                  <a:p>
                    <a:fld id="{BCB8B81A-2BF1-4001-82D1-07D36DB5FF55}" type="CATEGORYNAME">
                      <a:rPr lang="en-US"/>
                      <a:pPr/>
                      <a:t>[CATEGORY NAME]</a:t>
                    </a:fld>
                    <a:r>
                      <a:rPr lang="en-US" baseline="0" dirty="0"/>
                      <a:t>
5456
</a:t>
                    </a:r>
                    <a:fld id="{CB06C7C0-97EA-49D3-A45C-4F0F9C89D90E}" type="PERCENTAGE">
                      <a:rPr lang="en-US" baseline="0"/>
                      <a:pPr/>
                      <a:t>[PERCENTAGE]</a:t>
                    </a:fld>
                    <a:endParaRPr lang="en-US" baseline="0" dirty="0"/>
                  </a:p>
                </c:rich>
              </c:tx>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9F5B-463F-B32D-6D47A2445EC3}"/>
                </c:ext>
              </c:extLst>
            </c:dLbl>
            <c:dLbl>
              <c:idx val="1"/>
              <c:layout>
                <c:manualLayout>
                  <c:x val="-2.2512632276173838E-2"/>
                  <c:y val="9.3184548484433125E-3"/>
                </c:manualLayout>
              </c:layout>
              <c:tx>
                <c:rich>
                  <a:bodyPr/>
                  <a:lstStyle/>
                  <a:p>
                    <a:fld id="{EA9DE01B-A3C9-4145-A066-AE9D21F87363}" type="CATEGORYNAME">
                      <a:rPr lang="en-US" smtClean="0"/>
                      <a:pPr/>
                      <a:t>[CATEGORY NAME]</a:t>
                    </a:fld>
                    <a:endParaRPr lang="en-US" baseline="0" dirty="0"/>
                  </a:p>
                  <a:p>
                    <a:r>
                      <a:rPr lang="en-US" baseline="0" dirty="0"/>
                      <a:t>4038
</a:t>
                    </a:r>
                    <a:fld id="{E1357B41-7739-468D-9404-5A93F7468058}" type="PERCENTAGE">
                      <a:rPr lang="en-US" baseline="0"/>
                      <a:pPr/>
                      <a:t>[PERCENTAGE]</a:t>
                    </a:fld>
                    <a:endParaRPr lang="en-US" baseline="0" dirty="0"/>
                  </a:p>
                </c:rich>
              </c:tx>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F5B-463F-B32D-6D47A2445EC3}"/>
                </c:ext>
              </c:extLst>
            </c:dLbl>
            <c:dLbl>
              <c:idx val="2"/>
              <c:delete val="1"/>
              <c:extLst>
                <c:ext xmlns:c15="http://schemas.microsoft.com/office/drawing/2012/chart" uri="{CE6537A1-D6FC-4f65-9D91-7224C49458BB}"/>
                <c:ext xmlns:c16="http://schemas.microsoft.com/office/drawing/2014/chart" uri="{C3380CC4-5D6E-409C-BE32-E72D297353CC}">
                  <c16:uniqueId val="{00000005-9F5B-463F-B32D-6D47A2445EC3}"/>
                </c:ext>
              </c:extLst>
            </c:dLbl>
            <c:dLbl>
              <c:idx val="3"/>
              <c:delete val="1"/>
              <c:extLst>
                <c:ext xmlns:c15="http://schemas.microsoft.com/office/drawing/2012/chart" uri="{CE6537A1-D6FC-4f65-9D91-7224C49458BB}"/>
                <c:ext xmlns:c16="http://schemas.microsoft.com/office/drawing/2014/chart" uri="{C3380CC4-5D6E-409C-BE32-E72D297353CC}">
                  <c16:uniqueId val="{00000007-9F5B-463F-B32D-6D47A2445EC3}"/>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showLeaderLines val="0"/>
            <c:extLst>
              <c:ext xmlns:c15="http://schemas.microsoft.com/office/drawing/2012/chart" uri="{CE6537A1-D6FC-4f65-9D91-7224C49458BB}"/>
            </c:extLst>
          </c:dLbls>
          <c:cat>
            <c:strRef>
              <c:f>Sheet1!$A$2:$A$5</c:f>
              <c:strCache>
                <c:ptCount val="2"/>
                <c:pt idx="0">
                  <c:v>Train</c:v>
                </c:pt>
                <c:pt idx="1">
                  <c:v>Test</c:v>
                </c:pt>
              </c:strCache>
            </c:strRef>
          </c:cat>
          <c:val>
            <c:numRef>
              <c:f>Sheet1!$B$2:$B$5</c:f>
              <c:numCache>
                <c:formatCode>General</c:formatCode>
                <c:ptCount val="4"/>
                <c:pt idx="0">
                  <c:v>5456</c:v>
                </c:pt>
                <c:pt idx="1">
                  <c:v>4038</c:v>
                </c:pt>
              </c:numCache>
            </c:numRef>
          </c:val>
          <c:extLst>
            <c:ext xmlns:c16="http://schemas.microsoft.com/office/drawing/2014/chart" uri="{C3380CC4-5D6E-409C-BE32-E72D297353CC}">
              <c16:uniqueId val="{00000012-9F5B-463F-B32D-6D47A2445EC3}"/>
            </c:ext>
          </c:extLst>
        </c:ser>
        <c:dLbls>
          <c:showLegendKey val="0"/>
          <c:showVal val="0"/>
          <c:showCatName val="1"/>
          <c:showSerName val="0"/>
          <c:showPercent val="1"/>
          <c:showBubbleSize val="0"/>
          <c:showLeaderLines val="0"/>
        </c:dLbls>
        <c:firstSliceAng val="65"/>
      </c:pieChart>
      <c:spPr>
        <a:noFill/>
        <a:ln>
          <a:noFill/>
        </a:ln>
        <a:effectLst/>
        <a:extLst>
          <a:ext uri="{91240B29-F687-4F45-9708-019B960494DF}">
            <a14:hiddenLine xmlns:a14="http://schemas.microsoft.com/office/drawing/2010/main">
              <a:noFill/>
              <a:round/>
            </a14:hiddenLine>
          </a:ext>
        </a:ex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B47F0-2774-47C8-A9C4-85B5C3616B15}"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1711-2461-4EF5-A2C1-3925B25B296A}" type="slidenum">
              <a:rPr lang="en-US" smtClean="0"/>
              <a:t>‹#›</a:t>
            </a:fld>
            <a:endParaRPr lang="en-US"/>
          </a:p>
        </p:txBody>
      </p:sp>
    </p:spTree>
    <p:extLst>
      <p:ext uri="{BB962C8B-B14F-4D97-AF65-F5344CB8AC3E}">
        <p14:creationId xmlns:p14="http://schemas.microsoft.com/office/powerpoint/2010/main" val="208048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1239408">
              <a:defRPr/>
            </a:pPr>
            <a:fld id="{C0F4A2C8-6C88-4E71-83EE-698B9D4FE22F}" type="slidenum">
              <a:rPr lang="en-US">
                <a:solidFill>
                  <a:prstClr val="black"/>
                </a:solidFill>
                <a:latin typeface="Arial" panose="020B0604020202020204" pitchFamily="34" charset="0"/>
              </a:rPr>
              <a:pPr defTabSz="1239408">
                <a:defRPr/>
              </a:pPr>
              <a:t>1</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349099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34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6A72F-0BB6-1B46-9BF6-65DE7E34ECF0}" type="slidenum">
              <a:rPr lang="en-US" smtClean="0"/>
              <a:t>6</a:t>
            </a:fld>
            <a:endParaRPr lang="en-US"/>
          </a:p>
        </p:txBody>
      </p:sp>
    </p:spTree>
    <p:extLst>
      <p:ext uri="{BB962C8B-B14F-4D97-AF65-F5344CB8AC3E}">
        <p14:creationId xmlns:p14="http://schemas.microsoft.com/office/powerpoint/2010/main" val="125541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6A72F-0BB6-1B46-9BF6-65DE7E34ECF0}" type="slidenum">
              <a:rPr lang="en-US" smtClean="0"/>
              <a:t>9</a:t>
            </a:fld>
            <a:endParaRPr lang="en-US" dirty="0"/>
          </a:p>
        </p:txBody>
      </p:sp>
    </p:spTree>
    <p:extLst>
      <p:ext uri="{BB962C8B-B14F-4D97-AF65-F5344CB8AC3E}">
        <p14:creationId xmlns:p14="http://schemas.microsoft.com/office/powerpoint/2010/main" val="355714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09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9997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A31711-2461-4EF5-A2C1-3925B25B296A}" type="slidenum">
              <a:rPr lang="en-US" smtClean="0"/>
              <a:t>15</a:t>
            </a:fld>
            <a:endParaRPr lang="en-US"/>
          </a:p>
        </p:txBody>
      </p:sp>
    </p:spTree>
    <p:extLst>
      <p:ext uri="{BB962C8B-B14F-4D97-AF65-F5344CB8AC3E}">
        <p14:creationId xmlns:p14="http://schemas.microsoft.com/office/powerpoint/2010/main" val="1241353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07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ethan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842027-1D28-4EBF-A2FC-FE3F972326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2360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Model Architecture in slide</a:t>
            </a:r>
          </a:p>
          <a:p>
            <a:r>
              <a:rPr lang="en-US" dirty="0"/>
              <a:t>- Feature engineering</a:t>
            </a:r>
          </a:p>
        </p:txBody>
      </p:sp>
      <p:sp>
        <p:nvSpPr>
          <p:cNvPr id="4" name="Slide Number Placeholder 3"/>
          <p:cNvSpPr>
            <a:spLocks noGrp="1"/>
          </p:cNvSpPr>
          <p:nvPr>
            <p:ph type="sldNum" sz="quarter" idx="5"/>
          </p:nvPr>
        </p:nvSpPr>
        <p:spPr/>
        <p:txBody>
          <a:bodyPr/>
          <a:lstStyle/>
          <a:p>
            <a:fld id="{EBA31711-2461-4EF5-A2C1-3925B25B296A}" type="slidenum">
              <a:rPr lang="en-US" smtClean="0"/>
              <a:t>19</a:t>
            </a:fld>
            <a:endParaRPr lang="en-US"/>
          </a:p>
        </p:txBody>
      </p:sp>
    </p:spTree>
    <p:extLst>
      <p:ext uri="{BB962C8B-B14F-4D97-AF65-F5344CB8AC3E}">
        <p14:creationId xmlns:p14="http://schemas.microsoft.com/office/powerpoint/2010/main" val="216228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4B67-5B72-42C1-A7D5-2CBE99F22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8349AB-EE25-4D91-B95D-8114F92CC6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4DABF-85CD-49FA-B077-A6A98D5DE633}"/>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DF5A18A1-3BA1-4305-884F-4CBF8DC69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898A7-5203-48DF-946C-86827875479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23311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9E5A-330A-429C-B13E-3CD42438D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9D216-9A84-423F-AF59-931D01106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CA046-4115-4D7F-8212-BAA40CAF835A}"/>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E786B537-4DE5-43FE-97C5-A1988F975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99605-0572-4CBD-9D5B-F20BD472CD21}"/>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83081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780693-C3DC-4234-9AFC-44A33BBB5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D6D45B-B446-492B-BDEF-650B68D4D4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18934-AD37-45CE-B822-B09CF02E4726}"/>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56D48843-B046-45CC-98DF-AD707A105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F2911-F293-4B26-880C-332136AD35D4}"/>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076554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6" name="Rectangle 5"/>
          <p:cNvSpPr/>
          <p:nvPr userDrawn="1"/>
        </p:nvSpPr>
        <p:spPr>
          <a:xfrm>
            <a:off x="1" y="1"/>
            <a:ext cx="12190187" cy="653815"/>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5" b="0" i="0" u="none" strike="noStrike" kern="0" cap="none" spc="0" normalizeH="0" baseline="0" noProof="0" dirty="0">
              <a:ln>
                <a:noFill/>
              </a:ln>
              <a:solidFill>
                <a:srgbClr val="FFFFFF"/>
              </a:solidFill>
              <a:effectLst/>
              <a:uLnTx/>
              <a:uFillTx/>
              <a:latin typeface="Open Sans"/>
              <a:ea typeface="+mn-ea"/>
              <a:cs typeface="+mn-cs"/>
            </a:endParaRPr>
          </a:p>
        </p:txBody>
      </p:sp>
      <p:sp>
        <p:nvSpPr>
          <p:cNvPr id="7" name="Rectangle 6"/>
          <p:cNvSpPr/>
          <p:nvPr userDrawn="1"/>
        </p:nvSpPr>
        <p:spPr>
          <a:xfrm>
            <a:off x="3" y="653816"/>
            <a:ext cx="12191998" cy="55548"/>
          </a:xfrm>
          <a:prstGeom prst="rect">
            <a:avLst/>
          </a:prstGeom>
          <a:solidFill>
            <a:srgbClr val="85BB2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65" b="0" i="0" u="none" strike="noStrike" kern="0" cap="none" spc="0" normalizeH="0" baseline="0" noProof="0" dirty="0">
              <a:ln>
                <a:noFill/>
              </a:ln>
              <a:solidFill>
                <a:srgbClr val="FFFFFF"/>
              </a:solidFill>
              <a:effectLst/>
              <a:uLnTx/>
              <a:uFillTx/>
              <a:latin typeface="Open Sans"/>
              <a:ea typeface="+mn-ea"/>
              <a:cs typeface="+mn-cs"/>
            </a:endParaRPr>
          </a:p>
        </p:txBody>
      </p:sp>
      <p:sp>
        <p:nvSpPr>
          <p:cNvPr id="8" name="Rectangle 7"/>
          <p:cNvSpPr/>
          <p:nvPr userDrawn="1"/>
        </p:nvSpPr>
        <p:spPr>
          <a:xfrm>
            <a:off x="-5025" y="6601610"/>
            <a:ext cx="12190187" cy="2563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65" dirty="0"/>
          </a:p>
        </p:txBody>
      </p:sp>
      <p:sp>
        <p:nvSpPr>
          <p:cNvPr id="4" name="Date Placeholder 3">
            <a:extLst>
              <a:ext uri="{FF2B5EF4-FFF2-40B4-BE49-F238E27FC236}">
                <a16:creationId xmlns:a16="http://schemas.microsoft.com/office/drawing/2014/main" id="{02FC2EE8-EDE1-4C55-83D9-E019A03E3677}"/>
              </a:ext>
            </a:extLst>
          </p:cNvPr>
          <p:cNvSpPr>
            <a:spLocks noGrp="1"/>
          </p:cNvSpPr>
          <p:nvPr>
            <p:ph type="dt" sz="half" idx="10"/>
          </p:nvPr>
        </p:nvSpPr>
        <p:spPr/>
        <p:txBody>
          <a:bodyPr/>
          <a:lstStyle/>
          <a:p>
            <a:fld id="{3F012F75-2EB9-45CE-BCC1-227357881283}" type="datetime1">
              <a:rPr lang="en-US" smtClean="0"/>
              <a:t>12/15/2022</a:t>
            </a:fld>
            <a:endParaRPr lang="en-US" dirty="0"/>
          </a:p>
        </p:txBody>
      </p:sp>
      <p:sp>
        <p:nvSpPr>
          <p:cNvPr id="5" name="Footer Placeholder 4">
            <a:extLst>
              <a:ext uri="{FF2B5EF4-FFF2-40B4-BE49-F238E27FC236}">
                <a16:creationId xmlns:a16="http://schemas.microsoft.com/office/drawing/2014/main" id="{EC80D74E-042E-475A-9A13-5AF93D4EC956}"/>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A9344682-BC02-4DD6-80B7-25B1E9BF3F5B}"/>
              </a:ext>
            </a:extLst>
          </p:cNvPr>
          <p:cNvSpPr>
            <a:spLocks noGrp="1"/>
          </p:cNvSpPr>
          <p:nvPr>
            <p:ph type="sldNum" sz="quarter" idx="12"/>
          </p:nvPr>
        </p:nvSpPr>
        <p:spPr>
          <a:xfrm>
            <a:off x="9386196" y="6538912"/>
            <a:ext cx="2743200" cy="365125"/>
          </a:xfrm>
        </p:spPr>
        <p:txBody>
          <a:bodyPr/>
          <a:lstStyle/>
          <a:p>
            <a:fld id="{2DB71E59-F017-4EA5-BDED-9CE2100067A6}" type="slidenum">
              <a:rPr lang="en-US" smtClean="0"/>
              <a:t>‹#›</a:t>
            </a:fld>
            <a:endParaRPr lang="en-US" dirty="0"/>
          </a:p>
        </p:txBody>
      </p:sp>
      <p:sp>
        <p:nvSpPr>
          <p:cNvPr id="11" name="Copyright">
            <a:extLst>
              <a:ext uri="{FF2B5EF4-FFF2-40B4-BE49-F238E27FC236}">
                <a16:creationId xmlns:a16="http://schemas.microsoft.com/office/drawing/2014/main" id="{B8D209EA-2292-4B1B-9342-7CF6A13A6345}"/>
              </a:ext>
            </a:extLst>
          </p:cNvPr>
          <p:cNvSpPr txBox="1"/>
          <p:nvPr userDrawn="1"/>
        </p:nvSpPr>
        <p:spPr>
          <a:xfrm>
            <a:off x="161892" y="6679791"/>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2021 Deloitte Development LLC. All rights reserved.</a:t>
            </a:r>
          </a:p>
        </p:txBody>
      </p:sp>
    </p:spTree>
    <p:extLst>
      <p:ext uri="{BB962C8B-B14F-4D97-AF65-F5344CB8AC3E}">
        <p14:creationId xmlns:p14="http://schemas.microsoft.com/office/powerpoint/2010/main" val="2869296581"/>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20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663118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6656366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7A23-5280-47E1-8500-4737B8199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39CBF-1F1F-4D04-A167-F9A337187F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9B208-75AC-4592-85DE-F68C7F711C25}"/>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BD7C8211-1384-43BF-9E12-D1DCD87FA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29D58-E857-4640-BE39-6D4AC2360949}"/>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70327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FF8F-404A-4A05-936E-EF30A749AB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DD01D-F105-4DA7-9C6F-A2C5BDE6C3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C58A13-A9ED-4861-9DB1-465F3C4B2069}"/>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4367DE02-EE90-40C0-BC1B-A946B00FF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B7FE6-FC69-49FB-B1C2-D9430ED61818}"/>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6167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4A10-E347-43FF-A308-A94FBCCD0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719C7-CE43-4323-AE8A-498E6B126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0A3B00-DD35-4E68-82B9-15AAE3F1C8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507A00-0FC9-49C4-9C83-F4158F2E7A2E}"/>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6" name="Footer Placeholder 5">
            <a:extLst>
              <a:ext uri="{FF2B5EF4-FFF2-40B4-BE49-F238E27FC236}">
                <a16:creationId xmlns:a16="http://schemas.microsoft.com/office/drawing/2014/main" id="{A5A2C239-49B7-47C7-A54E-07165B714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AB149-248C-470E-8FAB-A11984F3B288}"/>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40257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D4D8-6DED-47F1-99D6-51B5B4837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1FC5FA-816B-44E4-B022-626C69838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13AA22-592D-4F97-9417-5CD888AF8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D8A76-059B-4743-BCB2-99C8B95E9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DEA6B-6DA4-4AE7-9F90-1861D1826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D136D-B611-40A7-A32C-D22DD1FFD32E}"/>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8" name="Footer Placeholder 7">
            <a:extLst>
              <a:ext uri="{FF2B5EF4-FFF2-40B4-BE49-F238E27FC236}">
                <a16:creationId xmlns:a16="http://schemas.microsoft.com/office/drawing/2014/main" id="{2836FA3D-3E59-40C2-A115-AB106301B7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B928B-B593-4E56-96A9-3612E9BB966C}"/>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0587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2BCD-C974-41FD-A746-0805D92962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5D5D2-4083-4BA7-BE0B-B8A70F9F287B}"/>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4" name="Footer Placeholder 3">
            <a:extLst>
              <a:ext uri="{FF2B5EF4-FFF2-40B4-BE49-F238E27FC236}">
                <a16:creationId xmlns:a16="http://schemas.microsoft.com/office/drawing/2014/main" id="{E735E77C-2FD4-41E8-A95E-FD0E2E6564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2FC021-B04F-4626-85D0-4AACEBE5509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28577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1E87D4-2A00-4A9A-BB19-3B0E0059B57A}"/>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3" name="Footer Placeholder 2">
            <a:extLst>
              <a:ext uri="{FF2B5EF4-FFF2-40B4-BE49-F238E27FC236}">
                <a16:creationId xmlns:a16="http://schemas.microsoft.com/office/drawing/2014/main" id="{D44B32A8-9C7D-4B9F-A01E-92668D6F7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A4CD7-9090-4869-BDB1-4E2847C5C739}"/>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39409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A103-23D6-4F32-9840-4E5704372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7A39C6-AF43-4AB1-942B-258529C316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0EB72A-62CD-46BD-97A2-2A083AD6F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A93C7-4DAC-4C6D-987B-99B954BA8C16}"/>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6" name="Footer Placeholder 5">
            <a:extLst>
              <a:ext uri="{FF2B5EF4-FFF2-40B4-BE49-F238E27FC236}">
                <a16:creationId xmlns:a16="http://schemas.microsoft.com/office/drawing/2014/main" id="{749DAD26-BD24-4733-90D2-3D25BA481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F345-DA54-4C24-88CA-C48D608CE2E0}"/>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115962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2352-5160-4661-A26A-0A16F1301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B71E5F-0BEB-42B4-9186-52EE75D76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0E4A504-5CF8-4C4A-AE6A-689828164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198A1-37A8-4FB7-8606-387F874725BC}"/>
              </a:ext>
            </a:extLst>
          </p:cNvPr>
          <p:cNvSpPr>
            <a:spLocks noGrp="1"/>
          </p:cNvSpPr>
          <p:nvPr>
            <p:ph type="dt" sz="half" idx="10"/>
          </p:nvPr>
        </p:nvSpPr>
        <p:spPr/>
        <p:txBody>
          <a:bodyPr/>
          <a:lstStyle/>
          <a:p>
            <a:fld id="{A97419AC-58D1-4C68-A8B0-6D0B2F7D2DE8}" type="datetimeFigureOut">
              <a:rPr lang="en-US" smtClean="0"/>
              <a:t>12/15/2022</a:t>
            </a:fld>
            <a:endParaRPr lang="en-US"/>
          </a:p>
        </p:txBody>
      </p:sp>
      <p:sp>
        <p:nvSpPr>
          <p:cNvPr id="6" name="Footer Placeholder 5">
            <a:extLst>
              <a:ext uri="{FF2B5EF4-FFF2-40B4-BE49-F238E27FC236}">
                <a16:creationId xmlns:a16="http://schemas.microsoft.com/office/drawing/2014/main" id="{EE9115E2-E652-4909-A878-4A9C5252A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779E3-C810-4D19-911B-5444B0EB0ACD}"/>
              </a:ext>
            </a:extLst>
          </p:cNvPr>
          <p:cNvSpPr>
            <a:spLocks noGrp="1"/>
          </p:cNvSpPr>
          <p:nvPr>
            <p:ph type="sldNum" sz="quarter" idx="12"/>
          </p:nvPr>
        </p:nvSpPr>
        <p:spPr/>
        <p:txBody>
          <a:bodyPr/>
          <a:lstStyle/>
          <a:p>
            <a:fld id="{4A2BF742-95B4-49F2-AD13-3284387B3CB7}" type="slidenum">
              <a:rPr lang="en-US" smtClean="0"/>
              <a:t>‹#›</a:t>
            </a:fld>
            <a:endParaRPr lang="en-US"/>
          </a:p>
        </p:txBody>
      </p:sp>
    </p:spTree>
    <p:extLst>
      <p:ext uri="{BB962C8B-B14F-4D97-AF65-F5344CB8AC3E}">
        <p14:creationId xmlns:p14="http://schemas.microsoft.com/office/powerpoint/2010/main" val="48954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CE307-4E9F-4A12-A096-9A46A805B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85E625-9CD4-4649-A53B-F99E365EF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D9A30-CDDA-45D2-95B8-6BC632A20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419AC-58D1-4C68-A8B0-6D0B2F7D2DE8}" type="datetimeFigureOut">
              <a:rPr lang="en-US" smtClean="0"/>
              <a:t>12/15/2022</a:t>
            </a:fld>
            <a:endParaRPr lang="en-US"/>
          </a:p>
        </p:txBody>
      </p:sp>
      <p:sp>
        <p:nvSpPr>
          <p:cNvPr id="5" name="Footer Placeholder 4">
            <a:extLst>
              <a:ext uri="{FF2B5EF4-FFF2-40B4-BE49-F238E27FC236}">
                <a16:creationId xmlns:a16="http://schemas.microsoft.com/office/drawing/2014/main" id="{63478230-5366-4608-BFCE-DAB021346D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4108C9-1AD9-4AEF-8C57-7BA3EA90A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BF742-95B4-49F2-AD13-3284387B3CB7}" type="slidenum">
              <a:rPr lang="en-US" smtClean="0"/>
              <a:t>‹#›</a:t>
            </a:fld>
            <a:endParaRPr lang="en-US"/>
          </a:p>
        </p:txBody>
      </p:sp>
    </p:spTree>
    <p:extLst>
      <p:ext uri="{BB962C8B-B14F-4D97-AF65-F5344CB8AC3E}">
        <p14:creationId xmlns:p14="http://schemas.microsoft.com/office/powerpoint/2010/main" val="213744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chain-links-plastic-barrier-29364/"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47F19E-2A20-424E-AB03-77CCA2DA4AF5}"/>
              </a:ext>
            </a:extLst>
          </p:cNvPr>
          <p:cNvSpPr txBox="1"/>
          <p:nvPr/>
        </p:nvSpPr>
        <p:spPr>
          <a:xfrm>
            <a:off x="70794" y="131910"/>
            <a:ext cx="10523220" cy="360420"/>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AI FOR CRYPTOCURRENCY INVESTIGATIONS</a:t>
            </a:r>
            <a:endParaRPr kumimoji="0" lang="en-US" sz="1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mn-cs"/>
            </a:endParaRPr>
          </a:p>
        </p:txBody>
      </p:sp>
      <p:sp>
        <p:nvSpPr>
          <p:cNvPr id="2" name="Slide Number Placeholder 1">
            <a:extLst>
              <a:ext uri="{FF2B5EF4-FFF2-40B4-BE49-F238E27FC236}">
                <a16:creationId xmlns:a16="http://schemas.microsoft.com/office/drawing/2014/main" id="{7901E05A-8131-4A1A-BF47-93EECC930C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B71E59-F017-4EA5-BDED-9CE2100067A6}"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84CDDF53-617A-4EDE-AA32-F7A136B77235}"/>
              </a:ext>
            </a:extLst>
          </p:cNvPr>
          <p:cNvSpPr/>
          <p:nvPr/>
        </p:nvSpPr>
        <p:spPr>
          <a:xfrm>
            <a:off x="0" y="729465"/>
            <a:ext cx="12192000" cy="59179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Placeholder 8">
            <a:extLst>
              <a:ext uri="{FF2B5EF4-FFF2-40B4-BE49-F238E27FC236}">
                <a16:creationId xmlns:a16="http://schemas.microsoft.com/office/drawing/2014/main" id="{86BEBDFC-2BFE-45A4-B99C-DA263C38EC47}"/>
              </a:ext>
            </a:extLst>
          </p:cNvPr>
          <p:cNvPicPr>
            <a:picLocks noChangeAspect="1"/>
          </p:cNvPicPr>
          <p:nvPr/>
        </p:nvPicPr>
        <p:blipFill>
          <a:blip r:embed="rId3" cstate="email">
            <a:extLst>
              <a:ext uri="{28A0092B-C50C-407E-A947-70E740481C1C}">
                <a14:useLocalDpi xmlns:a14="http://schemas.microsoft.com/office/drawing/2010/main"/>
              </a:ext>
            </a:extLst>
          </a:blip>
          <a:srcRect l="15" r="15"/>
          <a:stretch>
            <a:fillRect/>
          </a:stretch>
        </p:blipFill>
        <p:spPr>
          <a:xfrm>
            <a:off x="3219056" y="883577"/>
            <a:ext cx="5400000" cy="5400000"/>
          </a:xfrm>
          <a:prstGeom prst="rect">
            <a:avLst/>
          </a:prstGeom>
        </p:spPr>
      </p:pic>
    </p:spTree>
    <p:extLst>
      <p:ext uri="{BB962C8B-B14F-4D97-AF65-F5344CB8AC3E}">
        <p14:creationId xmlns:p14="http://schemas.microsoft.com/office/powerpoint/2010/main" val="159952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2. Variable Engineering</a:t>
            </a:r>
          </a:p>
        </p:txBody>
      </p:sp>
    </p:spTree>
    <p:extLst>
      <p:ext uri="{BB962C8B-B14F-4D97-AF65-F5344CB8AC3E}">
        <p14:creationId xmlns:p14="http://schemas.microsoft.com/office/powerpoint/2010/main" val="267972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CD317-0EC7-4232-834C-781E513CA364}"/>
              </a:ext>
            </a:extLst>
          </p:cNvPr>
          <p:cNvSpPr>
            <a:spLocks noGrp="1"/>
          </p:cNvSpPr>
          <p:nvPr>
            <p:ph type="body" sz="quarter" idx="13"/>
          </p:nvPr>
        </p:nvSpPr>
        <p:spPr>
          <a:xfrm>
            <a:off x="528000" y="816545"/>
            <a:ext cx="11136000" cy="757255"/>
          </a:xfrm>
        </p:spPr>
        <p:txBody>
          <a:bodyPr/>
          <a:lstStyle/>
          <a:p>
            <a:r>
              <a:rPr lang="en-US" dirty="0"/>
              <a:t>Process of generating new data variables from existing ones in the raw data. This is to give more information that enables the machine learning model to detect patterns.</a:t>
            </a:r>
          </a:p>
        </p:txBody>
      </p:sp>
      <p:sp>
        <p:nvSpPr>
          <p:cNvPr id="3" name="Title 2">
            <a:extLst>
              <a:ext uri="{FF2B5EF4-FFF2-40B4-BE49-F238E27FC236}">
                <a16:creationId xmlns:a16="http://schemas.microsoft.com/office/drawing/2014/main" id="{6A01605C-39EC-46A2-9F8A-F992F4B245CB}"/>
              </a:ext>
            </a:extLst>
          </p:cNvPr>
          <p:cNvSpPr>
            <a:spLocks noGrp="1"/>
          </p:cNvSpPr>
          <p:nvPr>
            <p:ph type="title"/>
          </p:nvPr>
        </p:nvSpPr>
        <p:spPr>
          <a:xfrm>
            <a:off x="474548" y="168235"/>
            <a:ext cx="11136000" cy="469492"/>
          </a:xfrm>
        </p:spPr>
        <p:txBody>
          <a:bodyPr/>
          <a:lstStyle/>
          <a:p>
            <a:r>
              <a:rPr lang="en-US" b="1" dirty="0"/>
              <a:t>Variable Engineering</a:t>
            </a:r>
            <a:r>
              <a:rPr lang="en-US" dirty="0"/>
              <a:t>	</a:t>
            </a:r>
          </a:p>
        </p:txBody>
      </p:sp>
      <p:grpSp>
        <p:nvGrpSpPr>
          <p:cNvPr id="5" name="Group 4">
            <a:extLst>
              <a:ext uri="{FF2B5EF4-FFF2-40B4-BE49-F238E27FC236}">
                <a16:creationId xmlns:a16="http://schemas.microsoft.com/office/drawing/2014/main" id="{63F60502-E415-4086-8D4D-68B1B3CB0A65}"/>
              </a:ext>
            </a:extLst>
          </p:cNvPr>
          <p:cNvGrpSpPr/>
          <p:nvPr/>
        </p:nvGrpSpPr>
        <p:grpSpPr>
          <a:xfrm>
            <a:off x="2894828" y="1461326"/>
            <a:ext cx="10611700" cy="5241197"/>
            <a:chOff x="2894828" y="1325485"/>
            <a:chExt cx="10611700" cy="5241197"/>
          </a:xfrm>
        </p:grpSpPr>
        <p:grpSp>
          <p:nvGrpSpPr>
            <p:cNvPr id="4" name="Group 3">
              <a:extLst>
                <a:ext uri="{FF2B5EF4-FFF2-40B4-BE49-F238E27FC236}">
                  <a16:creationId xmlns:a16="http://schemas.microsoft.com/office/drawing/2014/main" id="{3B220F1B-95C0-426C-BA5B-B8A13D5D18DF}"/>
                </a:ext>
              </a:extLst>
            </p:cNvPr>
            <p:cNvGrpSpPr/>
            <p:nvPr/>
          </p:nvGrpSpPr>
          <p:grpSpPr>
            <a:xfrm>
              <a:off x="2894828" y="1325485"/>
              <a:ext cx="10611700" cy="5241197"/>
              <a:chOff x="352426" y="2117101"/>
              <a:chExt cx="7363071" cy="3426114"/>
            </a:xfrm>
          </p:grpSpPr>
          <p:sp>
            <p:nvSpPr>
              <p:cNvPr id="73" name="Freeform 575">
                <a:extLst>
                  <a:ext uri="{FF2B5EF4-FFF2-40B4-BE49-F238E27FC236}">
                    <a16:creationId xmlns:a16="http://schemas.microsoft.com/office/drawing/2014/main" id="{B585181F-AC61-420A-8A0A-62F0176909D4}"/>
                  </a:ext>
                </a:extLst>
              </p:cNvPr>
              <p:cNvSpPr>
                <a:spLocks noEditPoints="1"/>
              </p:cNvSpPr>
              <p:nvPr/>
            </p:nvSpPr>
            <p:spPr bwMode="auto">
              <a:xfrm>
                <a:off x="3217477" y="2573951"/>
                <a:ext cx="456270" cy="457612"/>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nvGrpSpPr>
              <p:cNvPr id="6" name="Group 489">
                <a:extLst>
                  <a:ext uri="{FF2B5EF4-FFF2-40B4-BE49-F238E27FC236}">
                    <a16:creationId xmlns:a16="http://schemas.microsoft.com/office/drawing/2014/main" id="{B2895B82-26A7-4F95-945B-068BBD6802C8}"/>
                  </a:ext>
                </a:extLst>
              </p:cNvPr>
              <p:cNvGrpSpPr>
                <a:grpSpLocks noChangeAspect="1"/>
              </p:cNvGrpSpPr>
              <p:nvPr/>
            </p:nvGrpSpPr>
            <p:grpSpPr bwMode="auto">
              <a:xfrm>
                <a:off x="1088677" y="2573957"/>
                <a:ext cx="461931" cy="457613"/>
                <a:chOff x="2920" y="2264"/>
                <a:chExt cx="340" cy="340"/>
              </a:xfrm>
              <a:solidFill>
                <a:schemeClr val="accent5"/>
              </a:solidFill>
            </p:grpSpPr>
            <p:sp>
              <p:nvSpPr>
                <p:cNvPr id="70" name="Freeform 490">
                  <a:extLst>
                    <a:ext uri="{FF2B5EF4-FFF2-40B4-BE49-F238E27FC236}">
                      <a16:creationId xmlns:a16="http://schemas.microsoft.com/office/drawing/2014/main" id="{41D4ECC2-A275-4C85-9C1A-29BABFE284D2}"/>
                    </a:ext>
                  </a:extLst>
                </p:cNvPr>
                <p:cNvSpPr>
                  <a:spLocks noEditPoints="1"/>
                </p:cNvSpPr>
                <p:nvPr/>
              </p:nvSpPr>
              <p:spPr bwMode="auto">
                <a:xfrm>
                  <a:off x="2998" y="2363"/>
                  <a:ext cx="184" cy="113"/>
                </a:xfrm>
                <a:custGeom>
                  <a:avLst/>
                  <a:gdLst>
                    <a:gd name="T0" fmla="*/ 11 w 277"/>
                    <a:gd name="T1" fmla="*/ 171 h 171"/>
                    <a:gd name="T2" fmla="*/ 267 w 277"/>
                    <a:gd name="T3" fmla="*/ 171 h 171"/>
                    <a:gd name="T4" fmla="*/ 277 w 277"/>
                    <a:gd name="T5" fmla="*/ 160 h 171"/>
                    <a:gd name="T6" fmla="*/ 277 w 277"/>
                    <a:gd name="T7" fmla="*/ 11 h 171"/>
                    <a:gd name="T8" fmla="*/ 267 w 277"/>
                    <a:gd name="T9" fmla="*/ 0 h 171"/>
                    <a:gd name="T10" fmla="*/ 11 w 277"/>
                    <a:gd name="T11" fmla="*/ 0 h 171"/>
                    <a:gd name="T12" fmla="*/ 0 w 277"/>
                    <a:gd name="T13" fmla="*/ 11 h 171"/>
                    <a:gd name="T14" fmla="*/ 0 w 277"/>
                    <a:gd name="T15" fmla="*/ 160 h 171"/>
                    <a:gd name="T16" fmla="*/ 11 w 277"/>
                    <a:gd name="T17" fmla="*/ 171 h 171"/>
                    <a:gd name="T18" fmla="*/ 21 w 277"/>
                    <a:gd name="T19" fmla="*/ 21 h 171"/>
                    <a:gd name="T20" fmla="*/ 256 w 277"/>
                    <a:gd name="T21" fmla="*/ 21 h 171"/>
                    <a:gd name="T22" fmla="*/ 256 w 277"/>
                    <a:gd name="T23" fmla="*/ 149 h 171"/>
                    <a:gd name="T24" fmla="*/ 21 w 277"/>
                    <a:gd name="T25" fmla="*/ 149 h 171"/>
                    <a:gd name="T26" fmla="*/ 21 w 277"/>
                    <a:gd name="T27" fmla="*/ 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171">
                      <a:moveTo>
                        <a:pt x="11" y="171"/>
                      </a:moveTo>
                      <a:cubicBezTo>
                        <a:pt x="267" y="171"/>
                        <a:pt x="267" y="171"/>
                        <a:pt x="267" y="171"/>
                      </a:cubicBezTo>
                      <a:cubicBezTo>
                        <a:pt x="273" y="171"/>
                        <a:pt x="277" y="166"/>
                        <a:pt x="277" y="160"/>
                      </a:cubicBezTo>
                      <a:cubicBezTo>
                        <a:pt x="277" y="11"/>
                        <a:pt x="277" y="11"/>
                        <a:pt x="277" y="11"/>
                      </a:cubicBezTo>
                      <a:cubicBezTo>
                        <a:pt x="277" y="5"/>
                        <a:pt x="273" y="0"/>
                        <a:pt x="267" y="0"/>
                      </a:cubicBezTo>
                      <a:cubicBezTo>
                        <a:pt x="11" y="0"/>
                        <a:pt x="11" y="0"/>
                        <a:pt x="11" y="0"/>
                      </a:cubicBezTo>
                      <a:cubicBezTo>
                        <a:pt x="5" y="0"/>
                        <a:pt x="0" y="5"/>
                        <a:pt x="0" y="11"/>
                      </a:cubicBezTo>
                      <a:cubicBezTo>
                        <a:pt x="0" y="160"/>
                        <a:pt x="0" y="160"/>
                        <a:pt x="0" y="160"/>
                      </a:cubicBezTo>
                      <a:cubicBezTo>
                        <a:pt x="0" y="166"/>
                        <a:pt x="5" y="171"/>
                        <a:pt x="11" y="171"/>
                      </a:cubicBezTo>
                      <a:close/>
                      <a:moveTo>
                        <a:pt x="21" y="21"/>
                      </a:moveTo>
                      <a:cubicBezTo>
                        <a:pt x="256" y="21"/>
                        <a:pt x="256" y="21"/>
                        <a:pt x="256" y="21"/>
                      </a:cubicBezTo>
                      <a:cubicBezTo>
                        <a:pt x="256" y="149"/>
                        <a:pt x="256" y="149"/>
                        <a:pt x="256" y="149"/>
                      </a:cubicBezTo>
                      <a:cubicBezTo>
                        <a:pt x="21" y="149"/>
                        <a:pt x="21" y="149"/>
                        <a:pt x="21" y="149"/>
                      </a:cubicBezTo>
                      <a:lnTo>
                        <a:pt x="21" y="21"/>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1" name="Freeform 491">
                  <a:extLst>
                    <a:ext uri="{FF2B5EF4-FFF2-40B4-BE49-F238E27FC236}">
                      <a16:creationId xmlns:a16="http://schemas.microsoft.com/office/drawing/2014/main" id="{508DB601-0031-4B9C-821A-9EAB3D0EC85A}"/>
                    </a:ext>
                  </a:extLst>
                </p:cNvPr>
                <p:cNvSpPr>
                  <a:spLocks/>
                </p:cNvSpPr>
                <p:nvPr/>
              </p:nvSpPr>
              <p:spPr bwMode="auto">
                <a:xfrm>
                  <a:off x="2984" y="2490"/>
                  <a:ext cx="212" cy="14"/>
                </a:xfrm>
                <a:custGeom>
                  <a:avLst/>
                  <a:gdLst>
                    <a:gd name="T0" fmla="*/ 309 w 320"/>
                    <a:gd name="T1" fmla="*/ 0 h 21"/>
                    <a:gd name="T2" fmla="*/ 10 w 320"/>
                    <a:gd name="T3" fmla="*/ 0 h 21"/>
                    <a:gd name="T4" fmla="*/ 0 w 320"/>
                    <a:gd name="T5" fmla="*/ 11 h 21"/>
                    <a:gd name="T6" fmla="*/ 10 w 320"/>
                    <a:gd name="T7" fmla="*/ 21 h 21"/>
                    <a:gd name="T8" fmla="*/ 309 w 320"/>
                    <a:gd name="T9" fmla="*/ 21 h 21"/>
                    <a:gd name="T10" fmla="*/ 320 w 320"/>
                    <a:gd name="T11" fmla="*/ 11 h 21"/>
                    <a:gd name="T12" fmla="*/ 309 w 320"/>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0"/>
                      </a:moveTo>
                      <a:cubicBezTo>
                        <a:pt x="10" y="0"/>
                        <a:pt x="10" y="0"/>
                        <a:pt x="10" y="0"/>
                      </a:cubicBezTo>
                      <a:cubicBezTo>
                        <a:pt x="4" y="0"/>
                        <a:pt x="0" y="5"/>
                        <a:pt x="0" y="11"/>
                      </a:cubicBezTo>
                      <a:cubicBezTo>
                        <a:pt x="0" y="17"/>
                        <a:pt x="4" y="21"/>
                        <a:pt x="10" y="21"/>
                      </a:cubicBezTo>
                      <a:cubicBezTo>
                        <a:pt x="309" y="21"/>
                        <a:pt x="309" y="21"/>
                        <a:pt x="309" y="21"/>
                      </a:cubicBezTo>
                      <a:cubicBezTo>
                        <a:pt x="315" y="21"/>
                        <a:pt x="320" y="17"/>
                        <a:pt x="320" y="11"/>
                      </a:cubicBezTo>
                      <a:cubicBezTo>
                        <a:pt x="320" y="5"/>
                        <a:pt x="315" y="0"/>
                        <a:pt x="309"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72" name="Freeform 492">
                  <a:extLst>
                    <a:ext uri="{FF2B5EF4-FFF2-40B4-BE49-F238E27FC236}">
                      <a16:creationId xmlns:a16="http://schemas.microsoft.com/office/drawing/2014/main" id="{CF5A9E40-ED5B-4D44-B9C6-10D884C3A8F0}"/>
                    </a:ext>
                  </a:extLst>
                </p:cNvPr>
                <p:cNvSpPr>
                  <a:spLocks noEditPoints="1"/>
                </p:cNvSpPr>
                <p:nvPr/>
              </p:nvSpPr>
              <p:spPr bwMode="auto">
                <a:xfrm>
                  <a:off x="2920" y="22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grpSp>
            <p:nvGrpSpPr>
              <p:cNvPr id="7" name="Group 6">
                <a:extLst>
                  <a:ext uri="{FF2B5EF4-FFF2-40B4-BE49-F238E27FC236}">
                    <a16:creationId xmlns:a16="http://schemas.microsoft.com/office/drawing/2014/main" id="{4876674F-C47E-4025-B7E7-B997F70FD314}"/>
                  </a:ext>
                </a:extLst>
              </p:cNvPr>
              <p:cNvGrpSpPr/>
              <p:nvPr/>
            </p:nvGrpSpPr>
            <p:grpSpPr>
              <a:xfrm>
                <a:off x="352426" y="2117101"/>
                <a:ext cx="1934414" cy="356534"/>
                <a:chOff x="413228" y="1371600"/>
                <a:chExt cx="1947702" cy="476173"/>
              </a:xfrm>
            </p:grpSpPr>
            <p:sp>
              <p:nvSpPr>
                <p:cNvPr id="67" name="Right Triangle 49">
                  <a:extLst>
                    <a:ext uri="{FF2B5EF4-FFF2-40B4-BE49-F238E27FC236}">
                      <a16:creationId xmlns:a16="http://schemas.microsoft.com/office/drawing/2014/main" id="{B69732D4-B49D-4F57-847E-E9FDD757ABD2}"/>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8" name="Right Triangle 49">
                  <a:extLst>
                    <a:ext uri="{FF2B5EF4-FFF2-40B4-BE49-F238E27FC236}">
                      <a16:creationId xmlns:a16="http://schemas.microsoft.com/office/drawing/2014/main" id="{9E7B582F-0C6F-4CC0-8C15-4FE680D0D7D6}"/>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9" name="Round Same Side Corner Rectangle 43">
                  <a:extLst>
                    <a:ext uri="{FF2B5EF4-FFF2-40B4-BE49-F238E27FC236}">
                      <a16:creationId xmlns:a16="http://schemas.microsoft.com/office/drawing/2014/main" id="{B991E9E3-D629-4D08-9054-B9EAFEF45467}"/>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kumimoji="0" lang="en-US" sz="11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BASIC </a:t>
                  </a:r>
                  <a:r>
                    <a:rPr lang="en-US" sz="1100" b="1" dirty="0">
                      <a:solidFill>
                        <a:prstClr val="white"/>
                      </a:solidFill>
                      <a:latin typeface="Calibri" panose="020F0502020204030204" pitchFamily="34" charset="0"/>
                      <a:cs typeface="Calibri" panose="020F0502020204030204" pitchFamily="34" charset="0"/>
                    </a:rPr>
                    <a:t>METRI</a:t>
                  </a:r>
                  <a:r>
                    <a:rPr kumimoji="0" lang="en-US" sz="11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CS</a:t>
                  </a:r>
                </a:p>
              </p:txBody>
            </p:sp>
          </p:grpSp>
          <p:grpSp>
            <p:nvGrpSpPr>
              <p:cNvPr id="8" name="Group 7">
                <a:extLst>
                  <a:ext uri="{FF2B5EF4-FFF2-40B4-BE49-F238E27FC236}">
                    <a16:creationId xmlns:a16="http://schemas.microsoft.com/office/drawing/2014/main" id="{879D304C-E910-4D60-AAA3-44EDA184B555}"/>
                  </a:ext>
                </a:extLst>
              </p:cNvPr>
              <p:cNvGrpSpPr/>
              <p:nvPr/>
            </p:nvGrpSpPr>
            <p:grpSpPr>
              <a:xfrm>
                <a:off x="352426" y="3547170"/>
                <a:ext cx="1934414" cy="1996045"/>
                <a:chOff x="582909" y="4047068"/>
                <a:chExt cx="2642778" cy="3211966"/>
              </a:xfrm>
            </p:grpSpPr>
            <p:sp>
              <p:nvSpPr>
                <p:cNvPr id="65" name="Rectangle 64">
                  <a:extLst>
                    <a:ext uri="{FF2B5EF4-FFF2-40B4-BE49-F238E27FC236}">
                      <a16:creationId xmlns:a16="http://schemas.microsoft.com/office/drawing/2014/main" id="{7B09A6C2-6A4B-487F-AF0F-32681C8B9466}"/>
                    </a:ext>
                  </a:extLst>
                </p:cNvPr>
                <p:cNvSpPr/>
                <p:nvPr/>
              </p:nvSpPr>
              <p:spPr bwMode="gray">
                <a:xfrm>
                  <a:off x="582909" y="4047068"/>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Maximum Transaction Amounts</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Minimum Transaction Amounts</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Cumulative Transaction Amounts</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Month</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Day of The Week</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Transaction Year</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Transaction Hour</a:t>
                  </a:r>
                </a:p>
                <a:p>
                  <a:pPr marL="128588" marR="0" lvl="0" indent="-102870" algn="l" defTabSz="914400" rtl="0" eaLnBrk="1" fontAlgn="auto" latinLnBrk="0" hangingPunct="1">
                    <a:lnSpc>
                      <a:spcPct val="100000"/>
                    </a:lnSpc>
                    <a:spcBef>
                      <a:spcPts val="450"/>
                    </a:spcBef>
                    <a:spcAft>
                      <a:spcPts val="0"/>
                    </a:spcAft>
                    <a:buClrTx/>
                    <a:buSzTx/>
                    <a:buFont typeface="Arial" panose="020B0604020202020204" pitchFamily="34" charset="0"/>
                    <a:buChar char="•"/>
                    <a:tabLst/>
                    <a:defRPr/>
                  </a:pPr>
                  <a:r>
                    <a:rPr lang="en-US" sz="1200" b="1" dirty="0">
                      <a:solidFill>
                        <a:prstClr val="black"/>
                      </a:solidFill>
                      <a:latin typeface="Calibri" panose="020F0502020204030204" pitchFamily="34" charset="0"/>
                      <a:cs typeface="Calibri" panose="020F0502020204030204" pitchFamily="34" charset="0"/>
                    </a:rPr>
                    <a:t> Duration of Account</a:t>
                  </a:r>
                  <a:endParaRPr kumimoji="0" lang="en-US" sz="12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4ED9E28E-69EE-4417-870F-44D072E2948E}"/>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9" name="Group 8">
                <a:extLst>
                  <a:ext uri="{FF2B5EF4-FFF2-40B4-BE49-F238E27FC236}">
                    <a16:creationId xmlns:a16="http://schemas.microsoft.com/office/drawing/2014/main" id="{FB9DA8FA-36DA-486C-AFC8-2F3065F1AF54}"/>
                  </a:ext>
                </a:extLst>
              </p:cNvPr>
              <p:cNvGrpSpPr/>
              <p:nvPr/>
            </p:nvGrpSpPr>
            <p:grpSpPr>
              <a:xfrm>
                <a:off x="1002419" y="2473635"/>
                <a:ext cx="634427" cy="1049086"/>
                <a:chOff x="757805" y="1635343"/>
                <a:chExt cx="1185062" cy="2012973"/>
              </a:xfrm>
            </p:grpSpPr>
            <p:sp>
              <p:nvSpPr>
                <p:cNvPr id="60" name="Freeform 36">
                  <a:extLst>
                    <a:ext uri="{FF2B5EF4-FFF2-40B4-BE49-F238E27FC236}">
                      <a16:creationId xmlns:a16="http://schemas.microsoft.com/office/drawing/2014/main" id="{B75AEF64-0E55-4755-9541-AD3E231FE585}"/>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1" name="Round Same Side Corner Rectangle 37">
                  <a:extLst>
                    <a:ext uri="{FF2B5EF4-FFF2-40B4-BE49-F238E27FC236}">
                      <a16:creationId xmlns:a16="http://schemas.microsoft.com/office/drawing/2014/main" id="{3ABC25E7-5E16-4CE1-829F-1F6F2166A4DE}"/>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2" name="Round Same Side Corner Rectangle 38">
                  <a:extLst>
                    <a:ext uri="{FF2B5EF4-FFF2-40B4-BE49-F238E27FC236}">
                      <a16:creationId xmlns:a16="http://schemas.microsoft.com/office/drawing/2014/main" id="{17D948B5-5F6F-4ACE-B7EE-F20825ABAABB}"/>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3" name="Round Same Side Corner Rectangle 39">
                  <a:extLst>
                    <a:ext uri="{FF2B5EF4-FFF2-40B4-BE49-F238E27FC236}">
                      <a16:creationId xmlns:a16="http://schemas.microsoft.com/office/drawing/2014/main" id="{4A3DBB8C-1A00-4A53-BBBB-9236E16885FB}"/>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4" name="Oval 63">
                  <a:extLst>
                    <a:ext uri="{FF2B5EF4-FFF2-40B4-BE49-F238E27FC236}">
                      <a16:creationId xmlns:a16="http://schemas.microsoft.com/office/drawing/2014/main" id="{6392D4C6-8FF6-4734-A116-E98EA3F67241}"/>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10" name="Group 9">
                <a:extLst>
                  <a:ext uri="{FF2B5EF4-FFF2-40B4-BE49-F238E27FC236}">
                    <a16:creationId xmlns:a16="http://schemas.microsoft.com/office/drawing/2014/main" id="{68433036-EA7C-45AC-BB00-D5EC1C151F49}"/>
                  </a:ext>
                </a:extLst>
              </p:cNvPr>
              <p:cNvGrpSpPr/>
              <p:nvPr/>
            </p:nvGrpSpPr>
            <p:grpSpPr>
              <a:xfrm>
                <a:off x="2478406" y="2117101"/>
                <a:ext cx="1934414" cy="356534"/>
                <a:chOff x="413228" y="1371600"/>
                <a:chExt cx="1947702" cy="476173"/>
              </a:xfrm>
            </p:grpSpPr>
            <p:sp>
              <p:nvSpPr>
                <p:cNvPr id="57" name="Right Triangle 49">
                  <a:extLst>
                    <a:ext uri="{FF2B5EF4-FFF2-40B4-BE49-F238E27FC236}">
                      <a16:creationId xmlns:a16="http://schemas.microsoft.com/office/drawing/2014/main" id="{78A8A831-7B1F-483E-A3AE-464E4CB10F12}"/>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8" name="Right Triangle 49">
                  <a:extLst>
                    <a:ext uri="{FF2B5EF4-FFF2-40B4-BE49-F238E27FC236}">
                      <a16:creationId xmlns:a16="http://schemas.microsoft.com/office/drawing/2014/main" id="{BDF3EB06-B373-47C9-B518-5CF4C1F5FD25}"/>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9" name="Round Same Side Corner Rectangle 43">
                  <a:extLst>
                    <a:ext uri="{FF2B5EF4-FFF2-40B4-BE49-F238E27FC236}">
                      <a16:creationId xmlns:a16="http://schemas.microsoft.com/office/drawing/2014/main" id="{BA3F2318-A83D-4233-B9F0-EB21B75C76B9}"/>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lang="en-US" sz="1100" b="1" dirty="0">
                      <a:solidFill>
                        <a:prstClr val="white"/>
                      </a:solidFill>
                      <a:latin typeface="Calibri" panose="020F0502020204030204" pitchFamily="34" charset="0"/>
                      <a:cs typeface="Calibri" panose="020F0502020204030204" pitchFamily="34" charset="0"/>
                    </a:rPr>
                    <a:t>GRAPH ANALYTICS</a:t>
                  </a:r>
                </a:p>
              </p:txBody>
            </p:sp>
          </p:grpSp>
          <p:grpSp>
            <p:nvGrpSpPr>
              <p:cNvPr id="11" name="Group 10">
                <a:extLst>
                  <a:ext uri="{FF2B5EF4-FFF2-40B4-BE49-F238E27FC236}">
                    <a16:creationId xmlns:a16="http://schemas.microsoft.com/office/drawing/2014/main" id="{4276912F-E761-4687-BB8F-826226993A10}"/>
                  </a:ext>
                </a:extLst>
              </p:cNvPr>
              <p:cNvGrpSpPr/>
              <p:nvPr/>
            </p:nvGrpSpPr>
            <p:grpSpPr>
              <a:xfrm>
                <a:off x="2478406" y="3547170"/>
                <a:ext cx="1934414" cy="1996044"/>
                <a:chOff x="582909" y="4047069"/>
                <a:chExt cx="2642778" cy="3211965"/>
              </a:xfrm>
            </p:grpSpPr>
            <p:sp>
              <p:nvSpPr>
                <p:cNvPr id="55" name="Rectangle 54">
                  <a:extLst>
                    <a:ext uri="{FF2B5EF4-FFF2-40B4-BE49-F238E27FC236}">
                      <a16:creationId xmlns:a16="http://schemas.microsoft.com/office/drawing/2014/main" id="{30817B47-FEA8-4EDD-9B7C-5EA41BF00CC1}"/>
                    </a:ext>
                  </a:extLst>
                </p:cNvPr>
                <p:cNvSpPr/>
                <p:nvPr/>
              </p:nvSpPr>
              <p:spPr bwMode="gray">
                <a:xfrm>
                  <a:off x="582909" y="4047069"/>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lvl="0" indent="-102870">
                    <a:spcBef>
                      <a:spcPts val="450"/>
                    </a:spcBef>
                    <a:buFont typeface="Arial" panose="020B0604020202020204" pitchFamily="34" charset="0"/>
                    <a:buChar char="•"/>
                    <a:defRPr/>
                  </a:pPr>
                  <a:r>
                    <a:rPr lang="en-US" sz="1200" b="1" dirty="0">
                      <a:solidFill>
                        <a:prstClr val="black"/>
                      </a:solidFill>
                    </a:rPr>
                    <a:t>Community Detection:</a:t>
                  </a:r>
                </a:p>
                <a:p>
                  <a:pPr marL="585788" lvl="1" indent="-102870">
                    <a:spcBef>
                      <a:spcPts val="450"/>
                    </a:spcBef>
                    <a:buFont typeface="Arial" panose="020B0604020202020204" pitchFamily="34" charset="0"/>
                    <a:buChar char="•"/>
                    <a:defRPr/>
                  </a:pPr>
                  <a:r>
                    <a:rPr lang="en-US" sz="1200" b="1" dirty="0">
                      <a:solidFill>
                        <a:prstClr val="black"/>
                      </a:solidFill>
                    </a:rPr>
                    <a:t>Transaction Triangle Counts</a:t>
                  </a:r>
                </a:p>
                <a:p>
                  <a:pPr marL="585788" lvl="1" indent="-102870">
                    <a:spcBef>
                      <a:spcPts val="450"/>
                    </a:spcBef>
                    <a:buFont typeface="Arial" panose="020B0604020202020204" pitchFamily="34" charset="0"/>
                    <a:buChar char="•"/>
                    <a:defRPr/>
                  </a:pPr>
                  <a:r>
                    <a:rPr lang="en-US" sz="1200" b="1" dirty="0">
                      <a:solidFill>
                        <a:prstClr val="black"/>
                      </a:solidFill>
                    </a:rPr>
                    <a:t>Clustering Wallets </a:t>
                  </a:r>
                </a:p>
                <a:p>
                  <a:pPr marL="128588" lvl="0" indent="-102870">
                    <a:spcBef>
                      <a:spcPts val="450"/>
                    </a:spcBef>
                    <a:buFont typeface="Arial" panose="020B0604020202020204" pitchFamily="34" charset="0"/>
                    <a:buChar char="•"/>
                    <a:defRPr/>
                  </a:pPr>
                  <a:r>
                    <a:rPr lang="en-US" sz="1200" b="1" dirty="0">
                      <a:solidFill>
                        <a:prstClr val="black"/>
                      </a:solidFill>
                    </a:rPr>
                    <a:t>Number of Incoming Transactions</a:t>
                  </a:r>
                </a:p>
                <a:p>
                  <a:pPr marL="128588" lvl="0" indent="-102870">
                    <a:spcBef>
                      <a:spcPts val="450"/>
                    </a:spcBef>
                    <a:buFont typeface="Arial" panose="020B0604020202020204" pitchFamily="34" charset="0"/>
                    <a:buChar char="•"/>
                    <a:defRPr/>
                  </a:pPr>
                  <a:r>
                    <a:rPr lang="en-US" sz="1200" b="1" dirty="0">
                      <a:solidFill>
                        <a:prstClr val="black"/>
                      </a:solidFill>
                    </a:rPr>
                    <a:t>Number of Outgoing Transactions</a:t>
                  </a:r>
                </a:p>
                <a:p>
                  <a:pPr marL="128588" lvl="0" indent="-102870">
                    <a:spcBef>
                      <a:spcPts val="450"/>
                    </a:spcBef>
                    <a:buFont typeface="Arial" panose="020B0604020202020204" pitchFamily="34" charset="0"/>
                    <a:buChar char="•"/>
                    <a:defRPr/>
                  </a:pPr>
                  <a:r>
                    <a:rPr lang="en-US" sz="1200" b="1" dirty="0">
                      <a:solidFill>
                        <a:prstClr val="black"/>
                      </a:solidFill>
                    </a:rPr>
                    <a:t>Total Number of transactions (both outgoing and incoming)</a:t>
                  </a:r>
                </a:p>
                <a:p>
                  <a:pPr marL="128588" lvl="0" indent="-102870">
                    <a:spcBef>
                      <a:spcPts val="450"/>
                    </a:spcBef>
                    <a:buFont typeface="Arial" panose="020B0604020202020204" pitchFamily="34" charset="0"/>
                    <a:buChar char="•"/>
                    <a:defRPr/>
                  </a:pPr>
                  <a:r>
                    <a:rPr lang="en-US" sz="1200" b="1" dirty="0">
                      <a:solidFill>
                        <a:prstClr val="black"/>
                      </a:solidFill>
                    </a:rPr>
                    <a:t>Wallet Importance Ranking (Google Algorithm)</a:t>
                  </a:r>
                </a:p>
                <a:p>
                  <a:pPr marL="128588" lvl="0" indent="-102870">
                    <a:spcBef>
                      <a:spcPts val="450"/>
                    </a:spcBef>
                    <a:buFont typeface="Arial" panose="020B0604020202020204" pitchFamily="34" charset="0"/>
                    <a:buChar char="•"/>
                    <a:defRPr/>
                  </a:pPr>
                  <a:r>
                    <a:rPr lang="en-US" sz="1200" b="1" dirty="0">
                      <a:solidFill>
                        <a:prstClr val="black"/>
                      </a:solidFill>
                    </a:rPr>
                    <a:t>Degrees of separation to a set of illicit wallets</a:t>
                  </a:r>
                </a:p>
                <a:p>
                  <a:pPr marL="128588" lvl="0" indent="-102870">
                    <a:spcBef>
                      <a:spcPts val="450"/>
                    </a:spcBef>
                    <a:buFont typeface="Arial" panose="020B0604020202020204" pitchFamily="34" charset="0"/>
                    <a:buChar char="•"/>
                    <a:defRPr/>
                  </a:pPr>
                  <a:r>
                    <a:rPr lang="en-US" sz="1200" b="1" dirty="0">
                      <a:solidFill>
                        <a:prstClr val="black"/>
                      </a:solidFill>
                    </a:rPr>
                    <a:t>Answer whether a wallet is connected to any set of wallets</a:t>
                  </a:r>
                </a:p>
              </p:txBody>
            </p:sp>
            <p:sp>
              <p:nvSpPr>
                <p:cNvPr id="56" name="Rectangle 55">
                  <a:extLst>
                    <a:ext uri="{FF2B5EF4-FFF2-40B4-BE49-F238E27FC236}">
                      <a16:creationId xmlns:a16="http://schemas.microsoft.com/office/drawing/2014/main" id="{111FEF53-BBA4-437C-BBBC-4E6DFC5CD049}"/>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12" name="Group 11">
                <a:extLst>
                  <a:ext uri="{FF2B5EF4-FFF2-40B4-BE49-F238E27FC236}">
                    <a16:creationId xmlns:a16="http://schemas.microsoft.com/office/drawing/2014/main" id="{7C0E5311-5CEA-4428-9C2D-DB2F23BAFE19}"/>
                  </a:ext>
                </a:extLst>
              </p:cNvPr>
              <p:cNvGrpSpPr/>
              <p:nvPr/>
            </p:nvGrpSpPr>
            <p:grpSpPr>
              <a:xfrm>
                <a:off x="3128399" y="2473635"/>
                <a:ext cx="634427" cy="1049086"/>
                <a:chOff x="757805" y="1635343"/>
                <a:chExt cx="1185062" cy="2012973"/>
              </a:xfrm>
            </p:grpSpPr>
            <p:sp>
              <p:nvSpPr>
                <p:cNvPr id="50" name="Freeform 36">
                  <a:extLst>
                    <a:ext uri="{FF2B5EF4-FFF2-40B4-BE49-F238E27FC236}">
                      <a16:creationId xmlns:a16="http://schemas.microsoft.com/office/drawing/2014/main" id="{72BF1580-AADB-4F47-B4FC-C1D2E51DF8E8}"/>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51" name="Round Same Side Corner Rectangle 37">
                  <a:extLst>
                    <a:ext uri="{FF2B5EF4-FFF2-40B4-BE49-F238E27FC236}">
                      <a16:creationId xmlns:a16="http://schemas.microsoft.com/office/drawing/2014/main" id="{0E2DA0CB-FBE8-4D0C-A1F6-57EAEB2A1F9B}"/>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2" name="Round Same Side Corner Rectangle 38">
                  <a:extLst>
                    <a:ext uri="{FF2B5EF4-FFF2-40B4-BE49-F238E27FC236}">
                      <a16:creationId xmlns:a16="http://schemas.microsoft.com/office/drawing/2014/main" id="{3722050C-9F2C-4AE4-94FE-F317DF0AF83A}"/>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3" name="Round Same Side Corner Rectangle 39">
                  <a:extLst>
                    <a:ext uri="{FF2B5EF4-FFF2-40B4-BE49-F238E27FC236}">
                      <a16:creationId xmlns:a16="http://schemas.microsoft.com/office/drawing/2014/main" id="{25E3A983-5113-4878-8961-F28E3AECE746}"/>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4" name="Oval 53">
                  <a:extLst>
                    <a:ext uri="{FF2B5EF4-FFF2-40B4-BE49-F238E27FC236}">
                      <a16:creationId xmlns:a16="http://schemas.microsoft.com/office/drawing/2014/main" id="{BE2369EA-D1DA-45B4-9449-084D4FE473C1}"/>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42" name="Round Same Side Corner Rectangle 38">
                <a:extLst>
                  <a:ext uri="{FF2B5EF4-FFF2-40B4-BE49-F238E27FC236}">
                    <a16:creationId xmlns:a16="http://schemas.microsoft.com/office/drawing/2014/main" id="{58F40701-2D25-4360-B576-496910698481}"/>
                  </a:ext>
                </a:extLst>
              </p:cNvPr>
              <p:cNvSpPr/>
              <p:nvPr/>
            </p:nvSpPr>
            <p:spPr bwMode="gray">
              <a:xfrm flipV="1">
                <a:off x="5551522"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33" name="Round Same Side Corner Rectangle 39">
                <a:extLst>
                  <a:ext uri="{FF2B5EF4-FFF2-40B4-BE49-F238E27FC236}">
                    <a16:creationId xmlns:a16="http://schemas.microsoft.com/office/drawing/2014/main" id="{1B8B8CAA-30F3-4E30-897F-262F10097C7A}"/>
                  </a:ext>
                </a:extLst>
              </p:cNvPr>
              <p:cNvSpPr/>
              <p:nvPr/>
            </p:nvSpPr>
            <p:spPr bwMode="gray">
              <a:xfrm flipV="1">
                <a:off x="7704197"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76" name="Group 463">
              <a:extLst>
                <a:ext uri="{FF2B5EF4-FFF2-40B4-BE49-F238E27FC236}">
                  <a16:creationId xmlns:a16="http://schemas.microsoft.com/office/drawing/2014/main" id="{0E0933CE-9FC3-4DDB-932A-4AEF16D3A003}"/>
                </a:ext>
              </a:extLst>
            </p:cNvPr>
            <p:cNvGrpSpPr>
              <a:grpSpLocks noChangeAspect="1"/>
            </p:cNvGrpSpPr>
            <p:nvPr/>
          </p:nvGrpSpPr>
          <p:grpSpPr bwMode="auto">
            <a:xfrm>
              <a:off x="7123631" y="2160269"/>
              <a:ext cx="458308" cy="458308"/>
              <a:chOff x="1110" y="1564"/>
              <a:chExt cx="340" cy="340"/>
            </a:xfrm>
            <a:solidFill>
              <a:schemeClr val="accent5"/>
            </a:solidFill>
          </p:grpSpPr>
          <p:sp>
            <p:nvSpPr>
              <p:cNvPr id="77" name="Freeform 464">
                <a:extLst>
                  <a:ext uri="{FF2B5EF4-FFF2-40B4-BE49-F238E27FC236}">
                    <a16:creationId xmlns:a16="http://schemas.microsoft.com/office/drawing/2014/main" id="{EEF14502-5999-49EE-9FEE-2DC069991D6E}"/>
                  </a:ext>
                </a:extLst>
              </p:cNvPr>
              <p:cNvSpPr>
                <a:spLocks noEditPoints="1"/>
              </p:cNvSpPr>
              <p:nvPr/>
            </p:nvSpPr>
            <p:spPr bwMode="auto">
              <a:xfrm>
                <a:off x="1174" y="1656"/>
                <a:ext cx="212" cy="148"/>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 name="Freeform 465">
                <a:extLst>
                  <a:ext uri="{FF2B5EF4-FFF2-40B4-BE49-F238E27FC236}">
                    <a16:creationId xmlns:a16="http://schemas.microsoft.com/office/drawing/2014/main" id="{A40903DB-8119-4CD2-95AA-75A24F24F462}"/>
                  </a:ext>
                </a:extLst>
              </p:cNvPr>
              <p:cNvSpPr>
                <a:spLocks noEditPoints="1"/>
              </p:cNvSpPr>
              <p:nvPr/>
            </p:nvSpPr>
            <p:spPr bwMode="auto">
              <a:xfrm>
                <a:off x="1110" y="15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Tree>
    <p:extLst>
      <p:ext uri="{BB962C8B-B14F-4D97-AF65-F5344CB8AC3E}">
        <p14:creationId xmlns:p14="http://schemas.microsoft.com/office/powerpoint/2010/main" val="187505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E3CF95-ADEA-4ACF-B1F4-356F52053AA0}"/>
              </a:ext>
            </a:extLst>
          </p:cNvPr>
          <p:cNvSpPr>
            <a:spLocks noGrp="1"/>
          </p:cNvSpPr>
          <p:nvPr>
            <p:ph type="body" sz="quarter" idx="13"/>
          </p:nvPr>
        </p:nvSpPr>
        <p:spPr>
          <a:xfrm>
            <a:off x="528000" y="805710"/>
            <a:ext cx="11136000" cy="757255"/>
          </a:xfrm>
        </p:spPr>
        <p:txBody>
          <a:bodyPr/>
          <a:lstStyle/>
          <a:p>
            <a:r>
              <a:rPr lang="en-US" dirty="0"/>
              <a:t>Why Graph Analytics</a:t>
            </a:r>
          </a:p>
        </p:txBody>
      </p:sp>
      <p:sp>
        <p:nvSpPr>
          <p:cNvPr id="3" name="Title 2">
            <a:extLst>
              <a:ext uri="{FF2B5EF4-FFF2-40B4-BE49-F238E27FC236}">
                <a16:creationId xmlns:a16="http://schemas.microsoft.com/office/drawing/2014/main" id="{DBBFA0A3-C77C-4ECA-B76F-D07818147D0E}"/>
              </a:ext>
            </a:extLst>
          </p:cNvPr>
          <p:cNvSpPr>
            <a:spLocks noGrp="1"/>
          </p:cNvSpPr>
          <p:nvPr>
            <p:ph type="title"/>
          </p:nvPr>
        </p:nvSpPr>
        <p:spPr/>
        <p:txBody>
          <a:bodyPr/>
          <a:lstStyle/>
          <a:p>
            <a:r>
              <a:rPr lang="en-US" b="1" dirty="0"/>
              <a:t>Graph Analytics in Money Laundering</a:t>
            </a:r>
          </a:p>
        </p:txBody>
      </p:sp>
      <p:sp>
        <p:nvSpPr>
          <p:cNvPr id="17" name="Text Placeholder 5">
            <a:extLst>
              <a:ext uri="{FF2B5EF4-FFF2-40B4-BE49-F238E27FC236}">
                <a16:creationId xmlns:a16="http://schemas.microsoft.com/office/drawing/2014/main" id="{4047499C-D005-4E8E-8C96-1ED5A771827A}"/>
              </a:ext>
            </a:extLst>
          </p:cNvPr>
          <p:cNvSpPr txBox="1">
            <a:spLocks/>
          </p:cNvSpPr>
          <p:nvPr/>
        </p:nvSpPr>
        <p:spPr>
          <a:xfrm>
            <a:off x="4941249" y="1611785"/>
            <a:ext cx="4114800" cy="338554"/>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Harnessing the research and progress made in the field of graph analytics.</a:t>
            </a:r>
          </a:p>
        </p:txBody>
      </p:sp>
      <p:cxnSp>
        <p:nvCxnSpPr>
          <p:cNvPr id="18" name="AutoShape 8">
            <a:extLst>
              <a:ext uri="{FF2B5EF4-FFF2-40B4-BE49-F238E27FC236}">
                <a16:creationId xmlns:a16="http://schemas.microsoft.com/office/drawing/2014/main" id="{EAD5AAEA-9AC6-40A9-91D4-6083B3D6D2A3}"/>
              </a:ext>
            </a:extLst>
          </p:cNvPr>
          <p:cNvCxnSpPr>
            <a:cxnSpLocks noChangeShapeType="1"/>
            <a:stCxn id="23" idx="1"/>
            <a:endCxn id="22" idx="3"/>
          </p:cNvCxnSpPr>
          <p:nvPr/>
        </p:nvCxnSpPr>
        <p:spPr bwMode="auto">
          <a:xfrm rot="10800000" flipV="1">
            <a:off x="2190471" y="1977544"/>
            <a:ext cx="1006098" cy="1908175"/>
          </a:xfrm>
          <a:prstGeom prst="bentConnector3">
            <a:avLst>
              <a:gd name="adj1" fmla="val 50000"/>
            </a:avLst>
          </a:prstGeom>
          <a:noFill/>
          <a:ln w="6350">
            <a:solidFill>
              <a:srgbClr val="BBBCBC"/>
            </a:solidFill>
            <a:miter lim="800000"/>
            <a:headEnd type="none" w="sm" len="sm"/>
            <a:tailEnd type="none" w="med" len="lg"/>
          </a:ln>
        </p:spPr>
      </p:cxnSp>
      <p:cxnSp>
        <p:nvCxnSpPr>
          <p:cNvPr id="19" name="AutoShape 9">
            <a:extLst>
              <a:ext uri="{FF2B5EF4-FFF2-40B4-BE49-F238E27FC236}">
                <a16:creationId xmlns:a16="http://schemas.microsoft.com/office/drawing/2014/main" id="{C9AD881E-2D93-46E9-BE20-42CE575610B6}"/>
              </a:ext>
            </a:extLst>
          </p:cNvPr>
          <p:cNvCxnSpPr>
            <a:cxnSpLocks noChangeShapeType="1"/>
            <a:stCxn id="22" idx="3"/>
            <a:endCxn id="24" idx="1"/>
          </p:cNvCxnSpPr>
          <p:nvPr/>
        </p:nvCxnSpPr>
        <p:spPr bwMode="auto">
          <a:xfrm>
            <a:off x="2190471" y="3885720"/>
            <a:ext cx="1006098" cy="11642"/>
          </a:xfrm>
          <a:prstGeom prst="bentConnector3">
            <a:avLst>
              <a:gd name="adj1" fmla="val 50000"/>
            </a:avLst>
          </a:prstGeom>
          <a:noFill/>
          <a:ln w="6350">
            <a:solidFill>
              <a:srgbClr val="BBBCBC"/>
            </a:solidFill>
            <a:miter lim="800000"/>
            <a:headEnd type="none" w="sm" len="sm"/>
            <a:tailEnd type="none" w="med" len="lg"/>
          </a:ln>
        </p:spPr>
      </p:cxnSp>
      <p:cxnSp>
        <p:nvCxnSpPr>
          <p:cNvPr id="20" name="AutoShape 10">
            <a:extLst>
              <a:ext uri="{FF2B5EF4-FFF2-40B4-BE49-F238E27FC236}">
                <a16:creationId xmlns:a16="http://schemas.microsoft.com/office/drawing/2014/main" id="{15835CD3-6BE4-4943-A12F-87210C59192C}"/>
              </a:ext>
            </a:extLst>
          </p:cNvPr>
          <p:cNvCxnSpPr>
            <a:cxnSpLocks noChangeShapeType="1"/>
            <a:stCxn id="22" idx="3"/>
            <a:endCxn id="25" idx="1"/>
          </p:cNvCxnSpPr>
          <p:nvPr/>
        </p:nvCxnSpPr>
        <p:spPr bwMode="auto">
          <a:xfrm>
            <a:off x="2190471" y="3885720"/>
            <a:ext cx="1006098" cy="1902884"/>
          </a:xfrm>
          <a:prstGeom prst="bentConnector3">
            <a:avLst>
              <a:gd name="adj1" fmla="val 50000"/>
            </a:avLst>
          </a:prstGeom>
          <a:noFill/>
          <a:ln w="6350">
            <a:solidFill>
              <a:srgbClr val="BBBCBC"/>
            </a:solidFill>
            <a:miter lim="800000"/>
            <a:headEnd type="none" w="sm" len="sm"/>
            <a:tailEnd type="none" w="med" len="lg"/>
          </a:ln>
        </p:spPr>
      </p:cxnSp>
      <p:cxnSp>
        <p:nvCxnSpPr>
          <p:cNvPr id="21" name="AutoShape 11">
            <a:extLst>
              <a:ext uri="{FF2B5EF4-FFF2-40B4-BE49-F238E27FC236}">
                <a16:creationId xmlns:a16="http://schemas.microsoft.com/office/drawing/2014/main" id="{3C2CF899-CC6D-4535-9692-A164FAB917EB}"/>
              </a:ext>
            </a:extLst>
          </p:cNvPr>
          <p:cNvCxnSpPr>
            <a:cxnSpLocks noChangeShapeType="1"/>
            <a:stCxn id="22" idx="3"/>
          </p:cNvCxnSpPr>
          <p:nvPr/>
        </p:nvCxnSpPr>
        <p:spPr bwMode="auto">
          <a:xfrm>
            <a:off x="2190471" y="3885720"/>
            <a:ext cx="1006098" cy="1908175"/>
          </a:xfrm>
          <a:prstGeom prst="bentConnector3">
            <a:avLst>
              <a:gd name="adj1" fmla="val 50000"/>
            </a:avLst>
          </a:prstGeom>
          <a:noFill/>
          <a:ln w="6350">
            <a:solidFill>
              <a:srgbClr val="BBBCBC"/>
            </a:solidFill>
            <a:miter lim="800000"/>
            <a:headEnd type="none" w="sm" len="sm"/>
            <a:tailEnd type="none" w="med" len="lg"/>
          </a:ln>
        </p:spPr>
      </p:cxnSp>
      <p:sp>
        <p:nvSpPr>
          <p:cNvPr id="22" name="Rectangle 21">
            <a:extLst>
              <a:ext uri="{FF2B5EF4-FFF2-40B4-BE49-F238E27FC236}">
                <a16:creationId xmlns:a16="http://schemas.microsoft.com/office/drawing/2014/main" id="{A00126D7-AA03-4990-A38C-9E9703899B5E}"/>
              </a:ext>
            </a:extLst>
          </p:cNvPr>
          <p:cNvSpPr>
            <a:spLocks noChangeArrowheads="1"/>
          </p:cNvSpPr>
          <p:nvPr/>
        </p:nvSpPr>
        <p:spPr bwMode="auto">
          <a:xfrm>
            <a:off x="635991" y="3519960"/>
            <a:ext cx="1554480" cy="731520"/>
          </a:xfrm>
          <a:prstGeom prst="rect">
            <a:avLst/>
          </a:prstGeom>
          <a:solidFill>
            <a:schemeClr val="accent3"/>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white"/>
                </a:solidFill>
                <a:effectLst/>
                <a:uLnTx/>
                <a:uFillTx/>
                <a:latin typeface="Verdana"/>
                <a:ea typeface="ＭＳ Ｐゴシック" pitchFamily="50" charset="-128"/>
                <a:cs typeface="+mn-cs"/>
              </a:rPr>
              <a:t>Why Graph Analytics </a:t>
            </a:r>
            <a:r>
              <a:rPr lang="en-US" altLang="ja-JP" sz="1200" b="1" dirty="0">
                <a:solidFill>
                  <a:prstClr val="white"/>
                </a:solidFill>
                <a:latin typeface="Verdana"/>
                <a:ea typeface="ＭＳ Ｐゴシック" pitchFamily="50" charset="-128"/>
              </a:rPr>
              <a:t>is </a:t>
            </a:r>
            <a:r>
              <a:rPr kumimoji="0" lang="en-US" altLang="ja-JP" sz="1200" b="1" i="0" u="none" strike="noStrike" kern="1200" cap="none" spc="0" normalizeH="0" baseline="0" noProof="0" dirty="0">
                <a:ln>
                  <a:noFill/>
                </a:ln>
                <a:solidFill>
                  <a:prstClr val="white"/>
                </a:solidFill>
                <a:effectLst/>
                <a:uLnTx/>
                <a:uFillTx/>
                <a:latin typeface="Verdana"/>
                <a:ea typeface="ＭＳ Ｐゴシック" pitchFamily="50" charset="-128"/>
                <a:cs typeface="+mn-cs"/>
              </a:rPr>
              <a:t>Needed</a:t>
            </a:r>
          </a:p>
        </p:txBody>
      </p:sp>
      <p:sp>
        <p:nvSpPr>
          <p:cNvPr id="23" name="Rectangle 22">
            <a:extLst>
              <a:ext uri="{FF2B5EF4-FFF2-40B4-BE49-F238E27FC236}">
                <a16:creationId xmlns:a16="http://schemas.microsoft.com/office/drawing/2014/main" id="{268C0BB0-2B0C-4ECA-A207-E4157744D815}"/>
              </a:ext>
            </a:extLst>
          </p:cNvPr>
          <p:cNvSpPr>
            <a:spLocks noChangeArrowheads="1"/>
          </p:cNvSpPr>
          <p:nvPr/>
        </p:nvSpPr>
        <p:spPr bwMode="auto">
          <a:xfrm>
            <a:off x="3196569" y="1611785"/>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Graph Algorithms</a:t>
            </a:r>
          </a:p>
        </p:txBody>
      </p:sp>
      <p:sp>
        <p:nvSpPr>
          <p:cNvPr id="24" name="Rectangle 23">
            <a:extLst>
              <a:ext uri="{FF2B5EF4-FFF2-40B4-BE49-F238E27FC236}">
                <a16:creationId xmlns:a16="http://schemas.microsoft.com/office/drawing/2014/main" id="{7E02A697-48F9-4D49-90FE-FC011AC2DAC7}"/>
              </a:ext>
            </a:extLst>
          </p:cNvPr>
          <p:cNvSpPr>
            <a:spLocks noChangeArrowheads="1"/>
          </p:cNvSpPr>
          <p:nvPr/>
        </p:nvSpPr>
        <p:spPr bwMode="auto">
          <a:xfrm>
            <a:off x="3196569" y="3531602"/>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Capturing Topological Relationships </a:t>
            </a:r>
            <a:endParaRPr kumimoji="0" lang="en-US" altLang="ja-JP" sz="1000" b="0" i="0" u="none" strike="noStrike" kern="1200" cap="none" spc="0" normalizeH="0" baseline="0" noProof="0" dirty="0">
              <a:ln>
                <a:noFill/>
              </a:ln>
              <a:solidFill>
                <a:prstClr val="black"/>
              </a:solidFill>
              <a:effectLst/>
              <a:uLnTx/>
              <a:uFillTx/>
              <a:latin typeface="Verdana"/>
              <a:ea typeface="ＭＳ Ｐゴシック" pitchFamily="50" charset="-128"/>
              <a:cs typeface="+mn-cs"/>
            </a:endParaRPr>
          </a:p>
        </p:txBody>
      </p:sp>
      <p:sp>
        <p:nvSpPr>
          <p:cNvPr id="25" name="Rectangle 24">
            <a:extLst>
              <a:ext uri="{FF2B5EF4-FFF2-40B4-BE49-F238E27FC236}">
                <a16:creationId xmlns:a16="http://schemas.microsoft.com/office/drawing/2014/main" id="{D063F525-7AB4-4BFA-ABBC-F1D339AC657F}"/>
              </a:ext>
            </a:extLst>
          </p:cNvPr>
          <p:cNvSpPr>
            <a:spLocks noChangeArrowheads="1"/>
          </p:cNvSpPr>
          <p:nvPr/>
        </p:nvSpPr>
        <p:spPr bwMode="auto">
          <a:xfrm>
            <a:off x="3196569" y="5422844"/>
            <a:ext cx="1554480" cy="731520"/>
          </a:xfrm>
          <a:prstGeom prst="rect">
            <a:avLst/>
          </a:prstGeom>
          <a:solidFill>
            <a:schemeClr val="bg2"/>
          </a:solidFill>
          <a:ln w="12700" algn="ctr">
            <a:noFill/>
            <a:miter lim="800000"/>
            <a:headEnd type="none" w="sm" len="sm"/>
            <a:tailEnd type="none" w="med" len="lg"/>
          </a:ln>
        </p:spPr>
        <p:txBody>
          <a:bodyPr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Speed</a:t>
            </a:r>
          </a:p>
        </p:txBody>
      </p:sp>
      <p:sp>
        <p:nvSpPr>
          <p:cNvPr id="28" name="Text Placeholder 5">
            <a:extLst>
              <a:ext uri="{FF2B5EF4-FFF2-40B4-BE49-F238E27FC236}">
                <a16:creationId xmlns:a16="http://schemas.microsoft.com/office/drawing/2014/main" id="{17792BC2-F270-4592-94B4-AD95E059E083}"/>
              </a:ext>
            </a:extLst>
          </p:cNvPr>
          <p:cNvSpPr txBox="1">
            <a:spLocks/>
          </p:cNvSpPr>
          <p:nvPr/>
        </p:nvSpPr>
        <p:spPr>
          <a:xfrm>
            <a:off x="4941249" y="5422844"/>
            <a:ext cx="4114800" cy="1169551"/>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Representing financial transaction data as a graph allows for highly specialized and optimized graph algorithms to be used to compute metrics and other analyses. </a:t>
            </a: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lang="en-US" sz="1100" dirty="0">
                <a:solidFill>
                  <a:prstClr val="black"/>
                </a:solidFill>
                <a:latin typeface="Verdana"/>
              </a:rPr>
              <a:t>Can handle Big Data at great speed</a:t>
            </a:r>
            <a:endParaRPr kumimoji="0" lang="en-US" sz="900" b="0" i="0" u="none" strike="noStrike" kern="1200" cap="none" spc="0" normalizeH="0" baseline="0" noProof="0" dirty="0">
              <a:ln>
                <a:noFill/>
              </a:ln>
              <a:solidFill>
                <a:prstClr val="black"/>
              </a:solidFill>
              <a:effectLst/>
              <a:uLnTx/>
              <a:uFillTx/>
              <a:latin typeface="Verdana"/>
              <a:ea typeface="+mj-ea"/>
              <a:cs typeface="+mj-cs"/>
            </a:endParaRPr>
          </a:p>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endParaRPr kumimoji="0" lang="en-US" sz="1100" b="0" i="0" u="none" strike="noStrike" kern="1200" cap="none" spc="0" normalizeH="0" baseline="0" noProof="0" dirty="0">
              <a:ln>
                <a:noFill/>
              </a:ln>
              <a:solidFill>
                <a:prstClr val="black"/>
              </a:solidFill>
              <a:effectLst/>
              <a:uLnTx/>
              <a:uFillTx/>
              <a:latin typeface="Verdana"/>
              <a:ea typeface="+mj-ea"/>
              <a:cs typeface="+mj-cs"/>
            </a:endParaRPr>
          </a:p>
        </p:txBody>
      </p:sp>
      <p:sp>
        <p:nvSpPr>
          <p:cNvPr id="30" name="Text Placeholder 5">
            <a:extLst>
              <a:ext uri="{FF2B5EF4-FFF2-40B4-BE49-F238E27FC236}">
                <a16:creationId xmlns:a16="http://schemas.microsoft.com/office/drawing/2014/main" id="{29E68668-158A-40E2-9144-7EFD1BA92400}"/>
              </a:ext>
            </a:extLst>
          </p:cNvPr>
          <p:cNvSpPr txBox="1">
            <a:spLocks/>
          </p:cNvSpPr>
          <p:nvPr/>
        </p:nvSpPr>
        <p:spPr>
          <a:xfrm>
            <a:off x="4941249" y="3558808"/>
            <a:ext cx="4114800" cy="677108"/>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14300" marR="0" lvl="1" indent="-114300" algn="l" defTabSz="957263" rtl="0" eaLnBrk="1" fontAlgn="base" latinLnBrk="0" hangingPunct="1">
              <a:lnSpc>
                <a:spcPct val="100000"/>
              </a:lnSpc>
              <a:spcBef>
                <a:spcPts val="600"/>
              </a:spcBef>
              <a:spcAft>
                <a:spcPts val="0"/>
              </a:spcAft>
              <a:buClrTx/>
              <a:buSzPct val="100000"/>
              <a:buFont typeface="Arial"/>
              <a:buChar char="•"/>
              <a:tabLst/>
              <a:defRPr/>
            </a:pPr>
            <a:r>
              <a:rPr kumimoji="0" lang="en-US" sz="1100" b="0" i="0" u="none" strike="noStrike" kern="1200" cap="none" spc="0" normalizeH="0" baseline="0" noProof="0" dirty="0">
                <a:ln>
                  <a:noFill/>
                </a:ln>
                <a:solidFill>
                  <a:prstClr val="black"/>
                </a:solidFill>
                <a:effectLst/>
                <a:uLnTx/>
                <a:uFillTx/>
                <a:latin typeface="Verdana"/>
                <a:ea typeface="+mj-ea"/>
                <a:cs typeface="+mj-cs"/>
              </a:rPr>
              <a:t>Making the analytics to be 2D in that topological relationships and direction of flow of funds are used in addition to the traditional cross-sectional data from transactions. </a:t>
            </a:r>
          </a:p>
        </p:txBody>
      </p:sp>
    </p:spTree>
    <p:extLst>
      <p:ext uri="{BB962C8B-B14F-4D97-AF65-F5344CB8AC3E}">
        <p14:creationId xmlns:p14="http://schemas.microsoft.com/office/powerpoint/2010/main" val="428455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val 88">
            <a:extLst>
              <a:ext uri="{FF2B5EF4-FFF2-40B4-BE49-F238E27FC236}">
                <a16:creationId xmlns:a16="http://schemas.microsoft.com/office/drawing/2014/main" id="{3AFD4640-EE92-4825-9375-424278A420E4}"/>
              </a:ext>
            </a:extLst>
          </p:cNvPr>
          <p:cNvSpPr/>
          <p:nvPr/>
        </p:nvSpPr>
        <p:spPr bwMode="gray">
          <a:xfrm>
            <a:off x="1765855" y="2997360"/>
            <a:ext cx="3879940" cy="3337165"/>
          </a:xfrm>
          <a:prstGeom prst="ellipse">
            <a:avLst/>
          </a:prstGeom>
          <a:solidFill>
            <a:schemeClr val="accent1">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 name="Oval 14">
            <a:extLst>
              <a:ext uri="{FF2B5EF4-FFF2-40B4-BE49-F238E27FC236}">
                <a16:creationId xmlns:a16="http://schemas.microsoft.com/office/drawing/2014/main" id="{4CAC9E57-51EA-44C7-9A96-451D4CA508EC}"/>
              </a:ext>
            </a:extLst>
          </p:cNvPr>
          <p:cNvSpPr/>
          <p:nvPr/>
        </p:nvSpPr>
        <p:spPr bwMode="gray">
          <a:xfrm rot="1829016">
            <a:off x="1474653" y="1642809"/>
            <a:ext cx="3260432" cy="2532768"/>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ext Placeholder 1"/>
          <p:cNvSpPr>
            <a:spLocks noGrp="1"/>
          </p:cNvSpPr>
          <p:nvPr>
            <p:ph type="body" sz="quarter" idx="13"/>
          </p:nvPr>
        </p:nvSpPr>
        <p:spPr>
          <a:xfrm>
            <a:off x="528000" y="774888"/>
            <a:ext cx="11136000" cy="757255"/>
          </a:xfrm>
        </p:spPr>
        <p:txBody>
          <a:bodyPr/>
          <a:lstStyle/>
          <a:p>
            <a:r>
              <a:rPr lang="en-US" sz="1600" dirty="0"/>
              <a:t>We start off by defining the blockchain graph network. A graph is a structure that depicts the relationship between pairs of objects, symbolized by a link between them. Defining the blockchain network as a graph allows us to factor in the underlying relationships in our modeling exercise.</a:t>
            </a:r>
          </a:p>
        </p:txBody>
      </p:sp>
      <p:sp>
        <p:nvSpPr>
          <p:cNvPr id="3" name="Title 2"/>
          <p:cNvSpPr>
            <a:spLocks noGrp="1"/>
          </p:cNvSpPr>
          <p:nvPr>
            <p:ph type="title"/>
          </p:nvPr>
        </p:nvSpPr>
        <p:spPr>
          <a:xfrm>
            <a:off x="501650" y="317500"/>
            <a:ext cx="11188700" cy="334101"/>
          </a:xfrm>
        </p:spPr>
        <p:txBody>
          <a:bodyPr/>
          <a:lstStyle/>
          <a:p>
            <a:r>
              <a:rPr lang="en-US" b="1" dirty="0"/>
              <a:t>BLOCKCHAIN GRAPH</a:t>
            </a:r>
          </a:p>
        </p:txBody>
      </p:sp>
      <p:grpSp>
        <p:nvGrpSpPr>
          <p:cNvPr id="10" name="Group 9">
            <a:extLst>
              <a:ext uri="{FF2B5EF4-FFF2-40B4-BE49-F238E27FC236}">
                <a16:creationId xmlns:a16="http://schemas.microsoft.com/office/drawing/2014/main" id="{2A87FBA8-C901-DD46-AE1A-87F922F87086}"/>
              </a:ext>
            </a:extLst>
          </p:cNvPr>
          <p:cNvGrpSpPr/>
          <p:nvPr/>
        </p:nvGrpSpPr>
        <p:grpSpPr>
          <a:xfrm>
            <a:off x="1954188" y="1874565"/>
            <a:ext cx="6323791" cy="3979682"/>
            <a:chOff x="574486" y="1915509"/>
            <a:chExt cx="4207311" cy="2647741"/>
          </a:xfrm>
        </p:grpSpPr>
        <p:sp>
          <p:nvSpPr>
            <p:cNvPr id="4" name="Oval 3">
              <a:extLst>
                <a:ext uri="{FF2B5EF4-FFF2-40B4-BE49-F238E27FC236}">
                  <a16:creationId xmlns:a16="http://schemas.microsoft.com/office/drawing/2014/main" id="{4E754135-F55C-42D0-9107-31304AB86183}"/>
                </a:ext>
              </a:extLst>
            </p:cNvPr>
            <p:cNvSpPr/>
            <p:nvPr/>
          </p:nvSpPr>
          <p:spPr bwMode="gray">
            <a:xfrm>
              <a:off x="1591293" y="2686138"/>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2</a:t>
              </a:r>
            </a:p>
          </p:txBody>
        </p:sp>
        <p:sp>
          <p:nvSpPr>
            <p:cNvPr id="36" name="Oval 35">
              <a:extLst>
                <a:ext uri="{FF2B5EF4-FFF2-40B4-BE49-F238E27FC236}">
                  <a16:creationId xmlns:a16="http://schemas.microsoft.com/office/drawing/2014/main" id="{3F6B0C65-2622-4F26-A1A4-E1B1DE8A3516}"/>
                </a:ext>
              </a:extLst>
            </p:cNvPr>
            <p:cNvSpPr/>
            <p:nvPr/>
          </p:nvSpPr>
          <p:spPr bwMode="gray">
            <a:xfrm>
              <a:off x="654485" y="3974611"/>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7" name="Oval 36">
              <a:extLst>
                <a:ext uri="{FF2B5EF4-FFF2-40B4-BE49-F238E27FC236}">
                  <a16:creationId xmlns:a16="http://schemas.microsoft.com/office/drawing/2014/main" id="{661DF810-643B-4030-B2AF-8130FA8BBF72}"/>
                </a:ext>
              </a:extLst>
            </p:cNvPr>
            <p:cNvSpPr/>
            <p:nvPr/>
          </p:nvSpPr>
          <p:spPr bwMode="gray">
            <a:xfrm>
              <a:off x="2232560" y="4066645"/>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39" name="Oval 38">
              <a:extLst>
                <a:ext uri="{FF2B5EF4-FFF2-40B4-BE49-F238E27FC236}">
                  <a16:creationId xmlns:a16="http://schemas.microsoft.com/office/drawing/2014/main" id="{EE1BB482-2EF5-4053-8062-0D07F249FCD8}"/>
                </a:ext>
              </a:extLst>
            </p:cNvPr>
            <p:cNvSpPr/>
            <p:nvPr/>
          </p:nvSpPr>
          <p:spPr bwMode="gray">
            <a:xfrm>
              <a:off x="2913412" y="2686136"/>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3</a:t>
              </a:r>
            </a:p>
          </p:txBody>
        </p:sp>
        <p:sp>
          <p:nvSpPr>
            <p:cNvPr id="40" name="Oval 39">
              <a:extLst>
                <a:ext uri="{FF2B5EF4-FFF2-40B4-BE49-F238E27FC236}">
                  <a16:creationId xmlns:a16="http://schemas.microsoft.com/office/drawing/2014/main" id="{099C6AA5-6216-421D-AA7D-FA1B739A8EFE}"/>
                </a:ext>
              </a:extLst>
            </p:cNvPr>
            <p:cNvSpPr/>
            <p:nvPr/>
          </p:nvSpPr>
          <p:spPr bwMode="gray">
            <a:xfrm>
              <a:off x="4235532" y="2686137"/>
              <a:ext cx="546265" cy="496605"/>
            </a:xfrm>
            <a:prstGeom prst="ellipse">
              <a:avLst/>
            </a:prstGeom>
            <a:solidFill>
              <a:schemeClr val="accent6">
                <a:lumMod val="20000"/>
                <a:lumOff val="80000"/>
              </a:schemeClr>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cxnSp>
          <p:nvCxnSpPr>
            <p:cNvPr id="6" name="Straight Connector 5">
              <a:extLst>
                <a:ext uri="{FF2B5EF4-FFF2-40B4-BE49-F238E27FC236}">
                  <a16:creationId xmlns:a16="http://schemas.microsoft.com/office/drawing/2014/main" id="{484C1C25-2EE2-491B-90A1-E64547D1C300}"/>
                </a:ext>
              </a:extLst>
            </p:cNvPr>
            <p:cNvCxnSpPr>
              <a:cxnSpLocks/>
              <a:stCxn id="36" idx="7"/>
              <a:endCxn id="4" idx="3"/>
            </p:cNvCxnSpPr>
            <p:nvPr/>
          </p:nvCxnSpPr>
          <p:spPr>
            <a:xfrm flipV="1">
              <a:off x="1120751" y="3110017"/>
              <a:ext cx="550541" cy="93732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2D83DDE-F27C-445F-A14F-C56830E80645}"/>
                </a:ext>
              </a:extLst>
            </p:cNvPr>
            <p:cNvCxnSpPr>
              <a:cxnSpLocks/>
              <a:stCxn id="4" idx="6"/>
              <a:endCxn id="39" idx="2"/>
            </p:cNvCxnSpPr>
            <p:nvPr/>
          </p:nvCxnSpPr>
          <p:spPr>
            <a:xfrm flipV="1">
              <a:off x="2137558" y="2934439"/>
              <a:ext cx="775854" cy="2"/>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3082B14-F4CA-4899-B81A-0E1FB0FA6458}"/>
                </a:ext>
              </a:extLst>
            </p:cNvPr>
            <p:cNvCxnSpPr>
              <a:cxnSpLocks/>
              <a:stCxn id="4" idx="5"/>
              <a:endCxn id="37" idx="1"/>
            </p:cNvCxnSpPr>
            <p:nvPr/>
          </p:nvCxnSpPr>
          <p:spPr>
            <a:xfrm>
              <a:off x="2057559" y="3110017"/>
              <a:ext cx="255000" cy="102935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F2F038-AF3C-4BFE-ABBF-37F013C43FAE}"/>
                </a:ext>
              </a:extLst>
            </p:cNvPr>
            <p:cNvCxnSpPr>
              <a:cxnSpLocks/>
              <a:stCxn id="37" idx="6"/>
              <a:endCxn id="40" idx="3"/>
            </p:cNvCxnSpPr>
            <p:nvPr/>
          </p:nvCxnSpPr>
          <p:spPr>
            <a:xfrm flipV="1">
              <a:off x="2778825" y="3110016"/>
              <a:ext cx="1536706" cy="12049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59A04A2B-27E1-43D4-B7CE-E818DFEB3506}"/>
                </a:ext>
              </a:extLst>
            </p:cNvPr>
            <p:cNvSpPr/>
            <p:nvPr/>
          </p:nvSpPr>
          <p:spPr bwMode="gray">
            <a:xfrm>
              <a:off x="574486" y="1915509"/>
              <a:ext cx="546265" cy="496605"/>
            </a:xfrm>
            <a:prstGeom prst="ellipse">
              <a:avLst/>
            </a:prstGeom>
            <a:solidFill>
              <a:srgbClr val="E8F6CF"/>
            </a:solidFill>
            <a:ln w="19050" algn="ctr">
              <a:solidFill>
                <a:schemeClr val="accent1"/>
              </a:solidFill>
              <a:miter lim="800000"/>
              <a:headEnd/>
              <a:tailEnd/>
            </a:ln>
            <a:effectLst>
              <a:outerShdw blurRad="50800" dist="38100" dir="5400000" algn="t" rotWithShape="0">
                <a:prstClr val="black">
                  <a:alpha val="40000"/>
                </a:prstClr>
              </a:outerShdw>
            </a:effectLst>
          </p:spPr>
          <p:txBody>
            <a:bodyPr wrap="non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1</a:t>
              </a:r>
            </a:p>
          </p:txBody>
        </p:sp>
        <p:cxnSp>
          <p:nvCxnSpPr>
            <p:cNvPr id="46" name="Straight Connector 45">
              <a:extLst>
                <a:ext uri="{FF2B5EF4-FFF2-40B4-BE49-F238E27FC236}">
                  <a16:creationId xmlns:a16="http://schemas.microsoft.com/office/drawing/2014/main" id="{554B92B1-20F7-4AC1-ACE3-763603FF5906}"/>
                </a:ext>
              </a:extLst>
            </p:cNvPr>
            <p:cNvCxnSpPr>
              <a:cxnSpLocks/>
              <a:stCxn id="44" idx="5"/>
              <a:endCxn id="4" idx="1"/>
            </p:cNvCxnSpPr>
            <p:nvPr/>
          </p:nvCxnSpPr>
          <p:spPr>
            <a:xfrm>
              <a:off x="1040752" y="2339388"/>
              <a:ext cx="630540" cy="419476"/>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C2F08E-0AE7-6444-AD90-CCFC2124CA11}"/>
                </a:ext>
              </a:extLst>
            </p:cNvPr>
            <p:cNvSpPr txBox="1"/>
            <p:nvPr/>
          </p:nvSpPr>
          <p:spPr>
            <a:xfrm rot="2118183">
              <a:off x="1211931" y="2476929"/>
              <a:ext cx="383940" cy="71669"/>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grpSp>
      <p:sp>
        <p:nvSpPr>
          <p:cNvPr id="12" name="Rectangle 11">
            <a:extLst>
              <a:ext uri="{FF2B5EF4-FFF2-40B4-BE49-F238E27FC236}">
                <a16:creationId xmlns:a16="http://schemas.microsoft.com/office/drawing/2014/main" id="{4A42BE54-ED90-454F-8329-C6B44956AFD4}"/>
              </a:ext>
            </a:extLst>
          </p:cNvPr>
          <p:cNvSpPr/>
          <p:nvPr/>
        </p:nvSpPr>
        <p:spPr>
          <a:xfrm>
            <a:off x="7501796" y="3314463"/>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4</a:t>
            </a:r>
          </a:p>
        </p:txBody>
      </p:sp>
      <p:sp>
        <p:nvSpPr>
          <p:cNvPr id="23" name="Rectangle 22">
            <a:extLst>
              <a:ext uri="{FF2B5EF4-FFF2-40B4-BE49-F238E27FC236}">
                <a16:creationId xmlns:a16="http://schemas.microsoft.com/office/drawing/2014/main" id="{20C1F580-9405-4AF3-A927-2D0F2555E5F7}"/>
              </a:ext>
            </a:extLst>
          </p:cNvPr>
          <p:cNvSpPr/>
          <p:nvPr/>
        </p:nvSpPr>
        <p:spPr>
          <a:xfrm>
            <a:off x="4493408" y="5379443"/>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6</a:t>
            </a:r>
          </a:p>
        </p:txBody>
      </p:sp>
      <p:sp>
        <p:nvSpPr>
          <p:cNvPr id="24" name="Rectangle 23">
            <a:extLst>
              <a:ext uri="{FF2B5EF4-FFF2-40B4-BE49-F238E27FC236}">
                <a16:creationId xmlns:a16="http://schemas.microsoft.com/office/drawing/2014/main" id="{0A62771E-0475-468A-A047-7DF7ADDE7515}"/>
              </a:ext>
            </a:extLst>
          </p:cNvPr>
          <p:cNvSpPr/>
          <p:nvPr/>
        </p:nvSpPr>
        <p:spPr>
          <a:xfrm>
            <a:off x="2105210" y="5242474"/>
            <a:ext cx="723275" cy="226409"/>
          </a:xfrm>
          <a:prstGeom prst="rect">
            <a:avLst/>
          </a:prstGeom>
        </p:spPr>
        <p:txBody>
          <a:bodyPr wrap="none">
            <a:spAutoFit/>
          </a:bodyP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black"/>
                </a:solidFill>
                <a:effectLst/>
                <a:uLnTx/>
                <a:uFillTx/>
                <a:latin typeface="Verdana"/>
                <a:ea typeface="+mn-ea"/>
                <a:cs typeface="+mn-cs"/>
              </a:rPr>
              <a:t>Wallet 5</a:t>
            </a:r>
          </a:p>
        </p:txBody>
      </p:sp>
      <p:cxnSp>
        <p:nvCxnSpPr>
          <p:cNvPr id="25" name="Straight Connector 24">
            <a:extLst>
              <a:ext uri="{FF2B5EF4-FFF2-40B4-BE49-F238E27FC236}">
                <a16:creationId xmlns:a16="http://schemas.microsoft.com/office/drawing/2014/main" id="{BC51B8F1-2C07-4592-BBB9-4761247F8945}"/>
              </a:ext>
            </a:extLst>
          </p:cNvPr>
          <p:cNvCxnSpPr>
            <a:cxnSpLocks/>
            <a:stCxn id="37" idx="1"/>
            <a:endCxn id="4" idx="5"/>
          </p:cNvCxnSpPr>
          <p:nvPr/>
        </p:nvCxnSpPr>
        <p:spPr>
          <a:xfrm flipH="1" flipV="1">
            <a:off x="4183319" y="3669967"/>
            <a:ext cx="383276" cy="1547170"/>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24900B-801E-4BE8-8BFB-0E89D0C431B8}"/>
              </a:ext>
            </a:extLst>
          </p:cNvPr>
          <p:cNvCxnSpPr>
            <a:cxnSpLocks/>
            <a:endCxn id="36" idx="7"/>
          </p:cNvCxnSpPr>
          <p:nvPr/>
        </p:nvCxnSpPr>
        <p:spPr>
          <a:xfrm flipH="1">
            <a:off x="2775251" y="3652605"/>
            <a:ext cx="842132" cy="1426200"/>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7516C63-A29C-4006-B0CB-7792BA1658A6}"/>
              </a:ext>
            </a:extLst>
          </p:cNvPr>
          <p:cNvCxnSpPr>
            <a:cxnSpLocks/>
            <a:stCxn id="37" idx="6"/>
            <a:endCxn id="40" idx="3"/>
          </p:cNvCxnSpPr>
          <p:nvPr/>
        </p:nvCxnSpPr>
        <p:spPr>
          <a:xfrm flipV="1">
            <a:off x="5267416" y="3669966"/>
            <a:ext cx="2286000" cy="1811071"/>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2F5A64-2FD7-4EE7-9408-88FFF4FFFBA3}"/>
              </a:ext>
            </a:extLst>
          </p:cNvPr>
          <p:cNvCxnSpPr>
            <a:cxnSpLocks/>
          </p:cNvCxnSpPr>
          <p:nvPr/>
        </p:nvCxnSpPr>
        <p:spPr>
          <a:xfrm>
            <a:off x="2895493" y="5411869"/>
            <a:ext cx="1550860" cy="138332"/>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FA53475-9BB1-4754-802D-CC2B6000712F}"/>
              </a:ext>
            </a:extLst>
          </p:cNvPr>
          <p:cNvCxnSpPr>
            <a:cxnSpLocks/>
          </p:cNvCxnSpPr>
          <p:nvPr/>
        </p:nvCxnSpPr>
        <p:spPr>
          <a:xfrm flipH="1" flipV="1">
            <a:off x="2513986" y="2620986"/>
            <a:ext cx="962085" cy="649746"/>
          </a:xfrm>
          <a:prstGeom prst="line">
            <a:avLst/>
          </a:prstGeom>
          <a:ln w="349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A195C60-7390-4263-9CC9-4D49F1A8540E}"/>
              </a:ext>
            </a:extLst>
          </p:cNvPr>
          <p:cNvSpPr txBox="1"/>
          <p:nvPr/>
        </p:nvSpPr>
        <p:spPr>
          <a:xfrm rot="2249375">
            <a:off x="2721097" y="2994572"/>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0" name="TextBox 49">
            <a:extLst>
              <a:ext uri="{FF2B5EF4-FFF2-40B4-BE49-F238E27FC236}">
                <a16:creationId xmlns:a16="http://schemas.microsoft.com/office/drawing/2014/main" id="{17B4CE4D-B210-4F33-97D7-38CC17DA096D}"/>
              </a:ext>
            </a:extLst>
          </p:cNvPr>
          <p:cNvSpPr txBox="1"/>
          <p:nvPr/>
        </p:nvSpPr>
        <p:spPr>
          <a:xfrm>
            <a:off x="4629454" y="3210671"/>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1" name="TextBox 50">
            <a:extLst>
              <a:ext uri="{FF2B5EF4-FFF2-40B4-BE49-F238E27FC236}">
                <a16:creationId xmlns:a16="http://schemas.microsoft.com/office/drawing/2014/main" id="{3F16D940-9AE8-44D5-9942-6ACCB73E9A2A}"/>
              </a:ext>
            </a:extLst>
          </p:cNvPr>
          <p:cNvSpPr txBox="1"/>
          <p:nvPr/>
        </p:nvSpPr>
        <p:spPr>
          <a:xfrm rot="19189097">
            <a:off x="6081496" y="4349036"/>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2" name="TextBox 51">
            <a:extLst>
              <a:ext uri="{FF2B5EF4-FFF2-40B4-BE49-F238E27FC236}">
                <a16:creationId xmlns:a16="http://schemas.microsoft.com/office/drawing/2014/main" id="{03FE749E-7C1F-4B73-81FF-5D6BF2FB730B}"/>
              </a:ext>
            </a:extLst>
          </p:cNvPr>
          <p:cNvSpPr txBox="1"/>
          <p:nvPr/>
        </p:nvSpPr>
        <p:spPr>
          <a:xfrm rot="285661">
            <a:off x="3440321" y="5277769"/>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3" name="TextBox 52">
            <a:extLst>
              <a:ext uri="{FF2B5EF4-FFF2-40B4-BE49-F238E27FC236}">
                <a16:creationId xmlns:a16="http://schemas.microsoft.com/office/drawing/2014/main" id="{F624999D-D42A-43AE-9407-DB33E0895E1D}"/>
              </a:ext>
            </a:extLst>
          </p:cNvPr>
          <p:cNvSpPr txBox="1"/>
          <p:nvPr/>
        </p:nvSpPr>
        <p:spPr>
          <a:xfrm rot="18147815">
            <a:off x="2856778" y="4157450"/>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sp>
        <p:nvSpPr>
          <p:cNvPr id="55" name="TextBox 54">
            <a:extLst>
              <a:ext uri="{FF2B5EF4-FFF2-40B4-BE49-F238E27FC236}">
                <a16:creationId xmlns:a16="http://schemas.microsoft.com/office/drawing/2014/main" id="{C72A3D55-C211-4420-B924-0AB808333CC7}"/>
              </a:ext>
            </a:extLst>
          </p:cNvPr>
          <p:cNvSpPr txBox="1"/>
          <p:nvPr/>
        </p:nvSpPr>
        <p:spPr>
          <a:xfrm rot="4462076">
            <a:off x="4163839" y="4246587"/>
            <a:ext cx="577080" cy="107722"/>
          </a:xfrm>
          <a:prstGeom prst="rect">
            <a:avLst/>
          </a:prstGeom>
          <a:noFill/>
        </p:spPr>
        <p:txBody>
          <a:bodyPr vert="horz" wrap="none" lIns="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700" b="1" i="0" u="none" strike="noStrike" kern="1200" cap="none" spc="0" normalizeH="0" baseline="0" noProof="0" dirty="0">
                <a:ln>
                  <a:noFill/>
                </a:ln>
                <a:solidFill>
                  <a:prstClr val="black"/>
                </a:solidFill>
                <a:effectLst/>
                <a:uLnTx/>
                <a:uFillTx/>
                <a:latin typeface="Verdana"/>
                <a:ea typeface="+mn-ea"/>
                <a:cs typeface="+mn-cs"/>
              </a:rPr>
              <a:t>Transfer To</a:t>
            </a:r>
          </a:p>
        </p:txBody>
      </p:sp>
      <p:grpSp>
        <p:nvGrpSpPr>
          <p:cNvPr id="33" name="Group 32">
            <a:extLst>
              <a:ext uri="{FF2B5EF4-FFF2-40B4-BE49-F238E27FC236}">
                <a16:creationId xmlns:a16="http://schemas.microsoft.com/office/drawing/2014/main" id="{598EA7BF-88A6-4083-98BE-8DF99847054E}"/>
              </a:ext>
            </a:extLst>
          </p:cNvPr>
          <p:cNvGrpSpPr/>
          <p:nvPr/>
        </p:nvGrpSpPr>
        <p:grpSpPr>
          <a:xfrm>
            <a:off x="9363436" y="1199620"/>
            <a:ext cx="7547726" cy="5241197"/>
            <a:chOff x="2478406" y="2117101"/>
            <a:chExt cx="5237091" cy="3426114"/>
          </a:xfrm>
        </p:grpSpPr>
        <p:sp>
          <p:nvSpPr>
            <p:cNvPr id="35" name="Freeform 575">
              <a:extLst>
                <a:ext uri="{FF2B5EF4-FFF2-40B4-BE49-F238E27FC236}">
                  <a16:creationId xmlns:a16="http://schemas.microsoft.com/office/drawing/2014/main" id="{31166C2F-110A-46B4-9DFC-C8686EAA5CEA}"/>
                </a:ext>
              </a:extLst>
            </p:cNvPr>
            <p:cNvSpPr>
              <a:spLocks noEditPoints="1"/>
            </p:cNvSpPr>
            <p:nvPr/>
          </p:nvSpPr>
          <p:spPr bwMode="auto">
            <a:xfrm>
              <a:off x="3217477" y="2573951"/>
              <a:ext cx="456270" cy="457612"/>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style>
            <a:lnRef idx="2">
              <a:schemeClr val="accent5"/>
            </a:lnRef>
            <a:fillRef idx="1">
              <a:schemeClr val="lt1"/>
            </a:fillRef>
            <a:effectRef idx="0">
              <a:schemeClr val="accent5"/>
            </a:effectRef>
            <a:fontRef idx="minor">
              <a:schemeClr val="dk1"/>
            </a:fontRef>
          </p:style>
          <p:txBody>
            <a:bodyPr vert="horz" wrap="square" lIns="68580" tIns="34290" rIns="68580" bIns="3429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100" b="0" i="0" u="none" strike="noStrike" kern="1200" cap="none" spc="0" normalizeH="0" baseline="0" noProof="0" dirty="0">
                <a:ln>
                  <a:noFill/>
                </a:ln>
                <a:solidFill>
                  <a:prstClr val="black"/>
                </a:solidFill>
                <a:effectLst/>
                <a:uLnTx/>
                <a:uFillTx/>
                <a:latin typeface="Calibri Light"/>
                <a:ea typeface="+mn-ea"/>
                <a:cs typeface="+mn-cs"/>
              </a:endParaRPr>
            </a:p>
          </p:txBody>
        </p:sp>
        <p:grpSp>
          <p:nvGrpSpPr>
            <p:cNvPr id="54" name="Group 53">
              <a:extLst>
                <a:ext uri="{FF2B5EF4-FFF2-40B4-BE49-F238E27FC236}">
                  <a16:creationId xmlns:a16="http://schemas.microsoft.com/office/drawing/2014/main" id="{EB6B7811-26FE-462D-B88D-7038181C9DD5}"/>
                </a:ext>
              </a:extLst>
            </p:cNvPr>
            <p:cNvGrpSpPr/>
            <p:nvPr/>
          </p:nvGrpSpPr>
          <p:grpSpPr>
            <a:xfrm>
              <a:off x="2478406" y="2117101"/>
              <a:ext cx="1934414" cy="356534"/>
              <a:chOff x="413228" y="1371600"/>
              <a:chExt cx="1947702" cy="476173"/>
            </a:xfrm>
          </p:grpSpPr>
          <p:sp>
            <p:nvSpPr>
              <p:cNvPr id="67" name="Right Triangle 49">
                <a:extLst>
                  <a:ext uri="{FF2B5EF4-FFF2-40B4-BE49-F238E27FC236}">
                    <a16:creationId xmlns:a16="http://schemas.microsoft.com/office/drawing/2014/main" id="{56A16BBA-E004-48E8-96AE-6A90E8203257}"/>
                  </a:ext>
                </a:extLst>
              </p:cNvPr>
              <p:cNvSpPr/>
              <p:nvPr/>
            </p:nvSpPr>
            <p:spPr bwMode="gray">
              <a:xfrm flipH="1" flipV="1">
                <a:off x="492373"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8" name="Right Triangle 49">
                <a:extLst>
                  <a:ext uri="{FF2B5EF4-FFF2-40B4-BE49-F238E27FC236}">
                    <a16:creationId xmlns:a16="http://schemas.microsoft.com/office/drawing/2014/main" id="{6C1F1D15-F65B-498B-96D1-B003496064E2}"/>
                  </a:ext>
                </a:extLst>
              </p:cNvPr>
              <p:cNvSpPr/>
              <p:nvPr/>
            </p:nvSpPr>
            <p:spPr bwMode="gray">
              <a:xfrm flipV="1">
                <a:off x="1976664" y="1760934"/>
                <a:ext cx="294795" cy="86839"/>
              </a:xfrm>
              <a:custGeom>
                <a:avLst/>
                <a:gdLst>
                  <a:gd name="connsiteX0" fmla="*/ 0 w 253605"/>
                  <a:gd name="connsiteY0" fmla="*/ 102317 h 102317"/>
                  <a:gd name="connsiteX1" fmla="*/ 0 w 253605"/>
                  <a:gd name="connsiteY1" fmla="*/ 0 h 102317"/>
                  <a:gd name="connsiteX2" fmla="*/ 253605 w 253605"/>
                  <a:gd name="connsiteY2" fmla="*/ 102317 h 102317"/>
                  <a:gd name="connsiteX3" fmla="*/ 0 w 253605"/>
                  <a:gd name="connsiteY3" fmla="*/ 102317 h 102317"/>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42862 w 296467"/>
                  <a:gd name="connsiteY0" fmla="*/ 92792 h 92792"/>
                  <a:gd name="connsiteX1" fmla="*/ 0 w 296467"/>
                  <a:gd name="connsiteY1" fmla="*/ 0 h 92792"/>
                  <a:gd name="connsiteX2" fmla="*/ 296467 w 296467"/>
                  <a:gd name="connsiteY2" fmla="*/ 92792 h 92792"/>
                  <a:gd name="connsiteX3" fmla="*/ 42862 w 296467"/>
                  <a:gd name="connsiteY3" fmla="*/ 92792 h 92792"/>
                  <a:gd name="connsiteX0" fmla="*/ 52387 w 305992"/>
                  <a:gd name="connsiteY0" fmla="*/ 86839 h 86839"/>
                  <a:gd name="connsiteX1" fmla="*/ 0 w 305992"/>
                  <a:gd name="connsiteY1" fmla="*/ 0 h 86839"/>
                  <a:gd name="connsiteX2" fmla="*/ 305992 w 305992"/>
                  <a:gd name="connsiteY2" fmla="*/ 86839 h 86839"/>
                  <a:gd name="connsiteX3" fmla="*/ 52387 w 305992"/>
                  <a:gd name="connsiteY3" fmla="*/ 86839 h 86839"/>
                </a:gdLst>
                <a:ahLst/>
                <a:cxnLst>
                  <a:cxn ang="0">
                    <a:pos x="connsiteX0" y="connsiteY0"/>
                  </a:cxn>
                  <a:cxn ang="0">
                    <a:pos x="connsiteX1" y="connsiteY1"/>
                  </a:cxn>
                  <a:cxn ang="0">
                    <a:pos x="connsiteX2" y="connsiteY2"/>
                  </a:cxn>
                  <a:cxn ang="0">
                    <a:pos x="connsiteX3" y="connsiteY3"/>
                  </a:cxn>
                </a:cxnLst>
                <a:rect l="l" t="t" r="r" b="b"/>
                <a:pathLst>
                  <a:path w="305992" h="86839">
                    <a:moveTo>
                      <a:pt x="52387" y="86839"/>
                    </a:moveTo>
                    <a:lnTo>
                      <a:pt x="0" y="0"/>
                    </a:lnTo>
                    <a:lnTo>
                      <a:pt x="305992" y="86839"/>
                    </a:lnTo>
                    <a:lnTo>
                      <a:pt x="52387" y="86839"/>
                    </a:lnTo>
                    <a:close/>
                  </a:path>
                </a:pathLst>
              </a:custGeom>
              <a:solidFill>
                <a:schemeClr val="accent5">
                  <a:lumMod val="50000"/>
                </a:schemeClr>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9" name="Round Same Side Corner Rectangle 43">
                <a:extLst>
                  <a:ext uri="{FF2B5EF4-FFF2-40B4-BE49-F238E27FC236}">
                    <a16:creationId xmlns:a16="http://schemas.microsoft.com/office/drawing/2014/main" id="{5089824D-C7F8-4837-942F-99D1E75B4F2D}"/>
                  </a:ext>
                </a:extLst>
              </p:cNvPr>
              <p:cNvSpPr/>
              <p:nvPr/>
            </p:nvSpPr>
            <p:spPr bwMode="gray">
              <a:xfrm>
                <a:off x="413228" y="1371600"/>
                <a:ext cx="1947702" cy="389334"/>
              </a:xfrm>
              <a:custGeom>
                <a:avLst/>
                <a:gdLst>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105025 w 2105025"/>
                  <a:gd name="connsiteY4" fmla="*/ 390526 h 390526"/>
                  <a:gd name="connsiteX5" fmla="*/ 2006203 w 2105025"/>
                  <a:gd name="connsiteY5" fmla="*/ 389334 h 390526"/>
                  <a:gd name="connsiteX6" fmla="*/ 84534 w 2105025"/>
                  <a:gd name="connsiteY6" fmla="*/ 389334 h 390526"/>
                  <a:gd name="connsiteX7" fmla="*/ 0 w 2105025"/>
                  <a:gd name="connsiteY7" fmla="*/ 390526 h 390526"/>
                  <a:gd name="connsiteX8" fmla="*/ 0 w 2105025"/>
                  <a:gd name="connsiteY8" fmla="*/ 390526 h 390526"/>
                  <a:gd name="connsiteX9" fmla="*/ 0 w 2105025"/>
                  <a:gd name="connsiteY9" fmla="*/ 61035 h 390526"/>
                  <a:gd name="connsiteX10" fmla="*/ 61035 w 2105025"/>
                  <a:gd name="connsiteY10" fmla="*/ 0 h 390526"/>
                  <a:gd name="connsiteX0" fmla="*/ 61035 w 2105025"/>
                  <a:gd name="connsiteY0" fmla="*/ 0 h 390526"/>
                  <a:gd name="connsiteX1" fmla="*/ 2043990 w 2105025"/>
                  <a:gd name="connsiteY1" fmla="*/ 0 h 390526"/>
                  <a:gd name="connsiteX2" fmla="*/ 2105025 w 2105025"/>
                  <a:gd name="connsiteY2" fmla="*/ 61035 h 390526"/>
                  <a:gd name="connsiteX3" fmla="*/ 2105025 w 2105025"/>
                  <a:gd name="connsiteY3" fmla="*/ 390526 h 390526"/>
                  <a:gd name="connsiteX4" fmla="*/ 2006203 w 2105025"/>
                  <a:gd name="connsiteY4" fmla="*/ 389334 h 390526"/>
                  <a:gd name="connsiteX5" fmla="*/ 84534 w 2105025"/>
                  <a:gd name="connsiteY5" fmla="*/ 389334 h 390526"/>
                  <a:gd name="connsiteX6" fmla="*/ 0 w 2105025"/>
                  <a:gd name="connsiteY6" fmla="*/ 390526 h 390526"/>
                  <a:gd name="connsiteX7" fmla="*/ 0 w 2105025"/>
                  <a:gd name="connsiteY7" fmla="*/ 390526 h 390526"/>
                  <a:gd name="connsiteX8" fmla="*/ 0 w 2105025"/>
                  <a:gd name="connsiteY8" fmla="*/ 61035 h 390526"/>
                  <a:gd name="connsiteX9" fmla="*/ 61035 w 2105025"/>
                  <a:gd name="connsiteY9"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390526 h 390526"/>
                  <a:gd name="connsiteX7" fmla="*/ 0 w 2105025"/>
                  <a:gd name="connsiteY7" fmla="*/ 61035 h 390526"/>
                  <a:gd name="connsiteX8" fmla="*/ 61035 w 2105025"/>
                  <a:gd name="connsiteY8" fmla="*/ 0 h 390526"/>
                  <a:gd name="connsiteX0" fmla="*/ 61035 w 2105025"/>
                  <a:gd name="connsiteY0" fmla="*/ 0 h 390526"/>
                  <a:gd name="connsiteX1" fmla="*/ 2043990 w 2105025"/>
                  <a:gd name="connsiteY1" fmla="*/ 0 h 390526"/>
                  <a:gd name="connsiteX2" fmla="*/ 2105025 w 2105025"/>
                  <a:gd name="connsiteY2" fmla="*/ 61035 h 390526"/>
                  <a:gd name="connsiteX3" fmla="*/ 2006203 w 2105025"/>
                  <a:gd name="connsiteY3" fmla="*/ 389334 h 390526"/>
                  <a:gd name="connsiteX4" fmla="*/ 84534 w 2105025"/>
                  <a:gd name="connsiteY4" fmla="*/ 389334 h 390526"/>
                  <a:gd name="connsiteX5" fmla="*/ 0 w 2105025"/>
                  <a:gd name="connsiteY5" fmla="*/ 390526 h 390526"/>
                  <a:gd name="connsiteX6" fmla="*/ 0 w 2105025"/>
                  <a:gd name="connsiteY6" fmla="*/ 61035 h 390526"/>
                  <a:gd name="connsiteX7" fmla="*/ 61035 w 2105025"/>
                  <a:gd name="connsiteY7" fmla="*/ 0 h 390526"/>
                  <a:gd name="connsiteX0" fmla="*/ 61035 w 2105025"/>
                  <a:gd name="connsiteY0" fmla="*/ 0 h 389334"/>
                  <a:gd name="connsiteX1" fmla="*/ 2043990 w 2105025"/>
                  <a:gd name="connsiteY1" fmla="*/ 0 h 389334"/>
                  <a:gd name="connsiteX2" fmla="*/ 2105025 w 2105025"/>
                  <a:gd name="connsiteY2" fmla="*/ 61035 h 389334"/>
                  <a:gd name="connsiteX3" fmla="*/ 2006203 w 2105025"/>
                  <a:gd name="connsiteY3" fmla="*/ 389334 h 389334"/>
                  <a:gd name="connsiteX4" fmla="*/ 84534 w 2105025"/>
                  <a:gd name="connsiteY4" fmla="*/ 389334 h 389334"/>
                  <a:gd name="connsiteX5" fmla="*/ 0 w 2105025"/>
                  <a:gd name="connsiteY5" fmla="*/ 61035 h 389334"/>
                  <a:gd name="connsiteX6" fmla="*/ 61035 w 2105025"/>
                  <a:gd name="connsiteY6" fmla="*/ 0 h 38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025" h="389334">
                    <a:moveTo>
                      <a:pt x="61035" y="0"/>
                    </a:moveTo>
                    <a:lnTo>
                      <a:pt x="2043990" y="0"/>
                    </a:lnTo>
                    <a:cubicBezTo>
                      <a:pt x="2077699" y="0"/>
                      <a:pt x="2105025" y="27326"/>
                      <a:pt x="2105025" y="61035"/>
                    </a:cubicBezTo>
                    <a:lnTo>
                      <a:pt x="2006203" y="389334"/>
                    </a:lnTo>
                    <a:lnTo>
                      <a:pt x="84534" y="389334"/>
                    </a:lnTo>
                    <a:lnTo>
                      <a:pt x="0" y="61035"/>
                    </a:lnTo>
                    <a:cubicBezTo>
                      <a:pt x="0" y="27326"/>
                      <a:pt x="27326" y="0"/>
                      <a:pt x="61035" y="0"/>
                    </a:cubicBezTo>
                    <a:close/>
                  </a:path>
                </a:pathLst>
              </a:custGeom>
              <a:solidFill>
                <a:schemeClr val="accent1"/>
              </a:solidFill>
              <a:ln w="19050" algn="ctr">
                <a:noFill/>
                <a:miter lim="800000"/>
                <a:headEnd/>
                <a:tailEnd/>
              </a:ln>
            </p:spPr>
            <p:txBody>
              <a:bodyPr wrap="square" lIns="66675" tIns="66675" rIns="66675" bIns="81000" rtlCol="0" anchor="ctr"/>
              <a:lstStyle/>
              <a:p>
                <a:pPr lvl="0" algn="ctr"/>
                <a:r>
                  <a:rPr lang="en-US" sz="1100" b="1" dirty="0">
                    <a:solidFill>
                      <a:prstClr val="white"/>
                    </a:solidFill>
                    <a:latin typeface="Calibri" panose="020F0502020204030204" pitchFamily="34" charset="0"/>
                    <a:cs typeface="Calibri" panose="020F0502020204030204" pitchFamily="34" charset="0"/>
                  </a:rPr>
                  <a:t>GRAPH ANALYTICS</a:t>
                </a:r>
              </a:p>
            </p:txBody>
          </p:sp>
        </p:grpSp>
        <p:grpSp>
          <p:nvGrpSpPr>
            <p:cNvPr id="56" name="Group 55">
              <a:extLst>
                <a:ext uri="{FF2B5EF4-FFF2-40B4-BE49-F238E27FC236}">
                  <a16:creationId xmlns:a16="http://schemas.microsoft.com/office/drawing/2014/main" id="{5DFFACD0-5AD7-461E-80F4-AA9019B5A54E}"/>
                </a:ext>
              </a:extLst>
            </p:cNvPr>
            <p:cNvGrpSpPr/>
            <p:nvPr/>
          </p:nvGrpSpPr>
          <p:grpSpPr>
            <a:xfrm>
              <a:off x="2478406" y="3547170"/>
              <a:ext cx="1934414" cy="1996045"/>
              <a:chOff x="582909" y="4047068"/>
              <a:chExt cx="2642778" cy="3211966"/>
            </a:xfrm>
          </p:grpSpPr>
          <p:sp>
            <p:nvSpPr>
              <p:cNvPr id="65" name="Rectangle 64">
                <a:extLst>
                  <a:ext uri="{FF2B5EF4-FFF2-40B4-BE49-F238E27FC236}">
                    <a16:creationId xmlns:a16="http://schemas.microsoft.com/office/drawing/2014/main" id="{368331CF-AA61-4F0A-B7A6-145EFE80EA44}"/>
                  </a:ext>
                </a:extLst>
              </p:cNvPr>
              <p:cNvSpPr/>
              <p:nvPr/>
            </p:nvSpPr>
            <p:spPr bwMode="gray">
              <a:xfrm>
                <a:off x="582909" y="4047068"/>
                <a:ext cx="2642778" cy="3124270"/>
              </a:xfrm>
              <a:prstGeom prst="rect">
                <a:avLst/>
              </a:prstGeom>
              <a:solidFill>
                <a:schemeClr val="bg1">
                  <a:lumMod val="95000"/>
                </a:schemeClr>
              </a:solidFill>
              <a:ln w="19050" algn="ctr">
                <a:noFill/>
                <a:miter lim="800000"/>
                <a:headEnd/>
                <a:tailEnd/>
              </a:ln>
            </p:spPr>
            <p:txBody>
              <a:bodyPr wrap="square" lIns="40500" tIns="40500" rIns="27000" bIns="27000" rtlCol="0" anchor="t"/>
              <a:lstStyle/>
              <a:p>
                <a:pPr marL="128588" lvl="0" indent="-102870">
                  <a:spcBef>
                    <a:spcPts val="450"/>
                  </a:spcBef>
                  <a:buFont typeface="Arial" panose="020B0604020202020204" pitchFamily="34" charset="0"/>
                  <a:buChar char="•"/>
                  <a:defRPr/>
                </a:pPr>
                <a:r>
                  <a:rPr lang="en-US" sz="1100" b="1" dirty="0">
                    <a:solidFill>
                      <a:prstClr val="black"/>
                    </a:solidFill>
                  </a:rPr>
                  <a:t>Community Detection:</a:t>
                </a:r>
              </a:p>
              <a:p>
                <a:pPr marL="585788" lvl="1" indent="-102870">
                  <a:spcBef>
                    <a:spcPts val="450"/>
                  </a:spcBef>
                  <a:buFont typeface="Arial" panose="020B0604020202020204" pitchFamily="34" charset="0"/>
                  <a:buChar char="•"/>
                  <a:defRPr/>
                </a:pPr>
                <a:r>
                  <a:rPr lang="en-US" sz="1100" b="1" dirty="0">
                    <a:solidFill>
                      <a:prstClr val="black"/>
                    </a:solidFill>
                  </a:rPr>
                  <a:t>Transaction Triangle Counts</a:t>
                </a:r>
              </a:p>
              <a:p>
                <a:pPr marL="585788" lvl="1" indent="-102870">
                  <a:spcBef>
                    <a:spcPts val="450"/>
                  </a:spcBef>
                  <a:buFont typeface="Arial" panose="020B0604020202020204" pitchFamily="34" charset="0"/>
                  <a:buChar char="•"/>
                  <a:defRPr/>
                </a:pPr>
                <a:r>
                  <a:rPr lang="en-US" sz="1100" b="1" dirty="0">
                    <a:solidFill>
                      <a:prstClr val="black"/>
                    </a:solidFill>
                  </a:rPr>
                  <a:t>Clustering Wallets </a:t>
                </a:r>
              </a:p>
              <a:p>
                <a:pPr marL="128588" lvl="0" indent="-102870">
                  <a:spcBef>
                    <a:spcPts val="450"/>
                  </a:spcBef>
                  <a:buFont typeface="Arial" panose="020B0604020202020204" pitchFamily="34" charset="0"/>
                  <a:buChar char="•"/>
                  <a:defRPr/>
                </a:pPr>
                <a:r>
                  <a:rPr lang="en-US" sz="1100" b="1" dirty="0">
                    <a:solidFill>
                      <a:prstClr val="black"/>
                    </a:solidFill>
                  </a:rPr>
                  <a:t>Number of Incoming Transactions</a:t>
                </a:r>
              </a:p>
              <a:p>
                <a:pPr marL="128588" lvl="0" indent="-102870">
                  <a:spcBef>
                    <a:spcPts val="450"/>
                  </a:spcBef>
                  <a:buFont typeface="Arial" panose="020B0604020202020204" pitchFamily="34" charset="0"/>
                  <a:buChar char="•"/>
                  <a:defRPr/>
                </a:pPr>
                <a:r>
                  <a:rPr lang="en-US" sz="1100" b="1" dirty="0">
                    <a:solidFill>
                      <a:prstClr val="black"/>
                    </a:solidFill>
                  </a:rPr>
                  <a:t>Number of Outgoing Transactions</a:t>
                </a:r>
              </a:p>
              <a:p>
                <a:pPr marL="128588" lvl="0" indent="-102870">
                  <a:spcBef>
                    <a:spcPts val="450"/>
                  </a:spcBef>
                  <a:buFont typeface="Arial" panose="020B0604020202020204" pitchFamily="34" charset="0"/>
                  <a:buChar char="•"/>
                  <a:defRPr/>
                </a:pPr>
                <a:r>
                  <a:rPr lang="en-US" sz="1100" b="1" dirty="0">
                    <a:solidFill>
                      <a:prstClr val="black"/>
                    </a:solidFill>
                  </a:rPr>
                  <a:t>Total Number of transactions (both outgoing and incoming)</a:t>
                </a:r>
              </a:p>
              <a:p>
                <a:pPr marL="128588" lvl="0" indent="-102870">
                  <a:spcBef>
                    <a:spcPts val="450"/>
                  </a:spcBef>
                  <a:buFont typeface="Arial" panose="020B0604020202020204" pitchFamily="34" charset="0"/>
                  <a:buChar char="•"/>
                  <a:defRPr/>
                </a:pPr>
                <a:r>
                  <a:rPr lang="en-US" sz="1100" b="1" dirty="0">
                    <a:solidFill>
                      <a:prstClr val="black"/>
                    </a:solidFill>
                  </a:rPr>
                  <a:t>Wallet Importance Ranking - PageRank (Google Search Algorithm)</a:t>
                </a:r>
              </a:p>
              <a:p>
                <a:pPr marL="128588" lvl="0" indent="-102870">
                  <a:spcBef>
                    <a:spcPts val="450"/>
                  </a:spcBef>
                  <a:buFont typeface="Arial" panose="020B0604020202020204" pitchFamily="34" charset="0"/>
                  <a:buChar char="•"/>
                  <a:defRPr/>
                </a:pPr>
                <a:r>
                  <a:rPr lang="en-US" sz="1100" b="1" dirty="0">
                    <a:solidFill>
                      <a:prstClr val="black"/>
                    </a:solidFill>
                  </a:rPr>
                  <a:t>Answer whether a wallet is connected to any set of wallets</a:t>
                </a:r>
              </a:p>
              <a:p>
                <a:pPr marL="128588" lvl="0" indent="-102870">
                  <a:spcBef>
                    <a:spcPts val="450"/>
                  </a:spcBef>
                  <a:buFont typeface="Arial" panose="020B0604020202020204" pitchFamily="34" charset="0"/>
                  <a:buChar char="•"/>
                  <a:defRPr/>
                </a:pPr>
                <a:r>
                  <a:rPr lang="en-US" sz="1100" b="1" dirty="0">
                    <a:solidFill>
                      <a:prstClr val="black"/>
                    </a:solidFill>
                  </a:rPr>
                  <a:t>Degrees of separation to illicit nodes</a:t>
                </a:r>
              </a:p>
              <a:p>
                <a:pPr marL="25718" lvl="0">
                  <a:spcBef>
                    <a:spcPts val="450"/>
                  </a:spcBef>
                  <a:defRPr/>
                </a:pPr>
                <a:endParaRPr lang="en-US" sz="1100" b="1" dirty="0">
                  <a:solidFill>
                    <a:prstClr val="black"/>
                  </a:solidFill>
                </a:endParaRPr>
              </a:p>
            </p:txBody>
          </p:sp>
          <p:sp>
            <p:nvSpPr>
              <p:cNvPr id="66" name="Rectangle 65">
                <a:extLst>
                  <a:ext uri="{FF2B5EF4-FFF2-40B4-BE49-F238E27FC236}">
                    <a16:creationId xmlns:a16="http://schemas.microsoft.com/office/drawing/2014/main" id="{18B2AFEC-B273-423F-925A-D8B1360CCA2E}"/>
                  </a:ext>
                </a:extLst>
              </p:cNvPr>
              <p:cNvSpPr/>
              <p:nvPr/>
            </p:nvSpPr>
            <p:spPr bwMode="gray">
              <a:xfrm>
                <a:off x="756474" y="7171338"/>
                <a:ext cx="2295650" cy="87696"/>
              </a:xfrm>
              <a:prstGeom prst="rect">
                <a:avLst/>
              </a:prstGeom>
              <a:solidFill>
                <a:schemeClr val="accent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57" name="Group 56">
              <a:extLst>
                <a:ext uri="{FF2B5EF4-FFF2-40B4-BE49-F238E27FC236}">
                  <a16:creationId xmlns:a16="http://schemas.microsoft.com/office/drawing/2014/main" id="{1211F364-5BE8-4973-AD1C-DD734CC3A9D2}"/>
                </a:ext>
              </a:extLst>
            </p:cNvPr>
            <p:cNvGrpSpPr/>
            <p:nvPr/>
          </p:nvGrpSpPr>
          <p:grpSpPr>
            <a:xfrm>
              <a:off x="3128399" y="2473635"/>
              <a:ext cx="634427" cy="1049086"/>
              <a:chOff x="757805" y="1635343"/>
              <a:chExt cx="1185062" cy="2012973"/>
            </a:xfrm>
          </p:grpSpPr>
          <p:sp>
            <p:nvSpPr>
              <p:cNvPr id="60" name="Freeform 36">
                <a:extLst>
                  <a:ext uri="{FF2B5EF4-FFF2-40B4-BE49-F238E27FC236}">
                    <a16:creationId xmlns:a16="http://schemas.microsoft.com/office/drawing/2014/main" id="{12208919-4092-4325-A0A1-53492801D56E}"/>
                  </a:ext>
                </a:extLst>
              </p:cNvPr>
              <p:cNvSpPr/>
              <p:nvPr/>
            </p:nvSpPr>
            <p:spPr bwMode="gray">
              <a:xfrm>
                <a:off x="757805" y="1635343"/>
                <a:ext cx="1185062" cy="1921248"/>
              </a:xfrm>
              <a:custGeom>
                <a:avLst/>
                <a:gdLst>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73050 w 1162050"/>
                  <a:gd name="connsiteY26" fmla="*/ 87312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200 w 1162050"/>
                  <a:gd name="connsiteY0" fmla="*/ 1890712 h 1890712"/>
                  <a:gd name="connsiteX1" fmla="*/ 581025 w 1162050"/>
                  <a:gd name="connsiteY1" fmla="*/ 1760537 h 1890712"/>
                  <a:gd name="connsiteX2" fmla="*/ 508000 w 1162050"/>
                  <a:gd name="connsiteY2" fmla="*/ 1716087 h 1890712"/>
                  <a:gd name="connsiteX3" fmla="*/ 474662 w 1162050"/>
                  <a:gd name="connsiteY3" fmla="*/ 1676400 h 1890712"/>
                  <a:gd name="connsiteX4" fmla="*/ 504825 w 1162050"/>
                  <a:gd name="connsiteY4" fmla="*/ 1636712 h 1890712"/>
                  <a:gd name="connsiteX5" fmla="*/ 717550 w 1162050"/>
                  <a:gd name="connsiteY5" fmla="*/ 1636712 h 1890712"/>
                  <a:gd name="connsiteX6" fmla="*/ 746125 w 1162050"/>
                  <a:gd name="connsiteY6" fmla="*/ 1589087 h 1890712"/>
                  <a:gd name="connsiteX7" fmla="*/ 715962 w 1162050"/>
                  <a:gd name="connsiteY7" fmla="*/ 1552575 h 1890712"/>
                  <a:gd name="connsiteX8" fmla="*/ 398462 w 1162050"/>
                  <a:gd name="connsiteY8" fmla="*/ 1552575 h 1890712"/>
                  <a:gd name="connsiteX9" fmla="*/ 360362 w 1162050"/>
                  <a:gd name="connsiteY9" fmla="*/ 1514475 h 1890712"/>
                  <a:gd name="connsiteX10" fmla="*/ 382587 w 1162050"/>
                  <a:gd name="connsiteY10" fmla="*/ 1466850 h 1890712"/>
                  <a:gd name="connsiteX11" fmla="*/ 796925 w 1162050"/>
                  <a:gd name="connsiteY11" fmla="*/ 1466850 h 1890712"/>
                  <a:gd name="connsiteX12" fmla="*/ 830262 w 1162050"/>
                  <a:gd name="connsiteY12" fmla="*/ 1419225 h 1890712"/>
                  <a:gd name="connsiteX13" fmla="*/ 795337 w 1162050"/>
                  <a:gd name="connsiteY13" fmla="*/ 1376362 h 1890712"/>
                  <a:gd name="connsiteX14" fmla="*/ 385762 w 1162050"/>
                  <a:gd name="connsiteY14" fmla="*/ 1376362 h 1890712"/>
                  <a:gd name="connsiteX15" fmla="*/ 322262 w 1162050"/>
                  <a:gd name="connsiteY15" fmla="*/ 1344612 h 1890712"/>
                  <a:gd name="connsiteX16" fmla="*/ 279400 w 1162050"/>
                  <a:gd name="connsiteY16" fmla="*/ 1293812 h 1890712"/>
                  <a:gd name="connsiteX17" fmla="*/ 271462 w 1162050"/>
                  <a:gd name="connsiteY17" fmla="*/ 1200150 h 1890712"/>
                  <a:gd name="connsiteX18" fmla="*/ 260350 w 1162050"/>
                  <a:gd name="connsiteY18" fmla="*/ 1120775 h 1890712"/>
                  <a:gd name="connsiteX19" fmla="*/ 204787 w 1162050"/>
                  <a:gd name="connsiteY19" fmla="*/ 1030287 h 1890712"/>
                  <a:gd name="connsiteX20" fmla="*/ 130175 w 1162050"/>
                  <a:gd name="connsiteY20" fmla="*/ 947737 h 1890712"/>
                  <a:gd name="connsiteX21" fmla="*/ 57150 w 1162050"/>
                  <a:gd name="connsiteY21" fmla="*/ 831850 h 1890712"/>
                  <a:gd name="connsiteX22" fmla="*/ 20637 w 1162050"/>
                  <a:gd name="connsiteY22" fmla="*/ 727075 h 1890712"/>
                  <a:gd name="connsiteX23" fmla="*/ 0 w 1162050"/>
                  <a:gd name="connsiteY23" fmla="*/ 593725 h 1890712"/>
                  <a:gd name="connsiteX24" fmla="*/ 11112 w 1162050"/>
                  <a:gd name="connsiteY24" fmla="*/ 468312 h 1890712"/>
                  <a:gd name="connsiteX25" fmla="*/ 80962 w 1162050"/>
                  <a:gd name="connsiteY25" fmla="*/ 277812 h 1890712"/>
                  <a:gd name="connsiteX26" fmla="*/ 265112 w 1162050"/>
                  <a:gd name="connsiteY26" fmla="*/ 85724 h 1890712"/>
                  <a:gd name="connsiteX27" fmla="*/ 519112 w 1162050"/>
                  <a:gd name="connsiteY27" fmla="*/ 0 h 1890712"/>
                  <a:gd name="connsiteX28" fmla="*/ 704850 w 1162050"/>
                  <a:gd name="connsiteY28" fmla="*/ 3175 h 1890712"/>
                  <a:gd name="connsiteX29" fmla="*/ 942975 w 1162050"/>
                  <a:gd name="connsiteY29" fmla="*/ 114300 h 1890712"/>
                  <a:gd name="connsiteX30" fmla="*/ 1100137 w 1162050"/>
                  <a:gd name="connsiteY30" fmla="*/ 303212 h 1890712"/>
                  <a:gd name="connsiteX31" fmla="*/ 1162050 w 1162050"/>
                  <a:gd name="connsiteY31" fmla="*/ 506412 h 1890712"/>
                  <a:gd name="connsiteX32" fmla="*/ 1158875 w 1162050"/>
                  <a:gd name="connsiteY32" fmla="*/ 676275 h 1890712"/>
                  <a:gd name="connsiteX33" fmla="*/ 1090612 w 1162050"/>
                  <a:gd name="connsiteY33" fmla="*/ 882650 h 1890712"/>
                  <a:gd name="connsiteX34" fmla="*/ 957262 w 1162050"/>
                  <a:gd name="connsiteY34" fmla="*/ 1050925 h 1890712"/>
                  <a:gd name="connsiteX35" fmla="*/ 914400 w 1162050"/>
                  <a:gd name="connsiteY35" fmla="*/ 1111250 h 1890712"/>
                  <a:gd name="connsiteX36" fmla="*/ 904875 w 1162050"/>
                  <a:gd name="connsiteY36" fmla="*/ 1168400 h 1890712"/>
                  <a:gd name="connsiteX37" fmla="*/ 904875 w 1162050"/>
                  <a:gd name="connsiteY37" fmla="*/ 1257300 h 1890712"/>
                  <a:gd name="connsiteX38" fmla="*/ 868362 w 1162050"/>
                  <a:gd name="connsiteY38" fmla="*/ 1293812 h 1890712"/>
                  <a:gd name="connsiteX39" fmla="*/ 641350 w 1162050"/>
                  <a:gd name="connsiteY39" fmla="*/ 1293812 h 1890712"/>
                  <a:gd name="connsiteX40" fmla="*/ 590550 w 1162050"/>
                  <a:gd name="connsiteY40" fmla="*/ 1271587 h 1890712"/>
                  <a:gd name="connsiteX41" fmla="*/ 590550 w 1162050"/>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21005 w 1162418"/>
                  <a:gd name="connsiteY22" fmla="*/ 727075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7518 w 1162418"/>
                  <a:gd name="connsiteY21" fmla="*/ 831850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79768 w 1162418"/>
                  <a:gd name="connsiteY16" fmla="*/ 129381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0712 h 1890712"/>
                  <a:gd name="connsiteX1" fmla="*/ 581393 w 1162418"/>
                  <a:gd name="connsiteY1" fmla="*/ 1760537 h 1890712"/>
                  <a:gd name="connsiteX2" fmla="*/ 508368 w 1162418"/>
                  <a:gd name="connsiteY2" fmla="*/ 1716087 h 1890712"/>
                  <a:gd name="connsiteX3" fmla="*/ 475030 w 1162418"/>
                  <a:gd name="connsiteY3" fmla="*/ 1676400 h 1890712"/>
                  <a:gd name="connsiteX4" fmla="*/ 505193 w 1162418"/>
                  <a:gd name="connsiteY4" fmla="*/ 1636712 h 1890712"/>
                  <a:gd name="connsiteX5" fmla="*/ 717918 w 1162418"/>
                  <a:gd name="connsiteY5" fmla="*/ 1636712 h 1890712"/>
                  <a:gd name="connsiteX6" fmla="*/ 746493 w 1162418"/>
                  <a:gd name="connsiteY6" fmla="*/ 1589087 h 1890712"/>
                  <a:gd name="connsiteX7" fmla="*/ 716330 w 1162418"/>
                  <a:gd name="connsiteY7" fmla="*/ 1552575 h 1890712"/>
                  <a:gd name="connsiteX8" fmla="*/ 398830 w 1162418"/>
                  <a:gd name="connsiteY8" fmla="*/ 1552575 h 1890712"/>
                  <a:gd name="connsiteX9" fmla="*/ 360730 w 1162418"/>
                  <a:gd name="connsiteY9" fmla="*/ 1514475 h 1890712"/>
                  <a:gd name="connsiteX10" fmla="*/ 382955 w 1162418"/>
                  <a:gd name="connsiteY10" fmla="*/ 1466850 h 1890712"/>
                  <a:gd name="connsiteX11" fmla="*/ 797293 w 1162418"/>
                  <a:gd name="connsiteY11" fmla="*/ 1466850 h 1890712"/>
                  <a:gd name="connsiteX12" fmla="*/ 830630 w 1162418"/>
                  <a:gd name="connsiteY12" fmla="*/ 1419225 h 1890712"/>
                  <a:gd name="connsiteX13" fmla="*/ 795705 w 1162418"/>
                  <a:gd name="connsiteY13" fmla="*/ 1376362 h 1890712"/>
                  <a:gd name="connsiteX14" fmla="*/ 386130 w 1162418"/>
                  <a:gd name="connsiteY14" fmla="*/ 1376362 h 1890712"/>
                  <a:gd name="connsiteX15" fmla="*/ 322630 w 1162418"/>
                  <a:gd name="connsiteY15" fmla="*/ 1344612 h 1890712"/>
                  <a:gd name="connsiteX16" fmla="*/ 283340 w 1162418"/>
                  <a:gd name="connsiteY16" fmla="*/ 1292622 h 1890712"/>
                  <a:gd name="connsiteX17" fmla="*/ 271830 w 1162418"/>
                  <a:gd name="connsiteY17" fmla="*/ 1200150 h 1890712"/>
                  <a:gd name="connsiteX18" fmla="*/ 260718 w 1162418"/>
                  <a:gd name="connsiteY18" fmla="*/ 1120775 h 1890712"/>
                  <a:gd name="connsiteX19" fmla="*/ 205155 w 1162418"/>
                  <a:gd name="connsiteY19" fmla="*/ 1030287 h 1890712"/>
                  <a:gd name="connsiteX20" fmla="*/ 130543 w 1162418"/>
                  <a:gd name="connsiteY20" fmla="*/ 947737 h 1890712"/>
                  <a:gd name="connsiteX21" fmla="*/ 55137 w 1162418"/>
                  <a:gd name="connsiteY21" fmla="*/ 837803 h 1890712"/>
                  <a:gd name="connsiteX22" fmla="*/ 13861 w 1162418"/>
                  <a:gd name="connsiteY22" fmla="*/ 728266 h 1890712"/>
                  <a:gd name="connsiteX23" fmla="*/ 368 w 1162418"/>
                  <a:gd name="connsiteY23" fmla="*/ 593725 h 1890712"/>
                  <a:gd name="connsiteX24" fmla="*/ 11480 w 1162418"/>
                  <a:gd name="connsiteY24" fmla="*/ 468312 h 1890712"/>
                  <a:gd name="connsiteX25" fmla="*/ 81330 w 1162418"/>
                  <a:gd name="connsiteY25" fmla="*/ 277812 h 1890712"/>
                  <a:gd name="connsiteX26" fmla="*/ 265480 w 1162418"/>
                  <a:gd name="connsiteY26" fmla="*/ 85724 h 1890712"/>
                  <a:gd name="connsiteX27" fmla="*/ 519480 w 1162418"/>
                  <a:gd name="connsiteY27" fmla="*/ 0 h 1890712"/>
                  <a:gd name="connsiteX28" fmla="*/ 705218 w 1162418"/>
                  <a:gd name="connsiteY28" fmla="*/ 3175 h 1890712"/>
                  <a:gd name="connsiteX29" fmla="*/ 943343 w 1162418"/>
                  <a:gd name="connsiteY29" fmla="*/ 114300 h 1890712"/>
                  <a:gd name="connsiteX30" fmla="*/ 1100505 w 1162418"/>
                  <a:gd name="connsiteY30" fmla="*/ 303212 h 1890712"/>
                  <a:gd name="connsiteX31" fmla="*/ 1162418 w 1162418"/>
                  <a:gd name="connsiteY31" fmla="*/ 506412 h 1890712"/>
                  <a:gd name="connsiteX32" fmla="*/ 1159243 w 1162418"/>
                  <a:gd name="connsiteY32" fmla="*/ 676275 h 1890712"/>
                  <a:gd name="connsiteX33" fmla="*/ 1090980 w 1162418"/>
                  <a:gd name="connsiteY33" fmla="*/ 882650 h 1890712"/>
                  <a:gd name="connsiteX34" fmla="*/ 957630 w 1162418"/>
                  <a:gd name="connsiteY34" fmla="*/ 1050925 h 1890712"/>
                  <a:gd name="connsiteX35" fmla="*/ 914768 w 1162418"/>
                  <a:gd name="connsiteY35" fmla="*/ 1111250 h 1890712"/>
                  <a:gd name="connsiteX36" fmla="*/ 905243 w 1162418"/>
                  <a:gd name="connsiteY36" fmla="*/ 1168400 h 1890712"/>
                  <a:gd name="connsiteX37" fmla="*/ 905243 w 1162418"/>
                  <a:gd name="connsiteY37" fmla="*/ 1257300 h 1890712"/>
                  <a:gd name="connsiteX38" fmla="*/ 868730 w 1162418"/>
                  <a:gd name="connsiteY38" fmla="*/ 1293812 h 1890712"/>
                  <a:gd name="connsiteX39" fmla="*/ 641718 w 1162418"/>
                  <a:gd name="connsiteY39" fmla="*/ 1293812 h 1890712"/>
                  <a:gd name="connsiteX40" fmla="*/ 590918 w 1162418"/>
                  <a:gd name="connsiteY40" fmla="*/ 1271587 h 1890712"/>
                  <a:gd name="connsiteX41" fmla="*/ 590918 w 1162418"/>
                  <a:gd name="connsiteY41" fmla="*/ 1204912 h 1890712"/>
                  <a:gd name="connsiteX0" fmla="*/ 584568 w 1162418"/>
                  <a:gd name="connsiteY0" fmla="*/ 1892938 h 1892938"/>
                  <a:gd name="connsiteX1" fmla="*/ 581393 w 1162418"/>
                  <a:gd name="connsiteY1" fmla="*/ 1762763 h 1892938"/>
                  <a:gd name="connsiteX2" fmla="*/ 508368 w 1162418"/>
                  <a:gd name="connsiteY2" fmla="*/ 1718313 h 1892938"/>
                  <a:gd name="connsiteX3" fmla="*/ 475030 w 1162418"/>
                  <a:gd name="connsiteY3" fmla="*/ 1678626 h 1892938"/>
                  <a:gd name="connsiteX4" fmla="*/ 505193 w 1162418"/>
                  <a:gd name="connsiteY4" fmla="*/ 1638938 h 1892938"/>
                  <a:gd name="connsiteX5" fmla="*/ 717918 w 1162418"/>
                  <a:gd name="connsiteY5" fmla="*/ 1638938 h 1892938"/>
                  <a:gd name="connsiteX6" fmla="*/ 746493 w 1162418"/>
                  <a:gd name="connsiteY6" fmla="*/ 1591313 h 1892938"/>
                  <a:gd name="connsiteX7" fmla="*/ 716330 w 1162418"/>
                  <a:gd name="connsiteY7" fmla="*/ 1554801 h 1892938"/>
                  <a:gd name="connsiteX8" fmla="*/ 398830 w 1162418"/>
                  <a:gd name="connsiteY8" fmla="*/ 1554801 h 1892938"/>
                  <a:gd name="connsiteX9" fmla="*/ 360730 w 1162418"/>
                  <a:gd name="connsiteY9" fmla="*/ 1516701 h 1892938"/>
                  <a:gd name="connsiteX10" fmla="*/ 382955 w 1162418"/>
                  <a:gd name="connsiteY10" fmla="*/ 1469076 h 1892938"/>
                  <a:gd name="connsiteX11" fmla="*/ 797293 w 1162418"/>
                  <a:gd name="connsiteY11" fmla="*/ 1469076 h 1892938"/>
                  <a:gd name="connsiteX12" fmla="*/ 830630 w 1162418"/>
                  <a:gd name="connsiteY12" fmla="*/ 1421451 h 1892938"/>
                  <a:gd name="connsiteX13" fmla="*/ 795705 w 1162418"/>
                  <a:gd name="connsiteY13" fmla="*/ 1378588 h 1892938"/>
                  <a:gd name="connsiteX14" fmla="*/ 386130 w 1162418"/>
                  <a:gd name="connsiteY14" fmla="*/ 1378588 h 1892938"/>
                  <a:gd name="connsiteX15" fmla="*/ 322630 w 1162418"/>
                  <a:gd name="connsiteY15" fmla="*/ 1346838 h 1892938"/>
                  <a:gd name="connsiteX16" fmla="*/ 283340 w 1162418"/>
                  <a:gd name="connsiteY16" fmla="*/ 1294848 h 1892938"/>
                  <a:gd name="connsiteX17" fmla="*/ 271830 w 1162418"/>
                  <a:gd name="connsiteY17" fmla="*/ 1202376 h 1892938"/>
                  <a:gd name="connsiteX18" fmla="*/ 260718 w 1162418"/>
                  <a:gd name="connsiteY18" fmla="*/ 1123001 h 1892938"/>
                  <a:gd name="connsiteX19" fmla="*/ 205155 w 1162418"/>
                  <a:gd name="connsiteY19" fmla="*/ 1032513 h 1892938"/>
                  <a:gd name="connsiteX20" fmla="*/ 130543 w 1162418"/>
                  <a:gd name="connsiteY20" fmla="*/ 949963 h 1892938"/>
                  <a:gd name="connsiteX21" fmla="*/ 55137 w 1162418"/>
                  <a:gd name="connsiteY21" fmla="*/ 840029 h 1892938"/>
                  <a:gd name="connsiteX22" fmla="*/ 13861 w 1162418"/>
                  <a:gd name="connsiteY22" fmla="*/ 730492 h 1892938"/>
                  <a:gd name="connsiteX23" fmla="*/ 368 w 1162418"/>
                  <a:gd name="connsiteY23" fmla="*/ 595951 h 1892938"/>
                  <a:gd name="connsiteX24" fmla="*/ 11480 w 1162418"/>
                  <a:gd name="connsiteY24" fmla="*/ 470538 h 1892938"/>
                  <a:gd name="connsiteX25" fmla="*/ 81330 w 1162418"/>
                  <a:gd name="connsiteY25" fmla="*/ 280038 h 1892938"/>
                  <a:gd name="connsiteX26" fmla="*/ 265480 w 1162418"/>
                  <a:gd name="connsiteY26" fmla="*/ 87950 h 1892938"/>
                  <a:gd name="connsiteX27" fmla="*/ 519480 w 1162418"/>
                  <a:gd name="connsiteY27" fmla="*/ 2226 h 1892938"/>
                  <a:gd name="connsiteX28" fmla="*/ 705218 w 1162418"/>
                  <a:gd name="connsiteY28" fmla="*/ 5401 h 1892938"/>
                  <a:gd name="connsiteX29" fmla="*/ 943343 w 1162418"/>
                  <a:gd name="connsiteY29" fmla="*/ 116526 h 1892938"/>
                  <a:gd name="connsiteX30" fmla="*/ 1100505 w 1162418"/>
                  <a:gd name="connsiteY30" fmla="*/ 305438 h 1892938"/>
                  <a:gd name="connsiteX31" fmla="*/ 1162418 w 1162418"/>
                  <a:gd name="connsiteY31" fmla="*/ 508638 h 1892938"/>
                  <a:gd name="connsiteX32" fmla="*/ 1159243 w 1162418"/>
                  <a:gd name="connsiteY32" fmla="*/ 678501 h 1892938"/>
                  <a:gd name="connsiteX33" fmla="*/ 1090980 w 1162418"/>
                  <a:gd name="connsiteY33" fmla="*/ 884876 h 1892938"/>
                  <a:gd name="connsiteX34" fmla="*/ 957630 w 1162418"/>
                  <a:gd name="connsiteY34" fmla="*/ 1053151 h 1892938"/>
                  <a:gd name="connsiteX35" fmla="*/ 914768 w 1162418"/>
                  <a:gd name="connsiteY35" fmla="*/ 1113476 h 1892938"/>
                  <a:gd name="connsiteX36" fmla="*/ 905243 w 1162418"/>
                  <a:gd name="connsiteY36" fmla="*/ 1170626 h 1892938"/>
                  <a:gd name="connsiteX37" fmla="*/ 905243 w 1162418"/>
                  <a:gd name="connsiteY37" fmla="*/ 1259526 h 1892938"/>
                  <a:gd name="connsiteX38" fmla="*/ 868730 w 1162418"/>
                  <a:gd name="connsiteY38" fmla="*/ 1296038 h 1892938"/>
                  <a:gd name="connsiteX39" fmla="*/ 641718 w 1162418"/>
                  <a:gd name="connsiteY39" fmla="*/ 1296038 h 1892938"/>
                  <a:gd name="connsiteX40" fmla="*/ 590918 w 1162418"/>
                  <a:gd name="connsiteY40" fmla="*/ 1273813 h 1892938"/>
                  <a:gd name="connsiteX41" fmla="*/ 590918 w 1162418"/>
                  <a:gd name="connsiteY41" fmla="*/ 1207138 h 1892938"/>
                  <a:gd name="connsiteX0" fmla="*/ 584568 w 1162418"/>
                  <a:gd name="connsiteY0" fmla="*/ 1895823 h 1895823"/>
                  <a:gd name="connsiteX1" fmla="*/ 581393 w 1162418"/>
                  <a:gd name="connsiteY1" fmla="*/ 1765648 h 1895823"/>
                  <a:gd name="connsiteX2" fmla="*/ 508368 w 1162418"/>
                  <a:gd name="connsiteY2" fmla="*/ 1721198 h 1895823"/>
                  <a:gd name="connsiteX3" fmla="*/ 475030 w 1162418"/>
                  <a:gd name="connsiteY3" fmla="*/ 1681511 h 1895823"/>
                  <a:gd name="connsiteX4" fmla="*/ 505193 w 1162418"/>
                  <a:gd name="connsiteY4" fmla="*/ 1641823 h 1895823"/>
                  <a:gd name="connsiteX5" fmla="*/ 717918 w 1162418"/>
                  <a:gd name="connsiteY5" fmla="*/ 1641823 h 1895823"/>
                  <a:gd name="connsiteX6" fmla="*/ 746493 w 1162418"/>
                  <a:gd name="connsiteY6" fmla="*/ 1594198 h 1895823"/>
                  <a:gd name="connsiteX7" fmla="*/ 716330 w 1162418"/>
                  <a:gd name="connsiteY7" fmla="*/ 1557686 h 1895823"/>
                  <a:gd name="connsiteX8" fmla="*/ 398830 w 1162418"/>
                  <a:gd name="connsiteY8" fmla="*/ 1557686 h 1895823"/>
                  <a:gd name="connsiteX9" fmla="*/ 360730 w 1162418"/>
                  <a:gd name="connsiteY9" fmla="*/ 1519586 h 1895823"/>
                  <a:gd name="connsiteX10" fmla="*/ 382955 w 1162418"/>
                  <a:gd name="connsiteY10" fmla="*/ 1471961 h 1895823"/>
                  <a:gd name="connsiteX11" fmla="*/ 797293 w 1162418"/>
                  <a:gd name="connsiteY11" fmla="*/ 1471961 h 1895823"/>
                  <a:gd name="connsiteX12" fmla="*/ 830630 w 1162418"/>
                  <a:gd name="connsiteY12" fmla="*/ 1424336 h 1895823"/>
                  <a:gd name="connsiteX13" fmla="*/ 795705 w 1162418"/>
                  <a:gd name="connsiteY13" fmla="*/ 1381473 h 1895823"/>
                  <a:gd name="connsiteX14" fmla="*/ 386130 w 1162418"/>
                  <a:gd name="connsiteY14" fmla="*/ 1381473 h 1895823"/>
                  <a:gd name="connsiteX15" fmla="*/ 322630 w 1162418"/>
                  <a:gd name="connsiteY15" fmla="*/ 1349723 h 1895823"/>
                  <a:gd name="connsiteX16" fmla="*/ 283340 w 1162418"/>
                  <a:gd name="connsiteY16" fmla="*/ 1297733 h 1895823"/>
                  <a:gd name="connsiteX17" fmla="*/ 271830 w 1162418"/>
                  <a:gd name="connsiteY17" fmla="*/ 1205261 h 1895823"/>
                  <a:gd name="connsiteX18" fmla="*/ 260718 w 1162418"/>
                  <a:gd name="connsiteY18" fmla="*/ 1125886 h 1895823"/>
                  <a:gd name="connsiteX19" fmla="*/ 205155 w 1162418"/>
                  <a:gd name="connsiteY19" fmla="*/ 1035398 h 1895823"/>
                  <a:gd name="connsiteX20" fmla="*/ 130543 w 1162418"/>
                  <a:gd name="connsiteY20" fmla="*/ 952848 h 1895823"/>
                  <a:gd name="connsiteX21" fmla="*/ 55137 w 1162418"/>
                  <a:gd name="connsiteY21" fmla="*/ 842914 h 1895823"/>
                  <a:gd name="connsiteX22" fmla="*/ 13861 w 1162418"/>
                  <a:gd name="connsiteY22" fmla="*/ 733377 h 1895823"/>
                  <a:gd name="connsiteX23" fmla="*/ 368 w 1162418"/>
                  <a:gd name="connsiteY23" fmla="*/ 598836 h 1895823"/>
                  <a:gd name="connsiteX24" fmla="*/ 11480 w 1162418"/>
                  <a:gd name="connsiteY24" fmla="*/ 473423 h 1895823"/>
                  <a:gd name="connsiteX25" fmla="*/ 81330 w 1162418"/>
                  <a:gd name="connsiteY25" fmla="*/ 282923 h 1895823"/>
                  <a:gd name="connsiteX26" fmla="*/ 265480 w 1162418"/>
                  <a:gd name="connsiteY26" fmla="*/ 90835 h 1895823"/>
                  <a:gd name="connsiteX27" fmla="*/ 519480 w 1162418"/>
                  <a:gd name="connsiteY27" fmla="*/ 5111 h 1895823"/>
                  <a:gd name="connsiteX28" fmla="*/ 705218 w 1162418"/>
                  <a:gd name="connsiteY28" fmla="*/ 8286 h 1895823"/>
                  <a:gd name="connsiteX29" fmla="*/ 943343 w 1162418"/>
                  <a:gd name="connsiteY29" fmla="*/ 119411 h 1895823"/>
                  <a:gd name="connsiteX30" fmla="*/ 1100505 w 1162418"/>
                  <a:gd name="connsiteY30" fmla="*/ 308323 h 1895823"/>
                  <a:gd name="connsiteX31" fmla="*/ 1162418 w 1162418"/>
                  <a:gd name="connsiteY31" fmla="*/ 511523 h 1895823"/>
                  <a:gd name="connsiteX32" fmla="*/ 1159243 w 1162418"/>
                  <a:gd name="connsiteY32" fmla="*/ 681386 h 1895823"/>
                  <a:gd name="connsiteX33" fmla="*/ 1090980 w 1162418"/>
                  <a:gd name="connsiteY33" fmla="*/ 887761 h 1895823"/>
                  <a:gd name="connsiteX34" fmla="*/ 957630 w 1162418"/>
                  <a:gd name="connsiteY34" fmla="*/ 1056036 h 1895823"/>
                  <a:gd name="connsiteX35" fmla="*/ 914768 w 1162418"/>
                  <a:gd name="connsiteY35" fmla="*/ 1116361 h 1895823"/>
                  <a:gd name="connsiteX36" fmla="*/ 905243 w 1162418"/>
                  <a:gd name="connsiteY36" fmla="*/ 1173511 h 1895823"/>
                  <a:gd name="connsiteX37" fmla="*/ 905243 w 1162418"/>
                  <a:gd name="connsiteY37" fmla="*/ 1262411 h 1895823"/>
                  <a:gd name="connsiteX38" fmla="*/ 868730 w 1162418"/>
                  <a:gd name="connsiteY38" fmla="*/ 1298923 h 1895823"/>
                  <a:gd name="connsiteX39" fmla="*/ 641718 w 1162418"/>
                  <a:gd name="connsiteY39" fmla="*/ 1298923 h 1895823"/>
                  <a:gd name="connsiteX40" fmla="*/ 590918 w 1162418"/>
                  <a:gd name="connsiteY40" fmla="*/ 1276698 h 1895823"/>
                  <a:gd name="connsiteX41" fmla="*/ 590918 w 1162418"/>
                  <a:gd name="connsiteY41" fmla="*/ 1210023 h 1895823"/>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7931 h 1897931"/>
                  <a:gd name="connsiteX1" fmla="*/ 581393 w 1162418"/>
                  <a:gd name="connsiteY1" fmla="*/ 1767756 h 1897931"/>
                  <a:gd name="connsiteX2" fmla="*/ 508368 w 1162418"/>
                  <a:gd name="connsiteY2" fmla="*/ 1723306 h 1897931"/>
                  <a:gd name="connsiteX3" fmla="*/ 475030 w 1162418"/>
                  <a:gd name="connsiteY3" fmla="*/ 1683619 h 1897931"/>
                  <a:gd name="connsiteX4" fmla="*/ 505193 w 1162418"/>
                  <a:gd name="connsiteY4" fmla="*/ 1643931 h 1897931"/>
                  <a:gd name="connsiteX5" fmla="*/ 717918 w 1162418"/>
                  <a:gd name="connsiteY5" fmla="*/ 1643931 h 1897931"/>
                  <a:gd name="connsiteX6" fmla="*/ 746493 w 1162418"/>
                  <a:gd name="connsiteY6" fmla="*/ 1596306 h 1897931"/>
                  <a:gd name="connsiteX7" fmla="*/ 716330 w 1162418"/>
                  <a:gd name="connsiteY7" fmla="*/ 1559794 h 1897931"/>
                  <a:gd name="connsiteX8" fmla="*/ 398830 w 1162418"/>
                  <a:gd name="connsiteY8" fmla="*/ 1559794 h 1897931"/>
                  <a:gd name="connsiteX9" fmla="*/ 360730 w 1162418"/>
                  <a:gd name="connsiteY9" fmla="*/ 1521694 h 1897931"/>
                  <a:gd name="connsiteX10" fmla="*/ 382955 w 1162418"/>
                  <a:gd name="connsiteY10" fmla="*/ 1474069 h 1897931"/>
                  <a:gd name="connsiteX11" fmla="*/ 797293 w 1162418"/>
                  <a:gd name="connsiteY11" fmla="*/ 1474069 h 1897931"/>
                  <a:gd name="connsiteX12" fmla="*/ 830630 w 1162418"/>
                  <a:gd name="connsiteY12" fmla="*/ 1426444 h 1897931"/>
                  <a:gd name="connsiteX13" fmla="*/ 795705 w 1162418"/>
                  <a:gd name="connsiteY13" fmla="*/ 1383581 h 1897931"/>
                  <a:gd name="connsiteX14" fmla="*/ 386130 w 1162418"/>
                  <a:gd name="connsiteY14" fmla="*/ 1383581 h 1897931"/>
                  <a:gd name="connsiteX15" fmla="*/ 322630 w 1162418"/>
                  <a:gd name="connsiteY15" fmla="*/ 1351831 h 1897931"/>
                  <a:gd name="connsiteX16" fmla="*/ 283340 w 1162418"/>
                  <a:gd name="connsiteY16" fmla="*/ 1299841 h 1897931"/>
                  <a:gd name="connsiteX17" fmla="*/ 271830 w 1162418"/>
                  <a:gd name="connsiteY17" fmla="*/ 1207369 h 1897931"/>
                  <a:gd name="connsiteX18" fmla="*/ 260718 w 1162418"/>
                  <a:gd name="connsiteY18" fmla="*/ 1127994 h 1897931"/>
                  <a:gd name="connsiteX19" fmla="*/ 205155 w 1162418"/>
                  <a:gd name="connsiteY19" fmla="*/ 1037506 h 1897931"/>
                  <a:gd name="connsiteX20" fmla="*/ 130543 w 1162418"/>
                  <a:gd name="connsiteY20" fmla="*/ 954956 h 1897931"/>
                  <a:gd name="connsiteX21" fmla="*/ 55137 w 1162418"/>
                  <a:gd name="connsiteY21" fmla="*/ 845022 h 1897931"/>
                  <a:gd name="connsiteX22" fmla="*/ 13861 w 1162418"/>
                  <a:gd name="connsiteY22" fmla="*/ 735485 h 1897931"/>
                  <a:gd name="connsiteX23" fmla="*/ 368 w 1162418"/>
                  <a:gd name="connsiteY23" fmla="*/ 600944 h 1897931"/>
                  <a:gd name="connsiteX24" fmla="*/ 11480 w 1162418"/>
                  <a:gd name="connsiteY24" fmla="*/ 475531 h 1897931"/>
                  <a:gd name="connsiteX25" fmla="*/ 81330 w 1162418"/>
                  <a:gd name="connsiteY25" fmla="*/ 285031 h 1897931"/>
                  <a:gd name="connsiteX26" fmla="*/ 265480 w 1162418"/>
                  <a:gd name="connsiteY26" fmla="*/ 92943 h 1897931"/>
                  <a:gd name="connsiteX27" fmla="*/ 519480 w 1162418"/>
                  <a:gd name="connsiteY27" fmla="*/ 3648 h 1897931"/>
                  <a:gd name="connsiteX28" fmla="*/ 705218 w 1162418"/>
                  <a:gd name="connsiteY28" fmla="*/ 10394 h 1897931"/>
                  <a:gd name="connsiteX29" fmla="*/ 943343 w 1162418"/>
                  <a:gd name="connsiteY29" fmla="*/ 121519 h 1897931"/>
                  <a:gd name="connsiteX30" fmla="*/ 1100505 w 1162418"/>
                  <a:gd name="connsiteY30" fmla="*/ 310431 h 1897931"/>
                  <a:gd name="connsiteX31" fmla="*/ 1162418 w 1162418"/>
                  <a:gd name="connsiteY31" fmla="*/ 513631 h 1897931"/>
                  <a:gd name="connsiteX32" fmla="*/ 1159243 w 1162418"/>
                  <a:gd name="connsiteY32" fmla="*/ 683494 h 1897931"/>
                  <a:gd name="connsiteX33" fmla="*/ 1090980 w 1162418"/>
                  <a:gd name="connsiteY33" fmla="*/ 889869 h 1897931"/>
                  <a:gd name="connsiteX34" fmla="*/ 957630 w 1162418"/>
                  <a:gd name="connsiteY34" fmla="*/ 1058144 h 1897931"/>
                  <a:gd name="connsiteX35" fmla="*/ 914768 w 1162418"/>
                  <a:gd name="connsiteY35" fmla="*/ 1118469 h 1897931"/>
                  <a:gd name="connsiteX36" fmla="*/ 905243 w 1162418"/>
                  <a:gd name="connsiteY36" fmla="*/ 1175619 h 1897931"/>
                  <a:gd name="connsiteX37" fmla="*/ 905243 w 1162418"/>
                  <a:gd name="connsiteY37" fmla="*/ 1264519 h 1897931"/>
                  <a:gd name="connsiteX38" fmla="*/ 868730 w 1162418"/>
                  <a:gd name="connsiteY38" fmla="*/ 1301031 h 1897931"/>
                  <a:gd name="connsiteX39" fmla="*/ 641718 w 1162418"/>
                  <a:gd name="connsiteY39" fmla="*/ 1301031 h 1897931"/>
                  <a:gd name="connsiteX40" fmla="*/ 590918 w 1162418"/>
                  <a:gd name="connsiteY40" fmla="*/ 1278806 h 1897931"/>
                  <a:gd name="connsiteX41" fmla="*/ 590918 w 1162418"/>
                  <a:gd name="connsiteY41" fmla="*/ 1212131 h 1897931"/>
                  <a:gd name="connsiteX0" fmla="*/ 584568 w 1162418"/>
                  <a:gd name="connsiteY0" fmla="*/ 1894283 h 1894283"/>
                  <a:gd name="connsiteX1" fmla="*/ 581393 w 1162418"/>
                  <a:gd name="connsiteY1" fmla="*/ 1764108 h 1894283"/>
                  <a:gd name="connsiteX2" fmla="*/ 508368 w 1162418"/>
                  <a:gd name="connsiteY2" fmla="*/ 1719658 h 1894283"/>
                  <a:gd name="connsiteX3" fmla="*/ 475030 w 1162418"/>
                  <a:gd name="connsiteY3" fmla="*/ 1679971 h 1894283"/>
                  <a:gd name="connsiteX4" fmla="*/ 505193 w 1162418"/>
                  <a:gd name="connsiteY4" fmla="*/ 1640283 h 1894283"/>
                  <a:gd name="connsiteX5" fmla="*/ 717918 w 1162418"/>
                  <a:gd name="connsiteY5" fmla="*/ 1640283 h 1894283"/>
                  <a:gd name="connsiteX6" fmla="*/ 746493 w 1162418"/>
                  <a:gd name="connsiteY6" fmla="*/ 1592658 h 1894283"/>
                  <a:gd name="connsiteX7" fmla="*/ 716330 w 1162418"/>
                  <a:gd name="connsiteY7" fmla="*/ 1556146 h 1894283"/>
                  <a:gd name="connsiteX8" fmla="*/ 398830 w 1162418"/>
                  <a:gd name="connsiteY8" fmla="*/ 1556146 h 1894283"/>
                  <a:gd name="connsiteX9" fmla="*/ 360730 w 1162418"/>
                  <a:gd name="connsiteY9" fmla="*/ 1518046 h 1894283"/>
                  <a:gd name="connsiteX10" fmla="*/ 382955 w 1162418"/>
                  <a:gd name="connsiteY10" fmla="*/ 1470421 h 1894283"/>
                  <a:gd name="connsiteX11" fmla="*/ 797293 w 1162418"/>
                  <a:gd name="connsiteY11" fmla="*/ 1470421 h 1894283"/>
                  <a:gd name="connsiteX12" fmla="*/ 830630 w 1162418"/>
                  <a:gd name="connsiteY12" fmla="*/ 1422796 h 1894283"/>
                  <a:gd name="connsiteX13" fmla="*/ 795705 w 1162418"/>
                  <a:gd name="connsiteY13" fmla="*/ 1379933 h 1894283"/>
                  <a:gd name="connsiteX14" fmla="*/ 386130 w 1162418"/>
                  <a:gd name="connsiteY14" fmla="*/ 1379933 h 1894283"/>
                  <a:gd name="connsiteX15" fmla="*/ 322630 w 1162418"/>
                  <a:gd name="connsiteY15" fmla="*/ 1348183 h 1894283"/>
                  <a:gd name="connsiteX16" fmla="*/ 283340 w 1162418"/>
                  <a:gd name="connsiteY16" fmla="*/ 1296193 h 1894283"/>
                  <a:gd name="connsiteX17" fmla="*/ 271830 w 1162418"/>
                  <a:gd name="connsiteY17" fmla="*/ 1203721 h 1894283"/>
                  <a:gd name="connsiteX18" fmla="*/ 260718 w 1162418"/>
                  <a:gd name="connsiteY18" fmla="*/ 1124346 h 1894283"/>
                  <a:gd name="connsiteX19" fmla="*/ 205155 w 1162418"/>
                  <a:gd name="connsiteY19" fmla="*/ 1033858 h 1894283"/>
                  <a:gd name="connsiteX20" fmla="*/ 130543 w 1162418"/>
                  <a:gd name="connsiteY20" fmla="*/ 951308 h 1894283"/>
                  <a:gd name="connsiteX21" fmla="*/ 55137 w 1162418"/>
                  <a:gd name="connsiteY21" fmla="*/ 841374 h 1894283"/>
                  <a:gd name="connsiteX22" fmla="*/ 13861 w 1162418"/>
                  <a:gd name="connsiteY22" fmla="*/ 731837 h 1894283"/>
                  <a:gd name="connsiteX23" fmla="*/ 368 w 1162418"/>
                  <a:gd name="connsiteY23" fmla="*/ 597296 h 1894283"/>
                  <a:gd name="connsiteX24" fmla="*/ 11480 w 1162418"/>
                  <a:gd name="connsiteY24" fmla="*/ 471883 h 1894283"/>
                  <a:gd name="connsiteX25" fmla="*/ 81330 w 1162418"/>
                  <a:gd name="connsiteY25" fmla="*/ 281383 h 1894283"/>
                  <a:gd name="connsiteX26" fmla="*/ 265480 w 1162418"/>
                  <a:gd name="connsiteY26" fmla="*/ 89295 h 1894283"/>
                  <a:gd name="connsiteX27" fmla="*/ 519480 w 1162418"/>
                  <a:gd name="connsiteY27" fmla="*/ 0 h 1894283"/>
                  <a:gd name="connsiteX28" fmla="*/ 705218 w 1162418"/>
                  <a:gd name="connsiteY28" fmla="*/ 6746 h 1894283"/>
                  <a:gd name="connsiteX29" fmla="*/ 943343 w 1162418"/>
                  <a:gd name="connsiteY29" fmla="*/ 117871 h 1894283"/>
                  <a:gd name="connsiteX30" fmla="*/ 1100505 w 1162418"/>
                  <a:gd name="connsiteY30" fmla="*/ 306783 h 1894283"/>
                  <a:gd name="connsiteX31" fmla="*/ 1162418 w 1162418"/>
                  <a:gd name="connsiteY31" fmla="*/ 509983 h 1894283"/>
                  <a:gd name="connsiteX32" fmla="*/ 1159243 w 1162418"/>
                  <a:gd name="connsiteY32" fmla="*/ 679846 h 1894283"/>
                  <a:gd name="connsiteX33" fmla="*/ 1090980 w 1162418"/>
                  <a:gd name="connsiteY33" fmla="*/ 886221 h 1894283"/>
                  <a:gd name="connsiteX34" fmla="*/ 957630 w 1162418"/>
                  <a:gd name="connsiteY34" fmla="*/ 1054496 h 1894283"/>
                  <a:gd name="connsiteX35" fmla="*/ 914768 w 1162418"/>
                  <a:gd name="connsiteY35" fmla="*/ 1114821 h 1894283"/>
                  <a:gd name="connsiteX36" fmla="*/ 905243 w 1162418"/>
                  <a:gd name="connsiteY36" fmla="*/ 1171971 h 1894283"/>
                  <a:gd name="connsiteX37" fmla="*/ 905243 w 1162418"/>
                  <a:gd name="connsiteY37" fmla="*/ 1260871 h 1894283"/>
                  <a:gd name="connsiteX38" fmla="*/ 868730 w 1162418"/>
                  <a:gd name="connsiteY38" fmla="*/ 1297383 h 1894283"/>
                  <a:gd name="connsiteX39" fmla="*/ 641718 w 1162418"/>
                  <a:gd name="connsiteY39" fmla="*/ 1297383 h 1894283"/>
                  <a:gd name="connsiteX40" fmla="*/ 590918 w 1162418"/>
                  <a:gd name="connsiteY40" fmla="*/ 1275158 h 1894283"/>
                  <a:gd name="connsiteX41" fmla="*/ 590918 w 1162418"/>
                  <a:gd name="connsiteY41" fmla="*/ 1208483 h 1894283"/>
                  <a:gd name="connsiteX0" fmla="*/ 584568 w 1162418"/>
                  <a:gd name="connsiteY0" fmla="*/ 1896145 h 1896145"/>
                  <a:gd name="connsiteX1" fmla="*/ 581393 w 1162418"/>
                  <a:gd name="connsiteY1" fmla="*/ 1765970 h 1896145"/>
                  <a:gd name="connsiteX2" fmla="*/ 508368 w 1162418"/>
                  <a:gd name="connsiteY2" fmla="*/ 1721520 h 1896145"/>
                  <a:gd name="connsiteX3" fmla="*/ 475030 w 1162418"/>
                  <a:gd name="connsiteY3" fmla="*/ 1681833 h 1896145"/>
                  <a:gd name="connsiteX4" fmla="*/ 505193 w 1162418"/>
                  <a:gd name="connsiteY4" fmla="*/ 1642145 h 1896145"/>
                  <a:gd name="connsiteX5" fmla="*/ 717918 w 1162418"/>
                  <a:gd name="connsiteY5" fmla="*/ 1642145 h 1896145"/>
                  <a:gd name="connsiteX6" fmla="*/ 746493 w 1162418"/>
                  <a:gd name="connsiteY6" fmla="*/ 1594520 h 1896145"/>
                  <a:gd name="connsiteX7" fmla="*/ 716330 w 1162418"/>
                  <a:gd name="connsiteY7" fmla="*/ 1558008 h 1896145"/>
                  <a:gd name="connsiteX8" fmla="*/ 398830 w 1162418"/>
                  <a:gd name="connsiteY8" fmla="*/ 1558008 h 1896145"/>
                  <a:gd name="connsiteX9" fmla="*/ 360730 w 1162418"/>
                  <a:gd name="connsiteY9" fmla="*/ 1519908 h 1896145"/>
                  <a:gd name="connsiteX10" fmla="*/ 382955 w 1162418"/>
                  <a:gd name="connsiteY10" fmla="*/ 1472283 h 1896145"/>
                  <a:gd name="connsiteX11" fmla="*/ 797293 w 1162418"/>
                  <a:gd name="connsiteY11" fmla="*/ 1472283 h 1896145"/>
                  <a:gd name="connsiteX12" fmla="*/ 830630 w 1162418"/>
                  <a:gd name="connsiteY12" fmla="*/ 1424658 h 1896145"/>
                  <a:gd name="connsiteX13" fmla="*/ 795705 w 1162418"/>
                  <a:gd name="connsiteY13" fmla="*/ 1381795 h 1896145"/>
                  <a:gd name="connsiteX14" fmla="*/ 386130 w 1162418"/>
                  <a:gd name="connsiteY14" fmla="*/ 1381795 h 1896145"/>
                  <a:gd name="connsiteX15" fmla="*/ 322630 w 1162418"/>
                  <a:gd name="connsiteY15" fmla="*/ 1350045 h 1896145"/>
                  <a:gd name="connsiteX16" fmla="*/ 283340 w 1162418"/>
                  <a:gd name="connsiteY16" fmla="*/ 1298055 h 1896145"/>
                  <a:gd name="connsiteX17" fmla="*/ 271830 w 1162418"/>
                  <a:gd name="connsiteY17" fmla="*/ 1205583 h 1896145"/>
                  <a:gd name="connsiteX18" fmla="*/ 260718 w 1162418"/>
                  <a:gd name="connsiteY18" fmla="*/ 1126208 h 1896145"/>
                  <a:gd name="connsiteX19" fmla="*/ 205155 w 1162418"/>
                  <a:gd name="connsiteY19" fmla="*/ 1035720 h 1896145"/>
                  <a:gd name="connsiteX20" fmla="*/ 130543 w 1162418"/>
                  <a:gd name="connsiteY20" fmla="*/ 953170 h 1896145"/>
                  <a:gd name="connsiteX21" fmla="*/ 55137 w 1162418"/>
                  <a:gd name="connsiteY21" fmla="*/ 843236 h 1896145"/>
                  <a:gd name="connsiteX22" fmla="*/ 13861 w 1162418"/>
                  <a:gd name="connsiteY22" fmla="*/ 733699 h 1896145"/>
                  <a:gd name="connsiteX23" fmla="*/ 368 w 1162418"/>
                  <a:gd name="connsiteY23" fmla="*/ 599158 h 1896145"/>
                  <a:gd name="connsiteX24" fmla="*/ 11480 w 1162418"/>
                  <a:gd name="connsiteY24" fmla="*/ 473745 h 1896145"/>
                  <a:gd name="connsiteX25" fmla="*/ 81330 w 1162418"/>
                  <a:gd name="connsiteY25" fmla="*/ 283245 h 1896145"/>
                  <a:gd name="connsiteX26" fmla="*/ 265480 w 1162418"/>
                  <a:gd name="connsiteY26" fmla="*/ 91157 h 1896145"/>
                  <a:gd name="connsiteX27" fmla="*/ 519480 w 1162418"/>
                  <a:gd name="connsiteY27" fmla="*/ 1862 h 1896145"/>
                  <a:gd name="connsiteX28" fmla="*/ 705218 w 1162418"/>
                  <a:gd name="connsiteY28" fmla="*/ 8608 h 1896145"/>
                  <a:gd name="connsiteX29" fmla="*/ 943343 w 1162418"/>
                  <a:gd name="connsiteY29" fmla="*/ 119733 h 1896145"/>
                  <a:gd name="connsiteX30" fmla="*/ 1100505 w 1162418"/>
                  <a:gd name="connsiteY30" fmla="*/ 308645 h 1896145"/>
                  <a:gd name="connsiteX31" fmla="*/ 1162418 w 1162418"/>
                  <a:gd name="connsiteY31" fmla="*/ 511845 h 1896145"/>
                  <a:gd name="connsiteX32" fmla="*/ 1159243 w 1162418"/>
                  <a:gd name="connsiteY32" fmla="*/ 681708 h 1896145"/>
                  <a:gd name="connsiteX33" fmla="*/ 1090980 w 1162418"/>
                  <a:gd name="connsiteY33" fmla="*/ 888083 h 1896145"/>
                  <a:gd name="connsiteX34" fmla="*/ 957630 w 1162418"/>
                  <a:gd name="connsiteY34" fmla="*/ 1056358 h 1896145"/>
                  <a:gd name="connsiteX35" fmla="*/ 914768 w 1162418"/>
                  <a:gd name="connsiteY35" fmla="*/ 1116683 h 1896145"/>
                  <a:gd name="connsiteX36" fmla="*/ 905243 w 1162418"/>
                  <a:gd name="connsiteY36" fmla="*/ 1173833 h 1896145"/>
                  <a:gd name="connsiteX37" fmla="*/ 905243 w 1162418"/>
                  <a:gd name="connsiteY37" fmla="*/ 1262733 h 1896145"/>
                  <a:gd name="connsiteX38" fmla="*/ 868730 w 1162418"/>
                  <a:gd name="connsiteY38" fmla="*/ 1299245 h 1896145"/>
                  <a:gd name="connsiteX39" fmla="*/ 641718 w 1162418"/>
                  <a:gd name="connsiteY39" fmla="*/ 1299245 h 1896145"/>
                  <a:gd name="connsiteX40" fmla="*/ 590918 w 1162418"/>
                  <a:gd name="connsiteY40" fmla="*/ 1277020 h 1896145"/>
                  <a:gd name="connsiteX41" fmla="*/ 590918 w 1162418"/>
                  <a:gd name="connsiteY41" fmla="*/ 1210345 h 1896145"/>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2418"/>
                  <a:gd name="connsiteY0" fmla="*/ 1898273 h 1898273"/>
                  <a:gd name="connsiteX1" fmla="*/ 581393 w 1162418"/>
                  <a:gd name="connsiteY1" fmla="*/ 1768098 h 1898273"/>
                  <a:gd name="connsiteX2" fmla="*/ 508368 w 1162418"/>
                  <a:gd name="connsiteY2" fmla="*/ 1723648 h 1898273"/>
                  <a:gd name="connsiteX3" fmla="*/ 475030 w 1162418"/>
                  <a:gd name="connsiteY3" fmla="*/ 1683961 h 1898273"/>
                  <a:gd name="connsiteX4" fmla="*/ 505193 w 1162418"/>
                  <a:gd name="connsiteY4" fmla="*/ 1644273 h 1898273"/>
                  <a:gd name="connsiteX5" fmla="*/ 717918 w 1162418"/>
                  <a:gd name="connsiteY5" fmla="*/ 1644273 h 1898273"/>
                  <a:gd name="connsiteX6" fmla="*/ 746493 w 1162418"/>
                  <a:gd name="connsiteY6" fmla="*/ 1596648 h 1898273"/>
                  <a:gd name="connsiteX7" fmla="*/ 716330 w 1162418"/>
                  <a:gd name="connsiteY7" fmla="*/ 1560136 h 1898273"/>
                  <a:gd name="connsiteX8" fmla="*/ 398830 w 1162418"/>
                  <a:gd name="connsiteY8" fmla="*/ 1560136 h 1898273"/>
                  <a:gd name="connsiteX9" fmla="*/ 360730 w 1162418"/>
                  <a:gd name="connsiteY9" fmla="*/ 1522036 h 1898273"/>
                  <a:gd name="connsiteX10" fmla="*/ 382955 w 1162418"/>
                  <a:gd name="connsiteY10" fmla="*/ 1474411 h 1898273"/>
                  <a:gd name="connsiteX11" fmla="*/ 797293 w 1162418"/>
                  <a:gd name="connsiteY11" fmla="*/ 1474411 h 1898273"/>
                  <a:gd name="connsiteX12" fmla="*/ 830630 w 1162418"/>
                  <a:gd name="connsiteY12" fmla="*/ 1426786 h 1898273"/>
                  <a:gd name="connsiteX13" fmla="*/ 795705 w 1162418"/>
                  <a:gd name="connsiteY13" fmla="*/ 1383923 h 1898273"/>
                  <a:gd name="connsiteX14" fmla="*/ 386130 w 1162418"/>
                  <a:gd name="connsiteY14" fmla="*/ 1383923 h 1898273"/>
                  <a:gd name="connsiteX15" fmla="*/ 322630 w 1162418"/>
                  <a:gd name="connsiteY15" fmla="*/ 1352173 h 1898273"/>
                  <a:gd name="connsiteX16" fmla="*/ 283340 w 1162418"/>
                  <a:gd name="connsiteY16" fmla="*/ 1300183 h 1898273"/>
                  <a:gd name="connsiteX17" fmla="*/ 271830 w 1162418"/>
                  <a:gd name="connsiteY17" fmla="*/ 1207711 h 1898273"/>
                  <a:gd name="connsiteX18" fmla="*/ 260718 w 1162418"/>
                  <a:gd name="connsiteY18" fmla="*/ 1128336 h 1898273"/>
                  <a:gd name="connsiteX19" fmla="*/ 205155 w 1162418"/>
                  <a:gd name="connsiteY19" fmla="*/ 1037848 h 1898273"/>
                  <a:gd name="connsiteX20" fmla="*/ 130543 w 1162418"/>
                  <a:gd name="connsiteY20" fmla="*/ 955298 h 1898273"/>
                  <a:gd name="connsiteX21" fmla="*/ 55137 w 1162418"/>
                  <a:gd name="connsiteY21" fmla="*/ 845364 h 1898273"/>
                  <a:gd name="connsiteX22" fmla="*/ 13861 w 1162418"/>
                  <a:gd name="connsiteY22" fmla="*/ 735827 h 1898273"/>
                  <a:gd name="connsiteX23" fmla="*/ 368 w 1162418"/>
                  <a:gd name="connsiteY23" fmla="*/ 601286 h 1898273"/>
                  <a:gd name="connsiteX24" fmla="*/ 11480 w 1162418"/>
                  <a:gd name="connsiteY24" fmla="*/ 475873 h 1898273"/>
                  <a:gd name="connsiteX25" fmla="*/ 81330 w 1162418"/>
                  <a:gd name="connsiteY25" fmla="*/ 285373 h 1898273"/>
                  <a:gd name="connsiteX26" fmla="*/ 265480 w 1162418"/>
                  <a:gd name="connsiteY26" fmla="*/ 93285 h 1898273"/>
                  <a:gd name="connsiteX27" fmla="*/ 519480 w 1162418"/>
                  <a:gd name="connsiteY27" fmla="*/ 3990 h 1898273"/>
                  <a:gd name="connsiteX28" fmla="*/ 705218 w 1162418"/>
                  <a:gd name="connsiteY28" fmla="*/ 10736 h 1898273"/>
                  <a:gd name="connsiteX29" fmla="*/ 943343 w 1162418"/>
                  <a:gd name="connsiteY29" fmla="*/ 121861 h 1898273"/>
                  <a:gd name="connsiteX30" fmla="*/ 1100505 w 1162418"/>
                  <a:gd name="connsiteY30" fmla="*/ 310773 h 1898273"/>
                  <a:gd name="connsiteX31" fmla="*/ 1162418 w 1162418"/>
                  <a:gd name="connsiteY31" fmla="*/ 513973 h 1898273"/>
                  <a:gd name="connsiteX32" fmla="*/ 1159243 w 1162418"/>
                  <a:gd name="connsiteY32" fmla="*/ 683836 h 1898273"/>
                  <a:gd name="connsiteX33" fmla="*/ 1090980 w 1162418"/>
                  <a:gd name="connsiteY33" fmla="*/ 890211 h 1898273"/>
                  <a:gd name="connsiteX34" fmla="*/ 957630 w 1162418"/>
                  <a:gd name="connsiteY34" fmla="*/ 1058486 h 1898273"/>
                  <a:gd name="connsiteX35" fmla="*/ 914768 w 1162418"/>
                  <a:gd name="connsiteY35" fmla="*/ 1118811 h 1898273"/>
                  <a:gd name="connsiteX36" fmla="*/ 905243 w 1162418"/>
                  <a:gd name="connsiteY36" fmla="*/ 1175961 h 1898273"/>
                  <a:gd name="connsiteX37" fmla="*/ 905243 w 1162418"/>
                  <a:gd name="connsiteY37" fmla="*/ 1264861 h 1898273"/>
                  <a:gd name="connsiteX38" fmla="*/ 868730 w 1162418"/>
                  <a:gd name="connsiteY38" fmla="*/ 1301373 h 1898273"/>
                  <a:gd name="connsiteX39" fmla="*/ 641718 w 1162418"/>
                  <a:gd name="connsiteY39" fmla="*/ 1301373 h 1898273"/>
                  <a:gd name="connsiteX40" fmla="*/ 590918 w 1162418"/>
                  <a:gd name="connsiteY40" fmla="*/ 1279148 h 1898273"/>
                  <a:gd name="connsiteX41" fmla="*/ 590918 w 1162418"/>
                  <a:gd name="connsiteY41" fmla="*/ 1212473 h 1898273"/>
                  <a:gd name="connsiteX0" fmla="*/ 584568 w 1166196"/>
                  <a:gd name="connsiteY0" fmla="*/ 1898273 h 1898273"/>
                  <a:gd name="connsiteX1" fmla="*/ 581393 w 1166196"/>
                  <a:gd name="connsiteY1" fmla="*/ 1768098 h 1898273"/>
                  <a:gd name="connsiteX2" fmla="*/ 508368 w 1166196"/>
                  <a:gd name="connsiteY2" fmla="*/ 1723648 h 1898273"/>
                  <a:gd name="connsiteX3" fmla="*/ 475030 w 1166196"/>
                  <a:gd name="connsiteY3" fmla="*/ 1683961 h 1898273"/>
                  <a:gd name="connsiteX4" fmla="*/ 505193 w 1166196"/>
                  <a:gd name="connsiteY4" fmla="*/ 1644273 h 1898273"/>
                  <a:gd name="connsiteX5" fmla="*/ 717918 w 1166196"/>
                  <a:gd name="connsiteY5" fmla="*/ 1644273 h 1898273"/>
                  <a:gd name="connsiteX6" fmla="*/ 746493 w 1166196"/>
                  <a:gd name="connsiteY6" fmla="*/ 1596648 h 1898273"/>
                  <a:gd name="connsiteX7" fmla="*/ 716330 w 1166196"/>
                  <a:gd name="connsiteY7" fmla="*/ 1560136 h 1898273"/>
                  <a:gd name="connsiteX8" fmla="*/ 398830 w 1166196"/>
                  <a:gd name="connsiteY8" fmla="*/ 1560136 h 1898273"/>
                  <a:gd name="connsiteX9" fmla="*/ 360730 w 1166196"/>
                  <a:gd name="connsiteY9" fmla="*/ 1522036 h 1898273"/>
                  <a:gd name="connsiteX10" fmla="*/ 382955 w 1166196"/>
                  <a:gd name="connsiteY10" fmla="*/ 1474411 h 1898273"/>
                  <a:gd name="connsiteX11" fmla="*/ 797293 w 1166196"/>
                  <a:gd name="connsiteY11" fmla="*/ 1474411 h 1898273"/>
                  <a:gd name="connsiteX12" fmla="*/ 830630 w 1166196"/>
                  <a:gd name="connsiteY12" fmla="*/ 1426786 h 1898273"/>
                  <a:gd name="connsiteX13" fmla="*/ 795705 w 1166196"/>
                  <a:gd name="connsiteY13" fmla="*/ 1383923 h 1898273"/>
                  <a:gd name="connsiteX14" fmla="*/ 386130 w 1166196"/>
                  <a:gd name="connsiteY14" fmla="*/ 1383923 h 1898273"/>
                  <a:gd name="connsiteX15" fmla="*/ 322630 w 1166196"/>
                  <a:gd name="connsiteY15" fmla="*/ 1352173 h 1898273"/>
                  <a:gd name="connsiteX16" fmla="*/ 283340 w 1166196"/>
                  <a:gd name="connsiteY16" fmla="*/ 1300183 h 1898273"/>
                  <a:gd name="connsiteX17" fmla="*/ 271830 w 1166196"/>
                  <a:gd name="connsiteY17" fmla="*/ 1207711 h 1898273"/>
                  <a:gd name="connsiteX18" fmla="*/ 260718 w 1166196"/>
                  <a:gd name="connsiteY18" fmla="*/ 1128336 h 1898273"/>
                  <a:gd name="connsiteX19" fmla="*/ 205155 w 1166196"/>
                  <a:gd name="connsiteY19" fmla="*/ 1037848 h 1898273"/>
                  <a:gd name="connsiteX20" fmla="*/ 130543 w 1166196"/>
                  <a:gd name="connsiteY20" fmla="*/ 955298 h 1898273"/>
                  <a:gd name="connsiteX21" fmla="*/ 55137 w 1166196"/>
                  <a:gd name="connsiteY21" fmla="*/ 845364 h 1898273"/>
                  <a:gd name="connsiteX22" fmla="*/ 13861 w 1166196"/>
                  <a:gd name="connsiteY22" fmla="*/ 735827 h 1898273"/>
                  <a:gd name="connsiteX23" fmla="*/ 368 w 1166196"/>
                  <a:gd name="connsiteY23" fmla="*/ 601286 h 1898273"/>
                  <a:gd name="connsiteX24" fmla="*/ 11480 w 1166196"/>
                  <a:gd name="connsiteY24" fmla="*/ 475873 h 1898273"/>
                  <a:gd name="connsiteX25" fmla="*/ 81330 w 1166196"/>
                  <a:gd name="connsiteY25" fmla="*/ 285373 h 1898273"/>
                  <a:gd name="connsiteX26" fmla="*/ 265480 w 1166196"/>
                  <a:gd name="connsiteY26" fmla="*/ 93285 h 1898273"/>
                  <a:gd name="connsiteX27" fmla="*/ 519480 w 1166196"/>
                  <a:gd name="connsiteY27" fmla="*/ 3990 h 1898273"/>
                  <a:gd name="connsiteX28" fmla="*/ 705218 w 1166196"/>
                  <a:gd name="connsiteY28" fmla="*/ 10736 h 1898273"/>
                  <a:gd name="connsiteX29" fmla="*/ 943343 w 1166196"/>
                  <a:gd name="connsiteY29" fmla="*/ 121861 h 1898273"/>
                  <a:gd name="connsiteX30" fmla="*/ 1100505 w 1166196"/>
                  <a:gd name="connsiteY30" fmla="*/ 310773 h 1898273"/>
                  <a:gd name="connsiteX31" fmla="*/ 1162418 w 1166196"/>
                  <a:gd name="connsiteY31" fmla="*/ 513973 h 1898273"/>
                  <a:gd name="connsiteX32" fmla="*/ 1159243 w 1166196"/>
                  <a:gd name="connsiteY32" fmla="*/ 683836 h 1898273"/>
                  <a:gd name="connsiteX33" fmla="*/ 1090980 w 1166196"/>
                  <a:gd name="connsiteY33" fmla="*/ 890211 h 1898273"/>
                  <a:gd name="connsiteX34" fmla="*/ 957630 w 1166196"/>
                  <a:gd name="connsiteY34" fmla="*/ 1058486 h 1898273"/>
                  <a:gd name="connsiteX35" fmla="*/ 914768 w 1166196"/>
                  <a:gd name="connsiteY35" fmla="*/ 1118811 h 1898273"/>
                  <a:gd name="connsiteX36" fmla="*/ 905243 w 1166196"/>
                  <a:gd name="connsiteY36" fmla="*/ 1175961 h 1898273"/>
                  <a:gd name="connsiteX37" fmla="*/ 905243 w 1166196"/>
                  <a:gd name="connsiteY37" fmla="*/ 1264861 h 1898273"/>
                  <a:gd name="connsiteX38" fmla="*/ 868730 w 1166196"/>
                  <a:gd name="connsiteY38" fmla="*/ 1301373 h 1898273"/>
                  <a:gd name="connsiteX39" fmla="*/ 641718 w 1166196"/>
                  <a:gd name="connsiteY39" fmla="*/ 1301373 h 1898273"/>
                  <a:gd name="connsiteX40" fmla="*/ 590918 w 1166196"/>
                  <a:gd name="connsiteY40" fmla="*/ 1279148 h 1898273"/>
                  <a:gd name="connsiteX41" fmla="*/ 590918 w 1166196"/>
                  <a:gd name="connsiteY41" fmla="*/ 1212473 h 1898273"/>
                  <a:gd name="connsiteX0" fmla="*/ 584568 w 1170207"/>
                  <a:gd name="connsiteY0" fmla="*/ 1898273 h 1898273"/>
                  <a:gd name="connsiteX1" fmla="*/ 581393 w 1170207"/>
                  <a:gd name="connsiteY1" fmla="*/ 1768098 h 1898273"/>
                  <a:gd name="connsiteX2" fmla="*/ 508368 w 1170207"/>
                  <a:gd name="connsiteY2" fmla="*/ 1723648 h 1898273"/>
                  <a:gd name="connsiteX3" fmla="*/ 475030 w 1170207"/>
                  <a:gd name="connsiteY3" fmla="*/ 1683961 h 1898273"/>
                  <a:gd name="connsiteX4" fmla="*/ 505193 w 1170207"/>
                  <a:gd name="connsiteY4" fmla="*/ 1644273 h 1898273"/>
                  <a:gd name="connsiteX5" fmla="*/ 717918 w 1170207"/>
                  <a:gd name="connsiteY5" fmla="*/ 1644273 h 1898273"/>
                  <a:gd name="connsiteX6" fmla="*/ 746493 w 1170207"/>
                  <a:gd name="connsiteY6" fmla="*/ 1596648 h 1898273"/>
                  <a:gd name="connsiteX7" fmla="*/ 716330 w 1170207"/>
                  <a:gd name="connsiteY7" fmla="*/ 1560136 h 1898273"/>
                  <a:gd name="connsiteX8" fmla="*/ 398830 w 1170207"/>
                  <a:gd name="connsiteY8" fmla="*/ 1560136 h 1898273"/>
                  <a:gd name="connsiteX9" fmla="*/ 360730 w 1170207"/>
                  <a:gd name="connsiteY9" fmla="*/ 1522036 h 1898273"/>
                  <a:gd name="connsiteX10" fmla="*/ 382955 w 1170207"/>
                  <a:gd name="connsiteY10" fmla="*/ 1474411 h 1898273"/>
                  <a:gd name="connsiteX11" fmla="*/ 797293 w 1170207"/>
                  <a:gd name="connsiteY11" fmla="*/ 1474411 h 1898273"/>
                  <a:gd name="connsiteX12" fmla="*/ 830630 w 1170207"/>
                  <a:gd name="connsiteY12" fmla="*/ 1426786 h 1898273"/>
                  <a:gd name="connsiteX13" fmla="*/ 795705 w 1170207"/>
                  <a:gd name="connsiteY13" fmla="*/ 1383923 h 1898273"/>
                  <a:gd name="connsiteX14" fmla="*/ 386130 w 1170207"/>
                  <a:gd name="connsiteY14" fmla="*/ 1383923 h 1898273"/>
                  <a:gd name="connsiteX15" fmla="*/ 322630 w 1170207"/>
                  <a:gd name="connsiteY15" fmla="*/ 1352173 h 1898273"/>
                  <a:gd name="connsiteX16" fmla="*/ 283340 w 1170207"/>
                  <a:gd name="connsiteY16" fmla="*/ 1300183 h 1898273"/>
                  <a:gd name="connsiteX17" fmla="*/ 271830 w 1170207"/>
                  <a:gd name="connsiteY17" fmla="*/ 1207711 h 1898273"/>
                  <a:gd name="connsiteX18" fmla="*/ 260718 w 1170207"/>
                  <a:gd name="connsiteY18" fmla="*/ 1128336 h 1898273"/>
                  <a:gd name="connsiteX19" fmla="*/ 205155 w 1170207"/>
                  <a:gd name="connsiteY19" fmla="*/ 1037848 h 1898273"/>
                  <a:gd name="connsiteX20" fmla="*/ 130543 w 1170207"/>
                  <a:gd name="connsiteY20" fmla="*/ 955298 h 1898273"/>
                  <a:gd name="connsiteX21" fmla="*/ 55137 w 1170207"/>
                  <a:gd name="connsiteY21" fmla="*/ 845364 h 1898273"/>
                  <a:gd name="connsiteX22" fmla="*/ 13861 w 1170207"/>
                  <a:gd name="connsiteY22" fmla="*/ 735827 h 1898273"/>
                  <a:gd name="connsiteX23" fmla="*/ 368 w 1170207"/>
                  <a:gd name="connsiteY23" fmla="*/ 601286 h 1898273"/>
                  <a:gd name="connsiteX24" fmla="*/ 11480 w 1170207"/>
                  <a:gd name="connsiteY24" fmla="*/ 475873 h 1898273"/>
                  <a:gd name="connsiteX25" fmla="*/ 81330 w 1170207"/>
                  <a:gd name="connsiteY25" fmla="*/ 285373 h 1898273"/>
                  <a:gd name="connsiteX26" fmla="*/ 265480 w 1170207"/>
                  <a:gd name="connsiteY26" fmla="*/ 93285 h 1898273"/>
                  <a:gd name="connsiteX27" fmla="*/ 519480 w 1170207"/>
                  <a:gd name="connsiteY27" fmla="*/ 3990 h 1898273"/>
                  <a:gd name="connsiteX28" fmla="*/ 705218 w 1170207"/>
                  <a:gd name="connsiteY28" fmla="*/ 10736 h 1898273"/>
                  <a:gd name="connsiteX29" fmla="*/ 943343 w 1170207"/>
                  <a:gd name="connsiteY29" fmla="*/ 121861 h 1898273"/>
                  <a:gd name="connsiteX30" fmla="*/ 1100505 w 1170207"/>
                  <a:gd name="connsiteY30" fmla="*/ 310773 h 1898273"/>
                  <a:gd name="connsiteX31" fmla="*/ 1162418 w 1170207"/>
                  <a:gd name="connsiteY31" fmla="*/ 513973 h 1898273"/>
                  <a:gd name="connsiteX32" fmla="*/ 1159243 w 1170207"/>
                  <a:gd name="connsiteY32" fmla="*/ 683836 h 1898273"/>
                  <a:gd name="connsiteX33" fmla="*/ 1090980 w 1170207"/>
                  <a:gd name="connsiteY33" fmla="*/ 890211 h 1898273"/>
                  <a:gd name="connsiteX34" fmla="*/ 957630 w 1170207"/>
                  <a:gd name="connsiteY34" fmla="*/ 1058486 h 1898273"/>
                  <a:gd name="connsiteX35" fmla="*/ 914768 w 1170207"/>
                  <a:gd name="connsiteY35" fmla="*/ 1118811 h 1898273"/>
                  <a:gd name="connsiteX36" fmla="*/ 905243 w 1170207"/>
                  <a:gd name="connsiteY36" fmla="*/ 1175961 h 1898273"/>
                  <a:gd name="connsiteX37" fmla="*/ 905243 w 1170207"/>
                  <a:gd name="connsiteY37" fmla="*/ 1264861 h 1898273"/>
                  <a:gd name="connsiteX38" fmla="*/ 868730 w 1170207"/>
                  <a:gd name="connsiteY38" fmla="*/ 1301373 h 1898273"/>
                  <a:gd name="connsiteX39" fmla="*/ 641718 w 1170207"/>
                  <a:gd name="connsiteY39" fmla="*/ 1301373 h 1898273"/>
                  <a:gd name="connsiteX40" fmla="*/ 590918 w 1170207"/>
                  <a:gd name="connsiteY40" fmla="*/ 1279148 h 1898273"/>
                  <a:gd name="connsiteX41" fmla="*/ 590918 w 1170207"/>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67505"/>
                  <a:gd name="connsiteY0" fmla="*/ 1898273 h 1898273"/>
                  <a:gd name="connsiteX1" fmla="*/ 581393 w 1167505"/>
                  <a:gd name="connsiteY1" fmla="*/ 1768098 h 1898273"/>
                  <a:gd name="connsiteX2" fmla="*/ 508368 w 1167505"/>
                  <a:gd name="connsiteY2" fmla="*/ 1723648 h 1898273"/>
                  <a:gd name="connsiteX3" fmla="*/ 475030 w 1167505"/>
                  <a:gd name="connsiteY3" fmla="*/ 1683961 h 1898273"/>
                  <a:gd name="connsiteX4" fmla="*/ 505193 w 1167505"/>
                  <a:gd name="connsiteY4" fmla="*/ 1644273 h 1898273"/>
                  <a:gd name="connsiteX5" fmla="*/ 717918 w 1167505"/>
                  <a:gd name="connsiteY5" fmla="*/ 1644273 h 1898273"/>
                  <a:gd name="connsiteX6" fmla="*/ 746493 w 1167505"/>
                  <a:gd name="connsiteY6" fmla="*/ 1596648 h 1898273"/>
                  <a:gd name="connsiteX7" fmla="*/ 716330 w 1167505"/>
                  <a:gd name="connsiteY7" fmla="*/ 1560136 h 1898273"/>
                  <a:gd name="connsiteX8" fmla="*/ 398830 w 1167505"/>
                  <a:gd name="connsiteY8" fmla="*/ 1560136 h 1898273"/>
                  <a:gd name="connsiteX9" fmla="*/ 360730 w 1167505"/>
                  <a:gd name="connsiteY9" fmla="*/ 1522036 h 1898273"/>
                  <a:gd name="connsiteX10" fmla="*/ 382955 w 1167505"/>
                  <a:gd name="connsiteY10" fmla="*/ 1474411 h 1898273"/>
                  <a:gd name="connsiteX11" fmla="*/ 797293 w 1167505"/>
                  <a:gd name="connsiteY11" fmla="*/ 1474411 h 1898273"/>
                  <a:gd name="connsiteX12" fmla="*/ 830630 w 1167505"/>
                  <a:gd name="connsiteY12" fmla="*/ 1426786 h 1898273"/>
                  <a:gd name="connsiteX13" fmla="*/ 795705 w 1167505"/>
                  <a:gd name="connsiteY13" fmla="*/ 1383923 h 1898273"/>
                  <a:gd name="connsiteX14" fmla="*/ 386130 w 1167505"/>
                  <a:gd name="connsiteY14" fmla="*/ 1383923 h 1898273"/>
                  <a:gd name="connsiteX15" fmla="*/ 322630 w 1167505"/>
                  <a:gd name="connsiteY15" fmla="*/ 1352173 h 1898273"/>
                  <a:gd name="connsiteX16" fmla="*/ 283340 w 1167505"/>
                  <a:gd name="connsiteY16" fmla="*/ 1300183 h 1898273"/>
                  <a:gd name="connsiteX17" fmla="*/ 271830 w 1167505"/>
                  <a:gd name="connsiteY17" fmla="*/ 1207711 h 1898273"/>
                  <a:gd name="connsiteX18" fmla="*/ 260718 w 1167505"/>
                  <a:gd name="connsiteY18" fmla="*/ 1128336 h 1898273"/>
                  <a:gd name="connsiteX19" fmla="*/ 205155 w 1167505"/>
                  <a:gd name="connsiteY19" fmla="*/ 1037848 h 1898273"/>
                  <a:gd name="connsiteX20" fmla="*/ 130543 w 1167505"/>
                  <a:gd name="connsiteY20" fmla="*/ 955298 h 1898273"/>
                  <a:gd name="connsiteX21" fmla="*/ 55137 w 1167505"/>
                  <a:gd name="connsiteY21" fmla="*/ 845364 h 1898273"/>
                  <a:gd name="connsiteX22" fmla="*/ 13861 w 1167505"/>
                  <a:gd name="connsiteY22" fmla="*/ 735827 h 1898273"/>
                  <a:gd name="connsiteX23" fmla="*/ 368 w 1167505"/>
                  <a:gd name="connsiteY23" fmla="*/ 601286 h 1898273"/>
                  <a:gd name="connsiteX24" fmla="*/ 11480 w 1167505"/>
                  <a:gd name="connsiteY24" fmla="*/ 475873 h 1898273"/>
                  <a:gd name="connsiteX25" fmla="*/ 81330 w 1167505"/>
                  <a:gd name="connsiteY25" fmla="*/ 285373 h 1898273"/>
                  <a:gd name="connsiteX26" fmla="*/ 265480 w 1167505"/>
                  <a:gd name="connsiteY26" fmla="*/ 93285 h 1898273"/>
                  <a:gd name="connsiteX27" fmla="*/ 519480 w 1167505"/>
                  <a:gd name="connsiteY27" fmla="*/ 3990 h 1898273"/>
                  <a:gd name="connsiteX28" fmla="*/ 705218 w 1167505"/>
                  <a:gd name="connsiteY28" fmla="*/ 10736 h 1898273"/>
                  <a:gd name="connsiteX29" fmla="*/ 943343 w 1167505"/>
                  <a:gd name="connsiteY29" fmla="*/ 121861 h 1898273"/>
                  <a:gd name="connsiteX30" fmla="*/ 1100505 w 1167505"/>
                  <a:gd name="connsiteY30" fmla="*/ 310773 h 1898273"/>
                  <a:gd name="connsiteX31" fmla="*/ 1162418 w 1167505"/>
                  <a:gd name="connsiteY31" fmla="*/ 513973 h 1898273"/>
                  <a:gd name="connsiteX32" fmla="*/ 1159243 w 1167505"/>
                  <a:gd name="connsiteY32" fmla="*/ 683836 h 1898273"/>
                  <a:gd name="connsiteX33" fmla="*/ 1090980 w 1167505"/>
                  <a:gd name="connsiteY33" fmla="*/ 890211 h 1898273"/>
                  <a:gd name="connsiteX34" fmla="*/ 957630 w 1167505"/>
                  <a:gd name="connsiteY34" fmla="*/ 1058486 h 1898273"/>
                  <a:gd name="connsiteX35" fmla="*/ 914768 w 1167505"/>
                  <a:gd name="connsiteY35" fmla="*/ 1118811 h 1898273"/>
                  <a:gd name="connsiteX36" fmla="*/ 905243 w 1167505"/>
                  <a:gd name="connsiteY36" fmla="*/ 1175961 h 1898273"/>
                  <a:gd name="connsiteX37" fmla="*/ 905243 w 1167505"/>
                  <a:gd name="connsiteY37" fmla="*/ 1264861 h 1898273"/>
                  <a:gd name="connsiteX38" fmla="*/ 868730 w 1167505"/>
                  <a:gd name="connsiteY38" fmla="*/ 1301373 h 1898273"/>
                  <a:gd name="connsiteX39" fmla="*/ 641718 w 1167505"/>
                  <a:gd name="connsiteY39" fmla="*/ 1301373 h 1898273"/>
                  <a:gd name="connsiteX40" fmla="*/ 590918 w 1167505"/>
                  <a:gd name="connsiteY40" fmla="*/ 1279148 h 1898273"/>
                  <a:gd name="connsiteX41" fmla="*/ 590918 w 1167505"/>
                  <a:gd name="connsiteY41" fmla="*/ 1212473 h 1898273"/>
                  <a:gd name="connsiteX0" fmla="*/ 584568 w 1170104"/>
                  <a:gd name="connsiteY0" fmla="*/ 1898273 h 1898273"/>
                  <a:gd name="connsiteX1" fmla="*/ 581393 w 1170104"/>
                  <a:gd name="connsiteY1" fmla="*/ 1768098 h 1898273"/>
                  <a:gd name="connsiteX2" fmla="*/ 508368 w 1170104"/>
                  <a:gd name="connsiteY2" fmla="*/ 1723648 h 1898273"/>
                  <a:gd name="connsiteX3" fmla="*/ 475030 w 1170104"/>
                  <a:gd name="connsiteY3" fmla="*/ 1683961 h 1898273"/>
                  <a:gd name="connsiteX4" fmla="*/ 505193 w 1170104"/>
                  <a:gd name="connsiteY4" fmla="*/ 1644273 h 1898273"/>
                  <a:gd name="connsiteX5" fmla="*/ 717918 w 1170104"/>
                  <a:gd name="connsiteY5" fmla="*/ 1644273 h 1898273"/>
                  <a:gd name="connsiteX6" fmla="*/ 746493 w 1170104"/>
                  <a:gd name="connsiteY6" fmla="*/ 1596648 h 1898273"/>
                  <a:gd name="connsiteX7" fmla="*/ 716330 w 1170104"/>
                  <a:gd name="connsiteY7" fmla="*/ 1560136 h 1898273"/>
                  <a:gd name="connsiteX8" fmla="*/ 398830 w 1170104"/>
                  <a:gd name="connsiteY8" fmla="*/ 1560136 h 1898273"/>
                  <a:gd name="connsiteX9" fmla="*/ 360730 w 1170104"/>
                  <a:gd name="connsiteY9" fmla="*/ 1522036 h 1898273"/>
                  <a:gd name="connsiteX10" fmla="*/ 382955 w 1170104"/>
                  <a:gd name="connsiteY10" fmla="*/ 1474411 h 1898273"/>
                  <a:gd name="connsiteX11" fmla="*/ 797293 w 1170104"/>
                  <a:gd name="connsiteY11" fmla="*/ 1474411 h 1898273"/>
                  <a:gd name="connsiteX12" fmla="*/ 830630 w 1170104"/>
                  <a:gd name="connsiteY12" fmla="*/ 1426786 h 1898273"/>
                  <a:gd name="connsiteX13" fmla="*/ 795705 w 1170104"/>
                  <a:gd name="connsiteY13" fmla="*/ 1383923 h 1898273"/>
                  <a:gd name="connsiteX14" fmla="*/ 386130 w 1170104"/>
                  <a:gd name="connsiteY14" fmla="*/ 1383923 h 1898273"/>
                  <a:gd name="connsiteX15" fmla="*/ 322630 w 1170104"/>
                  <a:gd name="connsiteY15" fmla="*/ 1352173 h 1898273"/>
                  <a:gd name="connsiteX16" fmla="*/ 283340 w 1170104"/>
                  <a:gd name="connsiteY16" fmla="*/ 1300183 h 1898273"/>
                  <a:gd name="connsiteX17" fmla="*/ 271830 w 1170104"/>
                  <a:gd name="connsiteY17" fmla="*/ 1207711 h 1898273"/>
                  <a:gd name="connsiteX18" fmla="*/ 260718 w 1170104"/>
                  <a:gd name="connsiteY18" fmla="*/ 1128336 h 1898273"/>
                  <a:gd name="connsiteX19" fmla="*/ 205155 w 1170104"/>
                  <a:gd name="connsiteY19" fmla="*/ 1037848 h 1898273"/>
                  <a:gd name="connsiteX20" fmla="*/ 130543 w 1170104"/>
                  <a:gd name="connsiteY20" fmla="*/ 955298 h 1898273"/>
                  <a:gd name="connsiteX21" fmla="*/ 55137 w 1170104"/>
                  <a:gd name="connsiteY21" fmla="*/ 845364 h 1898273"/>
                  <a:gd name="connsiteX22" fmla="*/ 13861 w 1170104"/>
                  <a:gd name="connsiteY22" fmla="*/ 735827 h 1898273"/>
                  <a:gd name="connsiteX23" fmla="*/ 368 w 1170104"/>
                  <a:gd name="connsiteY23" fmla="*/ 601286 h 1898273"/>
                  <a:gd name="connsiteX24" fmla="*/ 11480 w 1170104"/>
                  <a:gd name="connsiteY24" fmla="*/ 475873 h 1898273"/>
                  <a:gd name="connsiteX25" fmla="*/ 81330 w 1170104"/>
                  <a:gd name="connsiteY25" fmla="*/ 285373 h 1898273"/>
                  <a:gd name="connsiteX26" fmla="*/ 265480 w 1170104"/>
                  <a:gd name="connsiteY26" fmla="*/ 93285 h 1898273"/>
                  <a:gd name="connsiteX27" fmla="*/ 519480 w 1170104"/>
                  <a:gd name="connsiteY27" fmla="*/ 3990 h 1898273"/>
                  <a:gd name="connsiteX28" fmla="*/ 705218 w 1170104"/>
                  <a:gd name="connsiteY28" fmla="*/ 10736 h 1898273"/>
                  <a:gd name="connsiteX29" fmla="*/ 943343 w 1170104"/>
                  <a:gd name="connsiteY29" fmla="*/ 121861 h 1898273"/>
                  <a:gd name="connsiteX30" fmla="*/ 1100505 w 1170104"/>
                  <a:gd name="connsiteY30" fmla="*/ 310773 h 1898273"/>
                  <a:gd name="connsiteX31" fmla="*/ 1162418 w 1170104"/>
                  <a:gd name="connsiteY31" fmla="*/ 513973 h 1898273"/>
                  <a:gd name="connsiteX32" fmla="*/ 1165196 w 1170104"/>
                  <a:gd name="connsiteY32" fmla="*/ 683836 h 1898273"/>
                  <a:gd name="connsiteX33" fmla="*/ 1090980 w 1170104"/>
                  <a:gd name="connsiteY33" fmla="*/ 890211 h 1898273"/>
                  <a:gd name="connsiteX34" fmla="*/ 957630 w 1170104"/>
                  <a:gd name="connsiteY34" fmla="*/ 1058486 h 1898273"/>
                  <a:gd name="connsiteX35" fmla="*/ 914768 w 1170104"/>
                  <a:gd name="connsiteY35" fmla="*/ 1118811 h 1898273"/>
                  <a:gd name="connsiteX36" fmla="*/ 905243 w 1170104"/>
                  <a:gd name="connsiteY36" fmla="*/ 1175961 h 1898273"/>
                  <a:gd name="connsiteX37" fmla="*/ 905243 w 1170104"/>
                  <a:gd name="connsiteY37" fmla="*/ 1264861 h 1898273"/>
                  <a:gd name="connsiteX38" fmla="*/ 868730 w 1170104"/>
                  <a:gd name="connsiteY38" fmla="*/ 1301373 h 1898273"/>
                  <a:gd name="connsiteX39" fmla="*/ 641718 w 1170104"/>
                  <a:gd name="connsiteY39" fmla="*/ 1301373 h 1898273"/>
                  <a:gd name="connsiteX40" fmla="*/ 590918 w 1170104"/>
                  <a:gd name="connsiteY40" fmla="*/ 1279148 h 1898273"/>
                  <a:gd name="connsiteX41" fmla="*/ 590918 w 1170104"/>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90980 w 1167899"/>
                  <a:gd name="connsiteY33" fmla="*/ 890211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7630 w 1167899"/>
                  <a:gd name="connsiteY34" fmla="*/ 1058486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5243 w 1167899"/>
                  <a:gd name="connsiteY37" fmla="*/ 1264861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902862 w 1167899"/>
                  <a:gd name="connsiteY37" fmla="*/ 1261289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5243 w 1167899"/>
                  <a:gd name="connsiteY36" fmla="*/ 1175961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2955 w 1167899"/>
                  <a:gd name="connsiteY10" fmla="*/ 1474411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5030 w 1167899"/>
                  <a:gd name="connsiteY3" fmla="*/ 1683961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8368 w 1167899"/>
                  <a:gd name="connsiteY2" fmla="*/ 1723648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00033 w 1167899"/>
                  <a:gd name="connsiteY2" fmla="*/ 1728411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6493 w 1167899"/>
                  <a:gd name="connsiteY6" fmla="*/ 1596648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60718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9527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30630 w 1167899"/>
                  <a:gd name="connsiteY12" fmla="*/ 1426786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0136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68730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2868 w 1167899"/>
                  <a:gd name="connsiteY34" fmla="*/ 1056105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7899"/>
                  <a:gd name="connsiteY0" fmla="*/ 1898273 h 1898273"/>
                  <a:gd name="connsiteX1" fmla="*/ 581393 w 1167899"/>
                  <a:gd name="connsiteY1" fmla="*/ 1768098 h 1898273"/>
                  <a:gd name="connsiteX2" fmla="*/ 513130 w 1167899"/>
                  <a:gd name="connsiteY2" fmla="*/ 1726030 h 1898273"/>
                  <a:gd name="connsiteX3" fmla="*/ 470268 w 1167899"/>
                  <a:gd name="connsiteY3" fmla="*/ 1680389 h 1898273"/>
                  <a:gd name="connsiteX4" fmla="*/ 505193 w 1167899"/>
                  <a:gd name="connsiteY4" fmla="*/ 1644273 h 1898273"/>
                  <a:gd name="connsiteX5" fmla="*/ 717918 w 1167899"/>
                  <a:gd name="connsiteY5" fmla="*/ 1644273 h 1898273"/>
                  <a:gd name="connsiteX6" fmla="*/ 748874 w 1167899"/>
                  <a:gd name="connsiteY6" fmla="*/ 1603792 h 1898273"/>
                  <a:gd name="connsiteX7" fmla="*/ 716330 w 1167899"/>
                  <a:gd name="connsiteY7" fmla="*/ 1561327 h 1898273"/>
                  <a:gd name="connsiteX8" fmla="*/ 398830 w 1167899"/>
                  <a:gd name="connsiteY8" fmla="*/ 1560136 h 1898273"/>
                  <a:gd name="connsiteX9" fmla="*/ 360730 w 1167899"/>
                  <a:gd name="connsiteY9" fmla="*/ 1522036 h 1898273"/>
                  <a:gd name="connsiteX10" fmla="*/ 387717 w 1167899"/>
                  <a:gd name="connsiteY10" fmla="*/ 1476793 h 1898273"/>
                  <a:gd name="connsiteX11" fmla="*/ 797293 w 1167899"/>
                  <a:gd name="connsiteY11" fmla="*/ 1474411 h 1898273"/>
                  <a:gd name="connsiteX12" fmla="*/ 828249 w 1167899"/>
                  <a:gd name="connsiteY12" fmla="*/ 1425595 h 1898273"/>
                  <a:gd name="connsiteX13" fmla="*/ 795705 w 1167899"/>
                  <a:gd name="connsiteY13" fmla="*/ 1383923 h 1898273"/>
                  <a:gd name="connsiteX14" fmla="*/ 386130 w 1167899"/>
                  <a:gd name="connsiteY14" fmla="*/ 1383923 h 1898273"/>
                  <a:gd name="connsiteX15" fmla="*/ 322630 w 1167899"/>
                  <a:gd name="connsiteY15" fmla="*/ 1352173 h 1898273"/>
                  <a:gd name="connsiteX16" fmla="*/ 283340 w 1167899"/>
                  <a:gd name="connsiteY16" fmla="*/ 1300183 h 1898273"/>
                  <a:gd name="connsiteX17" fmla="*/ 271830 w 1167899"/>
                  <a:gd name="connsiteY17" fmla="*/ 1207711 h 1898273"/>
                  <a:gd name="connsiteX18" fmla="*/ 255955 w 1167899"/>
                  <a:gd name="connsiteY18" fmla="*/ 1128336 h 1898273"/>
                  <a:gd name="connsiteX19" fmla="*/ 205155 w 1167899"/>
                  <a:gd name="connsiteY19" fmla="*/ 1037848 h 1898273"/>
                  <a:gd name="connsiteX20" fmla="*/ 130543 w 1167899"/>
                  <a:gd name="connsiteY20" fmla="*/ 955298 h 1898273"/>
                  <a:gd name="connsiteX21" fmla="*/ 55137 w 1167899"/>
                  <a:gd name="connsiteY21" fmla="*/ 845364 h 1898273"/>
                  <a:gd name="connsiteX22" fmla="*/ 13861 w 1167899"/>
                  <a:gd name="connsiteY22" fmla="*/ 735827 h 1898273"/>
                  <a:gd name="connsiteX23" fmla="*/ 368 w 1167899"/>
                  <a:gd name="connsiteY23" fmla="*/ 601286 h 1898273"/>
                  <a:gd name="connsiteX24" fmla="*/ 11480 w 1167899"/>
                  <a:gd name="connsiteY24" fmla="*/ 475873 h 1898273"/>
                  <a:gd name="connsiteX25" fmla="*/ 81330 w 1167899"/>
                  <a:gd name="connsiteY25" fmla="*/ 285373 h 1898273"/>
                  <a:gd name="connsiteX26" fmla="*/ 265480 w 1167899"/>
                  <a:gd name="connsiteY26" fmla="*/ 93285 h 1898273"/>
                  <a:gd name="connsiteX27" fmla="*/ 519480 w 1167899"/>
                  <a:gd name="connsiteY27" fmla="*/ 3990 h 1898273"/>
                  <a:gd name="connsiteX28" fmla="*/ 705218 w 1167899"/>
                  <a:gd name="connsiteY28" fmla="*/ 10736 h 1898273"/>
                  <a:gd name="connsiteX29" fmla="*/ 943343 w 1167899"/>
                  <a:gd name="connsiteY29" fmla="*/ 121861 h 1898273"/>
                  <a:gd name="connsiteX30" fmla="*/ 1100505 w 1167899"/>
                  <a:gd name="connsiteY30" fmla="*/ 310773 h 1898273"/>
                  <a:gd name="connsiteX31" fmla="*/ 1162418 w 1167899"/>
                  <a:gd name="connsiteY31" fmla="*/ 513973 h 1898273"/>
                  <a:gd name="connsiteX32" fmla="*/ 1165196 w 1167899"/>
                  <a:gd name="connsiteY32" fmla="*/ 683836 h 1898273"/>
                  <a:gd name="connsiteX33" fmla="*/ 1085027 w 1167899"/>
                  <a:gd name="connsiteY33" fmla="*/ 889020 h 1898273"/>
                  <a:gd name="connsiteX34" fmla="*/ 950487 w 1167899"/>
                  <a:gd name="connsiteY34" fmla="*/ 1054914 h 1898273"/>
                  <a:gd name="connsiteX35" fmla="*/ 914768 w 1167899"/>
                  <a:gd name="connsiteY35" fmla="*/ 1118811 h 1898273"/>
                  <a:gd name="connsiteX36" fmla="*/ 900480 w 1167899"/>
                  <a:gd name="connsiteY36" fmla="*/ 1177152 h 1898273"/>
                  <a:gd name="connsiteX37" fmla="*/ 898100 w 1167899"/>
                  <a:gd name="connsiteY37" fmla="*/ 1258908 h 1898273"/>
                  <a:gd name="connsiteX38" fmla="*/ 858014 w 1167899"/>
                  <a:gd name="connsiteY38" fmla="*/ 1301373 h 1898273"/>
                  <a:gd name="connsiteX39" fmla="*/ 641718 w 1167899"/>
                  <a:gd name="connsiteY39" fmla="*/ 1301373 h 1898273"/>
                  <a:gd name="connsiteX40" fmla="*/ 590918 w 1167899"/>
                  <a:gd name="connsiteY40" fmla="*/ 1279148 h 1898273"/>
                  <a:gd name="connsiteX41" fmla="*/ 590918 w 1167899"/>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69166"/>
                  <a:gd name="connsiteY0" fmla="*/ 1898273 h 1898273"/>
                  <a:gd name="connsiteX1" fmla="*/ 581393 w 1169166"/>
                  <a:gd name="connsiteY1" fmla="*/ 1768098 h 1898273"/>
                  <a:gd name="connsiteX2" fmla="*/ 513130 w 1169166"/>
                  <a:gd name="connsiteY2" fmla="*/ 1726030 h 1898273"/>
                  <a:gd name="connsiteX3" fmla="*/ 470268 w 1169166"/>
                  <a:gd name="connsiteY3" fmla="*/ 1680389 h 1898273"/>
                  <a:gd name="connsiteX4" fmla="*/ 505193 w 1169166"/>
                  <a:gd name="connsiteY4" fmla="*/ 1644273 h 1898273"/>
                  <a:gd name="connsiteX5" fmla="*/ 717918 w 1169166"/>
                  <a:gd name="connsiteY5" fmla="*/ 1644273 h 1898273"/>
                  <a:gd name="connsiteX6" fmla="*/ 748874 w 1169166"/>
                  <a:gd name="connsiteY6" fmla="*/ 1603792 h 1898273"/>
                  <a:gd name="connsiteX7" fmla="*/ 716330 w 1169166"/>
                  <a:gd name="connsiteY7" fmla="*/ 1561327 h 1898273"/>
                  <a:gd name="connsiteX8" fmla="*/ 398830 w 1169166"/>
                  <a:gd name="connsiteY8" fmla="*/ 1560136 h 1898273"/>
                  <a:gd name="connsiteX9" fmla="*/ 360730 w 1169166"/>
                  <a:gd name="connsiteY9" fmla="*/ 1522036 h 1898273"/>
                  <a:gd name="connsiteX10" fmla="*/ 387717 w 1169166"/>
                  <a:gd name="connsiteY10" fmla="*/ 1476793 h 1898273"/>
                  <a:gd name="connsiteX11" fmla="*/ 797293 w 1169166"/>
                  <a:gd name="connsiteY11" fmla="*/ 1474411 h 1898273"/>
                  <a:gd name="connsiteX12" fmla="*/ 828249 w 1169166"/>
                  <a:gd name="connsiteY12" fmla="*/ 1425595 h 1898273"/>
                  <a:gd name="connsiteX13" fmla="*/ 795705 w 1169166"/>
                  <a:gd name="connsiteY13" fmla="*/ 1383923 h 1898273"/>
                  <a:gd name="connsiteX14" fmla="*/ 386130 w 1169166"/>
                  <a:gd name="connsiteY14" fmla="*/ 1383923 h 1898273"/>
                  <a:gd name="connsiteX15" fmla="*/ 322630 w 1169166"/>
                  <a:gd name="connsiteY15" fmla="*/ 1352173 h 1898273"/>
                  <a:gd name="connsiteX16" fmla="*/ 283340 w 1169166"/>
                  <a:gd name="connsiteY16" fmla="*/ 1300183 h 1898273"/>
                  <a:gd name="connsiteX17" fmla="*/ 271830 w 1169166"/>
                  <a:gd name="connsiteY17" fmla="*/ 1207711 h 1898273"/>
                  <a:gd name="connsiteX18" fmla="*/ 255955 w 1169166"/>
                  <a:gd name="connsiteY18" fmla="*/ 1128336 h 1898273"/>
                  <a:gd name="connsiteX19" fmla="*/ 205155 w 1169166"/>
                  <a:gd name="connsiteY19" fmla="*/ 1037848 h 1898273"/>
                  <a:gd name="connsiteX20" fmla="*/ 130543 w 1169166"/>
                  <a:gd name="connsiteY20" fmla="*/ 955298 h 1898273"/>
                  <a:gd name="connsiteX21" fmla="*/ 55137 w 1169166"/>
                  <a:gd name="connsiteY21" fmla="*/ 845364 h 1898273"/>
                  <a:gd name="connsiteX22" fmla="*/ 13861 w 1169166"/>
                  <a:gd name="connsiteY22" fmla="*/ 735827 h 1898273"/>
                  <a:gd name="connsiteX23" fmla="*/ 368 w 1169166"/>
                  <a:gd name="connsiteY23" fmla="*/ 601286 h 1898273"/>
                  <a:gd name="connsiteX24" fmla="*/ 11480 w 1169166"/>
                  <a:gd name="connsiteY24" fmla="*/ 475873 h 1898273"/>
                  <a:gd name="connsiteX25" fmla="*/ 81330 w 1169166"/>
                  <a:gd name="connsiteY25" fmla="*/ 285373 h 1898273"/>
                  <a:gd name="connsiteX26" fmla="*/ 265480 w 1169166"/>
                  <a:gd name="connsiteY26" fmla="*/ 93285 h 1898273"/>
                  <a:gd name="connsiteX27" fmla="*/ 519480 w 1169166"/>
                  <a:gd name="connsiteY27" fmla="*/ 3990 h 1898273"/>
                  <a:gd name="connsiteX28" fmla="*/ 705218 w 1169166"/>
                  <a:gd name="connsiteY28" fmla="*/ 10736 h 1898273"/>
                  <a:gd name="connsiteX29" fmla="*/ 943343 w 1169166"/>
                  <a:gd name="connsiteY29" fmla="*/ 121861 h 1898273"/>
                  <a:gd name="connsiteX30" fmla="*/ 1100505 w 1169166"/>
                  <a:gd name="connsiteY30" fmla="*/ 310773 h 1898273"/>
                  <a:gd name="connsiteX31" fmla="*/ 1162418 w 1169166"/>
                  <a:gd name="connsiteY31" fmla="*/ 513973 h 1898273"/>
                  <a:gd name="connsiteX32" fmla="*/ 1165196 w 1169166"/>
                  <a:gd name="connsiteY32" fmla="*/ 683836 h 1898273"/>
                  <a:gd name="connsiteX33" fmla="*/ 1085027 w 1169166"/>
                  <a:gd name="connsiteY33" fmla="*/ 889020 h 1898273"/>
                  <a:gd name="connsiteX34" fmla="*/ 950487 w 1169166"/>
                  <a:gd name="connsiteY34" fmla="*/ 1054914 h 1898273"/>
                  <a:gd name="connsiteX35" fmla="*/ 914768 w 1169166"/>
                  <a:gd name="connsiteY35" fmla="*/ 1118811 h 1898273"/>
                  <a:gd name="connsiteX36" fmla="*/ 900480 w 1169166"/>
                  <a:gd name="connsiteY36" fmla="*/ 1177152 h 1898273"/>
                  <a:gd name="connsiteX37" fmla="*/ 898100 w 1169166"/>
                  <a:gd name="connsiteY37" fmla="*/ 1258908 h 1898273"/>
                  <a:gd name="connsiteX38" fmla="*/ 858014 w 1169166"/>
                  <a:gd name="connsiteY38" fmla="*/ 1301373 h 1898273"/>
                  <a:gd name="connsiteX39" fmla="*/ 641718 w 1169166"/>
                  <a:gd name="connsiteY39" fmla="*/ 1301373 h 1898273"/>
                  <a:gd name="connsiteX40" fmla="*/ 590918 w 1169166"/>
                  <a:gd name="connsiteY40" fmla="*/ 1279148 h 1898273"/>
                  <a:gd name="connsiteX41" fmla="*/ 590918 w 1169166"/>
                  <a:gd name="connsiteY41" fmla="*/ 1212473 h 1898273"/>
                  <a:gd name="connsiteX0" fmla="*/ 584568 w 1170467"/>
                  <a:gd name="connsiteY0" fmla="*/ 1898273 h 1898273"/>
                  <a:gd name="connsiteX1" fmla="*/ 581393 w 1170467"/>
                  <a:gd name="connsiteY1" fmla="*/ 1768098 h 1898273"/>
                  <a:gd name="connsiteX2" fmla="*/ 513130 w 1170467"/>
                  <a:gd name="connsiteY2" fmla="*/ 1726030 h 1898273"/>
                  <a:gd name="connsiteX3" fmla="*/ 470268 w 1170467"/>
                  <a:gd name="connsiteY3" fmla="*/ 1680389 h 1898273"/>
                  <a:gd name="connsiteX4" fmla="*/ 505193 w 1170467"/>
                  <a:gd name="connsiteY4" fmla="*/ 1644273 h 1898273"/>
                  <a:gd name="connsiteX5" fmla="*/ 717918 w 1170467"/>
                  <a:gd name="connsiteY5" fmla="*/ 1644273 h 1898273"/>
                  <a:gd name="connsiteX6" fmla="*/ 748874 w 1170467"/>
                  <a:gd name="connsiteY6" fmla="*/ 1603792 h 1898273"/>
                  <a:gd name="connsiteX7" fmla="*/ 716330 w 1170467"/>
                  <a:gd name="connsiteY7" fmla="*/ 1561327 h 1898273"/>
                  <a:gd name="connsiteX8" fmla="*/ 398830 w 1170467"/>
                  <a:gd name="connsiteY8" fmla="*/ 1560136 h 1898273"/>
                  <a:gd name="connsiteX9" fmla="*/ 360730 w 1170467"/>
                  <a:gd name="connsiteY9" fmla="*/ 1522036 h 1898273"/>
                  <a:gd name="connsiteX10" fmla="*/ 387717 w 1170467"/>
                  <a:gd name="connsiteY10" fmla="*/ 1476793 h 1898273"/>
                  <a:gd name="connsiteX11" fmla="*/ 797293 w 1170467"/>
                  <a:gd name="connsiteY11" fmla="*/ 1474411 h 1898273"/>
                  <a:gd name="connsiteX12" fmla="*/ 828249 w 1170467"/>
                  <a:gd name="connsiteY12" fmla="*/ 1425595 h 1898273"/>
                  <a:gd name="connsiteX13" fmla="*/ 795705 w 1170467"/>
                  <a:gd name="connsiteY13" fmla="*/ 1383923 h 1898273"/>
                  <a:gd name="connsiteX14" fmla="*/ 386130 w 1170467"/>
                  <a:gd name="connsiteY14" fmla="*/ 1383923 h 1898273"/>
                  <a:gd name="connsiteX15" fmla="*/ 322630 w 1170467"/>
                  <a:gd name="connsiteY15" fmla="*/ 1352173 h 1898273"/>
                  <a:gd name="connsiteX16" fmla="*/ 283340 w 1170467"/>
                  <a:gd name="connsiteY16" fmla="*/ 1300183 h 1898273"/>
                  <a:gd name="connsiteX17" fmla="*/ 271830 w 1170467"/>
                  <a:gd name="connsiteY17" fmla="*/ 1207711 h 1898273"/>
                  <a:gd name="connsiteX18" fmla="*/ 255955 w 1170467"/>
                  <a:gd name="connsiteY18" fmla="*/ 1128336 h 1898273"/>
                  <a:gd name="connsiteX19" fmla="*/ 205155 w 1170467"/>
                  <a:gd name="connsiteY19" fmla="*/ 1037848 h 1898273"/>
                  <a:gd name="connsiteX20" fmla="*/ 130543 w 1170467"/>
                  <a:gd name="connsiteY20" fmla="*/ 955298 h 1898273"/>
                  <a:gd name="connsiteX21" fmla="*/ 55137 w 1170467"/>
                  <a:gd name="connsiteY21" fmla="*/ 845364 h 1898273"/>
                  <a:gd name="connsiteX22" fmla="*/ 13861 w 1170467"/>
                  <a:gd name="connsiteY22" fmla="*/ 735827 h 1898273"/>
                  <a:gd name="connsiteX23" fmla="*/ 368 w 1170467"/>
                  <a:gd name="connsiteY23" fmla="*/ 601286 h 1898273"/>
                  <a:gd name="connsiteX24" fmla="*/ 11480 w 1170467"/>
                  <a:gd name="connsiteY24" fmla="*/ 475873 h 1898273"/>
                  <a:gd name="connsiteX25" fmla="*/ 81330 w 1170467"/>
                  <a:gd name="connsiteY25" fmla="*/ 285373 h 1898273"/>
                  <a:gd name="connsiteX26" fmla="*/ 265480 w 1170467"/>
                  <a:gd name="connsiteY26" fmla="*/ 93285 h 1898273"/>
                  <a:gd name="connsiteX27" fmla="*/ 519480 w 1170467"/>
                  <a:gd name="connsiteY27" fmla="*/ 3990 h 1898273"/>
                  <a:gd name="connsiteX28" fmla="*/ 705218 w 1170467"/>
                  <a:gd name="connsiteY28" fmla="*/ 10736 h 1898273"/>
                  <a:gd name="connsiteX29" fmla="*/ 943343 w 1170467"/>
                  <a:gd name="connsiteY29" fmla="*/ 121861 h 1898273"/>
                  <a:gd name="connsiteX30" fmla="*/ 1100505 w 1170467"/>
                  <a:gd name="connsiteY30" fmla="*/ 310773 h 1898273"/>
                  <a:gd name="connsiteX31" fmla="*/ 1164799 w 1170467"/>
                  <a:gd name="connsiteY31" fmla="*/ 512783 h 1898273"/>
                  <a:gd name="connsiteX32" fmla="*/ 1165196 w 1170467"/>
                  <a:gd name="connsiteY32" fmla="*/ 683836 h 1898273"/>
                  <a:gd name="connsiteX33" fmla="*/ 1085027 w 1170467"/>
                  <a:gd name="connsiteY33" fmla="*/ 889020 h 1898273"/>
                  <a:gd name="connsiteX34" fmla="*/ 950487 w 1170467"/>
                  <a:gd name="connsiteY34" fmla="*/ 1054914 h 1898273"/>
                  <a:gd name="connsiteX35" fmla="*/ 914768 w 1170467"/>
                  <a:gd name="connsiteY35" fmla="*/ 1118811 h 1898273"/>
                  <a:gd name="connsiteX36" fmla="*/ 900480 w 1170467"/>
                  <a:gd name="connsiteY36" fmla="*/ 1177152 h 1898273"/>
                  <a:gd name="connsiteX37" fmla="*/ 898100 w 1170467"/>
                  <a:gd name="connsiteY37" fmla="*/ 1258908 h 1898273"/>
                  <a:gd name="connsiteX38" fmla="*/ 858014 w 1170467"/>
                  <a:gd name="connsiteY38" fmla="*/ 1301373 h 1898273"/>
                  <a:gd name="connsiteX39" fmla="*/ 641718 w 1170467"/>
                  <a:gd name="connsiteY39" fmla="*/ 1301373 h 1898273"/>
                  <a:gd name="connsiteX40" fmla="*/ 590918 w 1170467"/>
                  <a:gd name="connsiteY40" fmla="*/ 1279148 h 1898273"/>
                  <a:gd name="connsiteX41" fmla="*/ 590918 w 1170467"/>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88142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 name="connsiteX0" fmla="*/ 584993 w 1170892"/>
                  <a:gd name="connsiteY0" fmla="*/ 1898273 h 1898273"/>
                  <a:gd name="connsiteX1" fmla="*/ 581818 w 1170892"/>
                  <a:gd name="connsiteY1" fmla="*/ 1768098 h 1898273"/>
                  <a:gd name="connsiteX2" fmla="*/ 513555 w 1170892"/>
                  <a:gd name="connsiteY2" fmla="*/ 1726030 h 1898273"/>
                  <a:gd name="connsiteX3" fmla="*/ 470693 w 1170892"/>
                  <a:gd name="connsiteY3" fmla="*/ 1680389 h 1898273"/>
                  <a:gd name="connsiteX4" fmla="*/ 505618 w 1170892"/>
                  <a:gd name="connsiteY4" fmla="*/ 1644273 h 1898273"/>
                  <a:gd name="connsiteX5" fmla="*/ 718343 w 1170892"/>
                  <a:gd name="connsiteY5" fmla="*/ 1644273 h 1898273"/>
                  <a:gd name="connsiteX6" fmla="*/ 749299 w 1170892"/>
                  <a:gd name="connsiteY6" fmla="*/ 1603792 h 1898273"/>
                  <a:gd name="connsiteX7" fmla="*/ 716755 w 1170892"/>
                  <a:gd name="connsiteY7" fmla="*/ 1561327 h 1898273"/>
                  <a:gd name="connsiteX8" fmla="*/ 399255 w 1170892"/>
                  <a:gd name="connsiteY8" fmla="*/ 1560136 h 1898273"/>
                  <a:gd name="connsiteX9" fmla="*/ 361155 w 1170892"/>
                  <a:gd name="connsiteY9" fmla="*/ 1522036 h 1898273"/>
                  <a:gd name="connsiteX10" fmla="*/ 394095 w 1170892"/>
                  <a:gd name="connsiteY10" fmla="*/ 1476793 h 1898273"/>
                  <a:gd name="connsiteX11" fmla="*/ 797718 w 1170892"/>
                  <a:gd name="connsiteY11" fmla="*/ 1474411 h 1898273"/>
                  <a:gd name="connsiteX12" fmla="*/ 828674 w 1170892"/>
                  <a:gd name="connsiteY12" fmla="*/ 1425595 h 1898273"/>
                  <a:gd name="connsiteX13" fmla="*/ 796130 w 1170892"/>
                  <a:gd name="connsiteY13" fmla="*/ 1383923 h 1898273"/>
                  <a:gd name="connsiteX14" fmla="*/ 386555 w 1170892"/>
                  <a:gd name="connsiteY14" fmla="*/ 1383923 h 1898273"/>
                  <a:gd name="connsiteX15" fmla="*/ 323055 w 1170892"/>
                  <a:gd name="connsiteY15" fmla="*/ 1352173 h 1898273"/>
                  <a:gd name="connsiteX16" fmla="*/ 283765 w 1170892"/>
                  <a:gd name="connsiteY16" fmla="*/ 1300183 h 1898273"/>
                  <a:gd name="connsiteX17" fmla="*/ 272255 w 1170892"/>
                  <a:gd name="connsiteY17" fmla="*/ 1207711 h 1898273"/>
                  <a:gd name="connsiteX18" fmla="*/ 256380 w 1170892"/>
                  <a:gd name="connsiteY18" fmla="*/ 1128336 h 1898273"/>
                  <a:gd name="connsiteX19" fmla="*/ 205580 w 1170892"/>
                  <a:gd name="connsiteY19" fmla="*/ 1037848 h 1898273"/>
                  <a:gd name="connsiteX20" fmla="*/ 130968 w 1170892"/>
                  <a:gd name="connsiteY20" fmla="*/ 955298 h 1898273"/>
                  <a:gd name="connsiteX21" fmla="*/ 55562 w 1170892"/>
                  <a:gd name="connsiteY21" fmla="*/ 845364 h 1898273"/>
                  <a:gd name="connsiteX22" fmla="*/ 14286 w 1170892"/>
                  <a:gd name="connsiteY22" fmla="*/ 735827 h 1898273"/>
                  <a:gd name="connsiteX23" fmla="*/ 793 w 1170892"/>
                  <a:gd name="connsiteY23" fmla="*/ 601286 h 1898273"/>
                  <a:gd name="connsiteX24" fmla="*/ 9524 w 1170892"/>
                  <a:gd name="connsiteY24" fmla="*/ 475873 h 1898273"/>
                  <a:gd name="connsiteX25" fmla="*/ 81755 w 1170892"/>
                  <a:gd name="connsiteY25" fmla="*/ 285373 h 1898273"/>
                  <a:gd name="connsiteX26" fmla="*/ 265905 w 1170892"/>
                  <a:gd name="connsiteY26" fmla="*/ 93285 h 1898273"/>
                  <a:gd name="connsiteX27" fmla="*/ 519905 w 1170892"/>
                  <a:gd name="connsiteY27" fmla="*/ 3990 h 1898273"/>
                  <a:gd name="connsiteX28" fmla="*/ 705643 w 1170892"/>
                  <a:gd name="connsiteY28" fmla="*/ 10736 h 1898273"/>
                  <a:gd name="connsiteX29" fmla="*/ 943768 w 1170892"/>
                  <a:gd name="connsiteY29" fmla="*/ 121861 h 1898273"/>
                  <a:gd name="connsiteX30" fmla="*/ 1100930 w 1170892"/>
                  <a:gd name="connsiteY30" fmla="*/ 310773 h 1898273"/>
                  <a:gd name="connsiteX31" fmla="*/ 1165224 w 1170892"/>
                  <a:gd name="connsiteY31" fmla="*/ 512783 h 1898273"/>
                  <a:gd name="connsiteX32" fmla="*/ 1165621 w 1170892"/>
                  <a:gd name="connsiteY32" fmla="*/ 683836 h 1898273"/>
                  <a:gd name="connsiteX33" fmla="*/ 1085452 w 1170892"/>
                  <a:gd name="connsiteY33" fmla="*/ 889020 h 1898273"/>
                  <a:gd name="connsiteX34" fmla="*/ 950912 w 1170892"/>
                  <a:gd name="connsiteY34" fmla="*/ 1054914 h 1898273"/>
                  <a:gd name="connsiteX35" fmla="*/ 915193 w 1170892"/>
                  <a:gd name="connsiteY35" fmla="*/ 1118811 h 1898273"/>
                  <a:gd name="connsiteX36" fmla="*/ 900905 w 1170892"/>
                  <a:gd name="connsiteY36" fmla="*/ 1177152 h 1898273"/>
                  <a:gd name="connsiteX37" fmla="*/ 898525 w 1170892"/>
                  <a:gd name="connsiteY37" fmla="*/ 1258908 h 1898273"/>
                  <a:gd name="connsiteX38" fmla="*/ 858439 w 1170892"/>
                  <a:gd name="connsiteY38" fmla="*/ 1301373 h 1898273"/>
                  <a:gd name="connsiteX39" fmla="*/ 642143 w 1170892"/>
                  <a:gd name="connsiteY39" fmla="*/ 1301373 h 1898273"/>
                  <a:gd name="connsiteX40" fmla="*/ 591343 w 1170892"/>
                  <a:gd name="connsiteY40" fmla="*/ 1279148 h 1898273"/>
                  <a:gd name="connsiteX41" fmla="*/ 591343 w 1170892"/>
                  <a:gd name="connsiteY41" fmla="*/ 1212473 h 189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70892" h="1898273">
                    <a:moveTo>
                      <a:pt x="584993" y="1898273"/>
                    </a:moveTo>
                    <a:cubicBezTo>
                      <a:pt x="583935" y="1854881"/>
                      <a:pt x="582876" y="1811490"/>
                      <a:pt x="581818" y="1768098"/>
                    </a:cubicBezTo>
                    <a:cubicBezTo>
                      <a:pt x="573352" y="1746931"/>
                      <a:pt x="562503" y="1729338"/>
                      <a:pt x="513555" y="1726030"/>
                    </a:cubicBezTo>
                    <a:cubicBezTo>
                      <a:pt x="487759" y="1721135"/>
                      <a:pt x="471487" y="1707906"/>
                      <a:pt x="470693" y="1680389"/>
                    </a:cubicBezTo>
                    <a:cubicBezTo>
                      <a:pt x="474793" y="1662398"/>
                      <a:pt x="478895" y="1650358"/>
                      <a:pt x="505618" y="1644273"/>
                    </a:cubicBezTo>
                    <a:lnTo>
                      <a:pt x="718343" y="1644273"/>
                    </a:lnTo>
                    <a:cubicBezTo>
                      <a:pt x="736202" y="1631970"/>
                      <a:pt x="744536" y="1626810"/>
                      <a:pt x="749299" y="1603792"/>
                    </a:cubicBezTo>
                    <a:cubicBezTo>
                      <a:pt x="745198" y="1586858"/>
                      <a:pt x="741097" y="1572308"/>
                      <a:pt x="716755" y="1561327"/>
                    </a:cubicBezTo>
                    <a:lnTo>
                      <a:pt x="399255" y="1560136"/>
                    </a:lnTo>
                    <a:cubicBezTo>
                      <a:pt x="375839" y="1555770"/>
                      <a:pt x="367902" y="1546642"/>
                      <a:pt x="361155" y="1522036"/>
                    </a:cubicBezTo>
                    <a:cubicBezTo>
                      <a:pt x="362610" y="1506161"/>
                      <a:pt x="365255" y="1491478"/>
                      <a:pt x="394095" y="1476793"/>
                    </a:cubicBezTo>
                    <a:lnTo>
                      <a:pt x="797718" y="1474411"/>
                    </a:lnTo>
                    <a:cubicBezTo>
                      <a:pt x="819546" y="1463299"/>
                      <a:pt x="827088" y="1449805"/>
                      <a:pt x="828674" y="1425595"/>
                    </a:cubicBezTo>
                    <a:cubicBezTo>
                      <a:pt x="824177" y="1402972"/>
                      <a:pt x="825632" y="1399402"/>
                      <a:pt x="796130" y="1383923"/>
                    </a:cubicBezTo>
                    <a:lnTo>
                      <a:pt x="386555" y="1383923"/>
                    </a:lnTo>
                    <a:cubicBezTo>
                      <a:pt x="360625" y="1374530"/>
                      <a:pt x="343031" y="1368709"/>
                      <a:pt x="323055" y="1352173"/>
                    </a:cubicBezTo>
                    <a:cubicBezTo>
                      <a:pt x="314721" y="1341193"/>
                      <a:pt x="295670" y="1327832"/>
                      <a:pt x="283765" y="1300183"/>
                    </a:cubicBezTo>
                    <a:cubicBezTo>
                      <a:pt x="275166" y="1267772"/>
                      <a:pt x="274901" y="1238932"/>
                      <a:pt x="272255" y="1207711"/>
                    </a:cubicBezTo>
                    <a:lnTo>
                      <a:pt x="256380" y="1128336"/>
                    </a:lnTo>
                    <a:cubicBezTo>
                      <a:pt x="240241" y="1093410"/>
                      <a:pt x="227673" y="1070392"/>
                      <a:pt x="205580" y="1037848"/>
                    </a:cubicBezTo>
                    <a:cubicBezTo>
                      <a:pt x="184281" y="1006760"/>
                      <a:pt x="162982" y="981625"/>
                      <a:pt x="130968" y="955298"/>
                    </a:cubicBezTo>
                    <a:cubicBezTo>
                      <a:pt x="101071" y="924606"/>
                      <a:pt x="77125" y="886771"/>
                      <a:pt x="55562" y="845364"/>
                    </a:cubicBezTo>
                    <a:cubicBezTo>
                      <a:pt x="23150" y="783054"/>
                      <a:pt x="26457" y="770752"/>
                      <a:pt x="14286" y="735827"/>
                    </a:cubicBezTo>
                    <a:cubicBezTo>
                      <a:pt x="6217" y="686615"/>
                      <a:pt x="1322" y="648911"/>
                      <a:pt x="793" y="601286"/>
                    </a:cubicBezTo>
                    <a:cubicBezTo>
                      <a:pt x="-265" y="557894"/>
                      <a:pt x="-2118" y="514502"/>
                      <a:pt x="9524" y="475873"/>
                    </a:cubicBezTo>
                    <a:cubicBezTo>
                      <a:pt x="20107" y="409198"/>
                      <a:pt x="44184" y="347286"/>
                      <a:pt x="81755" y="285373"/>
                    </a:cubicBezTo>
                    <a:cubicBezTo>
                      <a:pt x="130438" y="213406"/>
                      <a:pt x="185472" y="143027"/>
                      <a:pt x="265905" y="93285"/>
                    </a:cubicBezTo>
                    <a:cubicBezTo>
                      <a:pt x="333638" y="48306"/>
                      <a:pt x="420819" y="15632"/>
                      <a:pt x="519905" y="3990"/>
                    </a:cubicBezTo>
                    <a:cubicBezTo>
                      <a:pt x="584200" y="-2095"/>
                      <a:pt x="644921" y="-2228"/>
                      <a:pt x="705643" y="10736"/>
                    </a:cubicBezTo>
                    <a:cubicBezTo>
                      <a:pt x="805259" y="37062"/>
                      <a:pt x="872727" y="72912"/>
                      <a:pt x="943768" y="121861"/>
                    </a:cubicBezTo>
                    <a:cubicBezTo>
                      <a:pt x="1009252" y="178879"/>
                      <a:pt x="1058067" y="229942"/>
                      <a:pt x="1100930" y="310773"/>
                    </a:cubicBezTo>
                    <a:cubicBezTo>
                      <a:pt x="1137046" y="378506"/>
                      <a:pt x="1160063" y="439096"/>
                      <a:pt x="1165224" y="512783"/>
                    </a:cubicBezTo>
                    <a:cubicBezTo>
                      <a:pt x="1174881" y="568213"/>
                      <a:pt x="1170250" y="629597"/>
                      <a:pt x="1165621" y="683836"/>
                    </a:cubicBezTo>
                    <a:cubicBezTo>
                      <a:pt x="1151202" y="755009"/>
                      <a:pt x="1129637" y="822609"/>
                      <a:pt x="1085452" y="889020"/>
                    </a:cubicBezTo>
                    <a:cubicBezTo>
                      <a:pt x="1047749" y="946699"/>
                      <a:pt x="994569" y="992472"/>
                      <a:pt x="950912" y="1054914"/>
                    </a:cubicBezTo>
                    <a:cubicBezTo>
                      <a:pt x="937021" y="1078197"/>
                      <a:pt x="923130" y="1091956"/>
                      <a:pt x="915193" y="1118811"/>
                    </a:cubicBezTo>
                    <a:cubicBezTo>
                      <a:pt x="906065" y="1147386"/>
                      <a:pt x="904080" y="1158102"/>
                      <a:pt x="900905" y="1177152"/>
                    </a:cubicBezTo>
                    <a:cubicBezTo>
                      <a:pt x="898920" y="1217501"/>
                      <a:pt x="899319" y="1230465"/>
                      <a:pt x="898525" y="1258908"/>
                    </a:cubicBezTo>
                    <a:cubicBezTo>
                      <a:pt x="898260" y="1276635"/>
                      <a:pt x="886089" y="1291981"/>
                      <a:pt x="858439" y="1301373"/>
                    </a:cubicBezTo>
                    <a:lnTo>
                      <a:pt x="642143" y="1301373"/>
                    </a:lnTo>
                    <a:cubicBezTo>
                      <a:pt x="604968" y="1298728"/>
                      <a:pt x="601133" y="1297271"/>
                      <a:pt x="591343" y="1279148"/>
                    </a:cubicBezTo>
                    <a:lnTo>
                      <a:pt x="591343" y="1212473"/>
                    </a:lnTo>
                  </a:path>
                </a:pathLst>
              </a:custGeom>
              <a:noFill/>
              <a:ln w="25400" algn="ctr">
                <a:solidFill>
                  <a:schemeClr val="accent1"/>
                </a:solidFill>
                <a:miter lim="800000"/>
                <a:headEnd type="none" w="sm" len="sm"/>
                <a:tailEnd type="oval" w="sm" len="sm"/>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61" name="Round Same Side Corner Rectangle 37">
                <a:extLst>
                  <a:ext uri="{FF2B5EF4-FFF2-40B4-BE49-F238E27FC236}">
                    <a16:creationId xmlns:a16="http://schemas.microsoft.com/office/drawing/2014/main" id="{9D23255B-0A19-44A6-A158-3DD2438F920A}"/>
                  </a:ext>
                </a:extLst>
              </p:cNvPr>
              <p:cNvSpPr/>
              <p:nvPr/>
            </p:nvSpPr>
            <p:spPr bwMode="gray">
              <a:xfrm>
                <a:off x="1289779" y="3495046"/>
                <a:ext cx="116350" cy="108039"/>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2" name="Round Same Side Corner Rectangle 38">
                <a:extLst>
                  <a:ext uri="{FF2B5EF4-FFF2-40B4-BE49-F238E27FC236}">
                    <a16:creationId xmlns:a16="http://schemas.microsoft.com/office/drawing/2014/main" id="{D5110AD7-B4E7-4B70-B9A4-0559184B9025}"/>
                  </a:ext>
                </a:extLst>
              </p:cNvPr>
              <p:cNvSpPr/>
              <p:nvPr/>
            </p:nvSpPr>
            <p:spPr bwMode="gray">
              <a:xfrm flipV="1">
                <a:off x="1312850"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3" name="Round Same Side Corner Rectangle 39">
                <a:extLst>
                  <a:ext uri="{FF2B5EF4-FFF2-40B4-BE49-F238E27FC236}">
                    <a16:creationId xmlns:a16="http://schemas.microsoft.com/office/drawing/2014/main" id="{B3655BA1-3DCE-4170-ADEC-F3F35809BDDC}"/>
                  </a:ext>
                </a:extLst>
              </p:cNvPr>
              <p:cNvSpPr/>
              <p:nvPr/>
            </p:nvSpPr>
            <p:spPr bwMode="gray">
              <a:xfrm flipV="1">
                <a:off x="1362714" y="3603085"/>
                <a:ext cx="21108" cy="45231"/>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64" name="Oval 63">
                <a:extLst>
                  <a:ext uri="{FF2B5EF4-FFF2-40B4-BE49-F238E27FC236}">
                    <a16:creationId xmlns:a16="http://schemas.microsoft.com/office/drawing/2014/main" id="{DBAC7936-9FC5-4D36-84B2-F7C95431B278}"/>
                  </a:ext>
                </a:extLst>
              </p:cNvPr>
              <p:cNvSpPr/>
              <p:nvPr/>
            </p:nvSpPr>
            <p:spPr bwMode="gray">
              <a:xfrm>
                <a:off x="1329954" y="3531065"/>
                <a:ext cx="36000" cy="36000"/>
              </a:xfrm>
              <a:prstGeom prst="ellipse">
                <a:avLst/>
              </a:prstGeom>
              <a:solidFill>
                <a:schemeClr val="bg1"/>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sp>
          <p:nvSpPr>
            <p:cNvPr id="58" name="Round Same Side Corner Rectangle 38">
              <a:extLst>
                <a:ext uri="{FF2B5EF4-FFF2-40B4-BE49-F238E27FC236}">
                  <a16:creationId xmlns:a16="http://schemas.microsoft.com/office/drawing/2014/main" id="{004C5396-67E8-4834-93D6-08E7755A0B97}"/>
                </a:ext>
              </a:extLst>
            </p:cNvPr>
            <p:cNvSpPr/>
            <p:nvPr/>
          </p:nvSpPr>
          <p:spPr bwMode="gray">
            <a:xfrm flipV="1">
              <a:off x="5551522"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sp>
          <p:nvSpPr>
            <p:cNvPr id="59" name="Round Same Side Corner Rectangle 39">
              <a:extLst>
                <a:ext uri="{FF2B5EF4-FFF2-40B4-BE49-F238E27FC236}">
                  <a16:creationId xmlns:a16="http://schemas.microsoft.com/office/drawing/2014/main" id="{3DB1CA95-6FE7-4A30-B833-B6E41C9918B3}"/>
                </a:ext>
              </a:extLst>
            </p:cNvPr>
            <p:cNvSpPr/>
            <p:nvPr/>
          </p:nvSpPr>
          <p:spPr bwMode="gray">
            <a:xfrm flipV="1">
              <a:off x="7704197" y="3499172"/>
              <a:ext cx="11300" cy="23573"/>
            </a:xfrm>
            <a:prstGeom prst="round2SameRect">
              <a:avLst>
                <a:gd name="adj1" fmla="val 50000"/>
                <a:gd name="adj2" fmla="val 0"/>
              </a:avLst>
            </a:prstGeom>
            <a:solidFill>
              <a:schemeClr val="accent3"/>
            </a:solidFill>
            <a:ln w="19050" algn="ctr">
              <a:noFill/>
              <a:miter lim="800000"/>
              <a:headEnd/>
              <a:tailEnd/>
            </a:ln>
          </p:spPr>
          <p:txBody>
            <a:bodyPr wrap="square" lIns="66675" tIns="66675" rIns="66675" bIns="66675"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100" b="0" i="0" u="none" strike="noStrike" kern="1200" cap="none" spc="0" normalizeH="0" baseline="0" noProof="0" dirty="0">
                <a:ln>
                  <a:noFill/>
                </a:ln>
                <a:solidFill>
                  <a:prstClr val="white"/>
                </a:solidFill>
                <a:effectLst/>
                <a:uLnTx/>
                <a:uFillTx/>
                <a:latin typeface="Calibri Light"/>
                <a:ea typeface="+mn-ea"/>
                <a:cs typeface="+mn-cs"/>
              </a:endParaRPr>
            </a:p>
          </p:txBody>
        </p:sp>
      </p:grpSp>
      <p:grpSp>
        <p:nvGrpSpPr>
          <p:cNvPr id="83" name="Group 463">
            <a:extLst>
              <a:ext uri="{FF2B5EF4-FFF2-40B4-BE49-F238E27FC236}">
                <a16:creationId xmlns:a16="http://schemas.microsoft.com/office/drawing/2014/main" id="{C3960ACC-B9FC-4E45-A35E-F264D266E846}"/>
              </a:ext>
            </a:extLst>
          </p:cNvPr>
          <p:cNvGrpSpPr>
            <a:grpSpLocks noChangeAspect="1"/>
          </p:cNvGrpSpPr>
          <p:nvPr/>
        </p:nvGrpSpPr>
        <p:grpSpPr bwMode="auto">
          <a:xfrm>
            <a:off x="10526388" y="2025361"/>
            <a:ext cx="458308" cy="458308"/>
            <a:chOff x="1110" y="1564"/>
            <a:chExt cx="340" cy="340"/>
          </a:xfrm>
          <a:solidFill>
            <a:schemeClr val="accent5"/>
          </a:solidFill>
        </p:grpSpPr>
        <p:sp>
          <p:nvSpPr>
            <p:cNvPr id="84" name="Freeform 464">
              <a:extLst>
                <a:ext uri="{FF2B5EF4-FFF2-40B4-BE49-F238E27FC236}">
                  <a16:creationId xmlns:a16="http://schemas.microsoft.com/office/drawing/2014/main" id="{2EBCFEDB-B9BE-43C8-A8C0-96070F37FB95}"/>
                </a:ext>
              </a:extLst>
            </p:cNvPr>
            <p:cNvSpPr>
              <a:spLocks noEditPoints="1"/>
            </p:cNvSpPr>
            <p:nvPr/>
          </p:nvSpPr>
          <p:spPr bwMode="auto">
            <a:xfrm>
              <a:off x="1174" y="1656"/>
              <a:ext cx="212" cy="148"/>
            </a:xfrm>
            <a:custGeom>
              <a:avLst/>
              <a:gdLst>
                <a:gd name="T0" fmla="*/ 277 w 320"/>
                <a:gd name="T1" fmla="*/ 0 h 224"/>
                <a:gd name="T2" fmla="*/ 234 w 320"/>
                <a:gd name="T3" fmla="*/ 43 h 224"/>
                <a:gd name="T4" fmla="*/ 246 w 320"/>
                <a:gd name="T5" fmla="*/ 73 h 224"/>
                <a:gd name="T6" fmla="*/ 204 w 320"/>
                <a:gd name="T7" fmla="*/ 141 h 224"/>
                <a:gd name="T8" fmla="*/ 192 w 320"/>
                <a:gd name="T9" fmla="*/ 139 h 224"/>
                <a:gd name="T10" fmla="*/ 182 w 320"/>
                <a:gd name="T11" fmla="*/ 140 h 224"/>
                <a:gd name="T12" fmla="*/ 146 w 320"/>
                <a:gd name="T13" fmla="*/ 74 h 224"/>
                <a:gd name="T14" fmla="*/ 160 w 320"/>
                <a:gd name="T15" fmla="*/ 43 h 224"/>
                <a:gd name="T16" fmla="*/ 117 w 320"/>
                <a:gd name="T17" fmla="*/ 0 h 224"/>
                <a:gd name="T18" fmla="*/ 74 w 320"/>
                <a:gd name="T19" fmla="*/ 43 h 224"/>
                <a:gd name="T20" fmla="*/ 88 w 320"/>
                <a:gd name="T21" fmla="*/ 74 h 224"/>
                <a:gd name="T22" fmla="*/ 52 w 320"/>
                <a:gd name="T23" fmla="*/ 140 h 224"/>
                <a:gd name="T24" fmla="*/ 42 w 320"/>
                <a:gd name="T25" fmla="*/ 139 h 224"/>
                <a:gd name="T26" fmla="*/ 0 w 320"/>
                <a:gd name="T27" fmla="*/ 182 h 224"/>
                <a:gd name="T28" fmla="*/ 42 w 320"/>
                <a:gd name="T29" fmla="*/ 224 h 224"/>
                <a:gd name="T30" fmla="*/ 85 w 320"/>
                <a:gd name="T31" fmla="*/ 182 h 224"/>
                <a:gd name="T32" fmla="*/ 71 w 320"/>
                <a:gd name="T33" fmla="*/ 150 h 224"/>
                <a:gd name="T34" fmla="*/ 107 w 320"/>
                <a:gd name="T35" fmla="*/ 84 h 224"/>
                <a:gd name="T36" fmla="*/ 117 w 320"/>
                <a:gd name="T37" fmla="*/ 86 h 224"/>
                <a:gd name="T38" fmla="*/ 127 w 320"/>
                <a:gd name="T39" fmla="*/ 84 h 224"/>
                <a:gd name="T40" fmla="*/ 163 w 320"/>
                <a:gd name="T41" fmla="*/ 150 h 224"/>
                <a:gd name="T42" fmla="*/ 149 w 320"/>
                <a:gd name="T43" fmla="*/ 182 h 224"/>
                <a:gd name="T44" fmla="*/ 192 w 320"/>
                <a:gd name="T45" fmla="*/ 224 h 224"/>
                <a:gd name="T46" fmla="*/ 234 w 320"/>
                <a:gd name="T47" fmla="*/ 182 h 224"/>
                <a:gd name="T48" fmla="*/ 222 w 320"/>
                <a:gd name="T49" fmla="*/ 152 h 224"/>
                <a:gd name="T50" fmla="*/ 265 w 320"/>
                <a:gd name="T51" fmla="*/ 84 h 224"/>
                <a:gd name="T52" fmla="*/ 277 w 320"/>
                <a:gd name="T53" fmla="*/ 86 h 224"/>
                <a:gd name="T54" fmla="*/ 320 w 320"/>
                <a:gd name="T55" fmla="*/ 43 h 224"/>
                <a:gd name="T56" fmla="*/ 277 w 320"/>
                <a:gd name="T57" fmla="*/ 0 h 224"/>
                <a:gd name="T58" fmla="*/ 42 w 320"/>
                <a:gd name="T59" fmla="*/ 203 h 224"/>
                <a:gd name="T60" fmla="*/ 21 w 320"/>
                <a:gd name="T61" fmla="*/ 182 h 224"/>
                <a:gd name="T62" fmla="*/ 42 w 320"/>
                <a:gd name="T63" fmla="*/ 160 h 224"/>
                <a:gd name="T64" fmla="*/ 64 w 320"/>
                <a:gd name="T65" fmla="*/ 182 h 224"/>
                <a:gd name="T66" fmla="*/ 42 w 320"/>
                <a:gd name="T67" fmla="*/ 203 h 224"/>
                <a:gd name="T68" fmla="*/ 96 w 320"/>
                <a:gd name="T69" fmla="*/ 43 h 224"/>
                <a:gd name="T70" fmla="*/ 117 w 320"/>
                <a:gd name="T71" fmla="*/ 22 h 224"/>
                <a:gd name="T72" fmla="*/ 138 w 320"/>
                <a:gd name="T73" fmla="*/ 43 h 224"/>
                <a:gd name="T74" fmla="*/ 117 w 320"/>
                <a:gd name="T75" fmla="*/ 64 h 224"/>
                <a:gd name="T76" fmla="*/ 96 w 320"/>
                <a:gd name="T77" fmla="*/ 43 h 224"/>
                <a:gd name="T78" fmla="*/ 192 w 320"/>
                <a:gd name="T79" fmla="*/ 203 h 224"/>
                <a:gd name="T80" fmla="*/ 170 w 320"/>
                <a:gd name="T81" fmla="*/ 182 h 224"/>
                <a:gd name="T82" fmla="*/ 192 w 320"/>
                <a:gd name="T83" fmla="*/ 160 h 224"/>
                <a:gd name="T84" fmla="*/ 213 w 320"/>
                <a:gd name="T85" fmla="*/ 182 h 224"/>
                <a:gd name="T86" fmla="*/ 192 w 320"/>
                <a:gd name="T87" fmla="*/ 203 h 224"/>
                <a:gd name="T88" fmla="*/ 277 w 320"/>
                <a:gd name="T89" fmla="*/ 64 h 224"/>
                <a:gd name="T90" fmla="*/ 256 w 320"/>
                <a:gd name="T91" fmla="*/ 43 h 224"/>
                <a:gd name="T92" fmla="*/ 277 w 320"/>
                <a:gd name="T93" fmla="*/ 22 h 224"/>
                <a:gd name="T94" fmla="*/ 298 w 320"/>
                <a:gd name="T95" fmla="*/ 43 h 224"/>
                <a:gd name="T96" fmla="*/ 277 w 320"/>
                <a:gd name="T97" fmla="*/ 6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224">
                  <a:moveTo>
                    <a:pt x="277" y="0"/>
                  </a:moveTo>
                  <a:cubicBezTo>
                    <a:pt x="253" y="0"/>
                    <a:pt x="234" y="19"/>
                    <a:pt x="234" y="43"/>
                  </a:cubicBezTo>
                  <a:cubicBezTo>
                    <a:pt x="234" y="54"/>
                    <a:pt x="239" y="65"/>
                    <a:pt x="246" y="73"/>
                  </a:cubicBezTo>
                  <a:cubicBezTo>
                    <a:pt x="204" y="141"/>
                    <a:pt x="204" y="141"/>
                    <a:pt x="204" y="141"/>
                  </a:cubicBezTo>
                  <a:cubicBezTo>
                    <a:pt x="200" y="140"/>
                    <a:pt x="196" y="139"/>
                    <a:pt x="192" y="139"/>
                  </a:cubicBezTo>
                  <a:cubicBezTo>
                    <a:pt x="188" y="139"/>
                    <a:pt x="185" y="140"/>
                    <a:pt x="182" y="140"/>
                  </a:cubicBezTo>
                  <a:cubicBezTo>
                    <a:pt x="146" y="74"/>
                    <a:pt x="146" y="74"/>
                    <a:pt x="146" y="74"/>
                  </a:cubicBezTo>
                  <a:cubicBezTo>
                    <a:pt x="154" y="66"/>
                    <a:pt x="160" y="55"/>
                    <a:pt x="160" y="43"/>
                  </a:cubicBezTo>
                  <a:cubicBezTo>
                    <a:pt x="160" y="19"/>
                    <a:pt x="141" y="0"/>
                    <a:pt x="117" y="0"/>
                  </a:cubicBezTo>
                  <a:cubicBezTo>
                    <a:pt x="93" y="0"/>
                    <a:pt x="74" y="19"/>
                    <a:pt x="74" y="43"/>
                  </a:cubicBezTo>
                  <a:cubicBezTo>
                    <a:pt x="74" y="55"/>
                    <a:pt x="80" y="66"/>
                    <a:pt x="88" y="74"/>
                  </a:cubicBezTo>
                  <a:cubicBezTo>
                    <a:pt x="52" y="140"/>
                    <a:pt x="52" y="140"/>
                    <a:pt x="52" y="140"/>
                  </a:cubicBezTo>
                  <a:cubicBezTo>
                    <a:pt x="49" y="140"/>
                    <a:pt x="46" y="139"/>
                    <a:pt x="42" y="139"/>
                  </a:cubicBezTo>
                  <a:cubicBezTo>
                    <a:pt x="19" y="139"/>
                    <a:pt x="0" y="158"/>
                    <a:pt x="0" y="182"/>
                  </a:cubicBezTo>
                  <a:cubicBezTo>
                    <a:pt x="0" y="205"/>
                    <a:pt x="19" y="224"/>
                    <a:pt x="42" y="224"/>
                  </a:cubicBezTo>
                  <a:cubicBezTo>
                    <a:pt x="66" y="224"/>
                    <a:pt x="85" y="205"/>
                    <a:pt x="85" y="182"/>
                  </a:cubicBezTo>
                  <a:cubicBezTo>
                    <a:pt x="85" y="169"/>
                    <a:pt x="80" y="158"/>
                    <a:pt x="71" y="150"/>
                  </a:cubicBezTo>
                  <a:cubicBezTo>
                    <a:pt x="107" y="84"/>
                    <a:pt x="107" y="84"/>
                    <a:pt x="107" y="84"/>
                  </a:cubicBezTo>
                  <a:cubicBezTo>
                    <a:pt x="110" y="85"/>
                    <a:pt x="113" y="86"/>
                    <a:pt x="117" y="86"/>
                  </a:cubicBezTo>
                  <a:cubicBezTo>
                    <a:pt x="121" y="86"/>
                    <a:pt x="124" y="85"/>
                    <a:pt x="127" y="84"/>
                  </a:cubicBezTo>
                  <a:cubicBezTo>
                    <a:pt x="163" y="150"/>
                    <a:pt x="163" y="150"/>
                    <a:pt x="163" y="150"/>
                  </a:cubicBezTo>
                  <a:cubicBezTo>
                    <a:pt x="154" y="158"/>
                    <a:pt x="149" y="169"/>
                    <a:pt x="149" y="182"/>
                  </a:cubicBezTo>
                  <a:cubicBezTo>
                    <a:pt x="149" y="205"/>
                    <a:pt x="168" y="224"/>
                    <a:pt x="192" y="224"/>
                  </a:cubicBezTo>
                  <a:cubicBezTo>
                    <a:pt x="215" y="224"/>
                    <a:pt x="234" y="205"/>
                    <a:pt x="234" y="182"/>
                  </a:cubicBezTo>
                  <a:cubicBezTo>
                    <a:pt x="234" y="170"/>
                    <a:pt x="230" y="160"/>
                    <a:pt x="222" y="152"/>
                  </a:cubicBezTo>
                  <a:cubicBezTo>
                    <a:pt x="265" y="84"/>
                    <a:pt x="265" y="84"/>
                    <a:pt x="265" y="84"/>
                  </a:cubicBezTo>
                  <a:cubicBezTo>
                    <a:pt x="269" y="85"/>
                    <a:pt x="273" y="86"/>
                    <a:pt x="277" y="86"/>
                  </a:cubicBezTo>
                  <a:cubicBezTo>
                    <a:pt x="301" y="86"/>
                    <a:pt x="320" y="67"/>
                    <a:pt x="320" y="43"/>
                  </a:cubicBezTo>
                  <a:cubicBezTo>
                    <a:pt x="320" y="19"/>
                    <a:pt x="301" y="0"/>
                    <a:pt x="277" y="0"/>
                  </a:cubicBezTo>
                  <a:close/>
                  <a:moveTo>
                    <a:pt x="42" y="203"/>
                  </a:moveTo>
                  <a:cubicBezTo>
                    <a:pt x="31" y="203"/>
                    <a:pt x="21" y="193"/>
                    <a:pt x="21" y="182"/>
                  </a:cubicBezTo>
                  <a:cubicBezTo>
                    <a:pt x="21" y="170"/>
                    <a:pt x="31" y="160"/>
                    <a:pt x="42" y="160"/>
                  </a:cubicBezTo>
                  <a:cubicBezTo>
                    <a:pt x="54" y="160"/>
                    <a:pt x="64" y="170"/>
                    <a:pt x="64" y="182"/>
                  </a:cubicBezTo>
                  <a:cubicBezTo>
                    <a:pt x="64" y="193"/>
                    <a:pt x="54" y="203"/>
                    <a:pt x="42" y="203"/>
                  </a:cubicBezTo>
                  <a:close/>
                  <a:moveTo>
                    <a:pt x="96" y="43"/>
                  </a:moveTo>
                  <a:cubicBezTo>
                    <a:pt x="96" y="31"/>
                    <a:pt x="105" y="22"/>
                    <a:pt x="117" y="22"/>
                  </a:cubicBezTo>
                  <a:cubicBezTo>
                    <a:pt x="129" y="22"/>
                    <a:pt x="138" y="31"/>
                    <a:pt x="138" y="43"/>
                  </a:cubicBezTo>
                  <a:cubicBezTo>
                    <a:pt x="138" y="55"/>
                    <a:pt x="129" y="64"/>
                    <a:pt x="117" y="64"/>
                  </a:cubicBezTo>
                  <a:cubicBezTo>
                    <a:pt x="105" y="64"/>
                    <a:pt x="96" y="55"/>
                    <a:pt x="96" y="43"/>
                  </a:cubicBezTo>
                  <a:close/>
                  <a:moveTo>
                    <a:pt x="192" y="203"/>
                  </a:moveTo>
                  <a:cubicBezTo>
                    <a:pt x="180" y="203"/>
                    <a:pt x="170" y="193"/>
                    <a:pt x="170" y="182"/>
                  </a:cubicBezTo>
                  <a:cubicBezTo>
                    <a:pt x="170" y="170"/>
                    <a:pt x="180" y="160"/>
                    <a:pt x="192" y="160"/>
                  </a:cubicBezTo>
                  <a:cubicBezTo>
                    <a:pt x="203" y="160"/>
                    <a:pt x="213" y="170"/>
                    <a:pt x="213" y="182"/>
                  </a:cubicBezTo>
                  <a:cubicBezTo>
                    <a:pt x="213" y="193"/>
                    <a:pt x="203" y="203"/>
                    <a:pt x="192" y="203"/>
                  </a:cubicBezTo>
                  <a:close/>
                  <a:moveTo>
                    <a:pt x="277" y="64"/>
                  </a:moveTo>
                  <a:cubicBezTo>
                    <a:pt x="265" y="64"/>
                    <a:pt x="256" y="55"/>
                    <a:pt x="256" y="43"/>
                  </a:cubicBezTo>
                  <a:cubicBezTo>
                    <a:pt x="256" y="31"/>
                    <a:pt x="265" y="22"/>
                    <a:pt x="277" y="22"/>
                  </a:cubicBezTo>
                  <a:cubicBezTo>
                    <a:pt x="289" y="22"/>
                    <a:pt x="298" y="31"/>
                    <a:pt x="298" y="43"/>
                  </a:cubicBezTo>
                  <a:cubicBezTo>
                    <a:pt x="298" y="55"/>
                    <a:pt x="289" y="64"/>
                    <a:pt x="277"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5" name="Freeform 465">
              <a:extLst>
                <a:ext uri="{FF2B5EF4-FFF2-40B4-BE49-F238E27FC236}">
                  <a16:creationId xmlns:a16="http://schemas.microsoft.com/office/drawing/2014/main" id="{D8773B28-A494-48BA-99D0-0E80A69AD531}"/>
                </a:ext>
              </a:extLst>
            </p:cNvPr>
            <p:cNvSpPr>
              <a:spLocks noEditPoints="1"/>
            </p:cNvSpPr>
            <p:nvPr/>
          </p:nvSpPr>
          <p:spPr bwMode="auto">
            <a:xfrm>
              <a:off x="1110" y="15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cxnSp>
        <p:nvCxnSpPr>
          <p:cNvPr id="86" name="Straight Connector 85">
            <a:extLst>
              <a:ext uri="{FF2B5EF4-FFF2-40B4-BE49-F238E27FC236}">
                <a16:creationId xmlns:a16="http://schemas.microsoft.com/office/drawing/2014/main" id="{4FFD588D-880C-4F00-AAAF-9AE6D47ACC5B}"/>
              </a:ext>
            </a:extLst>
          </p:cNvPr>
          <p:cNvCxnSpPr>
            <a:cxnSpLocks/>
          </p:cNvCxnSpPr>
          <p:nvPr/>
        </p:nvCxnSpPr>
        <p:spPr>
          <a:xfrm flipH="1" flipV="1">
            <a:off x="4092272" y="3856571"/>
            <a:ext cx="383276" cy="1547170"/>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883059F-FA77-4CDF-9445-386E97EF5869}"/>
              </a:ext>
            </a:extLst>
          </p:cNvPr>
          <p:cNvCxnSpPr>
            <a:cxnSpLocks/>
          </p:cNvCxnSpPr>
          <p:nvPr/>
        </p:nvCxnSpPr>
        <p:spPr>
          <a:xfrm flipH="1">
            <a:off x="2895493" y="3877864"/>
            <a:ext cx="784235" cy="1331535"/>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8349A50-E3D6-435E-AFBF-5A6A4C1AA4DF}"/>
              </a:ext>
            </a:extLst>
          </p:cNvPr>
          <p:cNvCxnSpPr>
            <a:cxnSpLocks/>
          </p:cNvCxnSpPr>
          <p:nvPr/>
        </p:nvCxnSpPr>
        <p:spPr>
          <a:xfrm>
            <a:off x="2884669" y="5597056"/>
            <a:ext cx="1550860" cy="138332"/>
          </a:xfrm>
          <a:prstGeom prst="line">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14CD74F-4D0C-4B8B-9B02-1C6E60624E03}"/>
              </a:ext>
            </a:extLst>
          </p:cNvPr>
          <p:cNvSpPr/>
          <p:nvPr/>
        </p:nvSpPr>
        <p:spPr bwMode="gray">
          <a:xfrm>
            <a:off x="9898684" y="3669968"/>
            <a:ext cx="1920277" cy="171991"/>
          </a:xfrm>
          <a:prstGeom prst="rect">
            <a:avLst/>
          </a:prstGeom>
          <a:noFill/>
          <a:ln w="38100" algn="ctr">
            <a:solidFill>
              <a:srgbClr val="FF000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90" name="Rectangle 89">
            <a:extLst>
              <a:ext uri="{FF2B5EF4-FFF2-40B4-BE49-F238E27FC236}">
                <a16:creationId xmlns:a16="http://schemas.microsoft.com/office/drawing/2014/main" id="{16307337-0E07-4BF0-91B4-F96BB09A608E}"/>
              </a:ext>
            </a:extLst>
          </p:cNvPr>
          <p:cNvSpPr/>
          <p:nvPr/>
        </p:nvSpPr>
        <p:spPr bwMode="gray">
          <a:xfrm>
            <a:off x="9840288" y="3879360"/>
            <a:ext cx="1920277" cy="243086"/>
          </a:xfrm>
          <a:prstGeom prst="rect">
            <a:avLst/>
          </a:prstGeom>
          <a:noFill/>
          <a:ln w="38100" algn="ctr">
            <a:solidFill>
              <a:srgbClr val="86BC25"/>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11004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500"/>
                                        <p:tgtEl>
                                          <p:spTgt spid="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87"/>
                                        </p:tgtEl>
                                        <p:attrNameLst>
                                          <p:attrName>style.visibility</p:attrName>
                                        </p:attrNameLst>
                                      </p:cBhvr>
                                      <p:to>
                                        <p:strVal val="visible"/>
                                      </p:to>
                                    </p:set>
                                    <p:anim calcmode="lin" valueType="num">
                                      <p:cBhvr additive="base">
                                        <p:cTn id="58" dur="500" fill="hold"/>
                                        <p:tgtEl>
                                          <p:spTgt spid="87"/>
                                        </p:tgtEl>
                                        <p:attrNameLst>
                                          <p:attrName>ppt_x</p:attrName>
                                        </p:attrNameLst>
                                      </p:cBhvr>
                                      <p:tavLst>
                                        <p:tav tm="0">
                                          <p:val>
                                            <p:strVal val="#ppt_x"/>
                                          </p:val>
                                        </p:tav>
                                        <p:tav tm="100000">
                                          <p:val>
                                            <p:strVal val="#ppt_x"/>
                                          </p:val>
                                        </p:tav>
                                      </p:tavLst>
                                    </p:anim>
                                    <p:anim calcmode="lin" valueType="num">
                                      <p:cBhvr additive="base">
                                        <p:cTn id="59" dur="500" fill="hold"/>
                                        <p:tgtEl>
                                          <p:spTgt spid="8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88"/>
                                        </p:tgtEl>
                                        <p:attrNameLst>
                                          <p:attrName>style.visibility</p:attrName>
                                        </p:attrNameLst>
                                      </p:cBhvr>
                                      <p:to>
                                        <p:strVal val="visible"/>
                                      </p:to>
                                    </p:set>
                                    <p:anim calcmode="lin" valueType="num">
                                      <p:cBhvr additive="base">
                                        <p:cTn id="62" dur="500" fill="hold"/>
                                        <p:tgtEl>
                                          <p:spTgt spid="88"/>
                                        </p:tgtEl>
                                        <p:attrNameLst>
                                          <p:attrName>ppt_x</p:attrName>
                                        </p:attrNameLst>
                                      </p:cBhvr>
                                      <p:tavLst>
                                        <p:tav tm="0">
                                          <p:val>
                                            <p:strVal val="#ppt_x"/>
                                          </p:val>
                                        </p:tav>
                                        <p:tav tm="100000">
                                          <p:val>
                                            <p:strVal val="#ppt_x"/>
                                          </p:val>
                                        </p:tav>
                                      </p:tavLst>
                                    </p:anim>
                                    <p:anim calcmode="lin" valueType="num">
                                      <p:cBhvr additive="base">
                                        <p:cTn id="63" dur="500" fill="hold"/>
                                        <p:tgtEl>
                                          <p:spTgt spid="8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86"/>
                                        </p:tgtEl>
                                        <p:attrNameLst>
                                          <p:attrName>style.visibility</p:attrName>
                                        </p:attrNameLst>
                                      </p:cBhvr>
                                      <p:to>
                                        <p:strVal val="visible"/>
                                      </p:to>
                                    </p:set>
                                    <p:anim calcmode="lin" valueType="num">
                                      <p:cBhvr additive="base">
                                        <p:cTn id="66" dur="500" fill="hold"/>
                                        <p:tgtEl>
                                          <p:spTgt spid="86"/>
                                        </p:tgtEl>
                                        <p:attrNameLst>
                                          <p:attrName>ppt_x</p:attrName>
                                        </p:attrNameLst>
                                      </p:cBhvr>
                                      <p:tavLst>
                                        <p:tav tm="0">
                                          <p:val>
                                            <p:strVal val="#ppt_x"/>
                                          </p:val>
                                        </p:tav>
                                        <p:tav tm="100000">
                                          <p:val>
                                            <p:strVal val="#ppt_x"/>
                                          </p:val>
                                        </p:tav>
                                      </p:tavLst>
                                    </p:anim>
                                    <p:anim calcmode="lin" valueType="num">
                                      <p:cBhvr additive="base">
                                        <p:cTn id="67"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1000"/>
                                        <p:tgtEl>
                                          <p:spTgt spid="90"/>
                                        </p:tgtEl>
                                      </p:cBhvr>
                                    </p:animEffect>
                                    <p:anim calcmode="lin" valueType="num">
                                      <p:cBhvr>
                                        <p:cTn id="73" dur="1000" fill="hold"/>
                                        <p:tgtEl>
                                          <p:spTgt spid="90"/>
                                        </p:tgtEl>
                                        <p:attrNameLst>
                                          <p:attrName>ppt_x</p:attrName>
                                        </p:attrNameLst>
                                      </p:cBhvr>
                                      <p:tavLst>
                                        <p:tav tm="0">
                                          <p:val>
                                            <p:strVal val="#ppt_x"/>
                                          </p:val>
                                        </p:tav>
                                        <p:tav tm="100000">
                                          <p:val>
                                            <p:strVal val="#ppt_x"/>
                                          </p:val>
                                        </p:tav>
                                      </p:tavLst>
                                    </p:anim>
                                    <p:anim calcmode="lin" valueType="num">
                                      <p:cBhvr>
                                        <p:cTn id="74" dur="1000" fill="hold"/>
                                        <p:tgtEl>
                                          <p:spTgt spid="9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fade">
                                      <p:cBhvr>
                                        <p:cTn id="82" dur="1000"/>
                                        <p:tgtEl>
                                          <p:spTgt spid="89"/>
                                        </p:tgtEl>
                                      </p:cBhvr>
                                    </p:animEffect>
                                    <p:anim calcmode="lin" valueType="num">
                                      <p:cBhvr>
                                        <p:cTn id="83" dur="1000" fill="hold"/>
                                        <p:tgtEl>
                                          <p:spTgt spid="89"/>
                                        </p:tgtEl>
                                        <p:attrNameLst>
                                          <p:attrName>ppt_x</p:attrName>
                                        </p:attrNameLst>
                                      </p:cBhvr>
                                      <p:tavLst>
                                        <p:tav tm="0">
                                          <p:val>
                                            <p:strVal val="#ppt_x"/>
                                          </p:val>
                                        </p:tav>
                                        <p:tav tm="100000">
                                          <p:val>
                                            <p:strVal val="#ppt_x"/>
                                          </p:val>
                                        </p:tav>
                                      </p:tavLst>
                                    </p:anim>
                                    <p:anim calcmode="lin" valueType="num">
                                      <p:cBhvr>
                                        <p:cTn id="8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5" grpId="0" animBg="1"/>
      <p:bldP spid="12" grpId="0"/>
      <p:bldP spid="23" grpId="0"/>
      <p:bldP spid="24" grpId="0"/>
      <p:bldP spid="48" grpId="0"/>
      <p:bldP spid="50" grpId="0"/>
      <p:bldP spid="51" grpId="0"/>
      <p:bldP spid="52" grpId="0"/>
      <p:bldP spid="53" grpId="0"/>
      <p:bldP spid="55" grpId="0"/>
      <p:bldP spid="14" grpId="0" animBg="1"/>
      <p:bldP spid="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3. Model Architecture</a:t>
            </a:r>
          </a:p>
        </p:txBody>
      </p:sp>
    </p:spTree>
    <p:extLst>
      <p:ext uri="{BB962C8B-B14F-4D97-AF65-F5344CB8AC3E}">
        <p14:creationId xmlns:p14="http://schemas.microsoft.com/office/powerpoint/2010/main" val="72546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938EDAC-6688-4F2D-9444-E5FFA79B7601}"/>
              </a:ext>
            </a:extLst>
          </p:cNvPr>
          <p:cNvSpPr>
            <a:spLocks noGrp="1"/>
          </p:cNvSpPr>
          <p:nvPr>
            <p:ph type="title"/>
          </p:nvPr>
        </p:nvSpPr>
        <p:spPr>
          <a:xfrm>
            <a:off x="114300" y="194389"/>
            <a:ext cx="10178934" cy="664365"/>
          </a:xfrm>
        </p:spPr>
        <p:txBody>
          <a:bodyPr vert="horz" lIns="91440" tIns="45720" rIns="91440" bIns="45720" rtlCol="0" anchor="b">
            <a:normAutofit fontScale="90000"/>
          </a:bodyPr>
          <a:lstStyle/>
          <a:p>
            <a:r>
              <a:rPr lang="en-US" sz="5200" b="1" kern="1200" dirty="0">
                <a:solidFill>
                  <a:schemeClr val="tx1"/>
                </a:solidFill>
                <a:latin typeface="+mj-lt"/>
                <a:ea typeface="+mj-ea"/>
                <a:cs typeface="+mj-cs"/>
              </a:rPr>
              <a:t>Light Gradient Boosting Machine</a:t>
            </a:r>
          </a:p>
        </p:txBody>
      </p:sp>
      <p:sp>
        <p:nvSpPr>
          <p:cNvPr id="2" name="Text Placeholder 1">
            <a:extLst>
              <a:ext uri="{FF2B5EF4-FFF2-40B4-BE49-F238E27FC236}">
                <a16:creationId xmlns:a16="http://schemas.microsoft.com/office/drawing/2014/main" id="{436FC89A-8F1C-4923-BE1E-F0CEDB83E537}"/>
              </a:ext>
            </a:extLst>
          </p:cNvPr>
          <p:cNvSpPr>
            <a:spLocks noGrp="1"/>
          </p:cNvSpPr>
          <p:nvPr>
            <p:ph type="body" sz="quarter" idx="13"/>
          </p:nvPr>
        </p:nvSpPr>
        <p:spPr>
          <a:xfrm>
            <a:off x="241300" y="1053143"/>
            <a:ext cx="9486900" cy="557901"/>
          </a:xfrm>
        </p:spPr>
        <p:txBody>
          <a:bodyPr vert="horz" lIns="91440" tIns="45720" rIns="91440" bIns="45720" rtlCol="0">
            <a:normAutofit/>
          </a:bodyPr>
          <a:lstStyle/>
          <a:p>
            <a:r>
              <a:rPr lang="en-US" b="0" i="0" dirty="0">
                <a:effectLst/>
                <a:latin typeface="Inter"/>
              </a:rPr>
              <a:t>A gradient </a:t>
            </a:r>
            <a:r>
              <a:rPr lang="en-US" dirty="0">
                <a:latin typeface="Inter"/>
              </a:rPr>
              <a:t>b</a:t>
            </a:r>
            <a:r>
              <a:rPr lang="en-US" b="0" i="0" dirty="0">
                <a:effectLst/>
                <a:latin typeface="Inter"/>
              </a:rPr>
              <a:t>oosting decision </a:t>
            </a:r>
            <a:r>
              <a:rPr lang="en-US" dirty="0">
                <a:latin typeface="Inter"/>
              </a:rPr>
              <a:t>t</a:t>
            </a:r>
            <a:r>
              <a:rPr lang="en-US" b="0" i="0" dirty="0">
                <a:effectLst/>
                <a:latin typeface="Inter"/>
              </a:rPr>
              <a:t>ree that grows leaf wise versus level wise</a:t>
            </a:r>
            <a:endParaRPr lang="en-US" kern="1200" dirty="0">
              <a:solidFill>
                <a:schemeClr val="tx1"/>
              </a:solidFill>
              <a:latin typeface="+mn-lt"/>
              <a:ea typeface="+mn-ea"/>
              <a:cs typeface="+mn-cs"/>
            </a:endParaRPr>
          </a:p>
        </p:txBody>
      </p:sp>
      <p:pic>
        <p:nvPicPr>
          <p:cNvPr id="1028" name="Picture 4">
            <a:extLst>
              <a:ext uri="{FF2B5EF4-FFF2-40B4-BE49-F238E27FC236}">
                <a16:creationId xmlns:a16="http://schemas.microsoft.com/office/drawing/2014/main" id="{EED89B4B-D46D-4A1F-BE7E-97BD70B235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484" b="18271"/>
          <a:stretch/>
        </p:blipFill>
        <p:spPr bwMode="auto">
          <a:xfrm>
            <a:off x="273309" y="2401822"/>
            <a:ext cx="5306157" cy="20855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B0CD88-D987-40B8-A3CE-CEAC640731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555" b="22016"/>
          <a:stretch/>
        </p:blipFill>
        <p:spPr bwMode="auto">
          <a:xfrm>
            <a:off x="6899642" y="2173900"/>
            <a:ext cx="4409429" cy="197395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664092C-3F50-4BA0-A2DA-568DF9F1A49B}"/>
              </a:ext>
            </a:extLst>
          </p:cNvPr>
          <p:cNvSpPr txBox="1"/>
          <p:nvPr/>
        </p:nvSpPr>
        <p:spPr>
          <a:xfrm>
            <a:off x="1771414" y="1905751"/>
            <a:ext cx="3835400" cy="369332"/>
          </a:xfrm>
          <a:prstGeom prst="rect">
            <a:avLst/>
          </a:prstGeom>
          <a:noFill/>
        </p:spPr>
        <p:txBody>
          <a:bodyPr wrap="square" rtlCol="0">
            <a:spAutoFit/>
          </a:bodyPr>
          <a:lstStyle/>
          <a:p>
            <a:r>
              <a:rPr lang="en-US" b="1" dirty="0"/>
              <a:t>Leaf-Wise tree growth</a:t>
            </a:r>
          </a:p>
        </p:txBody>
      </p:sp>
      <p:sp>
        <p:nvSpPr>
          <p:cNvPr id="19" name="TextBox 18">
            <a:extLst>
              <a:ext uri="{FF2B5EF4-FFF2-40B4-BE49-F238E27FC236}">
                <a16:creationId xmlns:a16="http://schemas.microsoft.com/office/drawing/2014/main" id="{AD04E988-7294-4E89-9D6E-7487CD5DB2A1}"/>
              </a:ext>
            </a:extLst>
          </p:cNvPr>
          <p:cNvSpPr txBox="1"/>
          <p:nvPr/>
        </p:nvSpPr>
        <p:spPr>
          <a:xfrm>
            <a:off x="8000546" y="1905751"/>
            <a:ext cx="3835400" cy="369332"/>
          </a:xfrm>
          <a:prstGeom prst="rect">
            <a:avLst/>
          </a:prstGeom>
          <a:noFill/>
        </p:spPr>
        <p:txBody>
          <a:bodyPr wrap="square" rtlCol="0">
            <a:spAutoFit/>
          </a:bodyPr>
          <a:lstStyle/>
          <a:p>
            <a:r>
              <a:rPr lang="en-US" b="1" dirty="0"/>
              <a:t>Level-Wise tree growth</a:t>
            </a:r>
          </a:p>
        </p:txBody>
      </p:sp>
      <p:sp>
        <p:nvSpPr>
          <p:cNvPr id="18" name="TextBox 17">
            <a:extLst>
              <a:ext uri="{FF2B5EF4-FFF2-40B4-BE49-F238E27FC236}">
                <a16:creationId xmlns:a16="http://schemas.microsoft.com/office/drawing/2014/main" id="{8CFEF58C-16E8-41BF-9D2C-A0C528F45F5D}"/>
              </a:ext>
            </a:extLst>
          </p:cNvPr>
          <p:cNvSpPr txBox="1"/>
          <p:nvPr/>
        </p:nvSpPr>
        <p:spPr>
          <a:xfrm>
            <a:off x="5951193" y="3244334"/>
            <a:ext cx="843147" cy="369332"/>
          </a:xfrm>
          <a:prstGeom prst="rect">
            <a:avLst/>
          </a:prstGeom>
          <a:noFill/>
        </p:spPr>
        <p:txBody>
          <a:bodyPr wrap="square" rtlCol="0">
            <a:spAutoFit/>
          </a:bodyPr>
          <a:lstStyle/>
          <a:p>
            <a:r>
              <a:rPr lang="en-US" dirty="0"/>
              <a:t>VS.</a:t>
            </a:r>
          </a:p>
        </p:txBody>
      </p:sp>
      <p:sp>
        <p:nvSpPr>
          <p:cNvPr id="23" name="TextBox 22">
            <a:extLst>
              <a:ext uri="{FF2B5EF4-FFF2-40B4-BE49-F238E27FC236}">
                <a16:creationId xmlns:a16="http://schemas.microsoft.com/office/drawing/2014/main" id="{D33DDB89-60A5-4155-9B49-45F238FD37F4}"/>
              </a:ext>
            </a:extLst>
          </p:cNvPr>
          <p:cNvSpPr txBox="1"/>
          <p:nvPr/>
        </p:nvSpPr>
        <p:spPr>
          <a:xfrm>
            <a:off x="2651147" y="4710713"/>
            <a:ext cx="6174658" cy="1754326"/>
          </a:xfrm>
          <a:prstGeom prst="rect">
            <a:avLst/>
          </a:prstGeom>
          <a:noFill/>
        </p:spPr>
        <p:txBody>
          <a:bodyPr wrap="square">
            <a:spAutoFit/>
          </a:bodyPr>
          <a:lstStyle/>
          <a:p>
            <a:r>
              <a:rPr lang="en-US" b="1" i="0" dirty="0">
                <a:solidFill>
                  <a:srgbClr val="292929"/>
                </a:solidFill>
                <a:effectLst/>
                <a:latin typeface="source-serif-pro"/>
              </a:rPr>
              <a:t>Light GBM grows tree vertically </a:t>
            </a:r>
            <a:r>
              <a:rPr lang="en-US" b="0" i="0" dirty="0">
                <a:solidFill>
                  <a:srgbClr val="292929"/>
                </a:solidFill>
                <a:effectLst/>
                <a:latin typeface="source-serif-pro"/>
              </a:rPr>
              <a:t>while other algorithm grows trees horizontally meaning that Light GBM grows tree </a:t>
            </a:r>
            <a:r>
              <a:rPr lang="en-US" b="1" i="0" dirty="0">
                <a:solidFill>
                  <a:srgbClr val="292929"/>
                </a:solidFill>
                <a:effectLst/>
                <a:latin typeface="source-serif-pro"/>
              </a:rPr>
              <a:t>leaf-wise </a:t>
            </a:r>
            <a:r>
              <a:rPr lang="en-US" b="0" i="0" dirty="0">
                <a:solidFill>
                  <a:srgbClr val="292929"/>
                </a:solidFill>
                <a:effectLst/>
                <a:latin typeface="source-serif-pro"/>
              </a:rPr>
              <a:t>while other algorithm grows level-wise. It will choose the leaf with max delta loss to grow. When growing the same leaf, Leaf-wise algorithm can reduce more loss than a level-wise algorithm.</a:t>
            </a:r>
            <a:endParaRPr lang="en-US" dirty="0"/>
          </a:p>
        </p:txBody>
      </p:sp>
    </p:spTree>
    <p:extLst>
      <p:ext uri="{BB962C8B-B14F-4D97-AF65-F5344CB8AC3E}">
        <p14:creationId xmlns:p14="http://schemas.microsoft.com/office/powerpoint/2010/main" val="749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4. Model Training</a:t>
            </a:r>
          </a:p>
        </p:txBody>
      </p:sp>
    </p:spTree>
    <p:extLst>
      <p:ext uri="{BB962C8B-B14F-4D97-AF65-F5344CB8AC3E}">
        <p14:creationId xmlns:p14="http://schemas.microsoft.com/office/powerpoint/2010/main" val="170375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938EDAC-6688-4F2D-9444-E5FFA79B7601}"/>
              </a:ext>
            </a:extLst>
          </p:cNvPr>
          <p:cNvSpPr>
            <a:spLocks noGrp="1"/>
          </p:cNvSpPr>
          <p:nvPr>
            <p:ph type="title"/>
          </p:nvPr>
        </p:nvSpPr>
        <p:spPr>
          <a:xfrm>
            <a:off x="198741" y="278506"/>
            <a:ext cx="10178934" cy="664365"/>
          </a:xfrm>
        </p:spPr>
        <p:txBody>
          <a:bodyPr vert="horz" lIns="91440" tIns="45720" rIns="91440" bIns="45720" rtlCol="0" anchor="b">
            <a:normAutofit fontScale="90000"/>
          </a:bodyPr>
          <a:lstStyle/>
          <a:p>
            <a:r>
              <a:rPr lang="en-US" sz="5200" b="1" kern="1200" dirty="0">
                <a:solidFill>
                  <a:schemeClr val="tx1"/>
                </a:solidFill>
                <a:latin typeface="+mj-lt"/>
                <a:ea typeface="+mj-ea"/>
                <a:cs typeface="+mj-cs"/>
              </a:rPr>
              <a:t>Model Output</a:t>
            </a:r>
          </a:p>
        </p:txBody>
      </p:sp>
      <p:sp>
        <p:nvSpPr>
          <p:cNvPr id="2" name="Text Placeholder 1">
            <a:extLst>
              <a:ext uri="{FF2B5EF4-FFF2-40B4-BE49-F238E27FC236}">
                <a16:creationId xmlns:a16="http://schemas.microsoft.com/office/drawing/2014/main" id="{436FC89A-8F1C-4923-BE1E-F0CEDB83E537}"/>
              </a:ext>
            </a:extLst>
          </p:cNvPr>
          <p:cNvSpPr>
            <a:spLocks noGrp="1"/>
          </p:cNvSpPr>
          <p:nvPr>
            <p:ph type="body" sz="quarter" idx="13"/>
          </p:nvPr>
        </p:nvSpPr>
        <p:spPr>
          <a:xfrm>
            <a:off x="114300" y="858754"/>
            <a:ext cx="9486900" cy="557901"/>
          </a:xfrm>
        </p:spPr>
        <p:txBody>
          <a:bodyPr vert="horz" lIns="91440" tIns="45720" rIns="91440" bIns="45720" rtlCol="0">
            <a:normAutofit/>
          </a:bodyPr>
          <a:lstStyle/>
          <a:p>
            <a:pPr algn="ctr"/>
            <a:r>
              <a:rPr lang="en-US" kern="1200" dirty="0">
                <a:solidFill>
                  <a:schemeClr val="tx1"/>
                </a:solidFill>
                <a:latin typeface="+mn-lt"/>
                <a:ea typeface="+mn-ea"/>
                <a:cs typeface="+mn-cs"/>
              </a:rPr>
              <a:t>The model ranks the most important features (variables) in the model as depicted below</a:t>
            </a:r>
          </a:p>
        </p:txBody>
      </p:sp>
      <p:pic>
        <p:nvPicPr>
          <p:cNvPr id="7" name="Picture 6" descr="Chart, line chart&#10;&#10;Description automatically generated">
            <a:extLst>
              <a:ext uri="{FF2B5EF4-FFF2-40B4-BE49-F238E27FC236}">
                <a16:creationId xmlns:a16="http://schemas.microsoft.com/office/drawing/2014/main" id="{D714AF23-DFCF-472E-A07F-F9F2C2A92DD4}"/>
              </a:ext>
            </a:extLst>
          </p:cNvPr>
          <p:cNvPicPr>
            <a:picLocks noChangeAspect="1"/>
          </p:cNvPicPr>
          <p:nvPr/>
        </p:nvPicPr>
        <p:blipFill rotWithShape="1">
          <a:blip r:embed="rId2">
            <a:extLst>
              <a:ext uri="{28A0092B-C50C-407E-A947-70E740481C1C}">
                <a14:useLocalDpi xmlns:a14="http://schemas.microsoft.com/office/drawing/2010/main" val="0"/>
              </a:ext>
            </a:extLst>
          </a:blip>
          <a:srcRect r="2" b="5234"/>
          <a:stretch/>
        </p:blipFill>
        <p:spPr>
          <a:xfrm>
            <a:off x="-1" y="1542792"/>
            <a:ext cx="5803323" cy="3890357"/>
          </a:xfrm>
          <a:prstGeom prst="rect">
            <a:avLst/>
          </a:prstGeom>
        </p:spPr>
      </p:pic>
      <p:pic>
        <p:nvPicPr>
          <p:cNvPr id="5" name="Picture 4" descr="Table&#10;&#10;Description automatically generated">
            <a:extLst>
              <a:ext uri="{FF2B5EF4-FFF2-40B4-BE49-F238E27FC236}">
                <a16:creationId xmlns:a16="http://schemas.microsoft.com/office/drawing/2014/main" id="{79927F9D-2415-4636-B32A-F3BAFC560C6F}"/>
              </a:ext>
            </a:extLst>
          </p:cNvPr>
          <p:cNvPicPr>
            <a:picLocks noChangeAspect="1"/>
          </p:cNvPicPr>
          <p:nvPr/>
        </p:nvPicPr>
        <p:blipFill rotWithShape="1">
          <a:blip r:embed="rId3">
            <a:extLst>
              <a:ext uri="{28A0092B-C50C-407E-A947-70E740481C1C}">
                <a14:useLocalDpi xmlns:a14="http://schemas.microsoft.com/office/drawing/2010/main" val="0"/>
              </a:ext>
            </a:extLst>
          </a:blip>
          <a:srcRect r="8857" b="-1"/>
          <a:stretch/>
        </p:blipFill>
        <p:spPr>
          <a:xfrm>
            <a:off x="5803322" y="1610348"/>
            <a:ext cx="5803323" cy="3890357"/>
          </a:xfrm>
          <a:prstGeom prst="rect">
            <a:avLst/>
          </a:prstGeom>
        </p:spPr>
      </p:pic>
    </p:spTree>
    <p:extLst>
      <p:ext uri="{BB962C8B-B14F-4D97-AF65-F5344CB8AC3E}">
        <p14:creationId xmlns:p14="http://schemas.microsoft.com/office/powerpoint/2010/main" val="323157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4. Model Validation &amp; Evaluation </a:t>
            </a:r>
          </a:p>
        </p:txBody>
      </p:sp>
    </p:spTree>
    <p:extLst>
      <p:ext uri="{BB962C8B-B14F-4D97-AF65-F5344CB8AC3E}">
        <p14:creationId xmlns:p14="http://schemas.microsoft.com/office/powerpoint/2010/main" val="347107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D58850-3DB6-4DDD-BE1F-11B5FA59BF64}"/>
              </a:ext>
            </a:extLst>
          </p:cNvPr>
          <p:cNvSpPr>
            <a:spLocks noGrp="1"/>
          </p:cNvSpPr>
          <p:nvPr>
            <p:ph type="body" sz="quarter" idx="13"/>
          </p:nvPr>
        </p:nvSpPr>
        <p:spPr>
          <a:xfrm>
            <a:off x="342679" y="835379"/>
            <a:ext cx="11136000" cy="757255"/>
          </a:xfrm>
        </p:spPr>
        <p:txBody>
          <a:bodyPr/>
          <a:lstStyle/>
          <a:p>
            <a:r>
              <a:rPr lang="en-US" dirty="0"/>
              <a:t>Evaluating how the model would generally perform on data that it hasn’t seen during the training (i.e. future data). For all 40825 transactions in this dataset, we know whether each transaction is illicit or licit</a:t>
            </a:r>
          </a:p>
        </p:txBody>
      </p:sp>
      <p:sp>
        <p:nvSpPr>
          <p:cNvPr id="3" name="Title 2">
            <a:extLst>
              <a:ext uri="{FF2B5EF4-FFF2-40B4-BE49-F238E27FC236}">
                <a16:creationId xmlns:a16="http://schemas.microsoft.com/office/drawing/2014/main" id="{C4450992-9E88-497F-B6A6-180957B9CC98}"/>
              </a:ext>
            </a:extLst>
          </p:cNvPr>
          <p:cNvSpPr>
            <a:spLocks noGrp="1"/>
          </p:cNvSpPr>
          <p:nvPr>
            <p:ph type="title"/>
          </p:nvPr>
        </p:nvSpPr>
        <p:spPr>
          <a:xfrm>
            <a:off x="293834" y="213481"/>
            <a:ext cx="11136000" cy="469492"/>
          </a:xfrm>
        </p:spPr>
        <p:txBody>
          <a:bodyPr/>
          <a:lstStyle/>
          <a:p>
            <a:r>
              <a:rPr lang="en-US" b="1" dirty="0"/>
              <a:t>Prediction on Unseen Data</a:t>
            </a:r>
            <a:r>
              <a:rPr lang="en-US" dirty="0"/>
              <a:t>	</a:t>
            </a:r>
          </a:p>
        </p:txBody>
      </p:sp>
      <p:sp>
        <p:nvSpPr>
          <p:cNvPr id="5" name="Rectangle 4">
            <a:extLst>
              <a:ext uri="{FF2B5EF4-FFF2-40B4-BE49-F238E27FC236}">
                <a16:creationId xmlns:a16="http://schemas.microsoft.com/office/drawing/2014/main" id="{F39ABDDC-E652-4096-8575-10F919B35AFA}"/>
              </a:ext>
            </a:extLst>
          </p:cNvPr>
          <p:cNvSpPr/>
          <p:nvPr/>
        </p:nvSpPr>
        <p:spPr>
          <a:xfrm>
            <a:off x="6800170" y="4033923"/>
            <a:ext cx="2455919" cy="152495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95%</a:t>
            </a:r>
          </a:p>
          <a:p>
            <a:pPr lvl="0" algn="ctr">
              <a:defRPr/>
            </a:pPr>
            <a:r>
              <a:rPr lang="en-US" sz="1600" b="1" dirty="0">
                <a:solidFill>
                  <a:prstClr val="white"/>
                </a:solidFill>
                <a:latin typeface="Calibri" panose="020F0502020204030204" pitchFamily="34" charset="0"/>
                <a:cs typeface="Calibri" panose="020F0502020204030204" pitchFamily="34" charset="0"/>
              </a:rPr>
              <a:t>Overall prediction accuracy </a:t>
            </a:r>
          </a:p>
        </p:txBody>
      </p:sp>
      <p:sp>
        <p:nvSpPr>
          <p:cNvPr id="6" name="Rectangle 5">
            <a:extLst>
              <a:ext uri="{FF2B5EF4-FFF2-40B4-BE49-F238E27FC236}">
                <a16:creationId xmlns:a16="http://schemas.microsoft.com/office/drawing/2014/main" id="{CF201F75-141E-4D05-8DB8-33F431983FBF}"/>
              </a:ext>
            </a:extLst>
          </p:cNvPr>
          <p:cNvSpPr/>
          <p:nvPr/>
        </p:nvSpPr>
        <p:spPr>
          <a:xfrm>
            <a:off x="9442247" y="2218512"/>
            <a:ext cx="2455919" cy="1524957"/>
          </a:xfrm>
          <a:prstGeom prst="rect">
            <a:avLst/>
          </a:prstGeom>
          <a:solidFill>
            <a:srgbClr val="C4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Calibri" panose="020F0502020204030204" pitchFamily="34" charset="0"/>
                <a:cs typeface="Calibri" panose="020F0502020204030204" pitchFamily="34" charset="0"/>
              </a:rPr>
              <a:t>97%</a:t>
            </a:r>
            <a:endPar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pPr lvl="0" algn="ctr">
              <a:defRPr/>
            </a:pPr>
            <a:r>
              <a:rPr lang="en-US" sz="1600" b="1" dirty="0">
                <a:solidFill>
                  <a:prstClr val="white"/>
                </a:solidFill>
                <a:latin typeface="Calibri" panose="020F0502020204030204" pitchFamily="34" charset="0"/>
                <a:cs typeface="Calibri" panose="020F0502020204030204" pitchFamily="34" charset="0"/>
              </a:rPr>
              <a:t>Accurately Predicted licit Transactions </a:t>
            </a:r>
          </a:p>
        </p:txBody>
      </p:sp>
      <p:sp>
        <p:nvSpPr>
          <p:cNvPr id="7" name="Rectangle 6">
            <a:extLst>
              <a:ext uri="{FF2B5EF4-FFF2-40B4-BE49-F238E27FC236}">
                <a16:creationId xmlns:a16="http://schemas.microsoft.com/office/drawing/2014/main" id="{2559D2E3-9E13-49CA-9465-ED4C490579CB}"/>
              </a:ext>
            </a:extLst>
          </p:cNvPr>
          <p:cNvSpPr/>
          <p:nvPr/>
        </p:nvSpPr>
        <p:spPr>
          <a:xfrm>
            <a:off x="6800169" y="2214532"/>
            <a:ext cx="2455919" cy="152495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Calibri" panose="020F0502020204030204" pitchFamily="34" charset="0"/>
                <a:cs typeface="Calibri" panose="020F0502020204030204" pitchFamily="34" charset="0"/>
              </a:rPr>
              <a:t>94</a:t>
            </a:r>
            <a:r>
              <a:rPr kumimoji="0" lang="en-US" sz="48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a:t>
            </a:r>
          </a:p>
          <a:p>
            <a:pPr lvl="0" algn="ctr">
              <a:defRPr/>
            </a:pPr>
            <a:r>
              <a:rPr lang="en-US" sz="1600" b="1" dirty="0">
                <a:solidFill>
                  <a:prstClr val="white"/>
                </a:solidFill>
                <a:latin typeface="Calibri" panose="020F0502020204030204" pitchFamily="34" charset="0"/>
                <a:cs typeface="Calibri" panose="020F0502020204030204" pitchFamily="34" charset="0"/>
              </a:rPr>
              <a:t>Accurately Predicted Illicit Transactions</a:t>
            </a:r>
          </a:p>
        </p:txBody>
      </p:sp>
      <p:sp>
        <p:nvSpPr>
          <p:cNvPr id="8" name="Rectangle 7">
            <a:extLst>
              <a:ext uri="{FF2B5EF4-FFF2-40B4-BE49-F238E27FC236}">
                <a16:creationId xmlns:a16="http://schemas.microsoft.com/office/drawing/2014/main" id="{3CF2651D-9187-480A-8897-D6EB22D4D35B}"/>
              </a:ext>
            </a:extLst>
          </p:cNvPr>
          <p:cNvSpPr/>
          <p:nvPr/>
        </p:nvSpPr>
        <p:spPr>
          <a:xfrm>
            <a:off x="9442247" y="4035274"/>
            <a:ext cx="2455919" cy="1524957"/>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prstClr val="white"/>
                </a:solidFill>
                <a:latin typeface="Calibri" panose="020F0502020204030204" pitchFamily="34" charset="0"/>
                <a:cs typeface="Calibri" panose="020F0502020204030204" pitchFamily="34" charset="0"/>
              </a:rPr>
              <a:t>27825</a:t>
            </a:r>
            <a:r>
              <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rPr>
              <a:t> licit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prstClr val="white"/>
                </a:solidFill>
                <a:latin typeface="Calibri" panose="020F0502020204030204" pitchFamily="34" charset="0"/>
                <a:cs typeface="Calibri" panose="020F0502020204030204" pitchFamily="34" charset="0"/>
              </a:rPr>
              <a:t>13000 illicit</a:t>
            </a:r>
            <a:endParaRPr kumimoji="0" lang="en-US" sz="3200" b="0"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a:p>
            <a:pPr lvl="0" algn="ctr">
              <a:defRPr/>
            </a:pPr>
            <a:r>
              <a:rPr lang="en-US" sz="1600" b="1" dirty="0">
                <a:solidFill>
                  <a:prstClr val="white"/>
                </a:solidFill>
                <a:latin typeface="Calibri" panose="020F0502020204030204" pitchFamily="34" charset="0"/>
                <a:cs typeface="Calibri" panose="020F0502020204030204" pitchFamily="34" charset="0"/>
              </a:rPr>
              <a:t>Transactions in Dataset </a:t>
            </a:r>
          </a:p>
        </p:txBody>
      </p:sp>
      <p:sp>
        <p:nvSpPr>
          <p:cNvPr id="22" name="Arrow: Right 21">
            <a:extLst>
              <a:ext uri="{FF2B5EF4-FFF2-40B4-BE49-F238E27FC236}">
                <a16:creationId xmlns:a16="http://schemas.microsoft.com/office/drawing/2014/main" id="{CED00298-6426-4732-B299-4B645C24DFC1}"/>
              </a:ext>
            </a:extLst>
          </p:cNvPr>
          <p:cNvSpPr/>
          <p:nvPr/>
        </p:nvSpPr>
        <p:spPr bwMode="gray">
          <a:xfrm>
            <a:off x="6305266" y="3743469"/>
            <a:ext cx="308744" cy="484632"/>
          </a:xfrm>
          <a:prstGeom prst="rightArrow">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5" name="TextBox 14">
            <a:extLst>
              <a:ext uri="{FF2B5EF4-FFF2-40B4-BE49-F238E27FC236}">
                <a16:creationId xmlns:a16="http://schemas.microsoft.com/office/drawing/2014/main" id="{9E6C3487-1AAF-4A31-BB1A-64327C6CFA0C}"/>
              </a:ext>
            </a:extLst>
          </p:cNvPr>
          <p:cNvSpPr txBox="1"/>
          <p:nvPr/>
        </p:nvSpPr>
        <p:spPr>
          <a:xfrm>
            <a:off x="6824172" y="1553871"/>
            <a:ext cx="4863831" cy="369332"/>
          </a:xfrm>
          <a:prstGeom prst="rect">
            <a:avLst/>
          </a:prstGeom>
          <a:noFill/>
        </p:spPr>
        <p:txBody>
          <a:bodyPr wrap="square" rtlCol="0">
            <a:spAutoFit/>
          </a:bodyPr>
          <a:lstStyle/>
          <a:p>
            <a:pPr algn="ctr"/>
            <a:r>
              <a:rPr lang="en-US" dirty="0"/>
              <a:t>Stats</a:t>
            </a:r>
          </a:p>
        </p:txBody>
      </p:sp>
      <p:sp>
        <p:nvSpPr>
          <p:cNvPr id="18" name="TextBox 17">
            <a:extLst>
              <a:ext uri="{FF2B5EF4-FFF2-40B4-BE49-F238E27FC236}">
                <a16:creationId xmlns:a16="http://schemas.microsoft.com/office/drawing/2014/main" id="{80EFB2C7-5FC1-453D-AD1E-77F5A3191DC8}"/>
              </a:ext>
            </a:extLst>
          </p:cNvPr>
          <p:cNvSpPr txBox="1"/>
          <p:nvPr/>
        </p:nvSpPr>
        <p:spPr>
          <a:xfrm>
            <a:off x="503997" y="1553871"/>
            <a:ext cx="4863831" cy="369332"/>
          </a:xfrm>
          <a:prstGeom prst="rect">
            <a:avLst/>
          </a:prstGeom>
          <a:noFill/>
        </p:spPr>
        <p:txBody>
          <a:bodyPr wrap="square" rtlCol="0">
            <a:spAutoFit/>
          </a:bodyPr>
          <a:lstStyle/>
          <a:p>
            <a:pPr algn="ctr"/>
            <a:r>
              <a:rPr lang="en-US" dirty="0"/>
              <a:t>Confusion Matrix</a:t>
            </a:r>
          </a:p>
        </p:txBody>
      </p:sp>
      <p:pic>
        <p:nvPicPr>
          <p:cNvPr id="9" name="Picture 8" descr="Chart, treemap chart&#10;&#10;Description automatically generated">
            <a:extLst>
              <a:ext uri="{FF2B5EF4-FFF2-40B4-BE49-F238E27FC236}">
                <a16:creationId xmlns:a16="http://schemas.microsoft.com/office/drawing/2014/main" id="{A73FC124-5BB4-48D5-9EA2-BEE8EF8EDB07}"/>
              </a:ext>
            </a:extLst>
          </p:cNvPr>
          <p:cNvPicPr>
            <a:picLocks noChangeAspect="1"/>
          </p:cNvPicPr>
          <p:nvPr/>
        </p:nvPicPr>
        <p:blipFill rotWithShape="1">
          <a:blip r:embed="rId3">
            <a:extLst>
              <a:ext uri="{28A0092B-C50C-407E-A947-70E740481C1C}">
                <a14:useLocalDpi xmlns:a14="http://schemas.microsoft.com/office/drawing/2010/main" val="0"/>
              </a:ext>
            </a:extLst>
          </a:blip>
          <a:srcRect l="1235" t="8617" r="-1549" b="-2800"/>
          <a:stretch/>
        </p:blipFill>
        <p:spPr>
          <a:xfrm>
            <a:off x="342679" y="2055830"/>
            <a:ext cx="6025195" cy="4628432"/>
          </a:xfrm>
          <a:prstGeom prst="rect">
            <a:avLst/>
          </a:prstGeom>
        </p:spPr>
      </p:pic>
    </p:spTree>
    <p:extLst>
      <p:ext uri="{BB962C8B-B14F-4D97-AF65-F5344CB8AC3E}">
        <p14:creationId xmlns:p14="http://schemas.microsoft.com/office/powerpoint/2010/main" val="359309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INTRODUCTION</a:t>
            </a:r>
          </a:p>
        </p:txBody>
      </p:sp>
    </p:spTree>
    <p:extLst>
      <p:ext uri="{BB962C8B-B14F-4D97-AF65-F5344CB8AC3E}">
        <p14:creationId xmlns:p14="http://schemas.microsoft.com/office/powerpoint/2010/main" val="4277197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32D6DB-AA17-4EE6-9F34-F9CC3DE59D64}"/>
              </a:ext>
            </a:extLst>
          </p:cNvPr>
          <p:cNvSpPr>
            <a:spLocks noGrp="1"/>
          </p:cNvSpPr>
          <p:nvPr>
            <p:ph type="body" sz="quarter" idx="13"/>
          </p:nvPr>
        </p:nvSpPr>
        <p:spPr>
          <a:xfrm>
            <a:off x="528000" y="929002"/>
            <a:ext cx="11136000" cy="757255"/>
          </a:xfrm>
        </p:spPr>
        <p:txBody>
          <a:bodyPr/>
          <a:lstStyle/>
          <a:p>
            <a:r>
              <a:rPr lang="en-US" dirty="0"/>
              <a:t>In Summary</a:t>
            </a:r>
          </a:p>
        </p:txBody>
      </p:sp>
      <p:sp>
        <p:nvSpPr>
          <p:cNvPr id="3" name="Title 2">
            <a:extLst>
              <a:ext uri="{FF2B5EF4-FFF2-40B4-BE49-F238E27FC236}">
                <a16:creationId xmlns:a16="http://schemas.microsoft.com/office/drawing/2014/main" id="{803CE93F-DE46-4D78-A9A9-4A604C33A6C9}"/>
              </a:ext>
            </a:extLst>
          </p:cNvPr>
          <p:cNvSpPr>
            <a:spLocks noGrp="1"/>
          </p:cNvSpPr>
          <p:nvPr>
            <p:ph type="title"/>
          </p:nvPr>
        </p:nvSpPr>
        <p:spPr/>
        <p:txBody>
          <a:bodyPr/>
          <a:lstStyle/>
          <a:p>
            <a:r>
              <a:rPr lang="en-US" b="1" dirty="0"/>
              <a:t>Bringing It All Together</a:t>
            </a:r>
          </a:p>
        </p:txBody>
      </p:sp>
      <p:sp>
        <p:nvSpPr>
          <p:cNvPr id="5" name="Rectangle 4">
            <a:extLst>
              <a:ext uri="{FF2B5EF4-FFF2-40B4-BE49-F238E27FC236}">
                <a16:creationId xmlns:a16="http://schemas.microsoft.com/office/drawing/2014/main" id="{AB088DC9-640E-4859-8A79-A9F16CB5A1F3}"/>
              </a:ext>
            </a:extLst>
          </p:cNvPr>
          <p:cNvSpPr/>
          <p:nvPr/>
        </p:nvSpPr>
        <p:spPr bwMode="gray">
          <a:xfrm>
            <a:off x="1473795" y="2235488"/>
            <a:ext cx="3970803" cy="552760"/>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Accelerated Lead Generation System</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6" name="Rectangle 5">
            <a:extLst>
              <a:ext uri="{FF2B5EF4-FFF2-40B4-BE49-F238E27FC236}">
                <a16:creationId xmlns:a16="http://schemas.microsoft.com/office/drawing/2014/main" id="{6741BBCD-616E-402D-A1DA-38ECBE339138}"/>
              </a:ext>
            </a:extLst>
          </p:cNvPr>
          <p:cNvSpPr/>
          <p:nvPr/>
        </p:nvSpPr>
        <p:spPr bwMode="gray">
          <a:xfrm>
            <a:off x="1473795" y="3560185"/>
            <a:ext cx="3970803" cy="5527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Cryptocurrency Tracing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7" name="Rectangle 6">
            <a:extLst>
              <a:ext uri="{FF2B5EF4-FFF2-40B4-BE49-F238E27FC236}">
                <a16:creationId xmlns:a16="http://schemas.microsoft.com/office/drawing/2014/main" id="{90C9A59A-7443-4192-92D0-7D39270DE731}"/>
              </a:ext>
            </a:extLst>
          </p:cNvPr>
          <p:cNvSpPr/>
          <p:nvPr/>
        </p:nvSpPr>
        <p:spPr bwMode="gray">
          <a:xfrm>
            <a:off x="1473795" y="5000838"/>
            <a:ext cx="3970803" cy="552760"/>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Illicit Transaction Flagging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8" name="Oval 7">
            <a:extLst>
              <a:ext uri="{FF2B5EF4-FFF2-40B4-BE49-F238E27FC236}">
                <a16:creationId xmlns:a16="http://schemas.microsoft.com/office/drawing/2014/main" id="{EADA02C3-1215-41C2-9FDE-73B3A0BE9138}"/>
              </a:ext>
            </a:extLst>
          </p:cNvPr>
          <p:cNvSpPr>
            <a:spLocks noChangeAspect="1"/>
          </p:cNvSpPr>
          <p:nvPr/>
        </p:nvSpPr>
        <p:spPr bwMode="gray">
          <a:xfrm>
            <a:off x="6364673" y="1352558"/>
            <a:ext cx="4908510" cy="4908511"/>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grpSp>
        <p:nvGrpSpPr>
          <p:cNvPr id="9" name="Group 8">
            <a:extLst>
              <a:ext uri="{FF2B5EF4-FFF2-40B4-BE49-F238E27FC236}">
                <a16:creationId xmlns:a16="http://schemas.microsoft.com/office/drawing/2014/main" id="{2D1E5C47-DC03-427D-9652-2658056DDD04}"/>
              </a:ext>
            </a:extLst>
          </p:cNvPr>
          <p:cNvGrpSpPr/>
          <p:nvPr/>
        </p:nvGrpSpPr>
        <p:grpSpPr>
          <a:xfrm>
            <a:off x="6362216" y="1350101"/>
            <a:ext cx="4913424" cy="4913424"/>
            <a:chOff x="2538415" y="228600"/>
            <a:chExt cx="4064000" cy="4064000"/>
          </a:xfrm>
        </p:grpSpPr>
        <p:sp>
          <p:nvSpPr>
            <p:cNvPr id="10" name="Arc 9">
              <a:extLst>
                <a:ext uri="{FF2B5EF4-FFF2-40B4-BE49-F238E27FC236}">
                  <a16:creationId xmlns:a16="http://schemas.microsoft.com/office/drawing/2014/main" id="{3960BDFC-05BD-40EF-B9EB-30C941E1EE2D}"/>
                </a:ext>
              </a:extLst>
            </p:cNvPr>
            <p:cNvSpPr/>
            <p:nvPr/>
          </p:nvSpPr>
          <p:spPr>
            <a:xfrm flipH="1">
              <a:off x="2538415" y="228600"/>
              <a:ext cx="4064000" cy="4064000"/>
            </a:xfrm>
            <a:prstGeom prst="arc">
              <a:avLst>
                <a:gd name="adj1" fmla="val 5399082"/>
                <a:gd name="adj2" fmla="val 16200068"/>
              </a:avLst>
            </a:prstGeom>
            <a:solidFill>
              <a:schemeClr val="bg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Arc 10">
              <a:extLst>
                <a:ext uri="{FF2B5EF4-FFF2-40B4-BE49-F238E27FC236}">
                  <a16:creationId xmlns:a16="http://schemas.microsoft.com/office/drawing/2014/main" id="{87520873-8598-43FB-A68F-1FAD7992BD62}"/>
                </a:ext>
              </a:extLst>
            </p:cNvPr>
            <p:cNvSpPr/>
            <p:nvPr/>
          </p:nvSpPr>
          <p:spPr>
            <a:xfrm>
              <a:off x="3096365" y="228600"/>
              <a:ext cx="2956722" cy="4064000"/>
            </a:xfrm>
            <a:prstGeom prst="arc">
              <a:avLst>
                <a:gd name="adj1" fmla="val 5399082"/>
                <a:gd name="adj2" fmla="val 16200068"/>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1">
            <a:extLst>
              <a:ext uri="{FF2B5EF4-FFF2-40B4-BE49-F238E27FC236}">
                <a16:creationId xmlns:a16="http://schemas.microsoft.com/office/drawing/2014/main" id="{A9976B3B-12CB-4364-AF22-75E36AF8DFC5}"/>
              </a:ext>
            </a:extLst>
          </p:cNvPr>
          <p:cNvGrpSpPr/>
          <p:nvPr/>
        </p:nvGrpSpPr>
        <p:grpSpPr>
          <a:xfrm>
            <a:off x="7031572" y="2019457"/>
            <a:ext cx="3574712" cy="3574712"/>
            <a:chOff x="4191617" y="228600"/>
            <a:chExt cx="4064000" cy="4064000"/>
          </a:xfrm>
        </p:grpSpPr>
        <p:sp>
          <p:nvSpPr>
            <p:cNvPr id="13" name="Arc 12">
              <a:extLst>
                <a:ext uri="{FF2B5EF4-FFF2-40B4-BE49-F238E27FC236}">
                  <a16:creationId xmlns:a16="http://schemas.microsoft.com/office/drawing/2014/main" id="{CD383555-3F85-42C7-B6E6-AF70FDE72BA7}"/>
                </a:ext>
              </a:extLst>
            </p:cNvPr>
            <p:cNvSpPr/>
            <p:nvPr/>
          </p:nvSpPr>
          <p:spPr>
            <a:xfrm flipH="1">
              <a:off x="4191617" y="228600"/>
              <a:ext cx="4064000" cy="4064000"/>
            </a:xfrm>
            <a:prstGeom prst="arc">
              <a:avLst>
                <a:gd name="adj1" fmla="val 5399082"/>
                <a:gd name="adj2" fmla="val 16200068"/>
              </a:avLst>
            </a:prstGeom>
            <a:solidFill>
              <a:schemeClr val="accent1">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Arc 13">
              <a:extLst>
                <a:ext uri="{FF2B5EF4-FFF2-40B4-BE49-F238E27FC236}">
                  <a16:creationId xmlns:a16="http://schemas.microsoft.com/office/drawing/2014/main" id="{D49717CE-28B8-4876-9601-90AAFD1AE144}"/>
                </a:ext>
              </a:extLst>
            </p:cNvPr>
            <p:cNvSpPr/>
            <p:nvPr/>
          </p:nvSpPr>
          <p:spPr>
            <a:xfrm>
              <a:off x="4745256" y="228600"/>
              <a:ext cx="2956722" cy="4064000"/>
            </a:xfrm>
            <a:prstGeom prst="arc">
              <a:avLst>
                <a:gd name="adj1" fmla="val 5399082"/>
                <a:gd name="adj2" fmla="val 16200068"/>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E808E891-0D38-495F-B862-13B931E888FC}"/>
              </a:ext>
            </a:extLst>
          </p:cNvPr>
          <p:cNvGrpSpPr/>
          <p:nvPr/>
        </p:nvGrpSpPr>
        <p:grpSpPr>
          <a:xfrm>
            <a:off x="7866951" y="2854837"/>
            <a:ext cx="1903952" cy="1903952"/>
            <a:chOff x="4191617" y="228600"/>
            <a:chExt cx="4064000" cy="4064000"/>
          </a:xfrm>
          <a:solidFill>
            <a:srgbClr val="DDEFE8"/>
          </a:solidFill>
        </p:grpSpPr>
        <p:sp>
          <p:nvSpPr>
            <p:cNvPr id="16" name="Arc 15">
              <a:extLst>
                <a:ext uri="{FF2B5EF4-FFF2-40B4-BE49-F238E27FC236}">
                  <a16:creationId xmlns:a16="http://schemas.microsoft.com/office/drawing/2014/main" id="{90653BAD-E330-4827-BBC0-225FF64EF303}"/>
                </a:ext>
              </a:extLst>
            </p:cNvPr>
            <p:cNvSpPr/>
            <p:nvPr/>
          </p:nvSpPr>
          <p:spPr>
            <a:xfrm flipH="1">
              <a:off x="4191617" y="228600"/>
              <a:ext cx="4064000" cy="4064000"/>
            </a:xfrm>
            <a:prstGeom prst="arc">
              <a:avLst>
                <a:gd name="adj1" fmla="val 5399082"/>
                <a:gd name="adj2" fmla="val 16200068"/>
              </a:avLst>
            </a:prstGeom>
            <a:solidFill>
              <a:schemeClr val="accent6">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Arc 16">
              <a:extLst>
                <a:ext uri="{FF2B5EF4-FFF2-40B4-BE49-F238E27FC236}">
                  <a16:creationId xmlns:a16="http://schemas.microsoft.com/office/drawing/2014/main" id="{C58A40A6-9B3C-4024-84BF-14CC85A64549}"/>
                </a:ext>
              </a:extLst>
            </p:cNvPr>
            <p:cNvSpPr/>
            <p:nvPr/>
          </p:nvSpPr>
          <p:spPr>
            <a:xfrm>
              <a:off x="4745256" y="228600"/>
              <a:ext cx="2956722" cy="4064000"/>
            </a:xfrm>
            <a:prstGeom prst="arc">
              <a:avLst>
                <a:gd name="adj1" fmla="val 5399082"/>
                <a:gd name="adj2" fmla="val 16200068"/>
              </a:avLst>
            </a:prstGeom>
            <a:solidFill>
              <a:schemeClr val="accent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4A52BD8-EA74-4B75-8958-E77BDEDBD221}"/>
              </a:ext>
            </a:extLst>
          </p:cNvPr>
          <p:cNvGrpSpPr>
            <a:grpSpLocks noChangeAspect="1"/>
          </p:cNvGrpSpPr>
          <p:nvPr>
            <p:custDataLst>
              <p:tags r:id="rId1"/>
            </p:custDataLst>
          </p:nvPr>
        </p:nvGrpSpPr>
        <p:grpSpPr>
          <a:xfrm>
            <a:off x="584004" y="1967097"/>
            <a:ext cx="911122" cy="1079401"/>
            <a:chOff x="3525926" y="2604211"/>
            <a:chExt cx="1887322" cy="2235900"/>
          </a:xfrm>
        </p:grpSpPr>
        <p:sp>
          <p:nvSpPr>
            <p:cNvPr id="29" name="Freeform 36">
              <a:extLst>
                <a:ext uri="{FF2B5EF4-FFF2-40B4-BE49-F238E27FC236}">
                  <a16:creationId xmlns:a16="http://schemas.microsoft.com/office/drawing/2014/main" id="{43E92253-706B-4046-A4E1-8A492D529175}"/>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0" name="Freeform 37">
              <a:extLst>
                <a:ext uri="{FF2B5EF4-FFF2-40B4-BE49-F238E27FC236}">
                  <a16:creationId xmlns:a16="http://schemas.microsoft.com/office/drawing/2014/main" id="{FFF3BA1A-35F2-404D-B382-BD941503AE10}"/>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1" name="Freeform 38">
              <a:extLst>
                <a:ext uri="{FF2B5EF4-FFF2-40B4-BE49-F238E27FC236}">
                  <a16:creationId xmlns:a16="http://schemas.microsoft.com/office/drawing/2014/main" id="{3EE61235-7956-4623-A467-2FBFC6554C68}"/>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2" name="Group 31">
            <a:extLst>
              <a:ext uri="{FF2B5EF4-FFF2-40B4-BE49-F238E27FC236}">
                <a16:creationId xmlns:a16="http://schemas.microsoft.com/office/drawing/2014/main" id="{98DA5ED4-EEDF-4568-B0F5-9F912E8D953A}"/>
              </a:ext>
            </a:extLst>
          </p:cNvPr>
          <p:cNvGrpSpPr>
            <a:grpSpLocks noChangeAspect="1"/>
          </p:cNvGrpSpPr>
          <p:nvPr>
            <p:custDataLst>
              <p:tags r:id="rId2"/>
            </p:custDataLst>
          </p:nvPr>
        </p:nvGrpSpPr>
        <p:grpSpPr>
          <a:xfrm>
            <a:off x="584004" y="3291794"/>
            <a:ext cx="911122" cy="1079401"/>
            <a:chOff x="3525926" y="2604211"/>
            <a:chExt cx="1887322" cy="2235900"/>
          </a:xfrm>
        </p:grpSpPr>
        <p:sp>
          <p:nvSpPr>
            <p:cNvPr id="33" name="Freeform 41">
              <a:extLst>
                <a:ext uri="{FF2B5EF4-FFF2-40B4-BE49-F238E27FC236}">
                  <a16:creationId xmlns:a16="http://schemas.microsoft.com/office/drawing/2014/main" id="{8271A04E-1134-40F3-9170-20C98050F8C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4" name="Freeform 42">
              <a:extLst>
                <a:ext uri="{FF2B5EF4-FFF2-40B4-BE49-F238E27FC236}">
                  <a16:creationId xmlns:a16="http://schemas.microsoft.com/office/drawing/2014/main" id="{B786ABD0-F10D-41C3-98D6-F07BBCD12B4D}"/>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5" name="Freeform 43">
              <a:extLst>
                <a:ext uri="{FF2B5EF4-FFF2-40B4-BE49-F238E27FC236}">
                  <a16:creationId xmlns:a16="http://schemas.microsoft.com/office/drawing/2014/main" id="{9D6940FB-D73A-46FF-9702-1115FA4585F2}"/>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6" name="Group 35">
            <a:extLst>
              <a:ext uri="{FF2B5EF4-FFF2-40B4-BE49-F238E27FC236}">
                <a16:creationId xmlns:a16="http://schemas.microsoft.com/office/drawing/2014/main" id="{F18BFC75-E3ED-460C-8762-D8E6EB6CFFD0}"/>
              </a:ext>
            </a:extLst>
          </p:cNvPr>
          <p:cNvGrpSpPr>
            <a:grpSpLocks noChangeAspect="1"/>
          </p:cNvGrpSpPr>
          <p:nvPr>
            <p:custDataLst>
              <p:tags r:id="rId3"/>
            </p:custDataLst>
          </p:nvPr>
        </p:nvGrpSpPr>
        <p:grpSpPr>
          <a:xfrm>
            <a:off x="584004" y="4732447"/>
            <a:ext cx="911122" cy="1079401"/>
            <a:chOff x="3525926" y="2604211"/>
            <a:chExt cx="1887322" cy="2235900"/>
          </a:xfrm>
        </p:grpSpPr>
        <p:sp>
          <p:nvSpPr>
            <p:cNvPr id="37" name="Freeform 46">
              <a:extLst>
                <a:ext uri="{FF2B5EF4-FFF2-40B4-BE49-F238E27FC236}">
                  <a16:creationId xmlns:a16="http://schemas.microsoft.com/office/drawing/2014/main" id="{67CAC711-F9F4-4BA6-BB31-669F89204E5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8" name="Freeform 47">
              <a:extLst>
                <a:ext uri="{FF2B5EF4-FFF2-40B4-BE49-F238E27FC236}">
                  <a16:creationId xmlns:a16="http://schemas.microsoft.com/office/drawing/2014/main" id="{0FAACCE3-9D2B-426E-B1CD-B05A2B56E456}"/>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9" name="Freeform 48">
              <a:extLst>
                <a:ext uri="{FF2B5EF4-FFF2-40B4-BE49-F238E27FC236}">
                  <a16:creationId xmlns:a16="http://schemas.microsoft.com/office/drawing/2014/main" id="{77138E29-4A95-49EB-823D-E15225C7F1C6}"/>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sp>
        <p:nvSpPr>
          <p:cNvPr id="40" name="Star: 5 Points 39">
            <a:extLst>
              <a:ext uri="{FF2B5EF4-FFF2-40B4-BE49-F238E27FC236}">
                <a16:creationId xmlns:a16="http://schemas.microsoft.com/office/drawing/2014/main" id="{A006D3D5-A242-4209-831C-1D84BD607626}"/>
              </a:ext>
            </a:extLst>
          </p:cNvPr>
          <p:cNvSpPr/>
          <p:nvPr/>
        </p:nvSpPr>
        <p:spPr>
          <a:xfrm>
            <a:off x="8587812" y="3507404"/>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Star: 5 Points 40">
            <a:extLst>
              <a:ext uri="{FF2B5EF4-FFF2-40B4-BE49-F238E27FC236}">
                <a16:creationId xmlns:a16="http://schemas.microsoft.com/office/drawing/2014/main" id="{C08402E4-9582-4150-B25D-8D1B290BC526}"/>
              </a:ext>
            </a:extLst>
          </p:cNvPr>
          <p:cNvSpPr/>
          <p:nvPr/>
        </p:nvSpPr>
        <p:spPr>
          <a:xfrm>
            <a:off x="808159" y="4722355"/>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781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Questions</a:t>
            </a:r>
          </a:p>
        </p:txBody>
      </p:sp>
    </p:spTree>
    <p:extLst>
      <p:ext uri="{BB962C8B-B14F-4D97-AF65-F5344CB8AC3E}">
        <p14:creationId xmlns:p14="http://schemas.microsoft.com/office/powerpoint/2010/main" val="290401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70276D-AA9C-4127-BAE2-E4C2F62B5A5C}"/>
              </a:ext>
            </a:extLst>
          </p:cNvPr>
          <p:cNvSpPr>
            <a:spLocks noGrp="1"/>
          </p:cNvSpPr>
          <p:nvPr>
            <p:ph type="title"/>
          </p:nvPr>
        </p:nvSpPr>
        <p:spPr/>
        <p:txBody>
          <a:bodyPr/>
          <a:lstStyle/>
          <a:p>
            <a:r>
              <a:rPr lang="en-US" b="1" dirty="0"/>
              <a:t>3PML Use Case</a:t>
            </a:r>
          </a:p>
        </p:txBody>
      </p:sp>
      <p:sp>
        <p:nvSpPr>
          <p:cNvPr id="4" name="TextBox 3">
            <a:extLst>
              <a:ext uri="{FF2B5EF4-FFF2-40B4-BE49-F238E27FC236}">
                <a16:creationId xmlns:a16="http://schemas.microsoft.com/office/drawing/2014/main" id="{92B0FB9D-A5F7-4BBA-A263-1906E6505BB3}"/>
              </a:ext>
            </a:extLst>
          </p:cNvPr>
          <p:cNvSpPr txBox="1"/>
          <p:nvPr/>
        </p:nvSpPr>
        <p:spPr>
          <a:xfrm>
            <a:off x="583514" y="1101780"/>
            <a:ext cx="6614727" cy="1692771"/>
          </a:xfrm>
          <a:prstGeom prst="rect">
            <a:avLst/>
          </a:prstGeom>
          <a:noFill/>
          <a:ln w="28575">
            <a:solidFill>
              <a:srgbClr val="FDD300"/>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Problem &amp; Motivation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Due to the regulation challenges that Blockchain technology brings to 3PML cases, there is need for more advanced analytics on major cryptocurrencies (Bitcoin, Ethereum, </a:t>
            </a:r>
            <a:r>
              <a:rPr kumimoji="0" lang="en-US" sz="1400" b="0" i="0" u="none" strike="noStrike" kern="1200" cap="none" spc="0" normalizeH="0" baseline="0" noProof="0" dirty="0" err="1">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Zcash</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en-US" sz="1400" b="0" i="0" u="none" strike="noStrike" kern="1200" cap="none" spc="0" normalizeH="0" baseline="0" noProof="0" dirty="0" err="1">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Monero</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Illicit actors are frequently using cryptocurrencies to obfuscate their dealings.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solidFill>
                  <a:srgbClr val="313131"/>
                </a:solidFill>
                <a:latin typeface="Open Sans" panose="020B0606030504020204" pitchFamily="34" charset="0"/>
                <a:ea typeface="Open Sans" panose="020B0606030504020204" pitchFamily="34" charset="0"/>
                <a:cs typeface="Open Sans" panose="020B0606030504020204" pitchFamily="34" charset="0"/>
              </a:rPr>
              <a:t>Goal: f</a:t>
            </a: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lagging illicit transactions retroactively and in real time</a:t>
            </a:r>
          </a:p>
        </p:txBody>
      </p:sp>
      <p:sp>
        <p:nvSpPr>
          <p:cNvPr id="5" name="TextBox 4">
            <a:extLst>
              <a:ext uri="{FF2B5EF4-FFF2-40B4-BE49-F238E27FC236}">
                <a16:creationId xmlns:a16="http://schemas.microsoft.com/office/drawing/2014/main" id="{A7B17F76-3A0C-4D29-9B62-9F91A3C68C1F}"/>
              </a:ext>
            </a:extLst>
          </p:cNvPr>
          <p:cNvSpPr txBox="1"/>
          <p:nvPr/>
        </p:nvSpPr>
        <p:spPr>
          <a:xfrm>
            <a:off x="2788636" y="3076330"/>
            <a:ext cx="6614727" cy="1046440"/>
          </a:xfrm>
          <a:prstGeom prst="rect">
            <a:avLst/>
          </a:prstGeom>
          <a:noFill/>
          <a:ln w="28575">
            <a:solidFill>
              <a:srgbClr val="34F0FF"/>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Need to find a way to classify the illicit actors/transactions on these crypto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Robust, fast and scalable solution</a:t>
            </a:r>
          </a:p>
        </p:txBody>
      </p:sp>
      <p:sp>
        <p:nvSpPr>
          <p:cNvPr id="6" name="TextBox 5">
            <a:extLst>
              <a:ext uri="{FF2B5EF4-FFF2-40B4-BE49-F238E27FC236}">
                <a16:creationId xmlns:a16="http://schemas.microsoft.com/office/drawing/2014/main" id="{73BB7A9F-6801-4F9C-9FB9-BD31793EBAFC}"/>
              </a:ext>
            </a:extLst>
          </p:cNvPr>
          <p:cNvSpPr txBox="1"/>
          <p:nvPr/>
        </p:nvSpPr>
        <p:spPr>
          <a:xfrm>
            <a:off x="4781456" y="4619995"/>
            <a:ext cx="6614727" cy="1692771"/>
          </a:xfrm>
          <a:prstGeom prst="rect">
            <a:avLst/>
          </a:prstGeom>
          <a:noFill/>
          <a:ln w="28575">
            <a:solidFill>
              <a:srgbClr val="86F200"/>
            </a:solidFill>
          </a:ln>
        </p:spPr>
        <p:txBody>
          <a:bodyPr wrap="square" lIns="91440" tIns="91440" rIns="91440" bIns="91440" rtlCol="0" anchor="ctr">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400" b="1"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Methods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Feature Engineering</a:t>
            </a:r>
          </a:p>
          <a:p>
            <a:pPr marL="628650" lvl="1" indent="-171450">
              <a:buFont typeface="Arial" panose="020B0604020202020204" pitchFamily="34" charset="0"/>
              <a:buChar char="•"/>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Graph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Supervised Machine Learning</a:t>
            </a:r>
          </a:p>
          <a:p>
            <a:pPr marL="628650" lvl="1" indent="-171450">
              <a:buFont typeface="Arial" panose="020B0604020202020204" pitchFamily="34" charset="0"/>
              <a:buChar char="•"/>
              <a:defRPr/>
            </a:pPr>
            <a:r>
              <a:rPr lang="en-US" sz="1400" dirty="0">
                <a:solidFill>
                  <a:srgbClr val="313131"/>
                </a:solidFill>
                <a:latin typeface="Open Sans" panose="020B0606030504020204" pitchFamily="34" charset="0"/>
                <a:ea typeface="Open Sans" panose="020B0606030504020204" pitchFamily="34" charset="0"/>
                <a:cs typeface="Open Sans" panose="020B0606030504020204" pitchFamily="34" charset="0"/>
              </a:rPr>
              <a:t>Light Gradient Boosting Machines</a:t>
            </a:r>
            <a:r>
              <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rPr>
              <a:t> </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srgbClr val="31313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 name="Arrow: Bent 6">
            <a:extLst>
              <a:ext uri="{FF2B5EF4-FFF2-40B4-BE49-F238E27FC236}">
                <a16:creationId xmlns:a16="http://schemas.microsoft.com/office/drawing/2014/main" id="{C8FC8E35-AFF7-4AD4-B79D-E242FFDC79AE}"/>
              </a:ext>
            </a:extLst>
          </p:cNvPr>
          <p:cNvSpPr/>
          <p:nvPr/>
        </p:nvSpPr>
        <p:spPr bwMode="gray">
          <a:xfrm rot="10800000" flipH="1">
            <a:off x="2126516" y="2794550"/>
            <a:ext cx="563526" cy="980010"/>
          </a:xfrm>
          <a:prstGeom prst="bentArrow">
            <a:avLst>
              <a:gd name="adj1" fmla="val 25000"/>
              <a:gd name="adj2" fmla="val 25000"/>
              <a:gd name="adj3" fmla="val 25000"/>
              <a:gd name="adj4" fmla="val 43750"/>
            </a:avLst>
          </a:prstGeom>
          <a:solidFill>
            <a:schemeClr val="bg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
        <p:nvSpPr>
          <p:cNvPr id="8" name="Arrow: Bent 7">
            <a:extLst>
              <a:ext uri="{FF2B5EF4-FFF2-40B4-BE49-F238E27FC236}">
                <a16:creationId xmlns:a16="http://schemas.microsoft.com/office/drawing/2014/main" id="{D5B6094D-AFB7-478E-A5A1-0C587EA8B28D}"/>
              </a:ext>
            </a:extLst>
          </p:cNvPr>
          <p:cNvSpPr/>
          <p:nvPr/>
        </p:nvSpPr>
        <p:spPr bwMode="gray">
          <a:xfrm rot="10800000" flipH="1">
            <a:off x="4090665" y="4338214"/>
            <a:ext cx="563526" cy="1087733"/>
          </a:xfrm>
          <a:prstGeom prst="bentArrow">
            <a:avLst/>
          </a:prstGeom>
          <a:solidFill>
            <a:schemeClr val="bg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Verdana"/>
              <a:ea typeface="+mn-ea"/>
              <a:cs typeface="+mn-cs"/>
            </a:endParaRPr>
          </a:p>
        </p:txBody>
      </p:sp>
    </p:spTree>
    <p:extLst>
      <p:ext uri="{BB962C8B-B14F-4D97-AF65-F5344CB8AC3E}">
        <p14:creationId xmlns:p14="http://schemas.microsoft.com/office/powerpoint/2010/main" val="285770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a:extLst>
              <a:ext uri="{FF2B5EF4-FFF2-40B4-BE49-F238E27FC236}">
                <a16:creationId xmlns:a16="http://schemas.microsoft.com/office/drawing/2014/main" id="{8C72E4C4-3179-4176-98FE-456BB52485E6}"/>
              </a:ext>
            </a:extLst>
          </p:cNvPr>
          <p:cNvSpPr>
            <a:spLocks noGrp="1"/>
          </p:cNvSpPr>
          <p:nvPr>
            <p:ph type="body" sz="quarter" idx="13"/>
          </p:nvPr>
        </p:nvSpPr>
        <p:spPr>
          <a:xfrm>
            <a:off x="528000" y="848588"/>
            <a:ext cx="11136000" cy="757255"/>
          </a:xfrm>
        </p:spPr>
        <p:txBody>
          <a:bodyPr/>
          <a:lstStyle/>
          <a:p>
            <a:r>
              <a:rPr lang="en-US" dirty="0"/>
              <a:t>The methods discussed in this presentation are at the core of accelerating lead generation work</a:t>
            </a:r>
          </a:p>
        </p:txBody>
      </p:sp>
      <p:sp>
        <p:nvSpPr>
          <p:cNvPr id="3" name="Title 2">
            <a:extLst>
              <a:ext uri="{FF2B5EF4-FFF2-40B4-BE49-F238E27FC236}">
                <a16:creationId xmlns:a16="http://schemas.microsoft.com/office/drawing/2014/main" id="{803CE93F-DE46-4D78-A9A9-4A604C33A6C9}"/>
              </a:ext>
            </a:extLst>
          </p:cNvPr>
          <p:cNvSpPr>
            <a:spLocks noGrp="1"/>
          </p:cNvSpPr>
          <p:nvPr>
            <p:ph type="title"/>
          </p:nvPr>
        </p:nvSpPr>
        <p:spPr/>
        <p:txBody>
          <a:bodyPr/>
          <a:lstStyle/>
          <a:p>
            <a:r>
              <a:rPr lang="en-US" b="1" dirty="0"/>
              <a:t>Why is this Work Important</a:t>
            </a:r>
          </a:p>
        </p:txBody>
      </p:sp>
      <p:sp>
        <p:nvSpPr>
          <p:cNvPr id="5" name="Rectangle 4">
            <a:extLst>
              <a:ext uri="{FF2B5EF4-FFF2-40B4-BE49-F238E27FC236}">
                <a16:creationId xmlns:a16="http://schemas.microsoft.com/office/drawing/2014/main" id="{AB088DC9-640E-4859-8A79-A9F16CB5A1F3}"/>
              </a:ext>
            </a:extLst>
          </p:cNvPr>
          <p:cNvSpPr/>
          <p:nvPr/>
        </p:nvSpPr>
        <p:spPr bwMode="gray">
          <a:xfrm>
            <a:off x="1473795" y="2235488"/>
            <a:ext cx="3970803" cy="552760"/>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Accelerated Lead Generation System</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6" name="Rectangle 5">
            <a:extLst>
              <a:ext uri="{FF2B5EF4-FFF2-40B4-BE49-F238E27FC236}">
                <a16:creationId xmlns:a16="http://schemas.microsoft.com/office/drawing/2014/main" id="{6741BBCD-616E-402D-A1DA-38ECBE339138}"/>
              </a:ext>
            </a:extLst>
          </p:cNvPr>
          <p:cNvSpPr/>
          <p:nvPr/>
        </p:nvSpPr>
        <p:spPr bwMode="gray">
          <a:xfrm>
            <a:off x="1473795" y="3560185"/>
            <a:ext cx="3970803" cy="552760"/>
          </a:xfrm>
          <a:prstGeom prst="rect">
            <a:avLst/>
          </a:prstGeom>
          <a:solidFill>
            <a:schemeClr val="accent1"/>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Cryptocurrency Tracing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7" name="Rectangle 6">
            <a:extLst>
              <a:ext uri="{FF2B5EF4-FFF2-40B4-BE49-F238E27FC236}">
                <a16:creationId xmlns:a16="http://schemas.microsoft.com/office/drawing/2014/main" id="{90C9A59A-7443-4192-92D0-7D39270DE731}"/>
              </a:ext>
            </a:extLst>
          </p:cNvPr>
          <p:cNvSpPr/>
          <p:nvPr/>
        </p:nvSpPr>
        <p:spPr bwMode="gray">
          <a:xfrm>
            <a:off x="1473795" y="5000838"/>
            <a:ext cx="3970803" cy="552760"/>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lang="en-US" sz="1600" b="1" dirty="0">
                <a:solidFill>
                  <a:prstClr val="white"/>
                </a:solidFill>
                <a:latin typeface="Calibri"/>
                <a:cs typeface="Verdana" panose="020B0604030504040204" pitchFamily="34" charset="0"/>
              </a:rPr>
              <a:t>Automated Illicit Transaction Flagging</a:t>
            </a: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sp>
        <p:nvSpPr>
          <p:cNvPr id="8" name="Oval 7">
            <a:extLst>
              <a:ext uri="{FF2B5EF4-FFF2-40B4-BE49-F238E27FC236}">
                <a16:creationId xmlns:a16="http://schemas.microsoft.com/office/drawing/2014/main" id="{EADA02C3-1215-41C2-9FDE-73B3A0BE9138}"/>
              </a:ext>
            </a:extLst>
          </p:cNvPr>
          <p:cNvSpPr>
            <a:spLocks noChangeAspect="1"/>
          </p:cNvSpPr>
          <p:nvPr/>
        </p:nvSpPr>
        <p:spPr bwMode="gray">
          <a:xfrm>
            <a:off x="6364673" y="1352558"/>
            <a:ext cx="4908510" cy="4908511"/>
          </a:xfrm>
          <a:prstGeom prst="ellipse">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a:ea typeface="+mn-ea"/>
              <a:cs typeface="Verdana" panose="020B0604030504040204" pitchFamily="34" charset="0"/>
            </a:endParaRPr>
          </a:p>
        </p:txBody>
      </p:sp>
      <p:grpSp>
        <p:nvGrpSpPr>
          <p:cNvPr id="9" name="Group 8">
            <a:extLst>
              <a:ext uri="{FF2B5EF4-FFF2-40B4-BE49-F238E27FC236}">
                <a16:creationId xmlns:a16="http://schemas.microsoft.com/office/drawing/2014/main" id="{2D1E5C47-DC03-427D-9652-2658056DDD04}"/>
              </a:ext>
            </a:extLst>
          </p:cNvPr>
          <p:cNvGrpSpPr/>
          <p:nvPr/>
        </p:nvGrpSpPr>
        <p:grpSpPr>
          <a:xfrm>
            <a:off x="6362216" y="1350101"/>
            <a:ext cx="4913424" cy="4913424"/>
            <a:chOff x="2538415" y="228600"/>
            <a:chExt cx="4064000" cy="4064000"/>
          </a:xfrm>
        </p:grpSpPr>
        <p:sp>
          <p:nvSpPr>
            <p:cNvPr id="10" name="Arc 9">
              <a:extLst>
                <a:ext uri="{FF2B5EF4-FFF2-40B4-BE49-F238E27FC236}">
                  <a16:creationId xmlns:a16="http://schemas.microsoft.com/office/drawing/2014/main" id="{3960BDFC-05BD-40EF-B9EB-30C941E1EE2D}"/>
                </a:ext>
              </a:extLst>
            </p:cNvPr>
            <p:cNvSpPr/>
            <p:nvPr/>
          </p:nvSpPr>
          <p:spPr>
            <a:xfrm flipH="1">
              <a:off x="2538415" y="228600"/>
              <a:ext cx="4064000" cy="4064000"/>
            </a:xfrm>
            <a:prstGeom prst="arc">
              <a:avLst>
                <a:gd name="adj1" fmla="val 5399082"/>
                <a:gd name="adj2" fmla="val 16200068"/>
              </a:avLst>
            </a:prstGeom>
            <a:solidFill>
              <a:schemeClr val="bg2">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Arc 10">
              <a:extLst>
                <a:ext uri="{FF2B5EF4-FFF2-40B4-BE49-F238E27FC236}">
                  <a16:creationId xmlns:a16="http://schemas.microsoft.com/office/drawing/2014/main" id="{87520873-8598-43FB-A68F-1FAD7992BD62}"/>
                </a:ext>
              </a:extLst>
            </p:cNvPr>
            <p:cNvSpPr/>
            <p:nvPr/>
          </p:nvSpPr>
          <p:spPr>
            <a:xfrm>
              <a:off x="3096365" y="228600"/>
              <a:ext cx="2956722" cy="4064000"/>
            </a:xfrm>
            <a:prstGeom prst="arc">
              <a:avLst>
                <a:gd name="adj1" fmla="val 5399082"/>
                <a:gd name="adj2" fmla="val 16200068"/>
              </a:avLst>
            </a:prstGeom>
            <a:solidFill>
              <a:schemeClr val="bg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1">
            <a:extLst>
              <a:ext uri="{FF2B5EF4-FFF2-40B4-BE49-F238E27FC236}">
                <a16:creationId xmlns:a16="http://schemas.microsoft.com/office/drawing/2014/main" id="{A9976B3B-12CB-4364-AF22-75E36AF8DFC5}"/>
              </a:ext>
            </a:extLst>
          </p:cNvPr>
          <p:cNvGrpSpPr/>
          <p:nvPr/>
        </p:nvGrpSpPr>
        <p:grpSpPr>
          <a:xfrm>
            <a:off x="7031572" y="2019457"/>
            <a:ext cx="3574712" cy="3574712"/>
            <a:chOff x="4191617" y="228600"/>
            <a:chExt cx="4064000" cy="4064000"/>
          </a:xfrm>
        </p:grpSpPr>
        <p:sp>
          <p:nvSpPr>
            <p:cNvPr id="13" name="Arc 12">
              <a:extLst>
                <a:ext uri="{FF2B5EF4-FFF2-40B4-BE49-F238E27FC236}">
                  <a16:creationId xmlns:a16="http://schemas.microsoft.com/office/drawing/2014/main" id="{CD383555-3F85-42C7-B6E6-AF70FDE72BA7}"/>
                </a:ext>
              </a:extLst>
            </p:cNvPr>
            <p:cNvSpPr/>
            <p:nvPr/>
          </p:nvSpPr>
          <p:spPr>
            <a:xfrm flipH="1">
              <a:off x="4191617" y="228600"/>
              <a:ext cx="4064000" cy="4064000"/>
            </a:xfrm>
            <a:prstGeom prst="arc">
              <a:avLst>
                <a:gd name="adj1" fmla="val 5399082"/>
                <a:gd name="adj2" fmla="val 16200068"/>
              </a:avLst>
            </a:prstGeom>
            <a:solidFill>
              <a:schemeClr val="accent1">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Arc 13">
              <a:extLst>
                <a:ext uri="{FF2B5EF4-FFF2-40B4-BE49-F238E27FC236}">
                  <a16:creationId xmlns:a16="http://schemas.microsoft.com/office/drawing/2014/main" id="{D49717CE-28B8-4876-9601-90AAFD1AE144}"/>
                </a:ext>
              </a:extLst>
            </p:cNvPr>
            <p:cNvSpPr/>
            <p:nvPr/>
          </p:nvSpPr>
          <p:spPr>
            <a:xfrm>
              <a:off x="4745256" y="228600"/>
              <a:ext cx="2956722" cy="4064000"/>
            </a:xfrm>
            <a:prstGeom prst="arc">
              <a:avLst>
                <a:gd name="adj1" fmla="val 5399082"/>
                <a:gd name="adj2" fmla="val 16200068"/>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5" name="Group 14">
            <a:extLst>
              <a:ext uri="{FF2B5EF4-FFF2-40B4-BE49-F238E27FC236}">
                <a16:creationId xmlns:a16="http://schemas.microsoft.com/office/drawing/2014/main" id="{E808E891-0D38-495F-B862-13B931E888FC}"/>
              </a:ext>
            </a:extLst>
          </p:cNvPr>
          <p:cNvGrpSpPr/>
          <p:nvPr/>
        </p:nvGrpSpPr>
        <p:grpSpPr>
          <a:xfrm>
            <a:off x="7866951" y="2854837"/>
            <a:ext cx="1903952" cy="1903952"/>
            <a:chOff x="4191617" y="228600"/>
            <a:chExt cx="4064000" cy="4064000"/>
          </a:xfrm>
          <a:solidFill>
            <a:srgbClr val="DDEFE8"/>
          </a:solidFill>
        </p:grpSpPr>
        <p:sp>
          <p:nvSpPr>
            <p:cNvPr id="16" name="Arc 15">
              <a:extLst>
                <a:ext uri="{FF2B5EF4-FFF2-40B4-BE49-F238E27FC236}">
                  <a16:creationId xmlns:a16="http://schemas.microsoft.com/office/drawing/2014/main" id="{90653BAD-E330-4827-BBC0-225FF64EF303}"/>
                </a:ext>
              </a:extLst>
            </p:cNvPr>
            <p:cNvSpPr/>
            <p:nvPr/>
          </p:nvSpPr>
          <p:spPr>
            <a:xfrm flipH="1">
              <a:off x="4191617" y="228600"/>
              <a:ext cx="4064000" cy="4064000"/>
            </a:xfrm>
            <a:prstGeom prst="arc">
              <a:avLst>
                <a:gd name="adj1" fmla="val 5399082"/>
                <a:gd name="adj2" fmla="val 16200068"/>
              </a:avLst>
            </a:prstGeom>
            <a:solidFill>
              <a:schemeClr val="accent6">
                <a:lumMod val="75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Arc 16">
              <a:extLst>
                <a:ext uri="{FF2B5EF4-FFF2-40B4-BE49-F238E27FC236}">
                  <a16:creationId xmlns:a16="http://schemas.microsoft.com/office/drawing/2014/main" id="{C58A40A6-9B3C-4024-84BF-14CC85A64549}"/>
                </a:ext>
              </a:extLst>
            </p:cNvPr>
            <p:cNvSpPr/>
            <p:nvPr/>
          </p:nvSpPr>
          <p:spPr>
            <a:xfrm>
              <a:off x="4745256" y="228600"/>
              <a:ext cx="2956722" cy="4064000"/>
            </a:xfrm>
            <a:prstGeom prst="arc">
              <a:avLst>
                <a:gd name="adj1" fmla="val 5399082"/>
                <a:gd name="adj2" fmla="val 16200068"/>
              </a:avLst>
            </a:prstGeom>
            <a:solidFill>
              <a:schemeClr val="accent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4A52BD8-EA74-4B75-8958-E77BDEDBD221}"/>
              </a:ext>
            </a:extLst>
          </p:cNvPr>
          <p:cNvGrpSpPr>
            <a:grpSpLocks noChangeAspect="1"/>
          </p:cNvGrpSpPr>
          <p:nvPr>
            <p:custDataLst>
              <p:tags r:id="rId1"/>
            </p:custDataLst>
          </p:nvPr>
        </p:nvGrpSpPr>
        <p:grpSpPr>
          <a:xfrm>
            <a:off x="584004" y="1967097"/>
            <a:ext cx="911122" cy="1079401"/>
            <a:chOff x="3525926" y="2604211"/>
            <a:chExt cx="1887322" cy="2235900"/>
          </a:xfrm>
        </p:grpSpPr>
        <p:sp>
          <p:nvSpPr>
            <p:cNvPr id="29" name="Freeform 36">
              <a:extLst>
                <a:ext uri="{FF2B5EF4-FFF2-40B4-BE49-F238E27FC236}">
                  <a16:creationId xmlns:a16="http://schemas.microsoft.com/office/drawing/2014/main" id="{43E92253-706B-4046-A4E1-8A492D529175}"/>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0" name="Freeform 37">
              <a:extLst>
                <a:ext uri="{FF2B5EF4-FFF2-40B4-BE49-F238E27FC236}">
                  <a16:creationId xmlns:a16="http://schemas.microsoft.com/office/drawing/2014/main" id="{FFF3BA1A-35F2-404D-B382-BD941503AE10}"/>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1" name="Freeform 38">
              <a:extLst>
                <a:ext uri="{FF2B5EF4-FFF2-40B4-BE49-F238E27FC236}">
                  <a16:creationId xmlns:a16="http://schemas.microsoft.com/office/drawing/2014/main" id="{3EE61235-7956-4623-A467-2FBFC6554C68}"/>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2" name="Group 31">
            <a:extLst>
              <a:ext uri="{FF2B5EF4-FFF2-40B4-BE49-F238E27FC236}">
                <a16:creationId xmlns:a16="http://schemas.microsoft.com/office/drawing/2014/main" id="{98DA5ED4-EEDF-4568-B0F5-9F912E8D953A}"/>
              </a:ext>
            </a:extLst>
          </p:cNvPr>
          <p:cNvGrpSpPr>
            <a:grpSpLocks noChangeAspect="1"/>
          </p:cNvGrpSpPr>
          <p:nvPr>
            <p:custDataLst>
              <p:tags r:id="rId2"/>
            </p:custDataLst>
          </p:nvPr>
        </p:nvGrpSpPr>
        <p:grpSpPr>
          <a:xfrm>
            <a:off x="584004" y="3291794"/>
            <a:ext cx="911122" cy="1079401"/>
            <a:chOff x="3525926" y="2604211"/>
            <a:chExt cx="1887322" cy="2235900"/>
          </a:xfrm>
        </p:grpSpPr>
        <p:sp>
          <p:nvSpPr>
            <p:cNvPr id="33" name="Freeform 41">
              <a:extLst>
                <a:ext uri="{FF2B5EF4-FFF2-40B4-BE49-F238E27FC236}">
                  <a16:creationId xmlns:a16="http://schemas.microsoft.com/office/drawing/2014/main" id="{8271A04E-1134-40F3-9170-20C98050F8C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1">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sp>
          <p:nvSpPr>
            <p:cNvPr id="34" name="Freeform 42">
              <a:extLst>
                <a:ext uri="{FF2B5EF4-FFF2-40B4-BE49-F238E27FC236}">
                  <a16:creationId xmlns:a16="http://schemas.microsoft.com/office/drawing/2014/main" id="{B786ABD0-F10D-41C3-98D6-F07BBCD12B4D}"/>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5" name="Freeform 43">
              <a:extLst>
                <a:ext uri="{FF2B5EF4-FFF2-40B4-BE49-F238E27FC236}">
                  <a16:creationId xmlns:a16="http://schemas.microsoft.com/office/drawing/2014/main" id="{9D6940FB-D73A-46FF-9702-1115FA4585F2}"/>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grpSp>
        <p:nvGrpSpPr>
          <p:cNvPr id="36" name="Group 35">
            <a:extLst>
              <a:ext uri="{FF2B5EF4-FFF2-40B4-BE49-F238E27FC236}">
                <a16:creationId xmlns:a16="http://schemas.microsoft.com/office/drawing/2014/main" id="{F18BFC75-E3ED-460C-8762-D8E6EB6CFFD0}"/>
              </a:ext>
            </a:extLst>
          </p:cNvPr>
          <p:cNvGrpSpPr>
            <a:grpSpLocks noChangeAspect="1"/>
          </p:cNvGrpSpPr>
          <p:nvPr>
            <p:custDataLst>
              <p:tags r:id="rId3"/>
            </p:custDataLst>
          </p:nvPr>
        </p:nvGrpSpPr>
        <p:grpSpPr>
          <a:xfrm>
            <a:off x="584004" y="4732447"/>
            <a:ext cx="911122" cy="1079401"/>
            <a:chOff x="3525926" y="2604211"/>
            <a:chExt cx="1887322" cy="2235900"/>
          </a:xfrm>
        </p:grpSpPr>
        <p:sp>
          <p:nvSpPr>
            <p:cNvPr id="37" name="Freeform 46">
              <a:extLst>
                <a:ext uri="{FF2B5EF4-FFF2-40B4-BE49-F238E27FC236}">
                  <a16:creationId xmlns:a16="http://schemas.microsoft.com/office/drawing/2014/main" id="{67CAC711-F9F4-4BA6-BB31-669F89204E5D}"/>
                </a:ext>
              </a:extLst>
            </p:cNvPr>
            <p:cNvSpPr/>
            <p:nvPr/>
          </p:nvSpPr>
          <p:spPr>
            <a:xfrm>
              <a:off x="3540557" y="2604211"/>
              <a:ext cx="1872691" cy="1111911"/>
            </a:xfrm>
            <a:custGeom>
              <a:avLst/>
              <a:gdLst>
                <a:gd name="connsiteX0" fmla="*/ 0 w 1872691"/>
                <a:gd name="connsiteY0" fmla="*/ 555955 h 1111911"/>
                <a:gd name="connsiteX1" fmla="*/ 914400 w 1872691"/>
                <a:gd name="connsiteY1" fmla="*/ 0 h 1111911"/>
                <a:gd name="connsiteX2" fmla="*/ 1872691 w 1872691"/>
                <a:gd name="connsiteY2" fmla="*/ 555955 h 1111911"/>
                <a:gd name="connsiteX3" fmla="*/ 929030 w 1872691"/>
                <a:gd name="connsiteY3" fmla="*/ 1111911 h 1111911"/>
                <a:gd name="connsiteX4" fmla="*/ 0 w 1872691"/>
                <a:gd name="connsiteY4" fmla="*/ 555955 h 1111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691" h="1111911">
                  <a:moveTo>
                    <a:pt x="0" y="555955"/>
                  </a:moveTo>
                  <a:lnTo>
                    <a:pt x="914400" y="0"/>
                  </a:lnTo>
                  <a:lnTo>
                    <a:pt x="1872691" y="555955"/>
                  </a:lnTo>
                  <a:lnTo>
                    <a:pt x="929030" y="1111911"/>
                  </a:lnTo>
                  <a:lnTo>
                    <a:pt x="0" y="555955"/>
                  </a:lnTo>
                  <a:close/>
                </a:path>
              </a:pathLst>
            </a:custGeom>
            <a:solidFill>
              <a:schemeClr val="accent6">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8" name="Freeform 47">
              <a:extLst>
                <a:ext uri="{FF2B5EF4-FFF2-40B4-BE49-F238E27FC236}">
                  <a16:creationId xmlns:a16="http://schemas.microsoft.com/office/drawing/2014/main" id="{0FAACCE3-9D2B-426E-B1CD-B05A2B56E456}"/>
                </a:ext>
              </a:extLst>
            </p:cNvPr>
            <p:cNvSpPr/>
            <p:nvPr/>
          </p:nvSpPr>
          <p:spPr>
            <a:xfrm>
              <a:off x="4469587" y="3160166"/>
              <a:ext cx="943661" cy="1675181"/>
            </a:xfrm>
            <a:custGeom>
              <a:avLst/>
              <a:gdLst>
                <a:gd name="connsiteX0" fmla="*/ 0 w 943661"/>
                <a:gd name="connsiteY0" fmla="*/ 548640 h 1675181"/>
                <a:gd name="connsiteX1" fmla="*/ 14631 w 943661"/>
                <a:gd name="connsiteY1" fmla="*/ 1675181 h 1675181"/>
                <a:gd name="connsiteX2" fmla="*/ 936346 w 943661"/>
                <a:gd name="connsiteY2" fmla="*/ 1126541 h 1675181"/>
                <a:gd name="connsiteX3" fmla="*/ 943661 w 943661"/>
                <a:gd name="connsiteY3" fmla="*/ 0 h 1675181"/>
                <a:gd name="connsiteX4" fmla="*/ 0 w 943661"/>
                <a:gd name="connsiteY4" fmla="*/ 548640 h 167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661" h="1675181">
                  <a:moveTo>
                    <a:pt x="0" y="548640"/>
                  </a:moveTo>
                  <a:lnTo>
                    <a:pt x="14631" y="1675181"/>
                  </a:lnTo>
                  <a:lnTo>
                    <a:pt x="936346" y="1126541"/>
                  </a:lnTo>
                  <a:cubicBezTo>
                    <a:pt x="938784" y="751027"/>
                    <a:pt x="941223" y="375514"/>
                    <a:pt x="943661" y="0"/>
                  </a:cubicBezTo>
                  <a:lnTo>
                    <a:pt x="0" y="548640"/>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dirty="0">
                <a:ln>
                  <a:noFill/>
                </a:ln>
                <a:solidFill>
                  <a:srgbClr val="53565A"/>
                </a:solidFill>
                <a:effectLst/>
                <a:uLnTx/>
                <a:uFillTx/>
                <a:latin typeface="Calibri"/>
                <a:ea typeface="+mn-ea"/>
                <a:cs typeface="+mn-cs"/>
              </a:endParaRPr>
            </a:p>
          </p:txBody>
        </p:sp>
        <p:sp>
          <p:nvSpPr>
            <p:cNvPr id="39" name="Freeform 48">
              <a:extLst>
                <a:ext uri="{FF2B5EF4-FFF2-40B4-BE49-F238E27FC236}">
                  <a16:creationId xmlns:a16="http://schemas.microsoft.com/office/drawing/2014/main" id="{77138E29-4A95-49EB-823D-E15225C7F1C6}"/>
                </a:ext>
              </a:extLst>
            </p:cNvPr>
            <p:cNvSpPr/>
            <p:nvPr/>
          </p:nvSpPr>
          <p:spPr>
            <a:xfrm>
              <a:off x="3525926" y="3160167"/>
              <a:ext cx="955567" cy="1679944"/>
            </a:xfrm>
            <a:custGeom>
              <a:avLst/>
              <a:gdLst>
                <a:gd name="connsiteX0" fmla="*/ 0 w 943661"/>
                <a:gd name="connsiteY0" fmla="*/ 1126541 h 1675181"/>
                <a:gd name="connsiteX1" fmla="*/ 14631 w 943661"/>
                <a:gd name="connsiteY1" fmla="*/ 0 h 1675181"/>
                <a:gd name="connsiteX2" fmla="*/ 929031 w 943661"/>
                <a:gd name="connsiteY2" fmla="*/ 555956 h 1675181"/>
                <a:gd name="connsiteX3" fmla="*/ 943661 w 943661"/>
                <a:gd name="connsiteY3" fmla="*/ 1675181 h 1675181"/>
                <a:gd name="connsiteX4" fmla="*/ 0 w 943661"/>
                <a:gd name="connsiteY4" fmla="*/ 1126541 h 1675181"/>
                <a:gd name="connsiteX0" fmla="*/ 57544 w 1001205"/>
                <a:gd name="connsiteY0" fmla="*/ 1126541 h 1675181"/>
                <a:gd name="connsiteX1" fmla="*/ 72175 w 1001205"/>
                <a:gd name="connsiteY1" fmla="*/ 0 h 1675181"/>
                <a:gd name="connsiteX2" fmla="*/ 993719 w 1001205"/>
                <a:gd name="connsiteY2" fmla="*/ 558337 h 1675181"/>
                <a:gd name="connsiteX3" fmla="*/ 1001205 w 1001205"/>
                <a:gd name="connsiteY3" fmla="*/ 1675181 h 1675181"/>
                <a:gd name="connsiteX4" fmla="*/ 57544 w 1001205"/>
                <a:gd name="connsiteY4" fmla="*/ 1126541 h 1675181"/>
                <a:gd name="connsiteX0" fmla="*/ 57544 w 1013111"/>
                <a:gd name="connsiteY0" fmla="*/ 1126541 h 1679944"/>
                <a:gd name="connsiteX1" fmla="*/ 72175 w 1013111"/>
                <a:gd name="connsiteY1" fmla="*/ 0 h 1679944"/>
                <a:gd name="connsiteX2" fmla="*/ 993719 w 1013111"/>
                <a:gd name="connsiteY2" fmla="*/ 558337 h 1679944"/>
                <a:gd name="connsiteX3" fmla="*/ 1013111 w 1013111"/>
                <a:gd name="connsiteY3" fmla="*/ 1679944 h 1679944"/>
                <a:gd name="connsiteX4" fmla="*/ 57544 w 1013111"/>
                <a:gd name="connsiteY4" fmla="*/ 1126541 h 1679944"/>
                <a:gd name="connsiteX0" fmla="*/ 0 w 955567"/>
                <a:gd name="connsiteY0" fmla="*/ 1126541 h 1679944"/>
                <a:gd name="connsiteX1" fmla="*/ 14631 w 955567"/>
                <a:gd name="connsiteY1" fmla="*/ 0 h 1679944"/>
                <a:gd name="connsiteX2" fmla="*/ 936175 w 955567"/>
                <a:gd name="connsiteY2" fmla="*/ 558337 h 1679944"/>
                <a:gd name="connsiteX3" fmla="*/ 955567 w 955567"/>
                <a:gd name="connsiteY3" fmla="*/ 1679944 h 1679944"/>
                <a:gd name="connsiteX4" fmla="*/ 0 w 955567"/>
                <a:gd name="connsiteY4" fmla="*/ 1126541 h 1679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567" h="1679944">
                  <a:moveTo>
                    <a:pt x="0" y="1126541"/>
                  </a:moveTo>
                  <a:cubicBezTo>
                    <a:pt x="4877" y="751027"/>
                    <a:pt x="3858" y="339970"/>
                    <a:pt x="14631" y="0"/>
                  </a:cubicBezTo>
                  <a:lnTo>
                    <a:pt x="936175" y="558337"/>
                  </a:lnTo>
                  <a:cubicBezTo>
                    <a:pt x="938670" y="930618"/>
                    <a:pt x="953072" y="1307663"/>
                    <a:pt x="955567" y="1679944"/>
                  </a:cubicBezTo>
                  <a:lnTo>
                    <a:pt x="0" y="1126541"/>
                  </a:lnTo>
                  <a:close/>
                </a:path>
              </a:pathLst>
            </a:custGeom>
            <a:solidFill>
              <a:schemeClr val="accent6"/>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CA" sz="1400" b="0" i="0" u="none" strike="noStrike" kern="1200" cap="none" spc="0" normalizeH="0" baseline="0" noProof="0">
                <a:ln>
                  <a:noFill/>
                </a:ln>
                <a:solidFill>
                  <a:srgbClr val="53565A"/>
                </a:solidFill>
                <a:effectLst/>
                <a:uLnTx/>
                <a:uFillTx/>
                <a:latin typeface="Calibri"/>
                <a:ea typeface="+mn-ea"/>
                <a:cs typeface="+mn-cs"/>
              </a:endParaRPr>
            </a:p>
          </p:txBody>
        </p:sp>
      </p:grpSp>
      <p:sp>
        <p:nvSpPr>
          <p:cNvPr id="42" name="Star: 5 Points 41">
            <a:extLst>
              <a:ext uri="{FF2B5EF4-FFF2-40B4-BE49-F238E27FC236}">
                <a16:creationId xmlns:a16="http://schemas.microsoft.com/office/drawing/2014/main" id="{62420E95-374A-4ED9-B428-B7F186A9903E}"/>
              </a:ext>
            </a:extLst>
          </p:cNvPr>
          <p:cNvSpPr/>
          <p:nvPr/>
        </p:nvSpPr>
        <p:spPr>
          <a:xfrm>
            <a:off x="826575" y="4730147"/>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Star: 5 Points 42">
            <a:extLst>
              <a:ext uri="{FF2B5EF4-FFF2-40B4-BE49-F238E27FC236}">
                <a16:creationId xmlns:a16="http://schemas.microsoft.com/office/drawing/2014/main" id="{DFE2B5A8-D7ED-4878-9130-56D679F1E1D7}"/>
              </a:ext>
            </a:extLst>
          </p:cNvPr>
          <p:cNvSpPr/>
          <p:nvPr/>
        </p:nvSpPr>
        <p:spPr>
          <a:xfrm>
            <a:off x="8587812" y="3507404"/>
            <a:ext cx="462229" cy="510443"/>
          </a:xfrm>
          <a:prstGeom prst="star5">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553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7D8A9845-77B1-43A1-95D9-81540966482F}"/>
              </a:ext>
            </a:extLst>
          </p:cNvPr>
          <p:cNvSpPr>
            <a:spLocks noGrp="1"/>
          </p:cNvSpPr>
          <p:nvPr>
            <p:ph type="body" sz="quarter" idx="13"/>
          </p:nvPr>
        </p:nvSpPr>
        <p:spPr>
          <a:xfrm>
            <a:off x="569096" y="684018"/>
            <a:ext cx="11136000" cy="757255"/>
          </a:xfrm>
        </p:spPr>
        <p:txBody>
          <a:bodyPr/>
          <a:lstStyle/>
          <a:p>
            <a:r>
              <a:rPr lang="en-US" dirty="0"/>
              <a:t>Distributed immutable database of asset ownership</a:t>
            </a:r>
          </a:p>
        </p:txBody>
      </p:sp>
      <p:sp>
        <p:nvSpPr>
          <p:cNvPr id="3" name="Title 2">
            <a:extLst>
              <a:ext uri="{FF2B5EF4-FFF2-40B4-BE49-F238E27FC236}">
                <a16:creationId xmlns:a16="http://schemas.microsoft.com/office/drawing/2014/main" id="{56C9C155-C9F5-41D9-A0D7-97FF2CE4AE04}"/>
              </a:ext>
            </a:extLst>
          </p:cNvPr>
          <p:cNvSpPr>
            <a:spLocks noGrp="1"/>
          </p:cNvSpPr>
          <p:nvPr>
            <p:ph type="title"/>
          </p:nvPr>
        </p:nvSpPr>
        <p:spPr>
          <a:xfrm>
            <a:off x="528000" y="163603"/>
            <a:ext cx="11136000" cy="469492"/>
          </a:xfrm>
        </p:spPr>
        <p:txBody>
          <a:bodyPr/>
          <a:lstStyle/>
          <a:p>
            <a:r>
              <a:rPr lang="en-US" b="1" dirty="0"/>
              <a:t>What is Blockchain</a:t>
            </a:r>
          </a:p>
        </p:txBody>
      </p:sp>
      <p:pic>
        <p:nvPicPr>
          <p:cNvPr id="5" name="Picture 4" descr="A picture containing indoor, scissors, dark&#10;&#10;Description automatically generated">
            <a:extLst>
              <a:ext uri="{FF2B5EF4-FFF2-40B4-BE49-F238E27FC236}">
                <a16:creationId xmlns:a16="http://schemas.microsoft.com/office/drawing/2014/main" id="{9AB989B4-BB84-42E3-BCC1-1A8D4D7484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47520" y="1282700"/>
            <a:ext cx="1183640" cy="591820"/>
          </a:xfrm>
          <a:prstGeom prst="rect">
            <a:avLst/>
          </a:prstGeom>
        </p:spPr>
      </p:pic>
      <p:sp>
        <p:nvSpPr>
          <p:cNvPr id="7" name="Rectangle 6">
            <a:extLst>
              <a:ext uri="{FF2B5EF4-FFF2-40B4-BE49-F238E27FC236}">
                <a16:creationId xmlns:a16="http://schemas.microsoft.com/office/drawing/2014/main" id="{1AB41A6F-B8C1-4A3E-89E4-A264AB1255A6}"/>
              </a:ext>
            </a:extLst>
          </p:cNvPr>
          <p:cNvSpPr/>
          <p:nvPr/>
        </p:nvSpPr>
        <p:spPr bwMode="gray">
          <a:xfrm>
            <a:off x="56388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1: Genesis Block</a:t>
            </a:r>
          </a:p>
        </p:txBody>
      </p:sp>
      <p:sp>
        <p:nvSpPr>
          <p:cNvPr id="8" name="Rectangle 7">
            <a:extLst>
              <a:ext uri="{FF2B5EF4-FFF2-40B4-BE49-F238E27FC236}">
                <a16:creationId xmlns:a16="http://schemas.microsoft.com/office/drawing/2014/main" id="{E1E3B5FA-7EBE-4E70-8A03-69A92222BC94}"/>
              </a:ext>
            </a:extLst>
          </p:cNvPr>
          <p:cNvSpPr/>
          <p:nvPr/>
        </p:nvSpPr>
        <p:spPr bwMode="gray">
          <a:xfrm>
            <a:off x="293116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2</a:t>
            </a:r>
          </a:p>
        </p:txBody>
      </p:sp>
      <p:sp>
        <p:nvSpPr>
          <p:cNvPr id="9" name="Rectangle 8">
            <a:extLst>
              <a:ext uri="{FF2B5EF4-FFF2-40B4-BE49-F238E27FC236}">
                <a16:creationId xmlns:a16="http://schemas.microsoft.com/office/drawing/2014/main" id="{5C791A6B-FE58-4A4E-988C-CDEE5F89DDA5}"/>
              </a:ext>
            </a:extLst>
          </p:cNvPr>
          <p:cNvSpPr/>
          <p:nvPr/>
        </p:nvSpPr>
        <p:spPr bwMode="gray">
          <a:xfrm>
            <a:off x="529844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3</a:t>
            </a:r>
          </a:p>
        </p:txBody>
      </p:sp>
      <p:pic>
        <p:nvPicPr>
          <p:cNvPr id="10" name="Picture 9" descr="A picture containing indoor, scissors, dark&#10;&#10;Description automatically generated">
            <a:extLst>
              <a:ext uri="{FF2B5EF4-FFF2-40B4-BE49-F238E27FC236}">
                <a16:creationId xmlns:a16="http://schemas.microsoft.com/office/drawing/2014/main" id="{7E1D78D6-8524-4310-84CD-1BB2B88863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14800" y="1272540"/>
            <a:ext cx="1183640" cy="591820"/>
          </a:xfrm>
          <a:prstGeom prst="rect">
            <a:avLst/>
          </a:prstGeom>
        </p:spPr>
      </p:pic>
      <p:pic>
        <p:nvPicPr>
          <p:cNvPr id="11" name="Picture 10" descr="A picture containing indoor, scissors, dark&#10;&#10;Description automatically generated">
            <a:extLst>
              <a:ext uri="{FF2B5EF4-FFF2-40B4-BE49-F238E27FC236}">
                <a16:creationId xmlns:a16="http://schemas.microsoft.com/office/drawing/2014/main" id="{E6BC6D7A-4D3E-4BB0-A94F-F4EE6CD21A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82080" y="1282700"/>
            <a:ext cx="1183640" cy="591820"/>
          </a:xfrm>
          <a:prstGeom prst="rect">
            <a:avLst/>
          </a:prstGeom>
        </p:spPr>
      </p:pic>
      <p:sp>
        <p:nvSpPr>
          <p:cNvPr id="12" name="Rectangle 11">
            <a:extLst>
              <a:ext uri="{FF2B5EF4-FFF2-40B4-BE49-F238E27FC236}">
                <a16:creationId xmlns:a16="http://schemas.microsoft.com/office/drawing/2014/main" id="{12D5E886-99DB-48CD-AC33-D0D2A5C42134}"/>
              </a:ext>
            </a:extLst>
          </p:cNvPr>
          <p:cNvSpPr/>
          <p:nvPr/>
        </p:nvSpPr>
        <p:spPr bwMode="gray">
          <a:xfrm>
            <a:off x="766572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4</a:t>
            </a:r>
          </a:p>
        </p:txBody>
      </p:sp>
      <p:sp>
        <p:nvSpPr>
          <p:cNvPr id="13" name="Rectangle 12">
            <a:extLst>
              <a:ext uri="{FF2B5EF4-FFF2-40B4-BE49-F238E27FC236}">
                <a16:creationId xmlns:a16="http://schemas.microsoft.com/office/drawing/2014/main" id="{33959052-1FB8-4CC3-9E72-98D751EB6861}"/>
              </a:ext>
            </a:extLst>
          </p:cNvPr>
          <p:cNvSpPr/>
          <p:nvPr/>
        </p:nvSpPr>
        <p:spPr bwMode="gray">
          <a:xfrm>
            <a:off x="10033000" y="1003300"/>
            <a:ext cx="1183640" cy="1130300"/>
          </a:xfrm>
          <a:prstGeom prst="rect">
            <a:avLst/>
          </a:prstGeom>
          <a:solidFill>
            <a:schemeClr val="bg2">
              <a:lumMod val="75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dirty="0">
                <a:ln>
                  <a:noFill/>
                </a:ln>
                <a:solidFill>
                  <a:prstClr val="white"/>
                </a:solidFill>
                <a:effectLst/>
                <a:uLnTx/>
                <a:uFillTx/>
                <a:latin typeface="Verdana"/>
                <a:ea typeface="+mn-ea"/>
                <a:cs typeface="+mn-cs"/>
              </a:rPr>
              <a:t>Block 5</a:t>
            </a:r>
          </a:p>
        </p:txBody>
      </p:sp>
      <p:pic>
        <p:nvPicPr>
          <p:cNvPr id="14" name="Picture 13" descr="A picture containing indoor, scissors, dark&#10;&#10;Description automatically generated">
            <a:extLst>
              <a:ext uri="{FF2B5EF4-FFF2-40B4-BE49-F238E27FC236}">
                <a16:creationId xmlns:a16="http://schemas.microsoft.com/office/drawing/2014/main" id="{92093A92-ABF5-48E2-812E-9CD8A66F17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49360" y="1272540"/>
            <a:ext cx="1183640" cy="591820"/>
          </a:xfrm>
          <a:prstGeom prst="rect">
            <a:avLst/>
          </a:prstGeom>
        </p:spPr>
      </p:pic>
      <p:sp>
        <p:nvSpPr>
          <p:cNvPr id="15" name="TextBox 14">
            <a:extLst>
              <a:ext uri="{FF2B5EF4-FFF2-40B4-BE49-F238E27FC236}">
                <a16:creationId xmlns:a16="http://schemas.microsoft.com/office/drawing/2014/main" id="{9882A4A4-6198-4A8D-A78F-F04875459F28}"/>
              </a:ext>
            </a:extLst>
          </p:cNvPr>
          <p:cNvSpPr txBox="1"/>
          <p:nvPr/>
        </p:nvSpPr>
        <p:spPr>
          <a:xfrm>
            <a:off x="11419840" y="1097280"/>
            <a:ext cx="321234"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000" b="0" i="0" u="none" strike="noStrike" kern="1200" cap="none" spc="0" normalizeH="0" baseline="0" noProof="0" dirty="0">
                <a:ln>
                  <a:noFill/>
                </a:ln>
                <a:solidFill>
                  <a:srgbClr val="313131"/>
                </a:solidFill>
                <a:effectLst/>
                <a:uLnTx/>
                <a:uFillTx/>
                <a:latin typeface="Verdana"/>
                <a:ea typeface="+mn-ea"/>
                <a:cs typeface="+mn-cs"/>
              </a:rPr>
              <a:t>…</a:t>
            </a:r>
          </a:p>
        </p:txBody>
      </p:sp>
      <p:cxnSp>
        <p:nvCxnSpPr>
          <p:cNvPr id="17" name="Straight Connector 16">
            <a:extLst>
              <a:ext uri="{FF2B5EF4-FFF2-40B4-BE49-F238E27FC236}">
                <a16:creationId xmlns:a16="http://schemas.microsoft.com/office/drawing/2014/main" id="{3D0D2008-9B1B-4297-8853-58C175AC0A81}"/>
              </a:ext>
            </a:extLst>
          </p:cNvPr>
          <p:cNvCxnSpPr>
            <a:stCxn id="20" idx="5"/>
            <a:endCxn id="21" idx="1"/>
          </p:cNvCxnSpPr>
          <p:nvPr/>
        </p:nvCxnSpPr>
        <p:spPr>
          <a:xfrm>
            <a:off x="2175505" y="3488330"/>
            <a:ext cx="2045933" cy="1432001"/>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F105E5B-AA16-45CA-B50A-A570E3AD9010}"/>
              </a:ext>
            </a:extLst>
          </p:cNvPr>
          <p:cNvSpPr>
            <a:spLocks noChangeArrowheads="1"/>
          </p:cNvSpPr>
          <p:nvPr/>
        </p:nvSpPr>
        <p:spPr bwMode="blackWhite">
          <a:xfrm>
            <a:off x="2248438" y="5670501"/>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Trustless</a:t>
            </a:r>
          </a:p>
        </p:txBody>
      </p:sp>
      <p:sp>
        <p:nvSpPr>
          <p:cNvPr id="19" name="Oval 18">
            <a:extLst>
              <a:ext uri="{FF2B5EF4-FFF2-40B4-BE49-F238E27FC236}">
                <a16:creationId xmlns:a16="http://schemas.microsoft.com/office/drawing/2014/main" id="{BA5BAFC5-84C5-4CAF-A1BD-7C54FCB92BB2}"/>
              </a:ext>
            </a:extLst>
          </p:cNvPr>
          <p:cNvSpPr>
            <a:spLocks noChangeArrowheads="1"/>
          </p:cNvSpPr>
          <p:nvPr/>
        </p:nvSpPr>
        <p:spPr bwMode="blackWhite">
          <a:xfrm>
            <a:off x="3818305" y="2486452"/>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Distributed and Decentralized</a:t>
            </a:r>
          </a:p>
        </p:txBody>
      </p:sp>
      <p:sp>
        <p:nvSpPr>
          <p:cNvPr id="20" name="Oval 19">
            <a:extLst>
              <a:ext uri="{FF2B5EF4-FFF2-40B4-BE49-F238E27FC236}">
                <a16:creationId xmlns:a16="http://schemas.microsoft.com/office/drawing/2014/main" id="{AE5A5D25-6F79-4294-9417-6E79D339A33A}"/>
              </a:ext>
            </a:extLst>
          </p:cNvPr>
          <p:cNvSpPr>
            <a:spLocks noChangeArrowheads="1"/>
          </p:cNvSpPr>
          <p:nvPr/>
        </p:nvSpPr>
        <p:spPr bwMode="blackWhite">
          <a:xfrm>
            <a:off x="536478" y="2551743"/>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Immutable and Permanent</a:t>
            </a:r>
          </a:p>
        </p:txBody>
      </p:sp>
      <p:sp>
        <p:nvSpPr>
          <p:cNvPr id="21" name="Oval 20">
            <a:extLst>
              <a:ext uri="{FF2B5EF4-FFF2-40B4-BE49-F238E27FC236}">
                <a16:creationId xmlns:a16="http://schemas.microsoft.com/office/drawing/2014/main" id="{94CA02A2-C388-49B9-9170-A6C38A006AC9}"/>
              </a:ext>
            </a:extLst>
          </p:cNvPr>
          <p:cNvSpPr>
            <a:spLocks noChangeArrowheads="1"/>
          </p:cNvSpPr>
          <p:nvPr/>
        </p:nvSpPr>
        <p:spPr bwMode="blackWhite">
          <a:xfrm>
            <a:off x="3940225" y="4759638"/>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Group Consensus</a:t>
            </a:r>
          </a:p>
        </p:txBody>
      </p:sp>
      <p:sp>
        <p:nvSpPr>
          <p:cNvPr id="22" name="Oval 21">
            <a:extLst>
              <a:ext uri="{FF2B5EF4-FFF2-40B4-BE49-F238E27FC236}">
                <a16:creationId xmlns:a16="http://schemas.microsoft.com/office/drawing/2014/main" id="{9B776D16-3F55-4FCE-B8F0-C3B3A14201B9}"/>
              </a:ext>
            </a:extLst>
          </p:cNvPr>
          <p:cNvSpPr>
            <a:spLocks noChangeArrowheads="1"/>
          </p:cNvSpPr>
          <p:nvPr/>
        </p:nvSpPr>
        <p:spPr bwMode="blackWhite">
          <a:xfrm>
            <a:off x="556652" y="4759638"/>
            <a:ext cx="1920240" cy="1097280"/>
          </a:xfrm>
          <a:prstGeom prst="ellipse">
            <a:avLst/>
          </a:prstGeom>
          <a:solidFill>
            <a:schemeClr val="bg2"/>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Security</a:t>
            </a:r>
          </a:p>
        </p:txBody>
      </p:sp>
      <p:cxnSp>
        <p:nvCxnSpPr>
          <p:cNvPr id="23" name="Straight Connector 22">
            <a:extLst>
              <a:ext uri="{FF2B5EF4-FFF2-40B4-BE49-F238E27FC236}">
                <a16:creationId xmlns:a16="http://schemas.microsoft.com/office/drawing/2014/main" id="{D31B0468-52EF-4C90-A4A6-99F76F6FEEEB}"/>
              </a:ext>
            </a:extLst>
          </p:cNvPr>
          <p:cNvCxnSpPr>
            <a:stCxn id="25" idx="4"/>
            <a:endCxn id="18" idx="0"/>
          </p:cNvCxnSpPr>
          <p:nvPr/>
        </p:nvCxnSpPr>
        <p:spPr>
          <a:xfrm>
            <a:off x="3208558" y="4681012"/>
            <a:ext cx="0" cy="989489"/>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2A1C8E5-0671-4563-99DE-DA4C21BBA469}"/>
              </a:ext>
            </a:extLst>
          </p:cNvPr>
          <p:cNvCxnSpPr>
            <a:stCxn id="22" idx="7"/>
            <a:endCxn id="19" idx="3"/>
          </p:cNvCxnSpPr>
          <p:nvPr/>
        </p:nvCxnSpPr>
        <p:spPr>
          <a:xfrm flipV="1">
            <a:off x="2195679" y="3423039"/>
            <a:ext cx="1903839" cy="1497292"/>
          </a:xfrm>
          <a:prstGeom prst="line">
            <a:avLst/>
          </a:prstGeom>
          <a:ln w="6350">
            <a:solidFill>
              <a:srgbClr val="BBBCBC"/>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B577078-0C89-477C-868B-522106D4A3F7}"/>
              </a:ext>
            </a:extLst>
          </p:cNvPr>
          <p:cNvSpPr>
            <a:spLocks noChangeArrowheads="1"/>
          </p:cNvSpPr>
          <p:nvPr/>
        </p:nvSpPr>
        <p:spPr bwMode="blackWhite">
          <a:xfrm>
            <a:off x="2248438" y="3583732"/>
            <a:ext cx="1920240" cy="1097280"/>
          </a:xfrm>
          <a:prstGeom prst="ellipse">
            <a:avLst/>
          </a:prstGeom>
          <a:solidFill>
            <a:schemeClr val="accent1"/>
          </a:solidFill>
          <a:ln w="12700">
            <a:noFill/>
            <a:round/>
            <a:headEnd/>
            <a:tailEnd/>
          </a:ln>
        </p:spPr>
        <p:txBody>
          <a:bodyPr lIns="88900" tIns="88900" rIns="88900" bIns="88900" anchor="ctr">
            <a:noAutofit/>
          </a:bodyPr>
          <a:lstStyle/>
          <a:p>
            <a:pPr marL="0" marR="0" lvl="0" indent="0" algn="ctr" defTabSz="820738"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Verdana"/>
                <a:ea typeface="ＭＳ Ｐゴシック" pitchFamily="50" charset="-128"/>
                <a:cs typeface="+mn-cs"/>
              </a:rPr>
              <a:t>Key Blockchain Features</a:t>
            </a:r>
          </a:p>
        </p:txBody>
      </p:sp>
      <p:sp>
        <p:nvSpPr>
          <p:cNvPr id="28" name="TextBox 27">
            <a:extLst>
              <a:ext uri="{FF2B5EF4-FFF2-40B4-BE49-F238E27FC236}">
                <a16:creationId xmlns:a16="http://schemas.microsoft.com/office/drawing/2014/main" id="{AC34D327-B204-48CE-BB99-2FB56000847F}"/>
              </a:ext>
            </a:extLst>
          </p:cNvPr>
          <p:cNvSpPr txBox="1"/>
          <p:nvPr/>
        </p:nvSpPr>
        <p:spPr>
          <a:xfrm>
            <a:off x="6167121" y="2489200"/>
            <a:ext cx="5720080" cy="413959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rgbClr val="313131"/>
                </a:solidFill>
                <a:effectLst/>
                <a:uLnTx/>
                <a:uFillTx/>
                <a:latin typeface="Verdana"/>
                <a:ea typeface="+mn-ea"/>
                <a:cs typeface="+mn-cs"/>
              </a:rPr>
              <a:t>The Good and the Bad</a:t>
            </a:r>
            <a:endParaRPr kumimoji="0" lang="en-US" sz="1800" b="0" i="0" u="none" strike="noStrike" kern="1200" cap="none" spc="0" normalizeH="0" baseline="0" noProof="0" dirty="0">
              <a:ln>
                <a:noFill/>
              </a:ln>
              <a:solidFill>
                <a:srgbClr val="313131"/>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r>
              <a:rPr kumimoji="0" lang="en-US" sz="1700" b="0" i="0" u="none" strike="noStrike" kern="1200" cap="none" spc="0" normalizeH="0" baseline="0" noProof="0" dirty="0">
                <a:ln>
                  <a:noFill/>
                </a:ln>
                <a:solidFill>
                  <a:prstClr val="black"/>
                </a:solidFill>
                <a:effectLst/>
                <a:uLnTx/>
                <a:uFillTx/>
                <a:latin typeface="Verdana"/>
                <a:ea typeface="+mn-ea"/>
                <a:cs typeface="+mn-cs"/>
              </a:rPr>
              <a:t>Positive Applications of Blockchain Technology</a:t>
            </a:r>
            <a:r>
              <a:rPr kumimoji="0" lang="en-US" sz="1800" b="0" i="0" u="none" strike="noStrike" kern="1200" cap="none" spc="0" normalizeH="0" baseline="0" noProof="0" dirty="0">
                <a:ln>
                  <a:noFill/>
                </a:ln>
                <a:solidFill>
                  <a:prstClr val="black"/>
                </a:solidFill>
                <a:effectLst/>
                <a:uLnTx/>
                <a:uFillTx/>
                <a:latin typeface="Verdana"/>
                <a:ea typeface="+mn-ea"/>
                <a:cs typeface="+mn-cs"/>
              </a:rPr>
              <a:t>:</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Voting</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Cryptocurrencies (Bitcoin, Ethereum etc.)</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Tax Returns</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Supply Chain</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Verdana"/>
                <a:ea typeface="+mn-ea"/>
                <a:cs typeface="+mn-cs"/>
              </a:rPr>
              <a:t>Diplomas, Death Certificates, Title Deeds etc.</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endParaRPr kumimoji="0" lang="en-US" sz="1800" b="0" i="0" u="none" strike="noStrike" kern="1200" cap="none" spc="0" normalizeH="0" baseline="0" noProof="0" dirty="0">
              <a:ln>
                <a:noFill/>
              </a:ln>
              <a:solidFill>
                <a:srgbClr val="012169">
                  <a:lumMod val="75000"/>
                </a:srgbClr>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r>
              <a:rPr kumimoji="0" lang="en-US" sz="1700" b="0" i="0" u="none" strike="noStrike" kern="1200" cap="none" spc="0" normalizeH="0" baseline="0" noProof="0" dirty="0">
                <a:ln>
                  <a:noFill/>
                </a:ln>
                <a:solidFill>
                  <a:srgbClr val="313131"/>
                </a:solidFill>
                <a:effectLst/>
                <a:uLnTx/>
                <a:uFillTx/>
                <a:latin typeface="Verdana"/>
                <a:ea typeface="+mn-ea"/>
                <a:cs typeface="+mn-cs"/>
              </a:rPr>
              <a:t>Dark Side of Blockchain Technology:</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kumimoji="0" lang="en-US" sz="1400" b="0" i="0" u="none" strike="noStrike" kern="1200" cap="none" spc="0" normalizeH="0" baseline="0" noProof="0" dirty="0">
                <a:ln>
                  <a:noFill/>
                </a:ln>
                <a:solidFill>
                  <a:srgbClr val="313131"/>
                </a:solidFill>
                <a:effectLst/>
                <a:uLnTx/>
                <a:uFillTx/>
                <a:latin typeface="Verdana"/>
                <a:ea typeface="+mn-ea"/>
                <a:cs typeface="+mn-cs"/>
              </a:rPr>
              <a:t>Silk Road – Dark Web Marketplace</a:t>
            </a:r>
          </a:p>
          <a:p>
            <a:pPr marL="800100" marR="0" lvl="1" indent="-342900" algn="l" defTabSz="914400" rtl="0" eaLnBrk="1" fontAlgn="auto" latinLnBrk="0" hangingPunct="1">
              <a:lnSpc>
                <a:spcPct val="100000"/>
              </a:lnSpc>
              <a:spcBef>
                <a:spcPts val="600"/>
              </a:spcBef>
              <a:spcAft>
                <a:spcPts val="0"/>
              </a:spcAft>
              <a:buClrTx/>
              <a:buSzPct val="100000"/>
              <a:buFont typeface="Arial" panose="020B0604020202020204" pitchFamily="34" charset="0"/>
              <a:buChar char="•"/>
              <a:tabLst/>
              <a:defRPr/>
            </a:pPr>
            <a:r>
              <a:rPr lang="en-US" sz="1400" dirty="0">
                <a:solidFill>
                  <a:srgbClr val="313131"/>
                </a:solidFill>
                <a:latin typeface="Verdana"/>
              </a:rPr>
              <a:t>Colonial Pipeline Ransomware Attack</a:t>
            </a:r>
            <a:endParaRPr kumimoji="0" lang="en-US" sz="1800" b="0" i="1" u="none" strike="noStrike" kern="1200" cap="none" spc="0" normalizeH="0" baseline="0" noProof="0" dirty="0">
              <a:ln>
                <a:noFill/>
              </a:ln>
              <a:solidFill>
                <a:srgbClr val="313131"/>
              </a:solidFill>
              <a:effectLst/>
              <a:uLnTx/>
              <a:uFillTx/>
              <a:latin typeface="Verdana"/>
              <a:ea typeface="+mn-ea"/>
              <a:cs typeface="+mn-cs"/>
            </a:endParaRPr>
          </a:p>
          <a:p>
            <a:pPr marL="342900" marR="0" lvl="0" indent="-342900" algn="l" defTabSz="914400" rtl="0" eaLnBrk="1" fontAlgn="auto" latinLnBrk="0" hangingPunct="1">
              <a:lnSpc>
                <a:spcPct val="100000"/>
              </a:lnSpc>
              <a:spcBef>
                <a:spcPts val="600"/>
              </a:spcBef>
              <a:spcAft>
                <a:spcPts val="0"/>
              </a:spcAft>
              <a:buClrTx/>
              <a:buSzPct val="100000"/>
              <a:buFontTx/>
              <a:buAutoNum type="arabicPeriod"/>
              <a:tabLst/>
              <a:defRPr/>
            </a:pPr>
            <a:endParaRPr kumimoji="0" lang="en-US" sz="1800" b="0" i="1" u="none" strike="noStrike" kern="1200" cap="none" spc="0" normalizeH="0" baseline="0" noProof="0" dirty="0">
              <a:ln>
                <a:noFill/>
              </a:ln>
              <a:solidFill>
                <a:srgbClr val="313131"/>
              </a:solidFill>
              <a:effectLst/>
              <a:uLnTx/>
              <a:uFillTx/>
              <a:latin typeface="Verdana"/>
              <a:ea typeface="+mn-ea"/>
              <a:cs typeface="+mn-cs"/>
            </a:endParaRPr>
          </a:p>
          <a:p>
            <a:pPr marL="0" marR="0" lvl="0" indent="0" algn="l" defTabSz="914400" rtl="0" eaLnBrk="1" fontAlgn="auto" latinLnBrk="0" hangingPunct="1">
              <a:lnSpc>
                <a:spcPct val="100000"/>
              </a:lnSpc>
              <a:spcBef>
                <a:spcPts val="600"/>
              </a:spcBef>
              <a:spcAft>
                <a:spcPts val="0"/>
              </a:spcAft>
              <a:buClrTx/>
              <a:buSzPct val="100000"/>
              <a:buFontTx/>
              <a:buNone/>
              <a:tabLst/>
              <a:defRPr/>
            </a:pPr>
            <a:endParaRPr kumimoji="0" lang="en-US" sz="1800" b="0" i="0" u="none" strike="noStrike" kern="1200" cap="none" spc="0" normalizeH="0" baseline="0" noProof="0" dirty="0">
              <a:ln>
                <a:noFill/>
              </a:ln>
              <a:solidFill>
                <a:srgbClr val="012169">
                  <a:lumMod val="75000"/>
                </a:srgbClr>
              </a:solidFill>
              <a:effectLst/>
              <a:uLnTx/>
              <a:uFillTx/>
              <a:latin typeface="Verdana"/>
              <a:ea typeface="+mn-ea"/>
              <a:cs typeface="+mn-cs"/>
            </a:endParaRPr>
          </a:p>
        </p:txBody>
      </p:sp>
      <p:cxnSp>
        <p:nvCxnSpPr>
          <p:cNvPr id="30" name="Straight Connector 29">
            <a:extLst>
              <a:ext uri="{FF2B5EF4-FFF2-40B4-BE49-F238E27FC236}">
                <a16:creationId xmlns:a16="http://schemas.microsoft.com/office/drawing/2014/main" id="{16FD12C2-6D25-4154-8863-D9FBD110C686}"/>
              </a:ext>
            </a:extLst>
          </p:cNvPr>
          <p:cNvCxnSpPr>
            <a:cxnSpLocks/>
          </p:cNvCxnSpPr>
          <p:nvPr/>
        </p:nvCxnSpPr>
        <p:spPr>
          <a:xfrm>
            <a:off x="5984240" y="2377440"/>
            <a:ext cx="0" cy="4409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6CF515-635F-48B8-903A-1AA662DB4BBC}"/>
              </a:ext>
            </a:extLst>
          </p:cNvPr>
          <p:cNvCxnSpPr/>
          <p:nvPr/>
        </p:nvCxnSpPr>
        <p:spPr>
          <a:xfrm>
            <a:off x="528000" y="2377440"/>
            <a:ext cx="113287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65FD167-15D1-422A-B84A-274C5C6CB76B}"/>
              </a:ext>
            </a:extLst>
          </p:cNvPr>
          <p:cNvCxnSpPr/>
          <p:nvPr/>
        </p:nvCxnSpPr>
        <p:spPr>
          <a:xfrm>
            <a:off x="436560" y="6786880"/>
            <a:ext cx="1132872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96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2" presetClass="entr" presetSubtype="4"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additive="base">
                                        <p:cTn id="80" dur="500" fill="hold"/>
                                        <p:tgtEl>
                                          <p:spTgt spid="28"/>
                                        </p:tgtEl>
                                        <p:attrNameLst>
                                          <p:attrName>ppt_x</p:attrName>
                                        </p:attrNameLst>
                                      </p:cBhvr>
                                      <p:tavLst>
                                        <p:tav tm="0">
                                          <p:val>
                                            <p:strVal val="#ppt_x"/>
                                          </p:val>
                                        </p:tav>
                                        <p:tav tm="100000">
                                          <p:val>
                                            <p:strVal val="#ppt_x"/>
                                          </p:val>
                                        </p:tav>
                                      </p:tavLst>
                                    </p:anim>
                                    <p:anim calcmode="lin" valueType="num">
                                      <p:cBhvr additive="base">
                                        <p:cTn id="8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5" grpId="0"/>
      <p:bldP spid="18" grpId="0" animBg="1"/>
      <p:bldP spid="19" grpId="0" animBg="1"/>
      <p:bldP spid="20" grpId="0" animBg="1"/>
      <p:bldP spid="21" grpId="0" animBg="1"/>
      <p:bldP spid="22" grpId="0" animBg="1"/>
      <p:bldP spid="25"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E1315C43-9F12-4C19-934C-8E0369CE2E08}"/>
              </a:ext>
            </a:extLst>
          </p:cNvPr>
          <p:cNvSpPr/>
          <p:nvPr/>
        </p:nvSpPr>
        <p:spPr bwMode="gray">
          <a:xfrm>
            <a:off x="7739940" y="3534582"/>
            <a:ext cx="1331265" cy="925345"/>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2" name="Text Placeholder 1">
            <a:extLst>
              <a:ext uri="{FF2B5EF4-FFF2-40B4-BE49-F238E27FC236}">
                <a16:creationId xmlns:a16="http://schemas.microsoft.com/office/drawing/2014/main" id="{C07A35F7-D2B2-4FAE-AB92-2F7900B3C607}"/>
              </a:ext>
            </a:extLst>
          </p:cNvPr>
          <p:cNvSpPr>
            <a:spLocks noGrp="1"/>
          </p:cNvSpPr>
          <p:nvPr>
            <p:ph type="body" sz="quarter" idx="13"/>
          </p:nvPr>
        </p:nvSpPr>
        <p:spPr>
          <a:xfrm>
            <a:off x="528000" y="846806"/>
            <a:ext cx="11136000" cy="757255"/>
          </a:xfrm>
        </p:spPr>
        <p:txBody>
          <a:bodyPr/>
          <a:lstStyle/>
          <a:p>
            <a:r>
              <a:rPr lang="en-US" dirty="0"/>
              <a:t>Highlighting analytic pipeline for the system</a:t>
            </a:r>
          </a:p>
        </p:txBody>
      </p:sp>
      <p:sp>
        <p:nvSpPr>
          <p:cNvPr id="3" name="Title 2">
            <a:extLst>
              <a:ext uri="{FF2B5EF4-FFF2-40B4-BE49-F238E27FC236}">
                <a16:creationId xmlns:a16="http://schemas.microsoft.com/office/drawing/2014/main" id="{4726ACE8-D7DC-4401-B6C2-619718C6DCC0}"/>
              </a:ext>
            </a:extLst>
          </p:cNvPr>
          <p:cNvSpPr>
            <a:spLocks noGrp="1"/>
          </p:cNvSpPr>
          <p:nvPr>
            <p:ph type="title"/>
          </p:nvPr>
        </p:nvSpPr>
        <p:spPr/>
        <p:txBody>
          <a:bodyPr/>
          <a:lstStyle/>
          <a:p>
            <a:r>
              <a:rPr lang="en-US" b="1" dirty="0"/>
              <a:t>Analytic Process Overview	</a:t>
            </a:r>
          </a:p>
        </p:txBody>
      </p:sp>
      <p:grpSp>
        <p:nvGrpSpPr>
          <p:cNvPr id="4" name="Group 3">
            <a:extLst>
              <a:ext uri="{FF2B5EF4-FFF2-40B4-BE49-F238E27FC236}">
                <a16:creationId xmlns:a16="http://schemas.microsoft.com/office/drawing/2014/main" id="{541B0170-6EA3-486B-B5C1-FB138D8E34E2}"/>
              </a:ext>
            </a:extLst>
          </p:cNvPr>
          <p:cNvGrpSpPr/>
          <p:nvPr/>
        </p:nvGrpSpPr>
        <p:grpSpPr>
          <a:xfrm>
            <a:off x="501650" y="1978024"/>
            <a:ext cx="11188699" cy="3983039"/>
            <a:chOff x="1885633" y="1978024"/>
            <a:chExt cx="8396691" cy="3983039"/>
          </a:xfrm>
        </p:grpSpPr>
        <p:sp>
          <p:nvSpPr>
            <p:cNvPr id="6" name="AutoShape 9">
              <a:extLst>
                <a:ext uri="{FF2B5EF4-FFF2-40B4-BE49-F238E27FC236}">
                  <a16:creationId xmlns:a16="http://schemas.microsoft.com/office/drawing/2014/main" id="{4A5488F2-187A-4B14-8645-F002862C4AB1}"/>
                </a:ext>
              </a:extLst>
            </p:cNvPr>
            <p:cNvSpPr>
              <a:spLocks noChangeArrowheads="1"/>
            </p:cNvSpPr>
            <p:nvPr/>
          </p:nvSpPr>
          <p:spPr bwMode="auto">
            <a:xfrm>
              <a:off x="8379027"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7" name="AutoShape 10">
              <a:extLst>
                <a:ext uri="{FF2B5EF4-FFF2-40B4-BE49-F238E27FC236}">
                  <a16:creationId xmlns:a16="http://schemas.microsoft.com/office/drawing/2014/main" id="{00820DF5-84C9-4166-AF43-BE0EE698BA14}"/>
                </a:ext>
              </a:extLst>
            </p:cNvPr>
            <p:cNvSpPr>
              <a:spLocks noChangeArrowheads="1"/>
            </p:cNvSpPr>
            <p:nvPr/>
          </p:nvSpPr>
          <p:spPr bwMode="auto">
            <a:xfrm>
              <a:off x="3571919" y="1978024"/>
              <a:ext cx="1929066" cy="548640"/>
            </a:xfrm>
            <a:prstGeom prst="chevron">
              <a:avLst>
                <a:gd name="adj" fmla="val 32490"/>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2. Variable Engineering &amp; Exploratory Analysis</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8" name="AutoShape 11">
              <a:extLst>
                <a:ext uri="{FF2B5EF4-FFF2-40B4-BE49-F238E27FC236}">
                  <a16:creationId xmlns:a16="http://schemas.microsoft.com/office/drawing/2014/main" id="{DE6E4D32-0E52-4AD0-A19D-961781459F71}"/>
                </a:ext>
              </a:extLst>
            </p:cNvPr>
            <p:cNvSpPr>
              <a:spLocks noChangeArrowheads="1"/>
            </p:cNvSpPr>
            <p:nvPr/>
          </p:nvSpPr>
          <p:spPr bwMode="auto">
            <a:xfrm>
              <a:off x="1885633" y="1978024"/>
              <a:ext cx="1791276" cy="548640"/>
            </a:xfrm>
            <a:prstGeom prst="homePlate">
              <a:avLst>
                <a:gd name="adj" fmla="val 31290"/>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1. Data Ingestion &amp; Processing</a:t>
              </a:r>
              <a:endParaRPr lang="en-GB" altLang="ja-JP" sz="1200" kern="0" dirty="0">
                <a:solidFill>
                  <a:prstClr val="white"/>
                </a:solidFill>
                <a:latin typeface="+mj-lt"/>
                <a:ea typeface="ＭＳ Ｐゴシック" pitchFamily="50" charset="-128"/>
                <a:cs typeface="Arial" pitchFamily="34" charset="0"/>
              </a:endParaRPr>
            </a:p>
          </p:txBody>
        </p:sp>
        <p:sp>
          <p:nvSpPr>
            <p:cNvPr id="9" name="Rectangle 12">
              <a:extLst>
                <a:ext uri="{FF2B5EF4-FFF2-40B4-BE49-F238E27FC236}">
                  <a16:creationId xmlns:a16="http://schemas.microsoft.com/office/drawing/2014/main" id="{5FAD4B76-90C1-4B4C-8E5E-02E58B5E713C}"/>
                </a:ext>
              </a:extLst>
            </p:cNvPr>
            <p:cNvSpPr>
              <a:spLocks noChangeArrowheads="1"/>
            </p:cNvSpPr>
            <p:nvPr/>
          </p:nvSpPr>
          <p:spPr bwMode="auto">
            <a:xfrm>
              <a:off x="1885634" y="2643664"/>
              <a:ext cx="137105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10" name="AutoShape 13">
              <a:extLst>
                <a:ext uri="{FF2B5EF4-FFF2-40B4-BE49-F238E27FC236}">
                  <a16:creationId xmlns:a16="http://schemas.microsoft.com/office/drawing/2014/main" id="{C208F925-0C08-4CF3-8891-53434409522B}"/>
                </a:ext>
              </a:extLst>
            </p:cNvPr>
            <p:cNvSpPr>
              <a:spLocks noChangeArrowheads="1"/>
            </p:cNvSpPr>
            <p:nvPr/>
          </p:nvSpPr>
          <p:spPr bwMode="auto">
            <a:xfrm flipV="1">
              <a:off x="2312975" y="3486455"/>
              <a:ext cx="516372"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1" name="AutoShape 14">
              <a:extLst>
                <a:ext uri="{FF2B5EF4-FFF2-40B4-BE49-F238E27FC236}">
                  <a16:creationId xmlns:a16="http://schemas.microsoft.com/office/drawing/2014/main" id="{8FAE9AA7-C08C-49CB-946B-27F41E2BF9C9}"/>
                </a:ext>
              </a:extLst>
            </p:cNvPr>
            <p:cNvSpPr>
              <a:spLocks noChangeArrowheads="1"/>
            </p:cNvSpPr>
            <p:nvPr/>
          </p:nvSpPr>
          <p:spPr bwMode="auto">
            <a:xfrm>
              <a:off x="2312975" y="4327559"/>
              <a:ext cx="516372"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2" name="Rectangle 16">
              <a:extLst>
                <a:ext uri="{FF2B5EF4-FFF2-40B4-BE49-F238E27FC236}">
                  <a16:creationId xmlns:a16="http://schemas.microsoft.com/office/drawing/2014/main" id="{585B19D5-0726-4A0E-AB43-54289973602E}"/>
                </a:ext>
              </a:extLst>
            </p:cNvPr>
            <p:cNvSpPr>
              <a:spLocks noChangeArrowheads="1"/>
            </p:cNvSpPr>
            <p:nvPr/>
          </p:nvSpPr>
          <p:spPr bwMode="auto">
            <a:xfrm>
              <a:off x="1976801"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Python Environment</a:t>
              </a:r>
            </a:p>
          </p:txBody>
        </p:sp>
        <p:sp>
          <p:nvSpPr>
            <p:cNvPr id="13" name="Oval 17">
              <a:extLst>
                <a:ext uri="{FF2B5EF4-FFF2-40B4-BE49-F238E27FC236}">
                  <a16:creationId xmlns:a16="http://schemas.microsoft.com/office/drawing/2014/main" id="{12A87B25-3770-41F6-BB31-CE8CB8FD4D8E}"/>
                </a:ext>
              </a:extLst>
            </p:cNvPr>
            <p:cNvSpPr>
              <a:spLocks noChangeArrowheads="1"/>
            </p:cNvSpPr>
            <p:nvPr/>
          </p:nvSpPr>
          <p:spPr bwMode="auto">
            <a:xfrm>
              <a:off x="1970245" y="3716770"/>
              <a:ext cx="1201832" cy="505551"/>
            </a:xfrm>
            <a:prstGeom prst="ellipse">
              <a:avLst/>
            </a:prstGeom>
            <a:solidFill>
              <a:schemeClr val="tx2"/>
            </a:solidFill>
            <a:ln w="6350" algn="ctr">
              <a:noFill/>
              <a:round/>
              <a:headEnd type="none" w="sm" len="sm"/>
              <a:tailEnd type="none" w="sm" len="sm"/>
            </a:ln>
          </p:spPr>
          <p:txBody>
            <a:bodyPr lIns="0" tIns="0" rIns="0" bIns="0" anchor="ctr"/>
            <a:lstStyle/>
            <a:p>
              <a:pPr algn="ctr">
                <a:defRPr/>
              </a:pPr>
              <a:r>
                <a:rPr lang="en-GB" altLang="ja-JP" sz="1100" kern="0" dirty="0">
                  <a:solidFill>
                    <a:schemeClr val="bg1"/>
                  </a:solidFill>
                  <a:latin typeface="+mj-lt"/>
                  <a:ea typeface="ＭＳ Ｐゴシック" charset="-128"/>
                  <a:cs typeface="Arial" pitchFamily="34" charset="0"/>
                </a:rPr>
                <a:t>Loading Data in Analytic Environment</a:t>
              </a:r>
            </a:p>
          </p:txBody>
        </p:sp>
        <p:sp>
          <p:nvSpPr>
            <p:cNvPr id="14" name="Rectangle 18">
              <a:extLst>
                <a:ext uri="{FF2B5EF4-FFF2-40B4-BE49-F238E27FC236}">
                  <a16:creationId xmlns:a16="http://schemas.microsoft.com/office/drawing/2014/main" id="{5F0687CA-12AE-4491-92D5-F8DADCC4F31D}"/>
                </a:ext>
              </a:extLst>
            </p:cNvPr>
            <p:cNvSpPr>
              <a:spLocks noChangeArrowheads="1"/>
            </p:cNvSpPr>
            <p:nvPr/>
          </p:nvSpPr>
          <p:spPr bwMode="auto">
            <a:xfrm>
              <a:off x="3733816" y="2643664"/>
              <a:ext cx="136749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15" name="AutoShape 19">
              <a:extLst>
                <a:ext uri="{FF2B5EF4-FFF2-40B4-BE49-F238E27FC236}">
                  <a16:creationId xmlns:a16="http://schemas.microsoft.com/office/drawing/2014/main" id="{F5218F18-7E63-4AB2-9D7C-750D8C45075B}"/>
                </a:ext>
              </a:extLst>
            </p:cNvPr>
            <p:cNvSpPr>
              <a:spLocks noChangeArrowheads="1"/>
            </p:cNvSpPr>
            <p:nvPr/>
          </p:nvSpPr>
          <p:spPr bwMode="auto">
            <a:xfrm flipV="1">
              <a:off x="4161158" y="3486455"/>
              <a:ext cx="512810"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6" name="AutoShape 20">
              <a:extLst>
                <a:ext uri="{FF2B5EF4-FFF2-40B4-BE49-F238E27FC236}">
                  <a16:creationId xmlns:a16="http://schemas.microsoft.com/office/drawing/2014/main" id="{0F688125-A81A-4E3B-AE2D-26562D017AD3}"/>
                </a:ext>
              </a:extLst>
            </p:cNvPr>
            <p:cNvSpPr>
              <a:spLocks noChangeArrowheads="1"/>
            </p:cNvSpPr>
            <p:nvPr/>
          </p:nvSpPr>
          <p:spPr bwMode="auto">
            <a:xfrm>
              <a:off x="4161158" y="4327559"/>
              <a:ext cx="512810"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17" name="Rectangle 22">
              <a:extLst>
                <a:ext uri="{FF2B5EF4-FFF2-40B4-BE49-F238E27FC236}">
                  <a16:creationId xmlns:a16="http://schemas.microsoft.com/office/drawing/2014/main" id="{113E8BF4-5652-4B15-9BA5-16C6E0356A15}"/>
                </a:ext>
              </a:extLst>
            </p:cNvPr>
            <p:cNvSpPr>
              <a:spLocks noChangeArrowheads="1"/>
            </p:cNvSpPr>
            <p:nvPr/>
          </p:nvSpPr>
          <p:spPr bwMode="auto">
            <a:xfrm>
              <a:off x="3823203"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Basic Statistics</a:t>
              </a:r>
            </a:p>
          </p:txBody>
        </p:sp>
        <p:sp>
          <p:nvSpPr>
            <p:cNvPr id="18" name="Oval 23">
              <a:extLst>
                <a:ext uri="{FF2B5EF4-FFF2-40B4-BE49-F238E27FC236}">
                  <a16:creationId xmlns:a16="http://schemas.microsoft.com/office/drawing/2014/main" id="{18A2E47C-4EDB-49D9-ADB6-BD91FDFE66D3}"/>
                </a:ext>
              </a:extLst>
            </p:cNvPr>
            <p:cNvSpPr>
              <a:spLocks noChangeArrowheads="1"/>
            </p:cNvSpPr>
            <p:nvPr/>
          </p:nvSpPr>
          <p:spPr bwMode="auto">
            <a:xfrm>
              <a:off x="3791687" y="3716770"/>
              <a:ext cx="1251755"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Add More Data Variables</a:t>
              </a:r>
            </a:p>
          </p:txBody>
        </p:sp>
        <p:sp>
          <p:nvSpPr>
            <p:cNvPr id="19" name="Rectangle 26">
              <a:extLst>
                <a:ext uri="{FF2B5EF4-FFF2-40B4-BE49-F238E27FC236}">
                  <a16:creationId xmlns:a16="http://schemas.microsoft.com/office/drawing/2014/main" id="{2AB753A9-A542-449D-87C8-9C6A3C81DF6F}"/>
                </a:ext>
              </a:extLst>
            </p:cNvPr>
            <p:cNvSpPr>
              <a:spLocks noChangeArrowheads="1"/>
            </p:cNvSpPr>
            <p:nvPr/>
          </p:nvSpPr>
          <p:spPr bwMode="auto">
            <a:xfrm>
              <a:off x="7448202" y="3750781"/>
              <a:ext cx="739840" cy="507831"/>
            </a:xfrm>
            <a:prstGeom prst="rect">
              <a:avLst/>
            </a:prstGeom>
            <a:noFill/>
            <a:ln w="6350" algn="ctr">
              <a:noFill/>
              <a:miter lim="800000"/>
              <a:headEnd type="none" w="sm" len="sm"/>
              <a:tailEnd type="none" w="sm" len="sm"/>
            </a:ln>
          </p:spPr>
          <p:txBody>
            <a:bodyPr wrap="square" lIns="0" tIns="0" rIns="0" bIns="0" anchor="ctr">
              <a:spAutoFit/>
            </a:bodyPr>
            <a:lstStyle/>
            <a:p>
              <a:pPr algn="ctr"/>
              <a:r>
                <a:rPr lang="en-GB" altLang="ja-JP" sz="1100" b="1" dirty="0">
                  <a:latin typeface="+mj-lt"/>
                  <a:ea typeface="ＭＳ Ｐゴシック" charset="-128"/>
                  <a:cs typeface="Arial" pitchFamily="34" charset="0"/>
                </a:rPr>
                <a:t>Predictions  </a:t>
              </a:r>
            </a:p>
            <a:p>
              <a:pPr algn="ctr"/>
              <a:r>
                <a:rPr lang="en-GB" altLang="ja-JP" sz="1100" b="1" dirty="0">
                  <a:latin typeface="+mj-lt"/>
                  <a:ea typeface="ＭＳ Ｐゴシック" charset="-128"/>
                  <a:cs typeface="Arial" pitchFamily="34" charset="0"/>
                </a:rPr>
                <a:t>On Hold Out</a:t>
              </a:r>
            </a:p>
            <a:p>
              <a:pPr algn="ctr"/>
              <a:r>
                <a:rPr lang="en-GB" altLang="ja-JP" sz="1100" b="1" dirty="0">
                  <a:latin typeface="+mj-lt"/>
                  <a:ea typeface="ＭＳ Ｐゴシック" charset="-128"/>
                  <a:cs typeface="Arial" pitchFamily="34" charset="0"/>
                </a:rPr>
                <a:t>Dataset</a:t>
              </a:r>
            </a:p>
          </p:txBody>
        </p:sp>
        <p:sp>
          <p:nvSpPr>
            <p:cNvPr id="20" name="AutoShape 28">
              <a:extLst>
                <a:ext uri="{FF2B5EF4-FFF2-40B4-BE49-F238E27FC236}">
                  <a16:creationId xmlns:a16="http://schemas.microsoft.com/office/drawing/2014/main" id="{C365FC31-CEB6-4D91-A1FF-1C4B67EDE74E}"/>
                </a:ext>
              </a:extLst>
            </p:cNvPr>
            <p:cNvSpPr>
              <a:spLocks noChangeArrowheads="1"/>
            </p:cNvSpPr>
            <p:nvPr/>
          </p:nvSpPr>
          <p:spPr bwMode="auto">
            <a:xfrm>
              <a:off x="5395997" y="1978024"/>
              <a:ext cx="2924461" cy="548640"/>
            </a:xfrm>
            <a:prstGeom prst="chevron">
              <a:avLst>
                <a:gd name="adj" fmla="val 32358"/>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3. Model Training</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21" name="AutoShape 29">
              <a:extLst>
                <a:ext uri="{FF2B5EF4-FFF2-40B4-BE49-F238E27FC236}">
                  <a16:creationId xmlns:a16="http://schemas.microsoft.com/office/drawing/2014/main" id="{36104BE7-8414-4A9E-81CD-CF532AC8329E}"/>
                </a:ext>
              </a:extLst>
            </p:cNvPr>
            <p:cNvSpPr>
              <a:spLocks noChangeArrowheads="1"/>
            </p:cNvSpPr>
            <p:nvPr/>
          </p:nvSpPr>
          <p:spPr bwMode="auto">
            <a:xfrm>
              <a:off x="8215467" y="1978024"/>
              <a:ext cx="2066856" cy="548640"/>
            </a:xfrm>
            <a:prstGeom prst="chevron">
              <a:avLst>
                <a:gd name="adj" fmla="val 30967"/>
              </a:avLst>
            </a:prstGeom>
            <a:solidFill>
              <a:srgbClr val="43B02A"/>
            </a:solidFill>
            <a:ln w="6350" algn="ctr">
              <a:noFill/>
              <a:miter lim="800000"/>
              <a:headEnd type="none" w="sm" len="sm"/>
              <a:tailEnd type="none" w="sm" len="sm"/>
            </a:ln>
          </p:spPr>
          <p:txBody>
            <a:bodyPr lIns="88900" tIns="88900" rIns="88900" bIns="88900" anchor="ctr"/>
            <a:lstStyle/>
            <a:p>
              <a:pPr marL="171450" indent="-171450">
                <a:defRPr/>
              </a:pPr>
              <a:r>
                <a:rPr lang="en-GB" sz="1200" kern="0" dirty="0">
                  <a:solidFill>
                    <a:prstClr val="white"/>
                  </a:solidFill>
                  <a:latin typeface="+mj-lt"/>
                  <a:cs typeface="Arial" pitchFamily="34" charset="0"/>
                </a:rPr>
                <a:t>4. Model Validation &amp; Evaluation</a:t>
              </a:r>
              <a:endParaRPr lang="en-GB" altLang="ja-JP" sz="1200" kern="0" dirty="0">
                <a:solidFill>
                  <a:prstClr val="white"/>
                </a:solidFill>
                <a:latin typeface="+mj-lt"/>
                <a:ea typeface="ＭＳ Ｐゴシック" panose="020B0600070205080204" pitchFamily="34" charset="-128"/>
                <a:cs typeface="Arial" pitchFamily="34" charset="0"/>
              </a:endParaRPr>
            </a:p>
          </p:txBody>
        </p:sp>
        <p:sp>
          <p:nvSpPr>
            <p:cNvPr id="22" name="Rectangle 30">
              <a:extLst>
                <a:ext uri="{FF2B5EF4-FFF2-40B4-BE49-F238E27FC236}">
                  <a16:creationId xmlns:a16="http://schemas.microsoft.com/office/drawing/2014/main" id="{90AA3D54-CCC1-409E-9166-8B5FC4E0EDE9}"/>
                </a:ext>
              </a:extLst>
            </p:cNvPr>
            <p:cNvSpPr>
              <a:spLocks noChangeArrowheads="1"/>
            </p:cNvSpPr>
            <p:nvPr/>
          </p:nvSpPr>
          <p:spPr bwMode="auto">
            <a:xfrm>
              <a:off x="8694027" y="2643664"/>
              <a:ext cx="137105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sz="1100" kern="0" dirty="0">
                <a:solidFill>
                  <a:srgbClr val="313131"/>
                </a:solidFill>
                <a:latin typeface="+mj-lt"/>
                <a:ea typeface="ＭＳ Ｐゴシック" charset="-128"/>
                <a:cs typeface="Arial" pitchFamily="34" charset="0"/>
              </a:endParaRPr>
            </a:p>
          </p:txBody>
        </p:sp>
        <p:sp>
          <p:nvSpPr>
            <p:cNvPr id="23" name="AutoShape 31">
              <a:extLst>
                <a:ext uri="{FF2B5EF4-FFF2-40B4-BE49-F238E27FC236}">
                  <a16:creationId xmlns:a16="http://schemas.microsoft.com/office/drawing/2014/main" id="{FBC151D6-2AE4-4BDA-BEA5-9C7DDA7DB03A}"/>
                </a:ext>
              </a:extLst>
            </p:cNvPr>
            <p:cNvSpPr>
              <a:spLocks noChangeArrowheads="1"/>
            </p:cNvSpPr>
            <p:nvPr/>
          </p:nvSpPr>
          <p:spPr bwMode="auto">
            <a:xfrm>
              <a:off x="9121368" y="3486455"/>
              <a:ext cx="516372" cy="130773"/>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4" name="AutoShape 32">
              <a:extLst>
                <a:ext uri="{FF2B5EF4-FFF2-40B4-BE49-F238E27FC236}">
                  <a16:creationId xmlns:a16="http://schemas.microsoft.com/office/drawing/2014/main" id="{F96E156F-FDCE-41FF-8D3A-D6367A62104A}"/>
                </a:ext>
              </a:extLst>
            </p:cNvPr>
            <p:cNvSpPr>
              <a:spLocks noChangeArrowheads="1"/>
            </p:cNvSpPr>
            <p:nvPr/>
          </p:nvSpPr>
          <p:spPr bwMode="auto">
            <a:xfrm flipV="1">
              <a:off x="9121368" y="4327559"/>
              <a:ext cx="516372" cy="132369"/>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5" name="Rectangle 34">
              <a:extLst>
                <a:ext uri="{FF2B5EF4-FFF2-40B4-BE49-F238E27FC236}">
                  <a16:creationId xmlns:a16="http://schemas.microsoft.com/office/drawing/2014/main" id="{15AE9BFC-817F-4F36-A849-6040EDC398CB}"/>
                </a:ext>
              </a:extLst>
            </p:cNvPr>
            <p:cNvSpPr>
              <a:spLocks noChangeArrowheads="1"/>
            </p:cNvSpPr>
            <p:nvPr/>
          </p:nvSpPr>
          <p:spPr bwMode="auto">
            <a:xfrm>
              <a:off x="8785194"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b="1" kern="0" dirty="0">
                  <a:solidFill>
                    <a:srgbClr val="DA291C"/>
                  </a:solidFill>
                  <a:latin typeface="+mj-lt"/>
                  <a:ea typeface="ＭＳ Ｐゴシック" charset="-128"/>
                  <a:cs typeface="Arial" pitchFamily="34" charset="0"/>
                </a:rPr>
                <a:t>Illicit Transaction Predictions</a:t>
              </a:r>
            </a:p>
          </p:txBody>
        </p:sp>
        <p:sp>
          <p:nvSpPr>
            <p:cNvPr id="26" name="Oval 35">
              <a:extLst>
                <a:ext uri="{FF2B5EF4-FFF2-40B4-BE49-F238E27FC236}">
                  <a16:creationId xmlns:a16="http://schemas.microsoft.com/office/drawing/2014/main" id="{184D95FE-726B-4DAF-8883-F81E3D981CD3}"/>
                </a:ext>
              </a:extLst>
            </p:cNvPr>
            <p:cNvSpPr>
              <a:spLocks noChangeArrowheads="1"/>
            </p:cNvSpPr>
            <p:nvPr/>
          </p:nvSpPr>
          <p:spPr bwMode="auto">
            <a:xfrm>
              <a:off x="8753678" y="3716770"/>
              <a:ext cx="1251755"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Trained Model Prediction</a:t>
              </a:r>
            </a:p>
          </p:txBody>
        </p:sp>
        <p:sp>
          <p:nvSpPr>
            <p:cNvPr id="27" name="Rectangle 36">
              <a:extLst>
                <a:ext uri="{FF2B5EF4-FFF2-40B4-BE49-F238E27FC236}">
                  <a16:creationId xmlns:a16="http://schemas.microsoft.com/office/drawing/2014/main" id="{2278C959-1D65-4BB8-BE4D-68019AF478E3}"/>
                </a:ext>
              </a:extLst>
            </p:cNvPr>
            <p:cNvSpPr>
              <a:spLocks noChangeArrowheads="1"/>
            </p:cNvSpPr>
            <p:nvPr/>
          </p:nvSpPr>
          <p:spPr bwMode="auto">
            <a:xfrm>
              <a:off x="5553089" y="2643664"/>
              <a:ext cx="1367494" cy="2651760"/>
            </a:xfrm>
            <a:prstGeom prst="rect">
              <a:avLst/>
            </a:prstGeom>
            <a:solidFill>
              <a:schemeClr val="tx1"/>
            </a:solidFill>
            <a:ln w="6350" algn="ctr">
              <a:noFill/>
              <a:miter lim="800000"/>
              <a:headEnd type="none" w="sm" len="sm"/>
              <a:tailEnd type="none" w="sm" len="sm"/>
            </a:ln>
          </p:spPr>
          <p:txBody>
            <a:bodyPr wrap="square" lIns="88900" tIns="88900" rIns="88900" bIns="88900" anchor="t"/>
            <a:lstStyle/>
            <a:p>
              <a:pPr algn="ctr">
                <a:defRPr/>
              </a:pPr>
              <a:endParaRPr lang="en-GB" altLang="ja-JP" sz="1100" kern="0" dirty="0">
                <a:solidFill>
                  <a:srgbClr val="313131"/>
                </a:solidFill>
                <a:latin typeface="+mj-lt"/>
                <a:ea typeface="ＭＳ Ｐゴシック" charset="-128"/>
                <a:cs typeface="Arial" pitchFamily="34" charset="0"/>
              </a:endParaRPr>
            </a:p>
          </p:txBody>
        </p:sp>
        <p:sp>
          <p:nvSpPr>
            <p:cNvPr id="28" name="AutoShape 37">
              <a:extLst>
                <a:ext uri="{FF2B5EF4-FFF2-40B4-BE49-F238E27FC236}">
                  <a16:creationId xmlns:a16="http://schemas.microsoft.com/office/drawing/2014/main" id="{6E80CB17-D737-4A58-87FF-0B294192C045}"/>
                </a:ext>
              </a:extLst>
            </p:cNvPr>
            <p:cNvSpPr>
              <a:spLocks noChangeArrowheads="1"/>
            </p:cNvSpPr>
            <p:nvPr/>
          </p:nvSpPr>
          <p:spPr bwMode="auto">
            <a:xfrm flipV="1">
              <a:off x="5980429" y="3486455"/>
              <a:ext cx="512810" cy="130773"/>
            </a:xfrm>
            <a:prstGeom prst="triangle">
              <a:avLst>
                <a:gd name="adj" fmla="val 50000"/>
              </a:avLst>
            </a:prstGeom>
            <a:solidFill>
              <a:schemeClr val="tx2"/>
            </a:solidFill>
            <a:ln w="6350" algn="ctr">
              <a:noFill/>
              <a:miter lim="800000"/>
              <a:headEnd type="none" w="sm" len="sm"/>
              <a:tailEnd type="none" w="sm" len="sm"/>
            </a:ln>
          </p:spPr>
          <p:txBody>
            <a:bodyPr rot="10800000"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29" name="AutoShape 38">
              <a:extLst>
                <a:ext uri="{FF2B5EF4-FFF2-40B4-BE49-F238E27FC236}">
                  <a16:creationId xmlns:a16="http://schemas.microsoft.com/office/drawing/2014/main" id="{86958D6E-54C2-4A0E-B9E7-AD15E2210957}"/>
                </a:ext>
              </a:extLst>
            </p:cNvPr>
            <p:cNvSpPr>
              <a:spLocks noChangeArrowheads="1"/>
            </p:cNvSpPr>
            <p:nvPr/>
          </p:nvSpPr>
          <p:spPr bwMode="auto">
            <a:xfrm>
              <a:off x="5980429" y="4327559"/>
              <a:ext cx="512810" cy="132369"/>
            </a:xfrm>
            <a:prstGeom prst="triangle">
              <a:avLst>
                <a:gd name="adj" fmla="val 50000"/>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0" name="Rectangle 40">
              <a:extLst>
                <a:ext uri="{FF2B5EF4-FFF2-40B4-BE49-F238E27FC236}">
                  <a16:creationId xmlns:a16="http://schemas.microsoft.com/office/drawing/2014/main" id="{4505E5E5-E8F6-4FC0-AC0D-CCE8FF635875}"/>
                </a:ext>
              </a:extLst>
            </p:cNvPr>
            <p:cNvSpPr>
              <a:spLocks noChangeArrowheads="1"/>
            </p:cNvSpPr>
            <p:nvPr/>
          </p:nvSpPr>
          <p:spPr bwMode="auto">
            <a:xfrm>
              <a:off x="5642475" y="4562319"/>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Data from Feature Engineering</a:t>
              </a:r>
            </a:p>
          </p:txBody>
        </p:sp>
        <p:sp>
          <p:nvSpPr>
            <p:cNvPr id="31" name="Oval 41">
              <a:extLst>
                <a:ext uri="{FF2B5EF4-FFF2-40B4-BE49-F238E27FC236}">
                  <a16:creationId xmlns:a16="http://schemas.microsoft.com/office/drawing/2014/main" id="{0C7C1A31-079B-4E22-8F93-2E0CABF52142}"/>
                </a:ext>
              </a:extLst>
            </p:cNvPr>
            <p:cNvSpPr>
              <a:spLocks noChangeArrowheads="1"/>
            </p:cNvSpPr>
            <p:nvPr/>
          </p:nvSpPr>
          <p:spPr bwMode="auto">
            <a:xfrm>
              <a:off x="5610960" y="3716770"/>
              <a:ext cx="1251754" cy="505551"/>
            </a:xfrm>
            <a:prstGeom prst="ellipse">
              <a:avLst/>
            </a:prstGeom>
            <a:solidFill>
              <a:schemeClr val="tx2"/>
            </a:solidFill>
            <a:ln w="6350" algn="ctr">
              <a:noFill/>
              <a:round/>
              <a:headEnd type="none" w="sm" len="sm"/>
              <a:tailEnd type="none" w="sm" len="sm"/>
            </a:ln>
          </p:spPr>
          <p:txBody>
            <a:bodyPr lIns="88900" tIns="88900" rIns="88900" bIns="88900" anchor="ctr"/>
            <a:lstStyle/>
            <a:p>
              <a:pPr algn="ctr">
                <a:defRPr/>
              </a:pPr>
              <a:r>
                <a:rPr lang="en-GB" altLang="ja-JP" sz="1100" kern="0" dirty="0">
                  <a:solidFill>
                    <a:schemeClr val="bg1"/>
                  </a:solidFill>
                  <a:latin typeface="+mj-lt"/>
                  <a:ea typeface="ＭＳ Ｐゴシック" charset="-128"/>
                  <a:cs typeface="Arial" pitchFamily="34" charset="0"/>
                </a:rPr>
                <a:t>Machine Learning Model</a:t>
              </a:r>
            </a:p>
          </p:txBody>
        </p:sp>
        <p:sp>
          <p:nvSpPr>
            <p:cNvPr id="32" name="AutoShape 42">
              <a:extLst>
                <a:ext uri="{FF2B5EF4-FFF2-40B4-BE49-F238E27FC236}">
                  <a16:creationId xmlns:a16="http://schemas.microsoft.com/office/drawing/2014/main" id="{8B61FDC9-3842-40EB-BF00-114AEA455734}"/>
                </a:ext>
              </a:extLst>
            </p:cNvPr>
            <p:cNvSpPr>
              <a:spLocks noChangeArrowheads="1"/>
            </p:cNvSpPr>
            <p:nvPr/>
          </p:nvSpPr>
          <p:spPr bwMode="auto">
            <a:xfrm>
              <a:off x="3490165" y="5412423"/>
              <a:ext cx="2020926" cy="548640"/>
            </a:xfrm>
            <a:prstGeom prst="chevron">
              <a:avLst>
                <a:gd name="adj" fmla="val 31969"/>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DATA PROCESSING</a:t>
              </a:r>
            </a:p>
          </p:txBody>
        </p:sp>
        <p:sp>
          <p:nvSpPr>
            <p:cNvPr id="33" name="AutoShape 43">
              <a:extLst>
                <a:ext uri="{FF2B5EF4-FFF2-40B4-BE49-F238E27FC236}">
                  <a16:creationId xmlns:a16="http://schemas.microsoft.com/office/drawing/2014/main" id="{83F92FF3-22F2-40D3-B377-2DBE1829D265}"/>
                </a:ext>
              </a:extLst>
            </p:cNvPr>
            <p:cNvSpPr>
              <a:spLocks noChangeArrowheads="1"/>
            </p:cNvSpPr>
            <p:nvPr/>
          </p:nvSpPr>
          <p:spPr bwMode="auto">
            <a:xfrm>
              <a:off x="1885635" y="5412423"/>
              <a:ext cx="1699415" cy="548640"/>
            </a:xfrm>
            <a:prstGeom prst="homePlate">
              <a:avLst>
                <a:gd name="adj" fmla="val 31290"/>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RAW DATA</a:t>
              </a:r>
            </a:p>
          </p:txBody>
        </p:sp>
        <p:sp>
          <p:nvSpPr>
            <p:cNvPr id="34" name="AutoShape 44">
              <a:extLst>
                <a:ext uri="{FF2B5EF4-FFF2-40B4-BE49-F238E27FC236}">
                  <a16:creationId xmlns:a16="http://schemas.microsoft.com/office/drawing/2014/main" id="{DE767B58-60E0-4B65-8423-4BD8867FB098}"/>
                </a:ext>
              </a:extLst>
            </p:cNvPr>
            <p:cNvSpPr>
              <a:spLocks noChangeArrowheads="1"/>
            </p:cNvSpPr>
            <p:nvPr/>
          </p:nvSpPr>
          <p:spPr bwMode="auto">
            <a:xfrm>
              <a:off x="5416208" y="5412423"/>
              <a:ext cx="2756353" cy="548640"/>
            </a:xfrm>
            <a:prstGeom prst="chevron">
              <a:avLst>
                <a:gd name="adj" fmla="val 31316"/>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MACHINE LEARNING MODEL</a:t>
              </a:r>
            </a:p>
          </p:txBody>
        </p:sp>
        <p:sp>
          <p:nvSpPr>
            <p:cNvPr id="35" name="AutoShape 45">
              <a:extLst>
                <a:ext uri="{FF2B5EF4-FFF2-40B4-BE49-F238E27FC236}">
                  <a16:creationId xmlns:a16="http://schemas.microsoft.com/office/drawing/2014/main" id="{2A28EF1E-8A92-422F-9AED-E95D9B2E7C33}"/>
                </a:ext>
              </a:extLst>
            </p:cNvPr>
            <p:cNvSpPr>
              <a:spLocks noChangeArrowheads="1"/>
            </p:cNvSpPr>
            <p:nvPr/>
          </p:nvSpPr>
          <p:spPr bwMode="auto">
            <a:xfrm>
              <a:off x="8077677" y="5412423"/>
              <a:ext cx="2204647" cy="548640"/>
            </a:xfrm>
            <a:prstGeom prst="chevron">
              <a:avLst>
                <a:gd name="adj" fmla="val 30967"/>
              </a:avLst>
            </a:prstGeom>
            <a:solidFill>
              <a:schemeClr val="accent2"/>
            </a:solidFill>
            <a:ln w="6350" algn="ctr">
              <a:noFill/>
              <a:miter lim="800000"/>
              <a:headEnd type="none" w="sm" len="sm"/>
              <a:tailEnd type="none" w="sm" len="sm"/>
            </a:ln>
          </p:spPr>
          <p:txBody>
            <a:bodyPr lIns="88900" tIns="88900" rIns="88900" bIns="88900" anchor="ctr"/>
            <a:lstStyle/>
            <a:p>
              <a:pPr>
                <a:spcBef>
                  <a:spcPct val="20000"/>
                </a:spcBef>
                <a:defRPr/>
              </a:pPr>
              <a:r>
                <a:rPr lang="en-GB" altLang="ja-JP" sz="1200" kern="0" dirty="0">
                  <a:solidFill>
                    <a:prstClr val="white"/>
                  </a:solidFill>
                  <a:latin typeface="+mj-lt"/>
                  <a:ea typeface="ＭＳ Ｐゴシック" pitchFamily="50" charset="-128"/>
                  <a:cs typeface="Arial" pitchFamily="34" charset="0"/>
                </a:rPr>
                <a:t>MODEL EVALUATION</a:t>
              </a:r>
            </a:p>
          </p:txBody>
        </p:sp>
        <p:sp>
          <p:nvSpPr>
            <p:cNvPr id="36" name="AutoShape 9">
              <a:extLst>
                <a:ext uri="{FF2B5EF4-FFF2-40B4-BE49-F238E27FC236}">
                  <a16:creationId xmlns:a16="http://schemas.microsoft.com/office/drawing/2014/main" id="{2B71D1B0-C083-4883-A54E-F25A2F9951DD}"/>
                </a:ext>
              </a:extLst>
            </p:cNvPr>
            <p:cNvSpPr>
              <a:spLocks noChangeArrowheads="1"/>
            </p:cNvSpPr>
            <p:nvPr/>
          </p:nvSpPr>
          <p:spPr bwMode="auto">
            <a:xfrm>
              <a:off x="5160675"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7" name="AutoShape 9">
              <a:extLst>
                <a:ext uri="{FF2B5EF4-FFF2-40B4-BE49-F238E27FC236}">
                  <a16:creationId xmlns:a16="http://schemas.microsoft.com/office/drawing/2014/main" id="{1A7355B7-B081-4F4E-8132-0C9C5379FAED}"/>
                </a:ext>
              </a:extLst>
            </p:cNvPr>
            <p:cNvSpPr>
              <a:spLocks noChangeArrowheads="1"/>
            </p:cNvSpPr>
            <p:nvPr/>
          </p:nvSpPr>
          <p:spPr bwMode="auto">
            <a:xfrm>
              <a:off x="6987131"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8" name="AutoShape 9">
              <a:extLst>
                <a:ext uri="{FF2B5EF4-FFF2-40B4-BE49-F238E27FC236}">
                  <a16:creationId xmlns:a16="http://schemas.microsoft.com/office/drawing/2014/main" id="{59282708-E873-46C8-91DE-F331206A71B8}"/>
                </a:ext>
              </a:extLst>
            </p:cNvPr>
            <p:cNvSpPr>
              <a:spLocks noChangeArrowheads="1"/>
            </p:cNvSpPr>
            <p:nvPr/>
          </p:nvSpPr>
          <p:spPr bwMode="auto">
            <a:xfrm>
              <a:off x="3336682" y="3798103"/>
              <a:ext cx="319297" cy="342882"/>
            </a:xfrm>
            <a:prstGeom prst="rightArrow">
              <a:avLst>
                <a:gd name="adj1" fmla="val 50000"/>
                <a:gd name="adj2" fmla="val 49002"/>
              </a:avLst>
            </a:prstGeom>
            <a:solidFill>
              <a:schemeClr val="tx2"/>
            </a:solidFill>
            <a:ln w="6350" algn="ctr">
              <a:noFill/>
              <a:miter lim="800000"/>
              <a:headEnd type="none" w="sm" len="sm"/>
              <a:tailEnd type="none" w="sm" len="sm"/>
            </a:ln>
          </p:spPr>
          <p:txBody>
            <a:bodyPr lIns="44450" tIns="44450" rIns="44450" bIns="44450" anchor="ctr"/>
            <a:lstStyle/>
            <a:p>
              <a:pPr>
                <a:spcBef>
                  <a:spcPct val="20000"/>
                </a:spcBef>
                <a:defRPr/>
              </a:pPr>
              <a:endParaRPr lang="en-GB" sz="1100" kern="0" dirty="0">
                <a:solidFill>
                  <a:srgbClr val="002776"/>
                </a:solidFill>
                <a:latin typeface="+mj-lt"/>
                <a:cs typeface="Arial" pitchFamily="34" charset="0"/>
              </a:endParaRPr>
            </a:p>
          </p:txBody>
        </p:sp>
        <p:sp>
          <p:nvSpPr>
            <p:cNvPr id="39" name="Rectangle 16">
              <a:extLst>
                <a:ext uri="{FF2B5EF4-FFF2-40B4-BE49-F238E27FC236}">
                  <a16:creationId xmlns:a16="http://schemas.microsoft.com/office/drawing/2014/main" id="{326027D0-0660-4C33-8665-B1F23B0E3511}"/>
                </a:ext>
              </a:extLst>
            </p:cNvPr>
            <p:cNvSpPr>
              <a:spLocks noChangeArrowheads="1"/>
            </p:cNvSpPr>
            <p:nvPr/>
          </p:nvSpPr>
          <p:spPr bwMode="auto">
            <a:xfrm>
              <a:off x="1976801"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Labelled Raw Data</a:t>
              </a:r>
              <a:endParaRPr lang="en-GB" sz="1100" kern="0" dirty="0">
                <a:latin typeface="+mj-lt"/>
                <a:ea typeface="ＭＳ Ｐゴシック" charset="-128"/>
                <a:cs typeface="Arial" pitchFamily="34" charset="0"/>
              </a:endParaRPr>
            </a:p>
          </p:txBody>
        </p:sp>
        <p:sp>
          <p:nvSpPr>
            <p:cNvPr id="40" name="Rectangle 22">
              <a:extLst>
                <a:ext uri="{FF2B5EF4-FFF2-40B4-BE49-F238E27FC236}">
                  <a16:creationId xmlns:a16="http://schemas.microsoft.com/office/drawing/2014/main" id="{9F575BE9-38CF-4A24-BD74-E24999D5EA40}"/>
                </a:ext>
              </a:extLst>
            </p:cNvPr>
            <p:cNvSpPr>
              <a:spLocks noChangeArrowheads="1"/>
            </p:cNvSpPr>
            <p:nvPr/>
          </p:nvSpPr>
          <p:spPr bwMode="auto">
            <a:xfrm>
              <a:off x="3823203"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Graph Analytics</a:t>
              </a:r>
            </a:p>
          </p:txBody>
        </p:sp>
        <p:sp>
          <p:nvSpPr>
            <p:cNvPr id="41" name="Rectangle 34">
              <a:extLst>
                <a:ext uri="{FF2B5EF4-FFF2-40B4-BE49-F238E27FC236}">
                  <a16:creationId xmlns:a16="http://schemas.microsoft.com/office/drawing/2014/main" id="{640C9005-E2A7-4E23-BB1B-FEAD1077B4E8}"/>
                </a:ext>
              </a:extLst>
            </p:cNvPr>
            <p:cNvSpPr>
              <a:spLocks noChangeArrowheads="1"/>
            </p:cNvSpPr>
            <p:nvPr/>
          </p:nvSpPr>
          <p:spPr bwMode="auto">
            <a:xfrm>
              <a:off x="8785194"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Model Performance and Generalizability Metrics</a:t>
              </a:r>
            </a:p>
          </p:txBody>
        </p:sp>
        <p:sp>
          <p:nvSpPr>
            <p:cNvPr id="42" name="Rectangle 40">
              <a:extLst>
                <a:ext uri="{FF2B5EF4-FFF2-40B4-BE49-F238E27FC236}">
                  <a16:creationId xmlns:a16="http://schemas.microsoft.com/office/drawing/2014/main" id="{D9D34404-52A9-4F2D-9545-817F54791DF9}"/>
                </a:ext>
              </a:extLst>
            </p:cNvPr>
            <p:cNvSpPr>
              <a:spLocks noChangeArrowheads="1"/>
            </p:cNvSpPr>
            <p:nvPr/>
          </p:nvSpPr>
          <p:spPr bwMode="auto">
            <a:xfrm>
              <a:off x="5642475" y="2762094"/>
              <a:ext cx="1188720" cy="621971"/>
            </a:xfrm>
            <a:prstGeom prst="rect">
              <a:avLst/>
            </a:prstGeom>
            <a:solidFill>
              <a:sysClr val="window" lastClr="FFFFFF"/>
            </a:solidFill>
            <a:ln w="12700">
              <a:noFill/>
              <a:miter lim="800000"/>
              <a:headEnd type="none" w="sm" len="sm"/>
              <a:tailEnd type="none" w="sm" len="sm"/>
            </a:ln>
          </p:spPr>
          <p:txBody>
            <a:bodyPr lIns="88900" tIns="88900" rIns="88900" bIns="88900" anchor="ctr"/>
            <a:lstStyle/>
            <a:p>
              <a:pPr algn="ctr">
                <a:defRPr/>
              </a:pPr>
              <a:r>
                <a:rPr lang="en-GB" altLang="ja-JP" sz="1100" kern="0" dirty="0">
                  <a:latin typeface="+mj-lt"/>
                  <a:ea typeface="ＭＳ Ｐゴシック" charset="-128"/>
                  <a:cs typeface="Arial" pitchFamily="34" charset="0"/>
                </a:rPr>
                <a:t>Labelled Data</a:t>
              </a:r>
            </a:p>
          </p:txBody>
        </p:sp>
      </p:grpSp>
    </p:spTree>
    <p:extLst>
      <p:ext uri="{BB962C8B-B14F-4D97-AF65-F5344CB8AC3E}">
        <p14:creationId xmlns:p14="http://schemas.microsoft.com/office/powerpoint/2010/main" val="39202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51F5-45FF-4915-8F1B-0207774FA67C}"/>
              </a:ext>
            </a:extLst>
          </p:cNvPr>
          <p:cNvSpPr>
            <a:spLocks noGrp="1"/>
          </p:cNvSpPr>
          <p:nvPr>
            <p:ph type="title"/>
          </p:nvPr>
        </p:nvSpPr>
        <p:spPr/>
        <p:txBody>
          <a:bodyPr/>
          <a:lstStyle/>
          <a:p>
            <a:r>
              <a:rPr lang="en-US" dirty="0">
                <a:latin typeface="Open Sans" panose="020B0606030504020204" pitchFamily="34" charset="0"/>
              </a:rPr>
              <a:t>1. Data Ingestion and Processing</a:t>
            </a:r>
          </a:p>
        </p:txBody>
      </p:sp>
    </p:spTree>
    <p:extLst>
      <p:ext uri="{BB962C8B-B14F-4D97-AF65-F5344CB8AC3E}">
        <p14:creationId xmlns:p14="http://schemas.microsoft.com/office/powerpoint/2010/main" val="2038301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F9F2B8-3BE6-45F8-AE86-ADAB46861458}"/>
              </a:ext>
            </a:extLst>
          </p:cNvPr>
          <p:cNvSpPr>
            <a:spLocks noGrp="1"/>
          </p:cNvSpPr>
          <p:nvPr>
            <p:ph type="body" sz="quarter" idx="13"/>
          </p:nvPr>
        </p:nvSpPr>
        <p:spPr>
          <a:xfrm>
            <a:off x="538274" y="887378"/>
            <a:ext cx="11136000" cy="757255"/>
          </a:xfrm>
        </p:spPr>
        <p:txBody>
          <a:bodyPr/>
          <a:lstStyle/>
          <a:p>
            <a:r>
              <a:rPr lang="en-US" dirty="0"/>
              <a:t>Snapshot of what the raw data looks like</a:t>
            </a:r>
          </a:p>
          <a:p>
            <a:r>
              <a:rPr lang="en-US" dirty="0"/>
              <a:t>40825 rows × 9 columns</a:t>
            </a:r>
          </a:p>
          <a:p>
            <a:endParaRPr lang="en-US" dirty="0"/>
          </a:p>
        </p:txBody>
      </p:sp>
      <p:sp>
        <p:nvSpPr>
          <p:cNvPr id="3" name="Title 2">
            <a:extLst>
              <a:ext uri="{FF2B5EF4-FFF2-40B4-BE49-F238E27FC236}">
                <a16:creationId xmlns:a16="http://schemas.microsoft.com/office/drawing/2014/main" id="{B2CD4533-6E7E-47E9-8E08-4A7D48AB0ED3}"/>
              </a:ext>
            </a:extLst>
          </p:cNvPr>
          <p:cNvSpPr>
            <a:spLocks noGrp="1"/>
          </p:cNvSpPr>
          <p:nvPr>
            <p:ph type="title"/>
          </p:nvPr>
        </p:nvSpPr>
        <p:spPr/>
        <p:txBody>
          <a:bodyPr/>
          <a:lstStyle/>
          <a:p>
            <a:r>
              <a:rPr lang="en-US" b="1" dirty="0"/>
              <a:t>RAW INPUT DATA</a:t>
            </a:r>
          </a:p>
        </p:txBody>
      </p:sp>
      <p:graphicFrame>
        <p:nvGraphicFramePr>
          <p:cNvPr id="5" name="Table 5">
            <a:extLst>
              <a:ext uri="{FF2B5EF4-FFF2-40B4-BE49-F238E27FC236}">
                <a16:creationId xmlns:a16="http://schemas.microsoft.com/office/drawing/2014/main" id="{487C20DB-8D90-4B1A-ADE8-62D4F5682755}"/>
              </a:ext>
            </a:extLst>
          </p:cNvPr>
          <p:cNvGraphicFramePr>
            <a:graphicFrameLocks noGrp="1"/>
          </p:cNvGraphicFramePr>
          <p:nvPr>
            <p:extLst>
              <p:ext uri="{D42A27DB-BD31-4B8C-83A1-F6EECF244321}">
                <p14:modId xmlns:p14="http://schemas.microsoft.com/office/powerpoint/2010/main" val="312400775"/>
              </p:ext>
            </p:extLst>
          </p:nvPr>
        </p:nvGraphicFramePr>
        <p:xfrm>
          <a:off x="538274" y="1992571"/>
          <a:ext cx="11394858" cy="1554480"/>
        </p:xfrm>
        <a:graphic>
          <a:graphicData uri="http://schemas.openxmlformats.org/drawingml/2006/table">
            <a:tbl>
              <a:tblPr firstRow="1" bandRow="1">
                <a:effectLst>
                  <a:outerShdw blurRad="50800" dist="152400" dir="8100000" algn="tr" rotWithShape="0">
                    <a:prstClr val="black">
                      <a:alpha val="40000"/>
                    </a:prstClr>
                  </a:outerShdw>
                </a:effectLst>
                <a:tableStyleId>{5C22544A-7EE6-4342-B048-85BDC9FD1C3A}</a:tableStyleId>
              </a:tblPr>
              <a:tblGrid>
                <a:gridCol w="480901">
                  <a:extLst>
                    <a:ext uri="{9D8B030D-6E8A-4147-A177-3AD203B41FA5}">
                      <a16:colId xmlns:a16="http://schemas.microsoft.com/office/drawing/2014/main" val="1074729534"/>
                    </a:ext>
                  </a:extLst>
                </a:gridCol>
                <a:gridCol w="1076325">
                  <a:extLst>
                    <a:ext uri="{9D8B030D-6E8A-4147-A177-3AD203B41FA5}">
                      <a16:colId xmlns:a16="http://schemas.microsoft.com/office/drawing/2014/main" val="2129333101"/>
                    </a:ext>
                  </a:extLst>
                </a:gridCol>
                <a:gridCol w="771525">
                  <a:extLst>
                    <a:ext uri="{9D8B030D-6E8A-4147-A177-3AD203B41FA5}">
                      <a16:colId xmlns:a16="http://schemas.microsoft.com/office/drawing/2014/main" val="2556507101"/>
                    </a:ext>
                  </a:extLst>
                </a:gridCol>
                <a:gridCol w="1066800">
                  <a:extLst>
                    <a:ext uri="{9D8B030D-6E8A-4147-A177-3AD203B41FA5}">
                      <a16:colId xmlns:a16="http://schemas.microsoft.com/office/drawing/2014/main" val="1039913526"/>
                    </a:ext>
                  </a:extLst>
                </a:gridCol>
                <a:gridCol w="1390650">
                  <a:extLst>
                    <a:ext uri="{9D8B030D-6E8A-4147-A177-3AD203B41FA5}">
                      <a16:colId xmlns:a16="http://schemas.microsoft.com/office/drawing/2014/main" val="3538289492"/>
                    </a:ext>
                  </a:extLst>
                </a:gridCol>
                <a:gridCol w="1590675">
                  <a:extLst>
                    <a:ext uri="{9D8B030D-6E8A-4147-A177-3AD203B41FA5}">
                      <a16:colId xmlns:a16="http://schemas.microsoft.com/office/drawing/2014/main" val="1676224661"/>
                    </a:ext>
                  </a:extLst>
                </a:gridCol>
                <a:gridCol w="1599524">
                  <a:extLst>
                    <a:ext uri="{9D8B030D-6E8A-4147-A177-3AD203B41FA5}">
                      <a16:colId xmlns:a16="http://schemas.microsoft.com/office/drawing/2014/main" val="2615428436"/>
                    </a:ext>
                  </a:extLst>
                </a:gridCol>
                <a:gridCol w="1700955">
                  <a:extLst>
                    <a:ext uri="{9D8B030D-6E8A-4147-A177-3AD203B41FA5}">
                      <a16:colId xmlns:a16="http://schemas.microsoft.com/office/drawing/2014/main" val="3789180622"/>
                    </a:ext>
                  </a:extLst>
                </a:gridCol>
                <a:gridCol w="833371">
                  <a:extLst>
                    <a:ext uri="{9D8B030D-6E8A-4147-A177-3AD203B41FA5}">
                      <a16:colId xmlns:a16="http://schemas.microsoft.com/office/drawing/2014/main" val="1067365568"/>
                    </a:ext>
                  </a:extLst>
                </a:gridCol>
                <a:gridCol w="884132">
                  <a:extLst>
                    <a:ext uri="{9D8B030D-6E8A-4147-A177-3AD203B41FA5}">
                      <a16:colId xmlns:a16="http://schemas.microsoft.com/office/drawing/2014/main" val="3277300529"/>
                    </a:ext>
                  </a:extLst>
                </a:gridCol>
              </a:tblGrid>
              <a:tr h="236382">
                <a:tc>
                  <a:txBody>
                    <a:bodyPr/>
                    <a:lstStyle/>
                    <a:p>
                      <a:endParaRPr lang="en-US" dirty="0">
                        <a:solidFill>
                          <a:schemeClr val="bg1"/>
                        </a:solidFill>
                      </a:endParaRPr>
                    </a:p>
                  </a:txBody>
                  <a:tcPr/>
                </a:tc>
                <a:tc>
                  <a:txBody>
                    <a:bodyPr/>
                    <a:lstStyle/>
                    <a:p>
                      <a:r>
                        <a:rPr lang="en-US" dirty="0">
                          <a:solidFill>
                            <a:schemeClr val="bg1"/>
                          </a:solidFill>
                        </a:rPr>
                        <a:t>Month</a:t>
                      </a:r>
                    </a:p>
                  </a:txBody>
                  <a:tcPr/>
                </a:tc>
                <a:tc>
                  <a:txBody>
                    <a:bodyPr/>
                    <a:lstStyle/>
                    <a:p>
                      <a:r>
                        <a:rPr lang="en-US" dirty="0"/>
                        <a:t>Day</a:t>
                      </a:r>
                    </a:p>
                  </a:txBody>
                  <a:tcPr/>
                </a:tc>
                <a:tc>
                  <a:txBody>
                    <a:bodyPr/>
                    <a:lstStyle/>
                    <a:p>
                      <a:r>
                        <a:rPr lang="en-US" dirty="0"/>
                        <a:t>Time</a:t>
                      </a:r>
                    </a:p>
                  </a:txBody>
                  <a:tcPr/>
                </a:tc>
                <a:tc>
                  <a:txBody>
                    <a:bodyPr/>
                    <a:lstStyle/>
                    <a:p>
                      <a:r>
                        <a:rPr lang="en-US" dirty="0"/>
                        <a:t>DayOfWeek</a:t>
                      </a:r>
                    </a:p>
                  </a:txBody>
                  <a:tcPr/>
                </a:tc>
                <a:tc>
                  <a:txBody>
                    <a:bodyPr/>
                    <a:lstStyle/>
                    <a:p>
                      <a:r>
                        <a:rPr lang="en-US" dirty="0"/>
                        <a:t>TransactionID</a:t>
                      </a:r>
                    </a:p>
                  </a:txBody>
                  <a:tcPr/>
                </a:tc>
                <a:tc>
                  <a:txBody>
                    <a:bodyPr/>
                    <a:lstStyle/>
                    <a:p>
                      <a:r>
                        <a:rPr lang="en-US" sz="1800" b="1" i="0" kern="1200" dirty="0">
                          <a:solidFill>
                            <a:schemeClr val="lt1"/>
                          </a:solidFill>
                          <a:effectLst/>
                          <a:latin typeface="+mn-lt"/>
                          <a:ea typeface="+mn-ea"/>
                          <a:cs typeface="+mn-cs"/>
                        </a:rPr>
                        <a:t>InputAddress</a:t>
                      </a:r>
                      <a:endParaRPr lang="en-US" dirty="0"/>
                    </a:p>
                  </a:txBody>
                  <a:tcPr/>
                </a:tc>
                <a:tc>
                  <a:txBody>
                    <a:bodyPr/>
                    <a:lstStyle/>
                    <a:p>
                      <a:r>
                        <a:rPr lang="en-US" sz="1800" b="1" i="0" kern="1200" dirty="0">
                          <a:solidFill>
                            <a:schemeClr val="lt1"/>
                          </a:solidFill>
                          <a:effectLst/>
                          <a:latin typeface="+mn-lt"/>
                          <a:ea typeface="+mn-ea"/>
                          <a:cs typeface="+mn-cs"/>
                        </a:rPr>
                        <a:t>OutAddress</a:t>
                      </a:r>
                      <a:endParaRPr lang="en-US" dirty="0"/>
                    </a:p>
                  </a:txBody>
                  <a:tcPr/>
                </a:tc>
                <a:tc>
                  <a:txBody>
                    <a:bodyPr/>
                    <a:lstStyle/>
                    <a:p>
                      <a:r>
                        <a:rPr lang="en-US" sz="1800" b="1" i="0" kern="1200" dirty="0">
                          <a:solidFill>
                            <a:schemeClr val="lt1"/>
                          </a:solidFill>
                          <a:effectLst/>
                          <a:latin typeface="+mn-lt"/>
                          <a:ea typeface="+mn-ea"/>
                          <a:cs typeface="+mn-cs"/>
                        </a:rPr>
                        <a:t>BTC</a:t>
                      </a:r>
                      <a:endParaRPr lang="en-US" dirty="0"/>
                    </a:p>
                  </a:txBody>
                  <a:tcPr/>
                </a:tc>
                <a:tc>
                  <a:txBody>
                    <a:bodyPr/>
                    <a:lstStyle/>
                    <a:p>
                      <a:r>
                        <a:rPr lang="en-US" sz="1800" b="1" i="0" kern="1200" dirty="0">
                          <a:solidFill>
                            <a:schemeClr val="lt1"/>
                          </a:solidFill>
                          <a:effectLst/>
                          <a:latin typeface="+mn-lt"/>
                          <a:ea typeface="+mn-ea"/>
                          <a:cs typeface="+mn-cs"/>
                        </a:rPr>
                        <a:t>Illicit</a:t>
                      </a:r>
                      <a:endParaRPr lang="en-US" dirty="0"/>
                    </a:p>
                  </a:txBody>
                  <a:tcPr/>
                </a:tc>
                <a:extLst>
                  <a:ext uri="{0D108BD9-81ED-4DB2-BD59-A6C34878D82A}">
                    <a16:rowId xmlns:a16="http://schemas.microsoft.com/office/drawing/2014/main" val="1405944594"/>
                  </a:ext>
                </a:extLst>
              </a:tr>
              <a:tr h="370840">
                <a:tc>
                  <a:txBody>
                    <a:bodyPr/>
                    <a:lstStyle/>
                    <a:p>
                      <a:pPr algn="r" fontAlgn="ctr"/>
                      <a:r>
                        <a:rPr lang="en-US" b="1" dirty="0">
                          <a:effectLst/>
                        </a:rPr>
                        <a:t>0</a:t>
                      </a:r>
                    </a:p>
                  </a:txBody>
                  <a:tcPr anchor="ctr"/>
                </a:tc>
                <a:tc>
                  <a:txBody>
                    <a:bodyPr/>
                    <a:lstStyle/>
                    <a:p>
                      <a:pPr algn="r" fontAlgn="ctr"/>
                      <a:r>
                        <a:rPr lang="en-US" dirty="0">
                          <a:effectLst/>
                        </a:rPr>
                        <a:t>4</a:t>
                      </a:r>
                    </a:p>
                  </a:txBody>
                  <a:tcPr anchor="ctr"/>
                </a:tc>
                <a:tc>
                  <a:txBody>
                    <a:bodyPr/>
                    <a:lstStyle/>
                    <a:p>
                      <a:pPr algn="r" fontAlgn="ctr"/>
                      <a:r>
                        <a:rPr lang="en-US" dirty="0">
                          <a:effectLst/>
                        </a:rPr>
                        <a:t>27</a:t>
                      </a:r>
                    </a:p>
                  </a:txBody>
                  <a:tcPr anchor="ctr"/>
                </a:tc>
                <a:tc>
                  <a:txBody>
                    <a:bodyPr/>
                    <a:lstStyle/>
                    <a:p>
                      <a:pPr algn="r" fontAlgn="ctr"/>
                      <a:r>
                        <a:rPr lang="en-US" dirty="0">
                          <a:effectLst/>
                        </a:rPr>
                        <a:t>12:38:19</a:t>
                      </a:r>
                    </a:p>
                  </a:txBody>
                  <a:tcPr anchor="ctr"/>
                </a:tc>
                <a:tc>
                  <a:txBody>
                    <a:bodyPr/>
                    <a:lstStyle/>
                    <a:p>
                      <a:pPr algn="r" fontAlgn="ctr"/>
                      <a:r>
                        <a:rPr lang="en-US" dirty="0">
                          <a:effectLst/>
                        </a:rPr>
                        <a:t>6</a:t>
                      </a:r>
                    </a:p>
                  </a:txBody>
                  <a:tcPr anchor="ctr"/>
                </a:tc>
                <a:tc>
                  <a:txBody>
                    <a:bodyPr/>
                    <a:lstStyle/>
                    <a:p>
                      <a:pPr algn="r" fontAlgn="ctr"/>
                      <a:r>
                        <a:rPr lang="en-US" dirty="0">
                          <a:effectLst/>
                        </a:rPr>
                        <a:t>4b585ab8815f189d18922b1866cb4f86743f3d305f0316...</a:t>
                      </a:r>
                    </a:p>
                  </a:txBody>
                  <a:tcPr anchor="ctr"/>
                </a:tc>
                <a:tc>
                  <a:txBody>
                    <a:bodyPr/>
                    <a:lstStyle/>
                    <a:p>
                      <a:pPr algn="r" fontAlgn="ctr"/>
                      <a:r>
                        <a:rPr lang="en-US" dirty="0">
                          <a:effectLst/>
                        </a:rPr>
                        <a:t>19WNHovTv17jAihMuj9wvmLzpKv6s9gHad</a:t>
                      </a:r>
                    </a:p>
                  </a:txBody>
                  <a:tcPr anchor="ctr"/>
                </a:tc>
                <a:tc>
                  <a:txBody>
                    <a:bodyPr/>
                    <a:lstStyle/>
                    <a:p>
                      <a:pPr algn="r" fontAlgn="ctr"/>
                      <a:r>
                        <a:rPr lang="en-US" dirty="0">
                          <a:effectLst/>
                        </a:rPr>
                        <a:t>1VayNert3x1KzbpzMGt2qdqrAThiRovi8</a:t>
                      </a:r>
                    </a:p>
                  </a:txBody>
                  <a:tcPr anchor="ctr"/>
                </a:tc>
                <a:tc>
                  <a:txBody>
                    <a:bodyPr/>
                    <a:lstStyle/>
                    <a:p>
                      <a:pPr algn="r" fontAlgn="ctr"/>
                      <a:r>
                        <a:rPr lang="en-US" dirty="0">
                          <a:effectLst/>
                        </a:rPr>
                        <a:t>50</a:t>
                      </a:r>
                    </a:p>
                  </a:txBody>
                  <a:tcPr anchor="ctr"/>
                </a:tc>
                <a:tc>
                  <a:txBody>
                    <a:bodyPr/>
                    <a:lstStyle/>
                    <a:p>
                      <a:pPr algn="r" fontAlgn="ctr"/>
                      <a:r>
                        <a:rPr lang="en-US" dirty="0">
                          <a:effectLst/>
                        </a:rPr>
                        <a:t>0</a:t>
                      </a:r>
                    </a:p>
                  </a:txBody>
                  <a:tcPr anchor="ctr"/>
                </a:tc>
                <a:extLst>
                  <a:ext uri="{0D108BD9-81ED-4DB2-BD59-A6C34878D82A}">
                    <a16:rowId xmlns:a16="http://schemas.microsoft.com/office/drawing/2014/main" val="1950102322"/>
                  </a:ext>
                </a:extLst>
              </a:tr>
            </a:tbl>
          </a:graphicData>
        </a:graphic>
      </p:graphicFrame>
      <p:cxnSp>
        <p:nvCxnSpPr>
          <p:cNvPr id="9" name="Straight Arrow Connector 8">
            <a:extLst>
              <a:ext uri="{FF2B5EF4-FFF2-40B4-BE49-F238E27FC236}">
                <a16:creationId xmlns:a16="http://schemas.microsoft.com/office/drawing/2014/main" id="{D0DAD3FC-688D-403F-B677-312F08728BD0}"/>
              </a:ext>
            </a:extLst>
          </p:cNvPr>
          <p:cNvCxnSpPr>
            <a:cxnSpLocks/>
          </p:cNvCxnSpPr>
          <p:nvPr/>
        </p:nvCxnSpPr>
        <p:spPr>
          <a:xfrm flipH="1">
            <a:off x="10294747" y="3283957"/>
            <a:ext cx="1067520" cy="176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EE84882-CA05-40B5-944C-4ED729DC739A}"/>
              </a:ext>
            </a:extLst>
          </p:cNvPr>
          <p:cNvSpPr txBox="1"/>
          <p:nvPr/>
        </p:nvSpPr>
        <p:spPr>
          <a:xfrm>
            <a:off x="9177867" y="5046733"/>
            <a:ext cx="2184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0  = transaction was not illicit</a:t>
            </a:r>
          </a:p>
          <a:p>
            <a:endParaRPr lang="en-US" dirty="0"/>
          </a:p>
          <a:p>
            <a:pPr marL="285750" indent="-285750">
              <a:buFont typeface="Arial" panose="020B0604020202020204" pitchFamily="34" charset="0"/>
              <a:buChar char="•"/>
            </a:pPr>
            <a:r>
              <a:rPr lang="en-US" dirty="0"/>
              <a:t>1 = transaction was illicit</a:t>
            </a:r>
          </a:p>
        </p:txBody>
      </p:sp>
    </p:spTree>
    <p:extLst>
      <p:ext uri="{BB962C8B-B14F-4D97-AF65-F5344CB8AC3E}">
        <p14:creationId xmlns:p14="http://schemas.microsoft.com/office/powerpoint/2010/main" val="382004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DC68C-5EBD-4749-8AAA-3B2E8C39B4D6}"/>
              </a:ext>
            </a:extLst>
          </p:cNvPr>
          <p:cNvSpPr>
            <a:spLocks noGrp="1"/>
          </p:cNvSpPr>
          <p:nvPr>
            <p:ph type="body" sz="quarter" idx="13"/>
          </p:nvPr>
        </p:nvSpPr>
        <p:spPr>
          <a:xfrm>
            <a:off x="528000" y="826258"/>
            <a:ext cx="11136000" cy="757255"/>
          </a:xfrm>
        </p:spPr>
        <p:txBody>
          <a:bodyPr/>
          <a:lstStyle/>
          <a:p>
            <a:r>
              <a:rPr lang="en-US" dirty="0"/>
              <a:t>Train data used to train the model and calibrate the weights. The test data is used as a hold out set that the model has not seen, symbolizing future data.</a:t>
            </a:r>
          </a:p>
        </p:txBody>
      </p:sp>
      <p:sp>
        <p:nvSpPr>
          <p:cNvPr id="3" name="Title 2">
            <a:extLst>
              <a:ext uri="{FF2B5EF4-FFF2-40B4-BE49-F238E27FC236}">
                <a16:creationId xmlns:a16="http://schemas.microsoft.com/office/drawing/2014/main" id="{57E0FC5B-CF09-4565-8983-616E697D33FB}"/>
              </a:ext>
            </a:extLst>
          </p:cNvPr>
          <p:cNvSpPr>
            <a:spLocks noGrp="1"/>
          </p:cNvSpPr>
          <p:nvPr>
            <p:ph type="title"/>
          </p:nvPr>
        </p:nvSpPr>
        <p:spPr/>
        <p:txBody>
          <a:bodyPr/>
          <a:lstStyle/>
          <a:p>
            <a:r>
              <a:rPr lang="en-US" b="1" dirty="0"/>
              <a:t>Partitioning the data for Training and Testing</a:t>
            </a:r>
          </a:p>
        </p:txBody>
      </p:sp>
      <p:graphicFrame>
        <p:nvGraphicFramePr>
          <p:cNvPr id="6" name="Chart Placeholder 23">
            <a:extLst>
              <a:ext uri="{FF2B5EF4-FFF2-40B4-BE49-F238E27FC236}">
                <a16:creationId xmlns:a16="http://schemas.microsoft.com/office/drawing/2014/main" id="{EEC41750-ECF3-4C96-97F3-9FFFDE9922E6}"/>
              </a:ext>
            </a:extLst>
          </p:cNvPr>
          <p:cNvGraphicFramePr>
            <a:graphicFrameLocks/>
          </p:cNvGraphicFramePr>
          <p:nvPr>
            <p:extLst>
              <p:ext uri="{D42A27DB-BD31-4B8C-83A1-F6EECF244321}">
                <p14:modId xmlns:p14="http://schemas.microsoft.com/office/powerpoint/2010/main" val="926613625"/>
              </p:ext>
            </p:extLst>
          </p:nvPr>
        </p:nvGraphicFramePr>
        <p:xfrm>
          <a:off x="3073946" y="1453408"/>
          <a:ext cx="5524143" cy="46473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0238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7"/>
</p:tagLst>
</file>

<file path=ppt/tags/tag2.xml><?xml version="1.0" encoding="utf-8"?>
<p:tagLst xmlns:a="http://schemas.openxmlformats.org/drawingml/2006/main" xmlns:r="http://schemas.openxmlformats.org/officeDocument/2006/relationships" xmlns:p="http://schemas.openxmlformats.org/presentationml/2006/main">
  <p:tag name="NUM" val="7"/>
</p:tagLst>
</file>

<file path=ppt/tags/tag3.xml><?xml version="1.0" encoding="utf-8"?>
<p:tagLst xmlns:a="http://schemas.openxmlformats.org/drawingml/2006/main" xmlns:r="http://schemas.openxmlformats.org/officeDocument/2006/relationships" xmlns:p="http://schemas.openxmlformats.org/presentationml/2006/main">
  <p:tag name="NUM" val="7"/>
</p:tagLst>
</file>

<file path=ppt/tags/tag4.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7"/>
</p:tagLst>
</file>

<file path=ppt/tags/tag6.xml><?xml version="1.0" encoding="utf-8"?>
<p:tagLst xmlns:a="http://schemas.openxmlformats.org/drawingml/2006/main" xmlns:r="http://schemas.openxmlformats.org/officeDocument/2006/relationships" xmlns:p="http://schemas.openxmlformats.org/presentationml/2006/main">
  <p:tag name="NUM"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5C23BF6EBA7C74FB3A0322521F86F81" ma:contentTypeVersion="8" ma:contentTypeDescription="Create a new document." ma:contentTypeScope="" ma:versionID="e7d788fcb064ab757a371caaec73c5f6">
  <xsd:schema xmlns:xsd="http://www.w3.org/2001/XMLSchema" xmlns:xs="http://www.w3.org/2001/XMLSchema" xmlns:p="http://schemas.microsoft.com/office/2006/metadata/properties" xmlns:ns3="832f6b80-f8d4-493a-b9f4-27c25156ffcf" xmlns:ns4="9acd0cb2-f219-48f6-ae6a-741bbdbb7c9c" targetNamespace="http://schemas.microsoft.com/office/2006/metadata/properties" ma:root="true" ma:fieldsID="bfa3914720724d56a3b3df27de62464c" ns3:_="" ns4:_="">
    <xsd:import namespace="832f6b80-f8d4-493a-b9f4-27c25156ffcf"/>
    <xsd:import namespace="9acd0cb2-f219-48f6-ae6a-741bbdbb7c9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f6b80-f8d4-493a-b9f4-27c25156ff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cd0cb2-f219-48f6-ae6a-741bbdbb7c9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246D26-AF2D-4325-865E-DA0DD27B9CFE}">
  <ds:schemaRefs>
    <ds:schemaRef ds:uri="832f6b80-f8d4-493a-b9f4-27c25156ffcf"/>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9acd0cb2-f219-48f6-ae6a-741bbdbb7c9c"/>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8A442FB-00C2-4A9B-8B6C-CCBE530CB1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2f6b80-f8d4-493a-b9f4-27c25156ffcf"/>
    <ds:schemaRef ds:uri="9acd0cb2-f219-48f6-ae6a-741bbdbb7c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7335AD-07DD-4D98-AA3F-C9D6D79C64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 16_9 onscreen</Template>
  <TotalTime>1774</TotalTime>
  <Words>973</Words>
  <Application>Microsoft Office PowerPoint</Application>
  <PresentationFormat>Widescreen</PresentationFormat>
  <Paragraphs>207</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Inter</vt:lpstr>
      <vt:lpstr>Open Sans</vt:lpstr>
      <vt:lpstr>source-serif-pro</vt:lpstr>
      <vt:lpstr>Verdana</vt:lpstr>
      <vt:lpstr>Wingdings 2</vt:lpstr>
      <vt:lpstr>Office Theme</vt:lpstr>
      <vt:lpstr>PowerPoint Presentation</vt:lpstr>
      <vt:lpstr>INTRODUCTION</vt:lpstr>
      <vt:lpstr>3PML Use Case</vt:lpstr>
      <vt:lpstr>Why is this Work Important</vt:lpstr>
      <vt:lpstr>What is Blockchain</vt:lpstr>
      <vt:lpstr>Analytic Process Overview </vt:lpstr>
      <vt:lpstr>1. Data Ingestion and Processing</vt:lpstr>
      <vt:lpstr>RAW INPUT DATA</vt:lpstr>
      <vt:lpstr>Partitioning the data for Training and Testing</vt:lpstr>
      <vt:lpstr>2. Variable Engineering</vt:lpstr>
      <vt:lpstr>Variable Engineering </vt:lpstr>
      <vt:lpstr>Graph Analytics in Money Laundering</vt:lpstr>
      <vt:lpstr>BLOCKCHAIN GRAPH</vt:lpstr>
      <vt:lpstr>3. Model Architecture</vt:lpstr>
      <vt:lpstr>Light Gradient Boosting Machine</vt:lpstr>
      <vt:lpstr>4. Model Training</vt:lpstr>
      <vt:lpstr>Model Output</vt:lpstr>
      <vt:lpstr>4. Model Validation &amp; Evaluation </vt:lpstr>
      <vt:lpstr>Prediction on Unseen Data </vt:lpstr>
      <vt:lpstr>Bringing It All Together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Harold</dc:creator>
  <cp:lastModifiedBy>Smith, Harold</cp:lastModifiedBy>
  <cp:revision>3</cp:revision>
  <dcterms:created xsi:type="dcterms:W3CDTF">2022-12-07T20:34:51Z</dcterms:created>
  <dcterms:modified xsi:type="dcterms:W3CDTF">2022-12-16T18:55:41Z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0x01010055C23BF6EBA7C74FB3A0322521F86F81</vt:lpwstr>
  </property>
  <property fmtid="{D5CDD505-2E9C-101B-9397-08002B2CF9AE}" pid="3" name="MSIP_Label_ea60d57e-af5b-4752-ac57-3e4f28ca11dc_Enabled">
    <vt:lpwstr>true</vt:lpwstr>
  </property>
  <property fmtid="{D5CDD505-2E9C-101B-9397-08002B2CF9AE}" pid="4" name="MSIP_Label_ea60d57e-af5b-4752-ac57-3e4f28ca11dc_SetDate">
    <vt:lpwstr>2021-10-17T16:02:11Z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b35aa12a-3af0-416a-82b3-aa995e67f197</vt:lpwstr>
  </property>
  <property fmtid="{D5CDD505-2E9C-101B-9397-08002B2CF9AE}" pid="9" name="MSIP_Label_ea60d57e-af5b-4752-ac57-3e4f28ca11dc_ContentBits">
    <vt:lpwstr>0</vt:lpwstr>
  </property>
</Properties>
</file>