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63" r:id="rId4"/>
    <p:sldId id="264" r:id="rId5"/>
    <p:sldId id="265" r:id="rId6"/>
    <p:sldId id="259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674"/>
    <a:srgbClr val="8B9502"/>
    <a:srgbClr val="B8D79A"/>
    <a:srgbClr val="B5C002"/>
    <a:srgbClr val="AE661B"/>
    <a:srgbClr val="9FA203"/>
    <a:srgbClr val="FFF5D5"/>
    <a:srgbClr val="990033"/>
    <a:srgbClr val="406D94"/>
    <a:srgbClr val="BBB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44" d="100"/>
          <a:sy n="44" d="100"/>
        </p:scale>
        <p:origin x="7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D6A922-090D-47B8-8922-A3D3D139B13C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8FAB609-8E2E-441F-9363-88F6DF3391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BA5ED-07D5-4C8A-8559-766C7B407ABD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C4EE-5F85-4573-AD7C-7D76C453CA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7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F68B3-129E-44DC-B36C-FC7106B537BF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221D-1635-4636-8D8D-74667A59D9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D24C-9579-4DF4-8373-BABD542C6725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43EEE-7247-48CF-A6EB-E37FFE48E9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3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20A5F-3D49-4943-A02A-6BFF582CB67A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892F2-A549-4C7D-8D86-6B7A7F88EB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1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7DA6-DAAF-4280-AA32-E0E7F980885B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CB5F7-A58A-4A39-B27E-D82C612C66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0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8DC7D-8FAB-4253-800E-4ABA1412488C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D77E4-AB38-42E2-8116-2C88D9D444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25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6977-A9D9-4DB7-805D-A25C62084C90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B0477-79EB-4659-B0A3-A808777042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70F23-D6A2-444F-9463-F3804795E8ED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FCB72-D9F3-4F69-A502-CC4B86BE31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12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E3717-2432-450B-BD81-E8E275A00C63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A54FB-DC34-44FC-823B-B55C6DF030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C67E-996A-4EC0-9147-FDE7F58BD10E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C7E2-40A8-450C-AA38-95AA66DAE0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4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42416-0FEC-4A59-8A0A-D46B195A9D47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51606-E2C0-4503-9E91-C220CB7AE3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71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5D5"/>
            </a:gs>
            <a:gs pos="74000">
              <a:schemeClr val="accent6">
                <a:lumMod val="60000"/>
                <a:lumOff val="40000"/>
              </a:schemeClr>
            </a:gs>
            <a:gs pos="83000">
              <a:srgbClr val="B8D79A"/>
            </a:gs>
            <a:gs pos="100000">
              <a:srgbClr val="95C67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8E9973-7DCF-4D04-A261-F3960BA6EC40}" type="datetimeFigureOut">
              <a:rPr lang="ru-RU"/>
              <a:pPr>
                <a:defRPr/>
              </a:pPr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6464ED5-51CD-47EB-8EE4-FF0FF9DE89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авнобедренный треугольник 17"/>
          <p:cNvSpPr/>
          <p:nvPr/>
        </p:nvSpPr>
        <p:spPr>
          <a:xfrm>
            <a:off x="10632049" y="4159418"/>
            <a:ext cx="3404382" cy="1955644"/>
          </a:xfrm>
          <a:prstGeom prst="triangl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>
            <a:off x="8787617" y="2090866"/>
            <a:ext cx="3404382" cy="1955644"/>
          </a:xfrm>
          <a:prstGeom prst="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stA="94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10489808" y="0"/>
            <a:ext cx="3404382" cy="1955644"/>
          </a:xfrm>
          <a:prstGeom prst="triangl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6943186" y="4159418"/>
            <a:ext cx="3404382" cy="1955644"/>
          </a:xfrm>
          <a:prstGeom prst="triangl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0" y="676275"/>
            <a:ext cx="9813925" cy="20907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400" b="1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parajita" panose="020B0604020202020204" pitchFamily="34" charset="0"/>
              </a:rPr>
              <a:t>Разработка </a:t>
            </a:r>
            <a:r>
              <a:rPr lang="ru-RU" sz="4400" b="1" i="1" dirty="0" err="1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parajita" panose="020B0604020202020204" pitchFamily="34" charset="0"/>
              </a:rPr>
              <a:t>маркетплейса</a:t>
            </a:r>
            <a:r>
              <a:rPr lang="ru-RU" sz="4400" b="1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parajita" panose="020B0604020202020204" pitchFamily="34" charset="0"/>
              </a:rPr>
              <a:t> для реализации </a:t>
            </a:r>
            <a:br>
              <a:rPr lang="ru-RU" sz="4400" b="1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parajita" panose="020B0604020202020204" pitchFamily="34" charset="0"/>
              </a:rPr>
            </a:br>
            <a:r>
              <a:rPr lang="ru-RU" sz="4400" b="1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parajita" panose="020B0604020202020204" pitchFamily="34" charset="0"/>
              </a:rPr>
              <a:t>продукции </a:t>
            </a:r>
            <a:r>
              <a:rPr lang="ru-RU" sz="4400" b="1" i="1" dirty="0" err="1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parajita" panose="020B0604020202020204" pitchFamily="34" charset="0"/>
              </a:rPr>
              <a:t>сельхозтоваропроизводителей</a:t>
            </a:r>
            <a:endParaRPr lang="ru-RU" sz="4400" b="1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  <a:cs typeface="Aparajita" panose="020B0604020202020204" pitchFamily="34" charset="0"/>
            </a:endParaRPr>
          </a:p>
        </p:txBody>
      </p:sp>
      <p:sp>
        <p:nvSpPr>
          <p:cNvPr id="24" name="Подзаголовок 23"/>
          <p:cNvSpPr>
            <a:spLocks noGrp="1"/>
          </p:cNvSpPr>
          <p:nvPr>
            <p:ph type="subTitle" idx="1"/>
          </p:nvPr>
        </p:nvSpPr>
        <p:spPr>
          <a:xfrm>
            <a:off x="244475" y="4832350"/>
            <a:ext cx="5851525" cy="1655763"/>
          </a:xfrm>
        </p:spPr>
        <p:txBody>
          <a:bodyPr rtlCol="0">
            <a:normAutofit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ХАКАТОН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ru-RU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СЕЛЬСКОЕ </a:t>
            </a:r>
            <a:r>
              <a:rPr lang="ru-RU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ХОЗЯЙСТВО</a:t>
            </a:r>
            <a:r>
              <a:rPr lang="ru-RU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ru-RU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ОХРАНА </a:t>
            </a:r>
            <a:r>
              <a:rPr lang="ru-RU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ОКРУЖАЮЩЕЙ СРЕДЫ</a:t>
            </a:r>
            <a:r>
              <a:rPr lang="ru-RU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ru-RU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ФУДТЕХ</a:t>
            </a:r>
            <a:endParaRPr lang="ru-RU" b="1" i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268" y="2700361"/>
            <a:ext cx="10515600" cy="1325563"/>
          </a:xfrm>
        </p:spPr>
        <p:txBody>
          <a:bodyPr/>
          <a:lstStyle/>
          <a:p>
            <a:pPr algn="ctr"/>
            <a:r>
              <a:rPr lang="ru-RU" sz="9600" b="1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СПАСИБО!</a:t>
            </a:r>
            <a:endParaRPr lang="ru-RU" sz="9600" b="1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965" y="365125"/>
            <a:ext cx="10944069" cy="1325563"/>
          </a:xfrm>
        </p:spPr>
        <p:txBody>
          <a:bodyPr/>
          <a:lstStyle/>
          <a:p>
            <a:pPr algn="ctr"/>
            <a:r>
              <a:rPr lang="ru-RU" sz="30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Веб-сайт купли-продажи фермерской продукции</a:t>
            </a:r>
            <a:r>
              <a:rPr lang="ru-RU" sz="3000" dirty="0" smtClean="0">
                <a:latin typeface="Arial Black" panose="020B0A04020102020204" pitchFamily="34" charset="0"/>
              </a:rPr>
              <a:t/>
            </a:r>
            <a:br>
              <a:rPr lang="ru-RU" sz="3000" dirty="0" smtClean="0">
                <a:latin typeface="Arial Black" panose="020B0A04020102020204" pitchFamily="34" charset="0"/>
              </a:rPr>
            </a:br>
            <a:r>
              <a:rPr lang="en-US" sz="3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NAT-Product</a:t>
            </a:r>
            <a:endParaRPr lang="ru-RU" sz="3000" i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09872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Команда </a:t>
            </a:r>
            <a:r>
              <a:rPr lang="en-US" b="1" dirty="0" smtClean="0"/>
              <a:t>FuriousFive:</a:t>
            </a:r>
          </a:p>
          <a:p>
            <a:pPr marL="0" indent="0" algn="ctr">
              <a:buNone/>
            </a:pPr>
            <a:r>
              <a:rPr lang="ru-RU" dirty="0" smtClean="0"/>
              <a:t>Лидер и капитан – </a:t>
            </a:r>
            <a:r>
              <a:rPr lang="ru-RU" dirty="0" err="1" smtClean="0"/>
              <a:t>Данис</a:t>
            </a:r>
            <a:r>
              <a:rPr lang="ru-RU" dirty="0" smtClean="0"/>
              <a:t> </a:t>
            </a:r>
            <a:r>
              <a:rPr lang="ru-RU" dirty="0" err="1" smtClean="0"/>
              <a:t>Фахретдинов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Аналитик – Владислава </a:t>
            </a:r>
            <a:r>
              <a:rPr lang="ru-RU" dirty="0" err="1" smtClean="0"/>
              <a:t>Лемехова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Дизайнер – Илья Тимофеев </a:t>
            </a:r>
          </a:p>
          <a:p>
            <a:pPr marL="0" indent="0" algn="ctr">
              <a:buNone/>
            </a:pPr>
            <a:r>
              <a:rPr lang="ru-RU" dirty="0" smtClean="0"/>
              <a:t>Дизайнер – </a:t>
            </a:r>
            <a:r>
              <a:rPr lang="ru-RU" dirty="0" err="1" smtClean="0"/>
              <a:t>Элмин</a:t>
            </a:r>
            <a:r>
              <a:rPr lang="ru-RU" dirty="0" smtClean="0"/>
              <a:t> Аллахвердиев </a:t>
            </a:r>
          </a:p>
          <a:p>
            <a:pPr marL="0" indent="0" algn="ctr">
              <a:buNone/>
            </a:pPr>
            <a:r>
              <a:rPr lang="ru-RU" dirty="0" smtClean="0"/>
              <a:t>Аналитик – Амина Хабибуллина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1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397" y="0"/>
            <a:ext cx="10515600" cy="1325563"/>
          </a:xfrm>
        </p:spPr>
        <p:txBody>
          <a:bodyPr/>
          <a:lstStyle/>
          <a:p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Аналитика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.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Проблемы рынка</a:t>
            </a:r>
            <a:endParaRPr lang="ru-RU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3465" y="1325562"/>
            <a:ext cx="7316449" cy="4779815"/>
          </a:xfrm>
        </p:spPr>
        <p:txBody>
          <a:bodyPr/>
          <a:lstStyle/>
          <a:p>
            <a:r>
              <a:rPr lang="ru-RU" dirty="0" smtClean="0"/>
              <a:t>Фермеры выбрасывают продукт, снижается рентабельность отрасли </a:t>
            </a:r>
          </a:p>
          <a:p>
            <a:r>
              <a:rPr lang="ru-RU" dirty="0" smtClean="0"/>
              <a:t>Жители сельской местности переезжают в город для работы, тем самым снижается количество сельского населения, а как следствие — количество сел и деревень </a:t>
            </a:r>
          </a:p>
          <a:p>
            <a:r>
              <a:rPr lang="ru-RU" dirty="0" smtClean="0"/>
              <a:t>Граждане покупают продукты массового производства, которые не всегда являются качественными</a:t>
            </a:r>
          </a:p>
          <a:p>
            <a:r>
              <a:rPr lang="ru-RU" dirty="0" smtClean="0"/>
              <a:t>При покупке продукции, доставленной за тысячи километров, вырастает ее стоимость</a:t>
            </a:r>
            <a:endParaRPr lang="ru-RU" dirty="0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0358306" y="0"/>
            <a:ext cx="3667387" cy="2460171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effectLst>
            <a:reflection stA="61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8524612" y="2460171"/>
            <a:ext cx="3667387" cy="2460171"/>
          </a:xfrm>
          <a:prstGeom prst="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stA="80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690918" y="4920342"/>
            <a:ext cx="3667387" cy="2460171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6053959" y="5103105"/>
            <a:ext cx="5668958" cy="14660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9630" y="4838752"/>
            <a:ext cx="5423338" cy="144959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583" y="0"/>
            <a:ext cx="10515600" cy="1325563"/>
          </a:xfrm>
        </p:spPr>
        <p:txBody>
          <a:bodyPr/>
          <a:lstStyle/>
          <a:p>
            <a:r>
              <a:rPr lang="ru-RU" i="1" u="sng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Аналитика</a:t>
            </a:r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ru-RU" i="1" u="sng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 Обзор рынка</a:t>
            </a:r>
            <a:endParaRPr lang="ru-RU" i="1" u="sng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9241" y="5103105"/>
            <a:ext cx="5181600" cy="1185238"/>
          </a:xfrm>
          <a:solidFill>
            <a:srgbClr val="FF0000"/>
          </a:solidFill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ОНИ НЕ РЕШАЮТ НИ ОДНОЙ НАШЕЙ ПРОБЛЕМЫ!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3109" y="5249916"/>
            <a:ext cx="5287548" cy="1309087"/>
          </a:xfrm>
          <a:solidFill>
            <a:srgbClr val="FF0000"/>
          </a:solidFill>
        </p:spPr>
        <p:txBody>
          <a:bodyPr/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Они сложные 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Нет интеграции с сельским хозяйством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Это </a:t>
            </a:r>
            <a:r>
              <a:rPr lang="ru-RU" sz="2000" b="1" dirty="0" err="1" smtClean="0">
                <a:solidFill>
                  <a:schemeClr val="bg1"/>
                </a:solidFill>
              </a:rPr>
              <a:t>разрознённые</a:t>
            </a:r>
            <a:r>
              <a:rPr lang="ru-RU" sz="2000" b="1" dirty="0" smtClean="0">
                <a:solidFill>
                  <a:schemeClr val="bg1"/>
                </a:solidFill>
              </a:rPr>
              <a:t> платформы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89" y="1410865"/>
            <a:ext cx="4207240" cy="18089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6" y="609792"/>
            <a:ext cx="5138192" cy="20002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18" y="252860"/>
            <a:ext cx="3619030" cy="2356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" y="2194642"/>
            <a:ext cx="3725318" cy="20503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09434"/>
            <a:ext cx="3069236" cy="12169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15" y="2694437"/>
            <a:ext cx="3694202" cy="20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652" y="0"/>
            <a:ext cx="10515600" cy="1325563"/>
          </a:xfrm>
        </p:spPr>
        <p:txBody>
          <a:bodyPr/>
          <a:lstStyle/>
          <a:p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Решение основных проблем</a:t>
            </a:r>
            <a:endParaRPr lang="ru-RU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18475" y="1325563"/>
            <a:ext cx="5181600" cy="4351338"/>
          </a:xfrm>
        </p:spPr>
        <p:txBody>
          <a:bodyPr/>
          <a:lstStyle/>
          <a:p>
            <a:r>
              <a:rPr lang="ru-RU" dirty="0" smtClean="0"/>
              <a:t>База расширенных в РФ </a:t>
            </a:r>
            <a:r>
              <a:rPr lang="ru-RU" dirty="0" err="1" smtClean="0"/>
              <a:t>сельхозтоваров</a:t>
            </a:r>
            <a:r>
              <a:rPr lang="ru-RU" dirty="0" smtClean="0"/>
              <a:t>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Единая платформа учёта фермерской продукции(1)</a:t>
            </a:r>
          </a:p>
          <a:p>
            <a:r>
              <a:rPr lang="ru-RU" dirty="0" smtClean="0"/>
              <a:t>Диеты и советы по правильному питанию для привлечения разных категорий людей</a:t>
            </a:r>
            <a:r>
              <a:rPr lang="en-US" dirty="0" smtClean="0"/>
              <a:t>(3)</a:t>
            </a:r>
            <a:endParaRPr lang="ru-RU" dirty="0" smtClean="0"/>
          </a:p>
          <a:p>
            <a:r>
              <a:rPr lang="ru-RU" dirty="0" smtClean="0"/>
              <a:t>Система быстрой и удобной доставки сельскохозяйственных продуктов(2</a:t>
            </a:r>
            <a:r>
              <a:rPr lang="en-US" dirty="0" smtClean="0"/>
              <a:t>, 4)</a:t>
            </a:r>
            <a:endParaRPr lang="ru-RU" dirty="0" smtClean="0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0358306" y="0"/>
            <a:ext cx="3667387" cy="2460171"/>
          </a:xfrm>
          <a:prstGeom prst="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stA="8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8524613" y="2460171"/>
            <a:ext cx="3667387" cy="2460171"/>
          </a:xfrm>
          <a:prstGeom prst="triangl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stA="69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690919" y="4920342"/>
            <a:ext cx="3667387" cy="2460171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373965" y="182245"/>
            <a:ext cx="10515600" cy="1325563"/>
          </a:xfrm>
        </p:spPr>
        <p:txBody>
          <a:bodyPr/>
          <a:lstStyle/>
          <a:p>
            <a:r>
              <a:rPr lang="ru-RU" altLang="ru-RU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Информация о реализации решения 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269034" y="1927533"/>
            <a:ext cx="6716152" cy="5061804"/>
          </a:xfrm>
        </p:spPr>
        <p:txBody>
          <a:bodyPr/>
          <a:lstStyle/>
          <a:p>
            <a:pPr marL="457200" lvl="1" indent="0">
              <a:buNone/>
            </a:pPr>
            <a:r>
              <a:rPr lang="ru-RU" altLang="ru-RU" dirty="0" smtClean="0"/>
              <a:t>	Что будет прямо сейчас</a:t>
            </a:r>
            <a:r>
              <a:rPr lang="en-US" altLang="ru-RU" dirty="0" smtClean="0"/>
              <a:t>:</a:t>
            </a:r>
          </a:p>
          <a:p>
            <a:pPr lvl="1"/>
            <a:r>
              <a:rPr lang="ru-RU" altLang="ru-RU" b="1" dirty="0" smtClean="0"/>
              <a:t>Удобное расположение товаров в меню на одном экране</a:t>
            </a:r>
          </a:p>
          <a:p>
            <a:pPr lvl="1"/>
            <a:r>
              <a:rPr lang="ru-RU" altLang="ru-RU" b="1" dirty="0" smtClean="0"/>
              <a:t>Короткие сроки доставки для соблюдения сроков хранения</a:t>
            </a:r>
          </a:p>
          <a:p>
            <a:pPr marL="457200" lvl="1" indent="0">
              <a:buNone/>
            </a:pPr>
            <a:r>
              <a:rPr lang="ru-RU" altLang="ru-RU" dirty="0"/>
              <a:t> </a:t>
            </a:r>
            <a:r>
              <a:rPr lang="ru-RU" altLang="ru-RU" dirty="0" smtClean="0"/>
              <a:t>      Что будет введено с обновлениями</a:t>
            </a:r>
            <a:r>
              <a:rPr lang="en-US" altLang="ru-RU" dirty="0" smtClean="0"/>
              <a:t>:</a:t>
            </a:r>
            <a:endParaRPr lang="ru-RU" altLang="ru-RU" dirty="0" smtClean="0"/>
          </a:p>
          <a:p>
            <a:pPr lvl="1"/>
            <a:r>
              <a:rPr lang="ru-RU" altLang="ru-RU" b="1" dirty="0" smtClean="0"/>
              <a:t>Упрощённый дизайн и доставка для людей с ограниченными возможностями </a:t>
            </a:r>
          </a:p>
          <a:p>
            <a:pPr lvl="1"/>
            <a:r>
              <a:rPr lang="ru-RU" altLang="ru-RU" b="1" dirty="0" smtClean="0"/>
              <a:t>Подробная анкета для подбора персонального меню под каждого покупателя</a:t>
            </a:r>
          </a:p>
          <a:p>
            <a:pPr marL="457200" lvl="1" indent="0">
              <a:buNone/>
            </a:pPr>
            <a:endParaRPr lang="ru-RU" altLang="ru-RU" dirty="0" smtClean="0"/>
          </a:p>
          <a:p>
            <a:pPr marL="457200" lvl="1" indent="0">
              <a:buNone/>
            </a:pPr>
            <a:r>
              <a:rPr lang="ru-RU" altLang="ru-RU" b="1" dirty="0"/>
              <a:t>	</a:t>
            </a:r>
            <a:endParaRPr lang="ru-RU" altLang="ru-RU" b="1" dirty="0" smtClean="0"/>
          </a:p>
          <a:p>
            <a:pPr marL="457200" lvl="1" indent="0">
              <a:buNone/>
            </a:pPr>
            <a:r>
              <a:rPr lang="ru-RU" altLang="ru-RU" dirty="0"/>
              <a:t>	</a:t>
            </a:r>
          </a:p>
          <a:p>
            <a:pPr lvl="1"/>
            <a:endParaRPr lang="ru-RU" altLang="ru-RU" dirty="0" smtClean="0"/>
          </a:p>
        </p:txBody>
      </p:sp>
      <p:sp>
        <p:nvSpPr>
          <p:cNvPr id="2" name="Равнобедренный треугольник 1"/>
          <p:cNvSpPr/>
          <p:nvPr/>
        </p:nvSpPr>
        <p:spPr>
          <a:xfrm>
            <a:off x="10031800" y="1458686"/>
            <a:ext cx="4320399" cy="2699657"/>
          </a:xfrm>
          <a:prstGeom prst="triangle">
            <a:avLst>
              <a:gd name="adj" fmla="val 5056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7871600" y="4158343"/>
            <a:ext cx="4320399" cy="2699657"/>
          </a:xfrm>
          <a:prstGeom prst="triangle">
            <a:avLst>
              <a:gd name="adj" fmla="val 5056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318" y="0"/>
            <a:ext cx="10515600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Функционал</a:t>
            </a:r>
            <a:endParaRPr lang="ru-RU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29712">
            <a:off x="591872" y="2111991"/>
            <a:ext cx="2826507" cy="2826507"/>
          </a:xfrm>
          <a:prstGeom prst="rect">
            <a:avLst/>
          </a:prstGeom>
        </p:spPr>
      </p:pic>
      <p:pic>
        <p:nvPicPr>
          <p:cNvPr id="18" name="Объект 1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69568" y="2020780"/>
            <a:ext cx="2724031" cy="3019854"/>
          </a:xfr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04" y="1376667"/>
            <a:ext cx="3837690" cy="3837690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582550" y="5322318"/>
            <a:ext cx="2794799" cy="6434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607961" y="5322318"/>
            <a:ext cx="2743974" cy="64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Колл</a:t>
            </a:r>
            <a:r>
              <a:rPr lang="ru-RU" dirty="0" smtClean="0"/>
              <a:t>-центр для помощи покупателям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230427" y="5380710"/>
            <a:ext cx="3801667" cy="52668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355223" y="5459388"/>
            <a:ext cx="382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Варьирующаяся ценовая политика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762181" y="5322318"/>
            <a:ext cx="2938804" cy="62113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8616952" y="5322318"/>
            <a:ext cx="322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Возврат товара при ненадлежащем качестве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465" y="0"/>
            <a:ext cx="10515600" cy="1325563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NAT-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roduct</a:t>
            </a:r>
            <a:endParaRPr lang="ru-RU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2" y="1325558"/>
            <a:ext cx="2599684" cy="501912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36" y="1325560"/>
            <a:ext cx="2509563" cy="501912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9" y="1325559"/>
            <a:ext cx="3571722" cy="5019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81" y="1325561"/>
            <a:ext cx="3030391" cy="50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113" y="165641"/>
            <a:ext cx="10515600" cy="1325563"/>
          </a:xfrm>
        </p:spPr>
        <p:txBody>
          <a:bodyPr/>
          <a:lstStyle/>
          <a:p>
            <a:r>
              <a:rPr lang="ru-RU" sz="3600" i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Детализированный план разработки</a:t>
            </a:r>
            <a:endParaRPr lang="ru-RU" sz="3600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1920768"/>
              </p:ext>
            </p:extLst>
          </p:nvPr>
        </p:nvGraphicFramePr>
        <p:xfrm>
          <a:off x="0" y="1491204"/>
          <a:ext cx="12192000" cy="5366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6747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97016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7952964"/>
                    </a:ext>
                  </a:extLst>
                </a:gridCol>
              </a:tblGrid>
              <a:tr h="5300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Стоимость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(тыс. руб.)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42928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</a:t>
                      </a:r>
                      <a:r>
                        <a:rPr lang="ru-RU" baseline="0" dirty="0" smtClean="0"/>
                        <a:t> желаний и возможностей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79179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Дизайн и функционал прототипа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месяц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07535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месяца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35546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и </a:t>
                      </a:r>
                      <a:r>
                        <a:rPr lang="ru-RU" dirty="0" err="1" smtClean="0"/>
                        <a:t>багфиксинг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месяца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49265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Бета-версия и технический запуск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r>
                        <a:rPr lang="ru-RU" baseline="0" dirty="0" smtClean="0"/>
                        <a:t> месяца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68638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Заключение договоров обмена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Постоянно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25025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</a:t>
                      </a:r>
                      <a:r>
                        <a:rPr lang="ru-RU" baseline="0" dirty="0" smtClean="0"/>
                        <a:t> инфраструктуры поддержки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месяц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31185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r>
                        <a:rPr lang="ru-RU" dirty="0" smtClean="0"/>
                        <a:t>Релиз,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ru-RU" baseline="0" dirty="0" err="1" smtClean="0"/>
                        <a:t>т.ч</a:t>
                      </a:r>
                      <a:r>
                        <a:rPr lang="ru-RU" baseline="0" dirty="0" smtClean="0"/>
                        <a:t>. продвижение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2.000</a:t>
                      </a:r>
                      <a:r>
                        <a:rPr lang="ru-RU" baseline="0" dirty="0" smtClean="0"/>
                        <a:t> – 5.000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 месяцев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3983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5C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95C67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5C6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06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04848"/>
            <a:ext cx="1057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n>
                  <a:solidFill>
                    <a:schemeClr val="tx1">
                      <a:alpha val="26000"/>
                    </a:schemeClr>
                  </a:solidFill>
                </a:ln>
              </a:rPr>
              <a:t>							ИТОГО:                            3</a:t>
            </a:r>
            <a:r>
              <a:rPr lang="en-US" dirty="0" smtClean="0">
                <a:ln>
                  <a:solidFill>
                    <a:schemeClr val="tx1">
                      <a:alpha val="26000"/>
                    </a:schemeClr>
                  </a:solidFill>
                </a:ln>
              </a:rPr>
              <a:t>,600 – 6,600               </a:t>
            </a:r>
            <a:r>
              <a:rPr lang="ru-RU" dirty="0" smtClean="0">
                <a:ln>
                  <a:solidFill>
                    <a:schemeClr val="tx1">
                      <a:alpha val="26000"/>
                    </a:schemeClr>
                  </a:solidFill>
                </a:ln>
              </a:rPr>
              <a:t>             </a:t>
            </a:r>
            <a:r>
              <a:rPr lang="en-US" dirty="0" smtClean="0">
                <a:ln>
                  <a:solidFill>
                    <a:schemeClr val="tx1">
                      <a:alpha val="26000"/>
                    </a:schemeClr>
                  </a:solidFill>
                </a:ln>
              </a:rPr>
              <a:t>8 </a:t>
            </a:r>
            <a:r>
              <a:rPr lang="ru-RU" dirty="0" smtClean="0">
                <a:ln>
                  <a:solidFill>
                    <a:schemeClr val="tx1">
                      <a:alpha val="26000"/>
                    </a:schemeClr>
                  </a:solidFill>
                </a:ln>
              </a:rPr>
              <a:t>месяцев до запуска</a:t>
            </a:r>
            <a:endParaRPr lang="ru-RU" dirty="0">
              <a:ln>
                <a:solidFill>
                  <a:schemeClr val="tx1">
                    <a:alpha val="26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57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246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Arial</vt:lpstr>
      <vt:lpstr>Calibri Light</vt:lpstr>
      <vt:lpstr>Arial Black</vt:lpstr>
      <vt:lpstr>Aparajita</vt:lpstr>
      <vt:lpstr>Office Theme</vt:lpstr>
      <vt:lpstr>Разработка маркетплейса для реализации  продукции сельхозтоваропроизводителей</vt:lpstr>
      <vt:lpstr>Веб-сайт купли-продажи фермерской продукции NAT-Product</vt:lpstr>
      <vt:lpstr>Аналитика. Проблемы рынка</vt:lpstr>
      <vt:lpstr>Аналитика. Обзор рынка</vt:lpstr>
      <vt:lpstr>Решение основных проблем</vt:lpstr>
      <vt:lpstr>Информация о реализации решения </vt:lpstr>
      <vt:lpstr>Функционал</vt:lpstr>
      <vt:lpstr>NAT-Product</vt:lpstr>
      <vt:lpstr>Детализированный план разработки</vt:lpstr>
      <vt:lpstr>СПАСИБО!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68</cp:revision>
  <dcterms:created xsi:type="dcterms:W3CDTF">2021-11-12T22:12:13Z</dcterms:created>
  <dcterms:modified xsi:type="dcterms:W3CDTF">2021-11-14T00:37:20Z</dcterms:modified>
</cp:coreProperties>
</file>