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9"/>
  </p:notesMasterIdLst>
  <p:handoutMasterIdLst>
    <p:handoutMasterId r:id="rId10"/>
  </p:handoutMasterIdLst>
  <p:sldIdLst>
    <p:sldId id="256" r:id="rId2"/>
    <p:sldId id="301" r:id="rId3"/>
    <p:sldId id="302" r:id="rId4"/>
    <p:sldId id="304" r:id="rId5"/>
    <p:sldId id="303" r:id="rId6"/>
    <p:sldId id="305" r:id="rId7"/>
    <p:sldId id="306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768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4D9FA-3EEA-4EAA-A293-B7D65533511E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630D7-DE7C-4536-AAAB-B49EC98B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EAF91-7629-414E-8096-E3E0813195F3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DE759-69C3-4A56-85CC-81FCB61D3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– bao.le@anttek.com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3076" name="Picture 4" descr="F:\projects\anttek.com\ui\logo_5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4899" y="796925"/>
            <a:ext cx="4134191" cy="11842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432550"/>
            <a:ext cx="36576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– bao.le@anttek.com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248" y="6381750"/>
            <a:ext cx="974852" cy="365760"/>
          </a:xfrm>
        </p:spPr>
        <p:txBody>
          <a:bodyPr/>
          <a:lstStyle>
            <a:lvl1pPr algn="l"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Le </a:t>
            </a:r>
            <a:r>
              <a:rPr kumimoji="0" lang="en-US" dirty="0" err="1" smtClean="0"/>
              <a:t>Duc</a:t>
            </a:r>
            <a:r>
              <a:rPr kumimoji="0" lang="en-US" dirty="0" smtClean="0"/>
              <a:t> </a:t>
            </a:r>
            <a:r>
              <a:rPr kumimoji="0" lang="en-US" dirty="0" err="1" smtClean="0"/>
              <a:t>Bao</a:t>
            </a:r>
            <a:r>
              <a:rPr kumimoji="0" lang="en-US" dirty="0" smtClean="0"/>
              <a:t> (bao.le@anttek.com)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Le Duc Bao (bao.le@anttek.com)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– bao.le@anttek.com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4098" name="Picture 2" descr="F:\projects\anttek.com\ui\logo_60h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56331" y="6438901"/>
            <a:ext cx="806657" cy="2301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Roboto" pitchFamily="2" charset="0"/>
          <a:ea typeface="Roboto" pitchFamily="2" charset="0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o.le@anttek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57600"/>
            <a:ext cx="6858000" cy="12954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Interface -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858000" cy="704850"/>
          </a:xfrm>
        </p:spPr>
        <p:txBody>
          <a:bodyPr anchor="ctr">
            <a:normAutofit fontScale="55000" lnSpcReduction="20000"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bao.le@anttek.com</a:t>
            </a:r>
            <a:endParaRPr lang="en-US" dirty="0" smtClean="0"/>
          </a:p>
          <a:p>
            <a:r>
              <a:rPr lang="en-US" dirty="0" smtClean="0"/>
              <a:t>http://anttek.com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Duc Bao – bao.le@anttek.com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Display a list of item</a:t>
            </a:r>
            <a:endParaRPr lang="en-US" dirty="0"/>
          </a:p>
        </p:txBody>
      </p:sp>
      <p:pic>
        <p:nvPicPr>
          <p:cNvPr id="1028" name="Picture 4" descr="Listview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905000"/>
            <a:ext cx="2228850" cy="4095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Duc Bao – bao.le@anttek.com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</a:p>
          <a:p>
            <a:pPr lvl="1"/>
            <a:r>
              <a:rPr lang="en-US" dirty="0" smtClean="0"/>
              <a:t>Manages </a:t>
            </a:r>
            <a:r>
              <a:rPr lang="en-US" dirty="0" smtClean="0"/>
              <a:t>the data model and adapts it to the individual rows in the list </a:t>
            </a:r>
            <a:r>
              <a:rPr lang="en-US" dirty="0" smtClean="0"/>
              <a:t>view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Efficient to handle large data set</a:t>
            </a:r>
          </a:p>
          <a:p>
            <a:r>
              <a:rPr lang="en-US" dirty="0" smtClean="0"/>
              <a:t>Handle events</a:t>
            </a:r>
          </a:p>
          <a:p>
            <a:pPr lvl="1">
              <a:buNone/>
            </a:pPr>
            <a:r>
              <a:rPr lang="en-US" dirty="0" err="1" smtClean="0"/>
              <a:t>mListView.</a:t>
            </a:r>
            <a:r>
              <a:rPr lang="en-US" u="sng" dirty="0" err="1" smtClean="0"/>
              <a:t>setOnItemClickListener</a:t>
            </a:r>
            <a:r>
              <a:rPr lang="en-US" u="sng" dirty="0" smtClean="0"/>
              <a:t>(</a:t>
            </a:r>
            <a:r>
              <a:rPr lang="en-US" b="1" u="sng" dirty="0" smtClean="0"/>
              <a:t>this);</a:t>
            </a:r>
          </a:p>
          <a:p>
            <a:pPr lvl="1">
              <a:buNone/>
            </a:pPr>
            <a:r>
              <a:rPr lang="en-US" dirty="0" err="1" smtClean="0"/>
              <a:t>mListView.</a:t>
            </a:r>
            <a:r>
              <a:rPr lang="en-US" u="sng" dirty="0" err="1" smtClean="0"/>
              <a:t>setOnItemLongClickListener</a:t>
            </a:r>
            <a:r>
              <a:rPr lang="en-US" u="sng" dirty="0" smtClean="0"/>
              <a:t>(</a:t>
            </a:r>
            <a:r>
              <a:rPr lang="en-US" b="1" u="sng" dirty="0" smtClean="0"/>
              <a:t>this</a:t>
            </a:r>
            <a:r>
              <a:rPr lang="en-US" b="1" u="sng" dirty="0" smtClean="0"/>
              <a:t>);</a:t>
            </a:r>
            <a:endParaRPr lang="en-US" b="1" u="sng" dirty="0" smtClean="0"/>
          </a:p>
        </p:txBody>
      </p:sp>
      <p:pic>
        <p:nvPicPr>
          <p:cNvPr id="40962" name="Picture 2" descr="Listview example layo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247650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- Note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Duc Bao – bao.le@anttek.com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public class Note 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	public </a:t>
            </a:r>
            <a:r>
              <a:rPr lang="en-US" sz="1400" b="1" dirty="0" smtClean="0">
                <a:solidFill>
                  <a:srgbClr val="0070C0"/>
                </a:solidFill>
              </a:rPr>
              <a:t>String title;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	public </a:t>
            </a:r>
            <a:r>
              <a:rPr lang="en-US" sz="1400" b="1" dirty="0" smtClean="0">
                <a:solidFill>
                  <a:srgbClr val="0070C0"/>
                </a:solidFill>
              </a:rPr>
              <a:t>String summary;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– Layout of list item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Duc Bao – bao.le@anttek.com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&lt;?xml version=</a:t>
            </a:r>
            <a:r>
              <a:rPr lang="en-US" sz="1200" i="1" dirty="0" smtClean="0">
                <a:solidFill>
                  <a:srgbClr val="0070C0"/>
                </a:solidFill>
              </a:rPr>
              <a:t>"1.0" encoding="utf-8"?&gt;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</a:rPr>
              <a:t>LinearLayout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xmlns:android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"http://schemas.android.com/apk/res/android"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</a:t>
            </a:r>
            <a:r>
              <a:rPr lang="en-US" sz="1200" dirty="0" err="1" smtClean="0">
                <a:solidFill>
                  <a:srgbClr val="0070C0"/>
                </a:solidFill>
              </a:rPr>
              <a:t>android:layout_width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  <a:r>
              <a:rPr lang="en-US" sz="1200" i="1" dirty="0" err="1" smtClean="0">
                <a:solidFill>
                  <a:srgbClr val="0070C0"/>
                </a:solidFill>
              </a:rPr>
              <a:t>match_parent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</a:t>
            </a:r>
            <a:r>
              <a:rPr lang="en-US" sz="1200" dirty="0" err="1" smtClean="0">
                <a:solidFill>
                  <a:srgbClr val="0070C0"/>
                </a:solidFill>
              </a:rPr>
              <a:t>android:layout_height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"?</a:t>
            </a:r>
            <a:r>
              <a:rPr lang="en-US" sz="1200" i="1" dirty="0" err="1" smtClean="0">
                <a:solidFill>
                  <a:srgbClr val="0070C0"/>
                </a:solidFill>
              </a:rPr>
              <a:t>android:attr</a:t>
            </a:r>
            <a:r>
              <a:rPr lang="en-US" sz="1200" i="1" dirty="0" smtClean="0">
                <a:solidFill>
                  <a:srgbClr val="0070C0"/>
                </a:solidFill>
              </a:rPr>
              <a:t>/</a:t>
            </a:r>
            <a:r>
              <a:rPr lang="en-US" sz="1200" i="1" dirty="0" err="1" smtClean="0">
                <a:solidFill>
                  <a:srgbClr val="0070C0"/>
                </a:solidFill>
              </a:rPr>
              <a:t>listPreferredItemHeight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</a:t>
            </a:r>
            <a:r>
              <a:rPr lang="en-US" sz="1200" dirty="0" err="1" smtClean="0">
                <a:solidFill>
                  <a:srgbClr val="0070C0"/>
                </a:solidFill>
              </a:rPr>
              <a:t>android:orientation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"vertical" &gt;</a:t>
            </a:r>
          </a:p>
          <a:p>
            <a:pPr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&lt;</a:t>
            </a:r>
            <a:r>
              <a:rPr lang="en-US" sz="1200" dirty="0" err="1" smtClean="0">
                <a:solidFill>
                  <a:srgbClr val="0070C0"/>
                </a:solidFill>
              </a:rPr>
              <a:t>TextView</a:t>
            </a:r>
            <a:endParaRPr lang="en-US" sz="1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</a:t>
            </a:r>
            <a:r>
              <a:rPr lang="en-US" sz="1200" dirty="0" err="1" smtClean="0">
                <a:solidFill>
                  <a:srgbClr val="0070C0"/>
                </a:solidFill>
              </a:rPr>
              <a:t>android:id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"@+id/text1"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style=</a:t>
            </a:r>
            <a:r>
              <a:rPr lang="en-US" sz="1200" i="1" dirty="0" smtClean="0">
                <a:solidFill>
                  <a:srgbClr val="0070C0"/>
                </a:solidFill>
              </a:rPr>
              <a:t>"?</a:t>
            </a:r>
            <a:r>
              <a:rPr lang="en-US" sz="1200" i="1" dirty="0" err="1" smtClean="0">
                <a:solidFill>
                  <a:srgbClr val="0070C0"/>
                </a:solidFill>
              </a:rPr>
              <a:t>android:attr</a:t>
            </a:r>
            <a:r>
              <a:rPr lang="en-US" sz="1200" i="1" dirty="0" smtClean="0">
                <a:solidFill>
                  <a:srgbClr val="0070C0"/>
                </a:solidFill>
              </a:rPr>
              <a:t>/</a:t>
            </a:r>
            <a:r>
              <a:rPr lang="en-US" sz="1200" i="1" dirty="0" err="1" smtClean="0">
                <a:solidFill>
                  <a:srgbClr val="0070C0"/>
                </a:solidFill>
              </a:rPr>
              <a:t>textAppearanceMedium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</a:t>
            </a:r>
            <a:r>
              <a:rPr lang="en-US" sz="1200" dirty="0" err="1" smtClean="0">
                <a:solidFill>
                  <a:srgbClr val="0070C0"/>
                </a:solidFill>
              </a:rPr>
              <a:t>android:layout_width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  <a:r>
              <a:rPr lang="en-US" sz="1200" i="1" dirty="0" err="1" smtClean="0">
                <a:solidFill>
                  <a:srgbClr val="0070C0"/>
                </a:solidFill>
              </a:rPr>
              <a:t>match_parent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</a:t>
            </a:r>
            <a:r>
              <a:rPr lang="en-US" sz="1200" dirty="0" err="1" smtClean="0">
                <a:solidFill>
                  <a:srgbClr val="0070C0"/>
                </a:solidFill>
              </a:rPr>
              <a:t>android:layout_height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  <a:r>
              <a:rPr lang="en-US" sz="1200" i="1" dirty="0" err="1" smtClean="0">
                <a:solidFill>
                  <a:srgbClr val="0070C0"/>
                </a:solidFill>
              </a:rPr>
              <a:t>wrap_content</a:t>
            </a:r>
            <a:r>
              <a:rPr lang="en-US" sz="1200" i="1" dirty="0" smtClean="0">
                <a:solidFill>
                  <a:srgbClr val="0070C0"/>
                </a:solidFill>
              </a:rPr>
              <a:t>" /&gt;</a:t>
            </a:r>
          </a:p>
          <a:p>
            <a:pPr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&lt;</a:t>
            </a:r>
            <a:r>
              <a:rPr lang="en-US" sz="1200" dirty="0" err="1" smtClean="0">
                <a:solidFill>
                  <a:srgbClr val="0070C0"/>
                </a:solidFill>
              </a:rPr>
              <a:t>TextView</a:t>
            </a:r>
            <a:endParaRPr lang="en-US" sz="1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</a:t>
            </a:r>
            <a:r>
              <a:rPr lang="en-US" sz="1200" dirty="0" err="1" smtClean="0">
                <a:solidFill>
                  <a:srgbClr val="0070C0"/>
                </a:solidFill>
              </a:rPr>
              <a:t>android:id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"@+id/text2"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style=</a:t>
            </a:r>
            <a:r>
              <a:rPr lang="en-US" sz="1200" i="1" dirty="0" smtClean="0">
                <a:solidFill>
                  <a:srgbClr val="0070C0"/>
                </a:solidFill>
              </a:rPr>
              <a:t>"?</a:t>
            </a:r>
            <a:r>
              <a:rPr lang="en-US" sz="1200" i="1" dirty="0" err="1" smtClean="0">
                <a:solidFill>
                  <a:srgbClr val="0070C0"/>
                </a:solidFill>
              </a:rPr>
              <a:t>android:attr</a:t>
            </a:r>
            <a:r>
              <a:rPr lang="en-US" sz="1200" i="1" dirty="0" smtClean="0">
                <a:solidFill>
                  <a:srgbClr val="0070C0"/>
                </a:solidFill>
              </a:rPr>
              <a:t>/</a:t>
            </a:r>
            <a:r>
              <a:rPr lang="en-US" sz="1200" i="1" dirty="0" err="1" smtClean="0">
                <a:solidFill>
                  <a:srgbClr val="0070C0"/>
                </a:solidFill>
              </a:rPr>
              <a:t>textAppearanceSmall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</a:t>
            </a:r>
            <a:r>
              <a:rPr lang="en-US" sz="1200" dirty="0" err="1" smtClean="0">
                <a:solidFill>
                  <a:srgbClr val="0070C0"/>
                </a:solidFill>
              </a:rPr>
              <a:t>android:layout_width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  <a:r>
              <a:rPr lang="en-US" sz="1200" i="1" dirty="0" err="1" smtClean="0">
                <a:solidFill>
                  <a:srgbClr val="0070C0"/>
                </a:solidFill>
              </a:rPr>
              <a:t>match_parent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</a:t>
            </a:r>
            <a:r>
              <a:rPr lang="en-US" sz="1200" dirty="0" err="1" smtClean="0">
                <a:solidFill>
                  <a:srgbClr val="0070C0"/>
                </a:solidFill>
              </a:rPr>
              <a:t>android:layout_height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  <a:r>
              <a:rPr lang="en-US" sz="1200" i="1" dirty="0" err="1" smtClean="0">
                <a:solidFill>
                  <a:srgbClr val="0070C0"/>
                </a:solidFill>
              </a:rPr>
              <a:t>wrap_content</a:t>
            </a:r>
            <a:r>
              <a:rPr lang="en-US" sz="1200" i="1" dirty="0" smtClean="0">
                <a:solidFill>
                  <a:srgbClr val="0070C0"/>
                </a:solidFill>
              </a:rPr>
              <a:t>" /&gt;</a:t>
            </a:r>
          </a:p>
          <a:p>
            <a:pPr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&lt;/</a:t>
            </a:r>
            <a:r>
              <a:rPr lang="en-US" sz="1200" dirty="0" err="1" smtClean="0">
                <a:solidFill>
                  <a:srgbClr val="0070C0"/>
                </a:solidFill>
              </a:rPr>
              <a:t>LinearLayout</a:t>
            </a:r>
            <a:r>
              <a:rPr lang="en-US" sz="1200" dirty="0" smtClean="0">
                <a:solidFill>
                  <a:srgbClr val="0070C0"/>
                </a:solidFill>
              </a:rPr>
              <a:t>&gt;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– the adapter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Duc Bao – bao.le@anttek.com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public class </a:t>
            </a:r>
            <a:r>
              <a:rPr lang="en-US" sz="2800" b="1" dirty="0" err="1" smtClean="0">
                <a:solidFill>
                  <a:srgbClr val="0070C0"/>
                </a:solidFill>
              </a:rPr>
              <a:t>NoteAdapter</a:t>
            </a:r>
            <a:r>
              <a:rPr lang="en-US" sz="2800" b="1" dirty="0" smtClean="0">
                <a:solidFill>
                  <a:srgbClr val="0070C0"/>
                </a:solidFill>
              </a:rPr>
              <a:t> extends </a:t>
            </a:r>
            <a:r>
              <a:rPr lang="en-US" sz="2800" b="1" dirty="0" err="1" smtClean="0">
                <a:solidFill>
                  <a:srgbClr val="0070C0"/>
                </a:solidFill>
              </a:rPr>
              <a:t>ArrayAdapter</a:t>
            </a:r>
            <a:r>
              <a:rPr lang="en-US" sz="2800" b="1" dirty="0" smtClean="0">
                <a:solidFill>
                  <a:srgbClr val="0070C0"/>
                </a:solidFill>
              </a:rPr>
              <a:t>&lt;Note&gt;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public </a:t>
            </a:r>
            <a:r>
              <a:rPr lang="en-US" sz="2800" b="1" dirty="0" err="1" smtClean="0">
                <a:solidFill>
                  <a:srgbClr val="0070C0"/>
                </a:solidFill>
              </a:rPr>
              <a:t>NoteAdapter</a:t>
            </a:r>
            <a:r>
              <a:rPr lang="en-US" sz="2800" b="1" dirty="0" smtClean="0">
                <a:solidFill>
                  <a:srgbClr val="0070C0"/>
                </a:solidFill>
              </a:rPr>
              <a:t>(Context </a:t>
            </a:r>
            <a:r>
              <a:rPr lang="en-US" sz="2800" b="1" dirty="0" err="1" smtClean="0">
                <a:solidFill>
                  <a:srgbClr val="0070C0"/>
                </a:solidFill>
              </a:rPr>
              <a:t>context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err="1" smtClean="0">
                <a:solidFill>
                  <a:srgbClr val="0070C0"/>
                </a:solidFill>
              </a:rPr>
              <a:t>ArrayList</a:t>
            </a:r>
            <a:r>
              <a:rPr lang="en-US" sz="2800" b="1" dirty="0" smtClean="0">
                <a:solidFill>
                  <a:srgbClr val="0070C0"/>
                </a:solidFill>
              </a:rPr>
              <a:t>&lt;Note&gt; data)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super(context, 0, data);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@Override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public View </a:t>
            </a:r>
            <a:r>
              <a:rPr lang="en-US" sz="2800" b="1" dirty="0" err="1" smtClean="0">
                <a:solidFill>
                  <a:srgbClr val="0070C0"/>
                </a:solidFill>
              </a:rPr>
              <a:t>getView</a:t>
            </a:r>
            <a:r>
              <a:rPr lang="en-US" sz="2800" b="1" dirty="0" smtClean="0">
                <a:solidFill>
                  <a:srgbClr val="0070C0"/>
                </a:solidFill>
              </a:rPr>
              <a:t>(</a:t>
            </a:r>
            <a:r>
              <a:rPr lang="en-US" sz="2800" b="1" dirty="0" err="1" smtClean="0">
                <a:solidFill>
                  <a:srgbClr val="0070C0"/>
                </a:solidFill>
              </a:rPr>
              <a:t>int</a:t>
            </a:r>
            <a:r>
              <a:rPr lang="en-US" sz="2800" b="1" dirty="0" smtClean="0">
                <a:solidFill>
                  <a:srgbClr val="0070C0"/>
                </a:solidFill>
              </a:rPr>
              <a:t> position, View </a:t>
            </a:r>
            <a:r>
              <a:rPr lang="en-US" sz="2800" b="1" dirty="0" err="1" smtClean="0">
                <a:solidFill>
                  <a:srgbClr val="0070C0"/>
                </a:solidFill>
              </a:rPr>
              <a:t>convertView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err="1" smtClean="0">
                <a:solidFill>
                  <a:srgbClr val="0070C0"/>
                </a:solidFill>
              </a:rPr>
              <a:t>ViewGroup</a:t>
            </a:r>
            <a:r>
              <a:rPr lang="en-US" sz="2800" b="1" dirty="0" smtClean="0">
                <a:solidFill>
                  <a:srgbClr val="0070C0"/>
                </a:solidFill>
              </a:rPr>
              <a:t> parent)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</a:t>
            </a:r>
            <a:r>
              <a:rPr lang="en-US" sz="2800" b="1" dirty="0" err="1" smtClean="0">
                <a:solidFill>
                  <a:srgbClr val="0070C0"/>
                </a:solidFill>
              </a:rPr>
              <a:t>ViewHolder</a:t>
            </a:r>
            <a:r>
              <a:rPr lang="en-US" sz="2800" b="1" dirty="0" smtClean="0">
                <a:solidFill>
                  <a:srgbClr val="0070C0"/>
                </a:solidFill>
              </a:rPr>
              <a:t> holder;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if (</a:t>
            </a:r>
            <a:r>
              <a:rPr lang="en-US" sz="2800" b="1" dirty="0" err="1" smtClean="0">
                <a:solidFill>
                  <a:srgbClr val="0070C0"/>
                </a:solidFill>
              </a:rPr>
              <a:t>convertView</a:t>
            </a:r>
            <a:r>
              <a:rPr lang="en-US" sz="2800" b="1" dirty="0" smtClean="0">
                <a:solidFill>
                  <a:srgbClr val="0070C0"/>
                </a:solidFill>
              </a:rPr>
              <a:t> == null)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	</a:t>
            </a:r>
            <a:r>
              <a:rPr lang="en-US" sz="2800" b="1" dirty="0" err="1" smtClean="0">
                <a:solidFill>
                  <a:srgbClr val="0070C0"/>
                </a:solidFill>
              </a:rPr>
              <a:t>convertView</a:t>
            </a:r>
            <a:r>
              <a:rPr lang="en-US" sz="2800" b="1" dirty="0" smtClean="0">
                <a:solidFill>
                  <a:srgbClr val="0070C0"/>
                </a:solidFill>
              </a:rPr>
              <a:t> = </a:t>
            </a:r>
            <a:r>
              <a:rPr lang="en-US" sz="2800" b="1" dirty="0" err="1" smtClean="0">
                <a:solidFill>
                  <a:srgbClr val="0070C0"/>
                </a:solidFill>
              </a:rPr>
              <a:t>LayoutInflater.from</a:t>
            </a:r>
            <a:r>
              <a:rPr lang="en-US" sz="2800" b="1" dirty="0" smtClean="0">
                <a:solidFill>
                  <a:srgbClr val="0070C0"/>
                </a:solidFill>
              </a:rPr>
              <a:t>(</a:t>
            </a:r>
            <a:r>
              <a:rPr lang="en-US" sz="2800" b="1" dirty="0" err="1" smtClean="0">
                <a:solidFill>
                  <a:srgbClr val="0070C0"/>
                </a:solidFill>
              </a:rPr>
              <a:t>getContext</a:t>
            </a:r>
            <a:r>
              <a:rPr lang="en-US" sz="2800" b="1" dirty="0" smtClean="0">
                <a:solidFill>
                  <a:srgbClr val="0070C0"/>
                </a:solidFill>
              </a:rPr>
              <a:t>()).inflate(</a:t>
            </a:r>
            <a:r>
              <a:rPr lang="en-US" sz="2800" b="1" dirty="0" err="1" smtClean="0">
                <a:solidFill>
                  <a:srgbClr val="0070C0"/>
                </a:solidFill>
              </a:rPr>
              <a:t>R.layout.item_note</a:t>
            </a:r>
            <a:r>
              <a:rPr lang="en-US" sz="2800" b="1" dirty="0" smtClean="0">
                <a:solidFill>
                  <a:srgbClr val="0070C0"/>
                </a:solidFill>
              </a:rPr>
              <a:t>, parent, false);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	holder = new </a:t>
            </a:r>
            <a:r>
              <a:rPr lang="en-US" sz="2800" b="1" dirty="0" err="1" smtClean="0">
                <a:solidFill>
                  <a:srgbClr val="0070C0"/>
                </a:solidFill>
              </a:rPr>
              <a:t>ViewHolder</a:t>
            </a:r>
            <a:r>
              <a:rPr lang="en-US" sz="2800" b="1" dirty="0" smtClean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	</a:t>
            </a:r>
            <a:r>
              <a:rPr lang="en-US" sz="2800" b="1" dirty="0" err="1" smtClean="0">
                <a:solidFill>
                  <a:srgbClr val="0070C0"/>
                </a:solidFill>
              </a:rPr>
              <a:t>holder.title</a:t>
            </a:r>
            <a:r>
              <a:rPr lang="en-US" sz="2800" b="1" dirty="0" smtClean="0">
                <a:solidFill>
                  <a:srgbClr val="0070C0"/>
                </a:solidFill>
              </a:rPr>
              <a:t> = (</a:t>
            </a:r>
            <a:r>
              <a:rPr lang="en-US" sz="2800" b="1" dirty="0" err="1" smtClean="0">
                <a:solidFill>
                  <a:srgbClr val="0070C0"/>
                </a:solidFill>
              </a:rPr>
              <a:t>TextView</a:t>
            </a:r>
            <a:r>
              <a:rPr lang="en-US" sz="2800" b="1" dirty="0" smtClean="0">
                <a:solidFill>
                  <a:srgbClr val="0070C0"/>
                </a:solidFill>
              </a:rPr>
              <a:t>) </a:t>
            </a:r>
            <a:r>
              <a:rPr lang="en-US" sz="2800" b="1" dirty="0" err="1" smtClean="0">
                <a:solidFill>
                  <a:srgbClr val="0070C0"/>
                </a:solidFill>
              </a:rPr>
              <a:t>convertView.findViewById</a:t>
            </a:r>
            <a:r>
              <a:rPr lang="en-US" sz="2800" b="1" dirty="0" smtClean="0">
                <a:solidFill>
                  <a:srgbClr val="0070C0"/>
                </a:solidFill>
              </a:rPr>
              <a:t>(R.id.text1);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	</a:t>
            </a:r>
            <a:r>
              <a:rPr lang="en-US" sz="2800" b="1" dirty="0" err="1" smtClean="0">
                <a:solidFill>
                  <a:srgbClr val="0070C0"/>
                </a:solidFill>
              </a:rPr>
              <a:t>holder.summary</a:t>
            </a:r>
            <a:r>
              <a:rPr lang="en-US" sz="2800" b="1" dirty="0" smtClean="0">
                <a:solidFill>
                  <a:srgbClr val="0070C0"/>
                </a:solidFill>
              </a:rPr>
              <a:t> = (</a:t>
            </a:r>
            <a:r>
              <a:rPr lang="en-US" sz="2800" b="1" dirty="0" err="1" smtClean="0">
                <a:solidFill>
                  <a:srgbClr val="0070C0"/>
                </a:solidFill>
              </a:rPr>
              <a:t>TextView</a:t>
            </a:r>
            <a:r>
              <a:rPr lang="en-US" sz="2800" b="1" dirty="0" smtClean="0">
                <a:solidFill>
                  <a:srgbClr val="0070C0"/>
                </a:solidFill>
              </a:rPr>
              <a:t>) </a:t>
            </a:r>
            <a:r>
              <a:rPr lang="en-US" sz="2800" b="1" dirty="0" err="1" smtClean="0">
                <a:solidFill>
                  <a:srgbClr val="0070C0"/>
                </a:solidFill>
              </a:rPr>
              <a:t>convertView.findViewById</a:t>
            </a:r>
            <a:r>
              <a:rPr lang="en-US" sz="2800" b="1" dirty="0" smtClean="0">
                <a:solidFill>
                  <a:srgbClr val="0070C0"/>
                </a:solidFill>
              </a:rPr>
              <a:t>(R.id.text2);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	</a:t>
            </a:r>
            <a:r>
              <a:rPr lang="en-US" sz="2800" b="1" dirty="0" err="1" smtClean="0">
                <a:solidFill>
                  <a:srgbClr val="0070C0"/>
                </a:solidFill>
              </a:rPr>
              <a:t>convertView.setTag</a:t>
            </a:r>
            <a:r>
              <a:rPr lang="en-US" sz="2800" b="1" dirty="0" smtClean="0">
                <a:solidFill>
                  <a:srgbClr val="0070C0"/>
                </a:solidFill>
              </a:rPr>
              <a:t>(holder);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} else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	holder = (</a:t>
            </a:r>
            <a:r>
              <a:rPr lang="en-US" sz="2800" b="1" dirty="0" err="1" smtClean="0">
                <a:solidFill>
                  <a:srgbClr val="0070C0"/>
                </a:solidFill>
              </a:rPr>
              <a:t>ViewHolder</a:t>
            </a:r>
            <a:r>
              <a:rPr lang="en-US" sz="2800" b="1" dirty="0" smtClean="0">
                <a:solidFill>
                  <a:srgbClr val="0070C0"/>
                </a:solidFill>
              </a:rPr>
              <a:t>) </a:t>
            </a:r>
            <a:r>
              <a:rPr lang="en-US" sz="2800" b="1" dirty="0" err="1" smtClean="0">
                <a:solidFill>
                  <a:srgbClr val="0070C0"/>
                </a:solidFill>
              </a:rPr>
              <a:t>convertView.getTag</a:t>
            </a:r>
            <a:r>
              <a:rPr lang="en-US" sz="2800" b="1" dirty="0" smtClean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Note </a:t>
            </a:r>
            <a:r>
              <a:rPr lang="en-US" sz="2800" b="1" dirty="0" err="1" smtClean="0">
                <a:solidFill>
                  <a:srgbClr val="0070C0"/>
                </a:solidFill>
              </a:rPr>
              <a:t>note</a:t>
            </a:r>
            <a:r>
              <a:rPr lang="en-US" sz="2800" b="1" dirty="0" smtClean="0">
                <a:solidFill>
                  <a:srgbClr val="0070C0"/>
                </a:solidFill>
              </a:rPr>
              <a:t> = </a:t>
            </a:r>
            <a:r>
              <a:rPr lang="en-US" sz="2800" b="1" dirty="0" err="1" smtClean="0">
                <a:solidFill>
                  <a:srgbClr val="0070C0"/>
                </a:solidFill>
              </a:rPr>
              <a:t>getItem</a:t>
            </a:r>
            <a:r>
              <a:rPr lang="en-US" sz="2800" b="1" dirty="0" smtClean="0">
                <a:solidFill>
                  <a:srgbClr val="0070C0"/>
                </a:solidFill>
              </a:rPr>
              <a:t>(position);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</a:t>
            </a:r>
            <a:r>
              <a:rPr lang="en-US" sz="2800" b="1" dirty="0" err="1" smtClean="0">
                <a:solidFill>
                  <a:srgbClr val="0070C0"/>
                </a:solidFill>
              </a:rPr>
              <a:t>holder.title.setText</a:t>
            </a:r>
            <a:r>
              <a:rPr lang="en-US" sz="2800" b="1" dirty="0" smtClean="0">
                <a:solidFill>
                  <a:srgbClr val="0070C0"/>
                </a:solidFill>
              </a:rPr>
              <a:t>(</a:t>
            </a:r>
            <a:r>
              <a:rPr lang="en-US" sz="2800" b="1" dirty="0" err="1" smtClean="0">
                <a:solidFill>
                  <a:srgbClr val="0070C0"/>
                </a:solidFill>
              </a:rPr>
              <a:t>note.title</a:t>
            </a:r>
            <a:r>
              <a:rPr lang="en-US" sz="2800" b="1" dirty="0" smtClean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</a:t>
            </a:r>
            <a:r>
              <a:rPr lang="en-US" sz="2800" b="1" dirty="0" err="1" smtClean="0">
                <a:solidFill>
                  <a:srgbClr val="0070C0"/>
                </a:solidFill>
              </a:rPr>
              <a:t>holder.summary.setText</a:t>
            </a:r>
            <a:r>
              <a:rPr lang="en-US" sz="2800" b="1" dirty="0" smtClean="0">
                <a:solidFill>
                  <a:srgbClr val="0070C0"/>
                </a:solidFill>
              </a:rPr>
              <a:t>(</a:t>
            </a:r>
            <a:r>
              <a:rPr lang="en-US" sz="2800" b="1" dirty="0" err="1" smtClean="0">
                <a:solidFill>
                  <a:srgbClr val="0070C0"/>
                </a:solidFill>
              </a:rPr>
              <a:t>note.summary</a:t>
            </a:r>
            <a:r>
              <a:rPr lang="en-US" sz="2800" b="1" dirty="0" smtClean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return </a:t>
            </a:r>
            <a:r>
              <a:rPr lang="en-US" sz="2800" b="1" dirty="0" err="1" smtClean="0">
                <a:solidFill>
                  <a:srgbClr val="0070C0"/>
                </a:solidFill>
              </a:rPr>
              <a:t>super.getView</a:t>
            </a:r>
            <a:r>
              <a:rPr lang="en-US" sz="2800" b="1" dirty="0" smtClean="0">
                <a:solidFill>
                  <a:srgbClr val="0070C0"/>
                </a:solidFill>
              </a:rPr>
              <a:t>(position, </a:t>
            </a:r>
            <a:r>
              <a:rPr lang="en-US" sz="2800" b="1" dirty="0" err="1" smtClean="0">
                <a:solidFill>
                  <a:srgbClr val="0070C0"/>
                </a:solidFill>
              </a:rPr>
              <a:t>convertView</a:t>
            </a:r>
            <a:r>
              <a:rPr lang="en-US" sz="2800" b="1" dirty="0" smtClean="0">
                <a:solidFill>
                  <a:srgbClr val="0070C0"/>
                </a:solidFill>
              </a:rPr>
              <a:t>, parent);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class </a:t>
            </a:r>
            <a:r>
              <a:rPr lang="en-US" sz="2800" b="1" dirty="0" err="1" smtClean="0">
                <a:solidFill>
                  <a:srgbClr val="0070C0"/>
                </a:solidFill>
              </a:rPr>
              <a:t>ViewHolder</a:t>
            </a:r>
            <a:r>
              <a:rPr lang="en-US" sz="2800" b="1" dirty="0" smtClean="0">
                <a:solidFill>
                  <a:srgbClr val="0070C0"/>
                </a:solidFill>
              </a:rPr>
              <a:t>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</a:t>
            </a:r>
            <a:r>
              <a:rPr lang="en-US" sz="2800" b="1" dirty="0" err="1" smtClean="0">
                <a:solidFill>
                  <a:srgbClr val="0070C0"/>
                </a:solidFill>
              </a:rPr>
              <a:t>TextView</a:t>
            </a:r>
            <a:r>
              <a:rPr lang="en-US" sz="2800" b="1" dirty="0" smtClean="0">
                <a:solidFill>
                  <a:srgbClr val="0070C0"/>
                </a:solidFill>
              </a:rPr>
              <a:t> title;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</a:t>
            </a:r>
            <a:r>
              <a:rPr lang="en-US" sz="2800" b="1" dirty="0" err="1" smtClean="0">
                <a:solidFill>
                  <a:srgbClr val="0070C0"/>
                </a:solidFill>
              </a:rPr>
              <a:t>TextView</a:t>
            </a:r>
            <a:r>
              <a:rPr lang="en-US" sz="2800" b="1" dirty="0" smtClean="0">
                <a:solidFill>
                  <a:srgbClr val="0070C0"/>
                </a:solidFill>
              </a:rPr>
              <a:t> summary;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– the activity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Duc Bao – bao.le@anttek.com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Define in XML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</a:rPr>
              <a:t>ListView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xmlns:android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"http://schemas.android.com/apk/res/android"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</a:t>
            </a:r>
            <a:r>
              <a:rPr lang="en-US" sz="1200" dirty="0" err="1" smtClean="0">
                <a:solidFill>
                  <a:srgbClr val="0070C0"/>
                </a:solidFill>
              </a:rPr>
              <a:t>android:id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"@+id/</a:t>
            </a:r>
            <a:r>
              <a:rPr lang="en-US" sz="1200" i="1" dirty="0" err="1" smtClean="0">
                <a:solidFill>
                  <a:srgbClr val="0070C0"/>
                </a:solidFill>
              </a:rPr>
              <a:t>listview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</a:t>
            </a:r>
            <a:r>
              <a:rPr lang="en-US" sz="1200" dirty="0" err="1" smtClean="0">
                <a:solidFill>
                  <a:srgbClr val="0070C0"/>
                </a:solidFill>
              </a:rPr>
              <a:t>android:layout_width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  <a:r>
              <a:rPr lang="en-US" sz="1200" i="1" dirty="0" err="1" smtClean="0">
                <a:solidFill>
                  <a:srgbClr val="0070C0"/>
                </a:solidFill>
              </a:rPr>
              <a:t>match_parent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</a:t>
            </a:r>
            <a:r>
              <a:rPr lang="en-US" sz="1200" dirty="0" err="1" smtClean="0">
                <a:solidFill>
                  <a:srgbClr val="0070C0"/>
                </a:solidFill>
              </a:rPr>
              <a:t>android:layout_height</a:t>
            </a:r>
            <a:r>
              <a:rPr lang="en-US" sz="1200" dirty="0" smtClean="0">
                <a:solidFill>
                  <a:srgbClr val="0070C0"/>
                </a:solidFill>
              </a:rPr>
              <a:t>=</a:t>
            </a:r>
            <a:r>
              <a:rPr lang="en-US" sz="1200" i="1" dirty="0" smtClean="0">
                <a:solidFill>
                  <a:srgbClr val="0070C0"/>
                </a:solidFill>
              </a:rPr>
              <a:t>"</a:t>
            </a:r>
            <a:r>
              <a:rPr lang="en-US" sz="1200" i="1" dirty="0" err="1" smtClean="0">
                <a:solidFill>
                  <a:srgbClr val="0070C0"/>
                </a:solidFill>
              </a:rPr>
              <a:t>wrap_content</a:t>
            </a:r>
            <a:r>
              <a:rPr lang="en-US" sz="1200" i="1" dirty="0" smtClean="0">
                <a:solidFill>
                  <a:srgbClr val="0070C0"/>
                </a:solidFill>
              </a:rPr>
              <a:t>" </a:t>
            </a:r>
            <a:r>
              <a:rPr lang="en-US" sz="1200" i="1" dirty="0" smtClean="0">
                <a:solidFill>
                  <a:srgbClr val="0070C0"/>
                </a:solidFill>
              </a:rPr>
              <a:t>/&gt;</a:t>
            </a:r>
            <a:endParaRPr lang="en-US" sz="1200" i="1" dirty="0" smtClean="0"/>
          </a:p>
          <a:p>
            <a:r>
              <a:rPr lang="en-US" sz="1600" dirty="0" smtClean="0"/>
              <a:t>Java</a:t>
            </a:r>
            <a:endParaRPr lang="en-US" sz="1200" dirty="0" smtClean="0"/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public class </a:t>
            </a:r>
            <a:r>
              <a:rPr lang="en-US" sz="1200" b="1" dirty="0" err="1" smtClean="0">
                <a:solidFill>
                  <a:srgbClr val="0070C0"/>
                </a:solidFill>
              </a:rPr>
              <a:t>MainActivity</a:t>
            </a:r>
            <a:r>
              <a:rPr lang="en-US" sz="1200" b="1" dirty="0" smtClean="0">
                <a:solidFill>
                  <a:srgbClr val="0070C0"/>
                </a:solidFill>
              </a:rPr>
              <a:t> extends </a:t>
            </a:r>
            <a:r>
              <a:rPr lang="en-US" sz="1200" b="1" dirty="0" err="1" smtClean="0">
                <a:solidFill>
                  <a:srgbClr val="0070C0"/>
                </a:solidFill>
              </a:rPr>
              <a:t>ActionBarActivity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implements </a:t>
            </a:r>
            <a:r>
              <a:rPr lang="en-US" sz="1200" b="1" dirty="0" err="1" smtClean="0">
                <a:solidFill>
                  <a:srgbClr val="0070C0"/>
                </a:solidFill>
              </a:rPr>
              <a:t>OnItemClickListener</a:t>
            </a:r>
            <a:r>
              <a:rPr lang="en-US" sz="1200" b="1" dirty="0" smtClean="0">
                <a:solidFill>
                  <a:srgbClr val="0070C0"/>
                </a:solidFill>
              </a:rPr>
              <a:t>, </a:t>
            </a:r>
            <a:r>
              <a:rPr lang="en-US" sz="1200" dirty="0" err="1" smtClean="0">
                <a:solidFill>
                  <a:srgbClr val="0070C0"/>
                </a:solidFill>
              </a:rPr>
              <a:t>OnItemLongClickListener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{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private </a:t>
            </a:r>
            <a:r>
              <a:rPr lang="en-US" sz="1200" b="1" dirty="0" err="1" smtClean="0">
                <a:solidFill>
                  <a:srgbClr val="0070C0"/>
                </a:solidFill>
              </a:rPr>
              <a:t>ListView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</a:rPr>
              <a:t>mListView</a:t>
            </a:r>
            <a:r>
              <a:rPr lang="en-US" sz="1200" b="1" dirty="0" smtClean="0">
                <a:solidFill>
                  <a:srgbClr val="0070C0"/>
                </a:solidFill>
              </a:rPr>
              <a:t>;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private </a:t>
            </a:r>
            <a:r>
              <a:rPr lang="en-US" sz="1200" b="1" dirty="0" err="1" smtClean="0">
                <a:solidFill>
                  <a:srgbClr val="0070C0"/>
                </a:solidFill>
              </a:rPr>
              <a:t>NoteAdapter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</a:rPr>
              <a:t>mAdapter</a:t>
            </a:r>
            <a:r>
              <a:rPr lang="en-US" sz="1200" b="1" dirty="0" smtClean="0">
                <a:solidFill>
                  <a:srgbClr val="0070C0"/>
                </a:solidFill>
              </a:rPr>
              <a:t>;</a:t>
            </a:r>
          </a:p>
          <a:p>
            <a:pPr lvl="1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@</a:t>
            </a:r>
            <a:r>
              <a:rPr lang="en-US" sz="1200" dirty="0" smtClean="0">
                <a:solidFill>
                  <a:srgbClr val="0070C0"/>
                </a:solidFill>
              </a:rPr>
              <a:t>Override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protected void </a:t>
            </a:r>
            <a:r>
              <a:rPr lang="en-US" sz="1200" b="1" dirty="0" err="1" smtClean="0">
                <a:solidFill>
                  <a:srgbClr val="0070C0"/>
                </a:solidFill>
              </a:rPr>
              <a:t>onCreate</a:t>
            </a:r>
            <a:r>
              <a:rPr lang="en-US" sz="1200" b="1" dirty="0" smtClean="0">
                <a:solidFill>
                  <a:srgbClr val="0070C0"/>
                </a:solidFill>
              </a:rPr>
              <a:t>(Bundle </a:t>
            </a:r>
            <a:r>
              <a:rPr lang="en-US" sz="1200" b="1" dirty="0" err="1" smtClean="0">
                <a:solidFill>
                  <a:srgbClr val="0070C0"/>
                </a:solidFill>
              </a:rPr>
              <a:t>savedInstanceState</a:t>
            </a:r>
            <a:r>
              <a:rPr lang="en-US" sz="1200" b="1" dirty="0" smtClean="0">
                <a:solidFill>
                  <a:srgbClr val="0070C0"/>
                </a:solidFill>
              </a:rPr>
              <a:t>) {</a:t>
            </a:r>
          </a:p>
          <a:p>
            <a:pPr lvl="1">
              <a:buNone/>
            </a:pPr>
            <a:r>
              <a:rPr lang="en-US" sz="1200" b="1" dirty="0" err="1" smtClean="0">
                <a:solidFill>
                  <a:srgbClr val="0070C0"/>
                </a:solidFill>
              </a:rPr>
              <a:t>super.onCreate</a:t>
            </a:r>
            <a:r>
              <a:rPr lang="en-US" sz="1200" b="1" dirty="0" smtClean="0">
                <a:solidFill>
                  <a:srgbClr val="0070C0"/>
                </a:solidFill>
              </a:rPr>
              <a:t>(</a:t>
            </a:r>
            <a:r>
              <a:rPr lang="en-US" sz="1200" b="1" dirty="0" err="1" smtClean="0">
                <a:solidFill>
                  <a:srgbClr val="0070C0"/>
                </a:solidFill>
              </a:rPr>
              <a:t>savedInstanceState</a:t>
            </a:r>
            <a:r>
              <a:rPr lang="en-US" sz="1200" b="1" dirty="0" smtClean="0">
                <a:solidFill>
                  <a:srgbClr val="0070C0"/>
                </a:solidFill>
              </a:rPr>
              <a:t>);</a:t>
            </a:r>
          </a:p>
          <a:p>
            <a:pPr lvl="2">
              <a:buNone/>
            </a:pPr>
            <a:r>
              <a:rPr lang="en-US" sz="1050" dirty="0" err="1" smtClean="0">
                <a:solidFill>
                  <a:srgbClr val="0070C0"/>
                </a:solidFill>
              </a:rPr>
              <a:t>setContentView</a:t>
            </a:r>
            <a:r>
              <a:rPr lang="en-US" sz="1050" dirty="0" smtClean="0">
                <a:solidFill>
                  <a:srgbClr val="0070C0"/>
                </a:solidFill>
              </a:rPr>
              <a:t>(</a:t>
            </a:r>
            <a:r>
              <a:rPr lang="en-US" sz="1050" dirty="0" err="1" smtClean="0">
                <a:solidFill>
                  <a:srgbClr val="0070C0"/>
                </a:solidFill>
              </a:rPr>
              <a:t>R.layout.</a:t>
            </a:r>
            <a:r>
              <a:rPr lang="en-US" sz="1050" i="1" dirty="0" err="1" smtClean="0">
                <a:solidFill>
                  <a:srgbClr val="0070C0"/>
                </a:solidFill>
              </a:rPr>
              <a:t>activity_main</a:t>
            </a:r>
            <a:r>
              <a:rPr lang="en-US" sz="1050" i="1" dirty="0" smtClean="0">
                <a:solidFill>
                  <a:srgbClr val="0070C0"/>
                </a:solidFill>
              </a:rPr>
              <a:t>);</a:t>
            </a:r>
          </a:p>
          <a:p>
            <a:pPr lvl="2">
              <a:buNone/>
            </a:pPr>
            <a:r>
              <a:rPr lang="en-US" sz="1050" dirty="0" err="1" smtClean="0">
                <a:solidFill>
                  <a:srgbClr val="0070C0"/>
                </a:solidFill>
              </a:rPr>
              <a:t>mListView</a:t>
            </a:r>
            <a:r>
              <a:rPr lang="en-US" sz="1050" dirty="0" smtClean="0">
                <a:solidFill>
                  <a:srgbClr val="0070C0"/>
                </a:solidFill>
              </a:rPr>
              <a:t> = (</a:t>
            </a:r>
            <a:r>
              <a:rPr lang="en-US" sz="1050" dirty="0" err="1" smtClean="0">
                <a:solidFill>
                  <a:srgbClr val="0070C0"/>
                </a:solidFill>
              </a:rPr>
              <a:t>ListView</a:t>
            </a:r>
            <a:r>
              <a:rPr lang="en-US" sz="1050" dirty="0" smtClean="0">
                <a:solidFill>
                  <a:srgbClr val="0070C0"/>
                </a:solidFill>
              </a:rPr>
              <a:t>)</a:t>
            </a:r>
            <a:r>
              <a:rPr lang="en-US" sz="1050" dirty="0" err="1" smtClean="0">
                <a:solidFill>
                  <a:srgbClr val="0070C0"/>
                </a:solidFill>
              </a:rPr>
              <a:t>findViewById</a:t>
            </a:r>
            <a:r>
              <a:rPr lang="en-US" sz="1050" dirty="0" smtClean="0">
                <a:solidFill>
                  <a:srgbClr val="0070C0"/>
                </a:solidFill>
              </a:rPr>
              <a:t>(</a:t>
            </a:r>
            <a:r>
              <a:rPr lang="en-US" sz="1050" dirty="0" err="1" smtClean="0">
                <a:solidFill>
                  <a:srgbClr val="0070C0"/>
                </a:solidFill>
              </a:rPr>
              <a:t>R.id.</a:t>
            </a:r>
            <a:r>
              <a:rPr lang="en-US" sz="1050" i="1" dirty="0" err="1" smtClean="0">
                <a:solidFill>
                  <a:srgbClr val="0070C0"/>
                </a:solidFill>
              </a:rPr>
              <a:t>listview</a:t>
            </a:r>
            <a:r>
              <a:rPr lang="en-US" sz="1050" i="1" dirty="0" smtClean="0">
                <a:solidFill>
                  <a:srgbClr val="0070C0"/>
                </a:solidFill>
              </a:rPr>
              <a:t>);</a:t>
            </a:r>
          </a:p>
          <a:p>
            <a:pPr lvl="2">
              <a:buNone/>
            </a:pPr>
            <a:r>
              <a:rPr lang="en-US" sz="1050" dirty="0" err="1" smtClean="0">
                <a:solidFill>
                  <a:srgbClr val="0070C0"/>
                </a:solidFill>
              </a:rPr>
              <a:t>mAdapter</a:t>
            </a:r>
            <a:r>
              <a:rPr lang="en-US" sz="1050" dirty="0" smtClean="0">
                <a:solidFill>
                  <a:srgbClr val="0070C0"/>
                </a:solidFill>
              </a:rPr>
              <a:t> = </a:t>
            </a:r>
            <a:r>
              <a:rPr lang="en-US" sz="1050" b="1" dirty="0" smtClean="0">
                <a:solidFill>
                  <a:srgbClr val="0070C0"/>
                </a:solidFill>
              </a:rPr>
              <a:t>new </a:t>
            </a:r>
            <a:r>
              <a:rPr lang="en-US" sz="1050" b="1" dirty="0" err="1" smtClean="0">
                <a:solidFill>
                  <a:srgbClr val="0070C0"/>
                </a:solidFill>
              </a:rPr>
              <a:t>NoteAdapter</a:t>
            </a:r>
            <a:r>
              <a:rPr lang="en-US" sz="1050" b="1" dirty="0" smtClean="0">
                <a:solidFill>
                  <a:srgbClr val="0070C0"/>
                </a:solidFill>
              </a:rPr>
              <a:t>(this, </a:t>
            </a:r>
            <a:r>
              <a:rPr lang="en-US" sz="1050" b="1" dirty="0" err="1" smtClean="0">
                <a:solidFill>
                  <a:srgbClr val="0070C0"/>
                </a:solidFill>
              </a:rPr>
              <a:t>getNoteData</a:t>
            </a:r>
            <a:r>
              <a:rPr lang="en-US" sz="1050" b="1" dirty="0" smtClean="0">
                <a:solidFill>
                  <a:srgbClr val="0070C0"/>
                </a:solidFill>
              </a:rPr>
              <a:t>());</a:t>
            </a:r>
          </a:p>
          <a:p>
            <a:pPr lvl="2">
              <a:buNone/>
            </a:pPr>
            <a:r>
              <a:rPr lang="en-US" sz="1050" dirty="0" err="1" smtClean="0">
                <a:solidFill>
                  <a:srgbClr val="0070C0"/>
                </a:solidFill>
              </a:rPr>
              <a:t>mListView.setAdapter</a:t>
            </a:r>
            <a:r>
              <a:rPr lang="en-US" sz="1050" dirty="0" smtClean="0">
                <a:solidFill>
                  <a:srgbClr val="0070C0"/>
                </a:solidFill>
              </a:rPr>
              <a:t>(</a:t>
            </a:r>
            <a:r>
              <a:rPr lang="en-US" sz="1050" dirty="0" err="1" smtClean="0">
                <a:solidFill>
                  <a:srgbClr val="0070C0"/>
                </a:solidFill>
              </a:rPr>
              <a:t>mAdapter</a:t>
            </a:r>
            <a:r>
              <a:rPr lang="en-US" sz="1050" dirty="0" smtClean="0">
                <a:solidFill>
                  <a:srgbClr val="0070C0"/>
                </a:solidFill>
              </a:rPr>
              <a:t>);</a:t>
            </a:r>
          </a:p>
          <a:p>
            <a:pPr lvl="2">
              <a:buNone/>
            </a:pPr>
            <a:r>
              <a:rPr lang="en-US" sz="1100" dirty="0" err="1" smtClean="0">
                <a:solidFill>
                  <a:srgbClr val="0070C0"/>
                </a:solidFill>
              </a:rPr>
              <a:t>mListView.</a:t>
            </a:r>
            <a:r>
              <a:rPr lang="en-US" sz="1100" u="sng" dirty="0" err="1" smtClean="0">
                <a:solidFill>
                  <a:srgbClr val="0070C0"/>
                </a:solidFill>
              </a:rPr>
              <a:t>setOnItemClickListener</a:t>
            </a:r>
            <a:r>
              <a:rPr lang="en-US" sz="1100" u="sng" dirty="0" smtClean="0">
                <a:solidFill>
                  <a:srgbClr val="0070C0"/>
                </a:solidFill>
              </a:rPr>
              <a:t>(</a:t>
            </a:r>
            <a:r>
              <a:rPr lang="en-US" sz="1100" b="1" u="sng" dirty="0" smtClean="0">
                <a:solidFill>
                  <a:srgbClr val="0070C0"/>
                </a:solidFill>
              </a:rPr>
              <a:t>this);</a:t>
            </a:r>
          </a:p>
          <a:p>
            <a:pPr lvl="2">
              <a:buNone/>
            </a:pPr>
            <a:r>
              <a:rPr lang="en-US" sz="1100" dirty="0" err="1" smtClean="0">
                <a:solidFill>
                  <a:srgbClr val="0070C0"/>
                </a:solidFill>
              </a:rPr>
              <a:t>mListView.</a:t>
            </a:r>
            <a:r>
              <a:rPr lang="en-US" sz="1100" u="sng" dirty="0" err="1" smtClean="0">
                <a:solidFill>
                  <a:srgbClr val="0070C0"/>
                </a:solidFill>
              </a:rPr>
              <a:t>setOnItemLongClickListener</a:t>
            </a:r>
            <a:r>
              <a:rPr lang="en-US" sz="1100" u="sng" dirty="0" smtClean="0">
                <a:solidFill>
                  <a:srgbClr val="0070C0"/>
                </a:solidFill>
              </a:rPr>
              <a:t>(</a:t>
            </a:r>
            <a:r>
              <a:rPr lang="en-US" sz="1100" b="1" u="sng" dirty="0" smtClean="0">
                <a:solidFill>
                  <a:srgbClr val="0070C0"/>
                </a:solidFill>
              </a:rPr>
              <a:t>this</a:t>
            </a:r>
            <a:r>
              <a:rPr lang="en-US" sz="1100" b="1" u="sng" dirty="0" smtClean="0">
                <a:solidFill>
                  <a:srgbClr val="0070C0"/>
                </a:solidFill>
              </a:rPr>
              <a:t>);</a:t>
            </a:r>
            <a:endParaRPr lang="en-US" sz="1050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}</a:t>
            </a:r>
            <a:endParaRPr lang="en-US" sz="1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200" i="1" dirty="0" smtClean="0">
                <a:solidFill>
                  <a:srgbClr val="0070C0"/>
                </a:solidFill>
              </a:rPr>
              <a:t>}</a:t>
            </a:r>
            <a:endParaRPr lang="en-US" sz="1200" i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tTek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AntTekTheme</Template>
  <TotalTime>1119</TotalTime>
  <Words>277</Words>
  <Application>Microsoft Office PowerPoint</Application>
  <PresentationFormat>On-screen Show (4:3)</PresentationFormat>
  <Paragraphs>101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AntTekTheme</vt:lpstr>
      <vt:lpstr>User Interface - ListView</vt:lpstr>
      <vt:lpstr>A listview</vt:lpstr>
      <vt:lpstr>A List View</vt:lpstr>
      <vt:lpstr>Sample - Note</vt:lpstr>
      <vt:lpstr>Sample – Layout of list item</vt:lpstr>
      <vt:lpstr>Sample – the adapter</vt:lpstr>
      <vt:lpstr>Sample – the activity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 Android application interface</dc:title>
  <dc:creator>LMCHANH</dc:creator>
  <cp:lastModifiedBy>Administrator</cp:lastModifiedBy>
  <cp:revision>76</cp:revision>
  <dcterms:created xsi:type="dcterms:W3CDTF">2012-07-15T03:17:42Z</dcterms:created>
  <dcterms:modified xsi:type="dcterms:W3CDTF">2014-04-26T04:32:34Z</dcterms:modified>
</cp:coreProperties>
</file>