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4" r:id="rId4"/>
    <p:sldId id="271" r:id="rId5"/>
    <p:sldId id="267" r:id="rId6"/>
    <p:sldId id="268" r:id="rId7"/>
    <p:sldId id="269" r:id="rId8"/>
    <p:sldId id="273" r:id="rId9"/>
    <p:sldId id="270" r:id="rId10"/>
    <p:sldId id="27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498E67-CEA0-4571-B7AB-26A2113144F6}" type="presOf" srcId="{FBA29113-7A70-4E0E-B036-871C49B835F1}" destId="{8734DFB3-ADD8-4FD2-87D8-1981AA0ADD0B}" srcOrd="0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6/19/2018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vision.caltech.edu/Image_Datasets/Caltech256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2947880"/>
          </a:xfrm>
        </p:spPr>
        <p:txBody>
          <a:bodyPr>
            <a:normAutofit/>
          </a:bodyPr>
          <a:lstStyle/>
          <a:p>
            <a:r>
              <a:rPr lang="en-US" sz="6000" dirty="0"/>
              <a:t>Object Classification with Bag-of-Visual-Word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Student: Huynh Van Thong</a:t>
            </a:r>
          </a:p>
          <a:p>
            <a:r>
              <a:rPr lang="en-US" dirty="0"/>
              <a:t>Course: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C784-52C5-4A8C-A0E3-575D1910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3AAD-F26F-4CDC-BF73-AB38C360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Confusion matrix on testing set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5633D-41C9-4024-AB7D-E57DF964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5" y="2054555"/>
            <a:ext cx="3371456" cy="36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4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B5BB-D8CB-4B43-B337-0F7DFCA0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8B4C6-85A6-4726-91E7-49845B7E6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789" y="2059584"/>
            <a:ext cx="4558193" cy="35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9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  <a:p>
            <a:r>
              <a:rPr lang="en-US" dirty="0"/>
              <a:t>Implement</a:t>
            </a:r>
          </a:p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99065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owchart: Data 2">
            <a:extLst>
              <a:ext uri="{FF2B5EF4-FFF2-40B4-BE49-F238E27FC236}">
                <a16:creationId xmlns:a16="http://schemas.microsoft.com/office/drawing/2014/main" id="{4E911301-B29D-4956-820D-3F3922FAD992}"/>
              </a:ext>
            </a:extLst>
          </p:cNvPr>
          <p:cNvSpPr/>
          <p:nvPr/>
        </p:nvSpPr>
        <p:spPr>
          <a:xfrm>
            <a:off x="1526795" y="2133337"/>
            <a:ext cx="2357307" cy="494950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  <a:endParaRPr lang="en-GB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5FD1CEF6-9D2E-4514-A5F4-32B5A0E3F533}"/>
              </a:ext>
            </a:extLst>
          </p:cNvPr>
          <p:cNvSpPr/>
          <p:nvPr/>
        </p:nvSpPr>
        <p:spPr>
          <a:xfrm>
            <a:off x="4236440" y="3352625"/>
            <a:ext cx="2635542" cy="494950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 features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6D055-D8E4-4CC2-BC55-F09940AEDBDA}"/>
              </a:ext>
            </a:extLst>
          </p:cNvPr>
          <p:cNvSpPr/>
          <p:nvPr/>
        </p:nvSpPr>
        <p:spPr>
          <a:xfrm>
            <a:off x="4706224" y="2114026"/>
            <a:ext cx="1988191" cy="494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SIFT extractor</a:t>
            </a:r>
            <a:endParaRPr lang="en-GB" dirty="0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4E14B401-09EB-4E2B-A568-6561F1D7F4E6}"/>
              </a:ext>
            </a:extLst>
          </p:cNvPr>
          <p:cNvSpPr/>
          <p:nvPr/>
        </p:nvSpPr>
        <p:spPr>
          <a:xfrm>
            <a:off x="7358891" y="2057268"/>
            <a:ext cx="4065167" cy="627776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of Descriptor</a:t>
            </a:r>
          </a:p>
          <a:p>
            <a:pPr algn="ctr"/>
            <a:r>
              <a:rPr lang="en-US" sz="1500" dirty="0"/>
              <a:t>Number of </a:t>
            </a:r>
            <a:r>
              <a:rPr lang="en-US" sz="1500" dirty="0" err="1"/>
              <a:t>Keypoins</a:t>
            </a:r>
            <a:r>
              <a:rPr lang="en-US" sz="1500" dirty="0"/>
              <a:t> x 128</a:t>
            </a:r>
            <a:endParaRPr lang="en-GB" sz="1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7EAE39-8375-4CA1-A43D-A76D7C607784}"/>
              </a:ext>
            </a:extLst>
          </p:cNvPr>
          <p:cNvSpPr/>
          <p:nvPr/>
        </p:nvSpPr>
        <p:spPr>
          <a:xfrm>
            <a:off x="7882331" y="3352625"/>
            <a:ext cx="2190925" cy="494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Bag-of-Visual-Word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CB72D-6B3A-4E14-989C-96CBE449EAA2}"/>
              </a:ext>
            </a:extLst>
          </p:cNvPr>
          <p:cNvSpPr/>
          <p:nvPr/>
        </p:nvSpPr>
        <p:spPr>
          <a:xfrm>
            <a:off x="1526795" y="3352625"/>
            <a:ext cx="1988191" cy="494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  <a:endParaRPr lang="en-GB" dirty="0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B2E7E943-223D-4E16-8DB8-1A3E2ED9BF24}"/>
              </a:ext>
            </a:extLst>
          </p:cNvPr>
          <p:cNvSpPr/>
          <p:nvPr/>
        </p:nvSpPr>
        <p:spPr>
          <a:xfrm>
            <a:off x="1085672" y="4571913"/>
            <a:ext cx="2798430" cy="494950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of object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BB343F-DC93-4C50-B39B-6F8B71D5A643}"/>
              </a:ext>
            </a:extLst>
          </p:cNvPr>
          <p:cNvCxnSpPr>
            <a:stCxn id="3" idx="5"/>
            <a:endCxn id="6" idx="1"/>
          </p:cNvCxnSpPr>
          <p:nvPr/>
        </p:nvCxnSpPr>
        <p:spPr>
          <a:xfrm flipV="1">
            <a:off x="3648371" y="2361501"/>
            <a:ext cx="1057853" cy="19311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E98F25-ED7F-437F-89E3-F5B5EB94505A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6694415" y="2361501"/>
            <a:ext cx="1070993" cy="96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EA48AE-56A9-451B-8BED-2A7DC3A6E98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8977794" y="2685044"/>
            <a:ext cx="7164" cy="667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33C4A3-8F93-446A-8530-166B7A55A493}"/>
              </a:ext>
            </a:extLst>
          </p:cNvPr>
          <p:cNvCxnSpPr>
            <a:stCxn id="8" idx="1"/>
            <a:endCxn id="5" idx="5"/>
          </p:cNvCxnSpPr>
          <p:nvPr/>
        </p:nvCxnSpPr>
        <p:spPr>
          <a:xfrm flipH="1">
            <a:off x="6608428" y="3600100"/>
            <a:ext cx="127390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1CF416-7ED7-412B-81AB-C438EDDAA69F}"/>
              </a:ext>
            </a:extLst>
          </p:cNvPr>
          <p:cNvCxnSpPr>
            <a:stCxn id="5" idx="2"/>
            <a:endCxn id="9" idx="3"/>
          </p:cNvCxnSpPr>
          <p:nvPr/>
        </p:nvCxnSpPr>
        <p:spPr>
          <a:xfrm flipH="1">
            <a:off x="3514986" y="3600100"/>
            <a:ext cx="9850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3EE3D7-481D-4CD8-92A6-425C2E2E55A8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flipH="1">
            <a:off x="2484887" y="3847575"/>
            <a:ext cx="36004" cy="7243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10B5-D6F0-45DC-A2B2-89E9E76D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6E74-07B8-4D06-810D-4F6C13954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9"/>
            <a:ext cx="9601200" cy="4144962"/>
          </a:xfrm>
        </p:spPr>
        <p:txBody>
          <a:bodyPr/>
          <a:lstStyle/>
          <a:p>
            <a:r>
              <a:rPr lang="en-US" dirty="0"/>
              <a:t>Dataset: subset of two object in Caltech-256 Object Categories </a:t>
            </a:r>
            <a:r>
              <a:rPr lang="en-US" dirty="0">
                <a:hlinkClick r:id="rId2"/>
              </a:rPr>
              <a:t>http://www.vision.caltech.edu/Image_Datasets/Caltech256/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4A9687-EDDF-4E3F-9166-33CD92968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51376"/>
              </p:ext>
            </p:extLst>
          </p:nvPr>
        </p:nvGraphicFramePr>
        <p:xfrm>
          <a:off x="1444770" y="2455022"/>
          <a:ext cx="4075186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74599">
                  <a:extLst>
                    <a:ext uri="{9D8B030D-6E8A-4147-A177-3AD203B41FA5}">
                      <a16:colId xmlns:a16="http://schemas.microsoft.com/office/drawing/2014/main" val="1552482459"/>
                    </a:ext>
                  </a:extLst>
                </a:gridCol>
                <a:gridCol w="2600587">
                  <a:extLst>
                    <a:ext uri="{9D8B030D-6E8A-4147-A177-3AD203B41FA5}">
                      <a16:colId xmlns:a16="http://schemas.microsoft.com/office/drawing/2014/main" val="324562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images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2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Motorbike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4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Airplane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78245"/>
                  </a:ext>
                </a:extLst>
              </a:tr>
            </a:tbl>
          </a:graphicData>
        </a:graphic>
      </p:graphicFrame>
      <p:pic>
        <p:nvPicPr>
          <p:cNvPr id="6" name="Picture 5" descr="A close up of a motorcycle&#10;&#10;Description generated with high confidence">
            <a:extLst>
              <a:ext uri="{FF2B5EF4-FFF2-40B4-BE49-F238E27FC236}">
                <a16:creationId xmlns:a16="http://schemas.microsoft.com/office/drawing/2014/main" id="{5399CBEA-62A6-4260-ADCB-012E29E09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05" y="4094163"/>
            <a:ext cx="3429000" cy="2032000"/>
          </a:xfrm>
          <a:prstGeom prst="rect">
            <a:avLst/>
          </a:prstGeom>
        </p:spPr>
      </p:pic>
      <p:pic>
        <p:nvPicPr>
          <p:cNvPr id="8" name="Picture 7" descr="A picture containing plane&#10;&#10;Description generated with very high confidence">
            <a:extLst>
              <a:ext uri="{FF2B5EF4-FFF2-40B4-BE49-F238E27FC236}">
                <a16:creationId xmlns:a16="http://schemas.microsoft.com/office/drawing/2014/main" id="{890EC126-0D14-4C52-A873-51CB606D1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094" y="2491217"/>
            <a:ext cx="3733800" cy="1076325"/>
          </a:xfrm>
          <a:prstGeom prst="rect">
            <a:avLst/>
          </a:prstGeom>
        </p:spPr>
      </p:pic>
      <p:pic>
        <p:nvPicPr>
          <p:cNvPr id="10" name="Picture 9" descr="A large passenger jet sitting on an airport runway&#10;&#10;Description generated with very high confidence">
            <a:extLst>
              <a:ext uri="{FF2B5EF4-FFF2-40B4-BE49-F238E27FC236}">
                <a16:creationId xmlns:a16="http://schemas.microsoft.com/office/drawing/2014/main" id="{2848A9F7-79A6-45C3-B908-C55752AFE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815" y="3634582"/>
            <a:ext cx="5003800" cy="1549400"/>
          </a:xfrm>
          <a:prstGeom prst="rect">
            <a:avLst/>
          </a:prstGeom>
        </p:spPr>
      </p:pic>
      <p:pic>
        <p:nvPicPr>
          <p:cNvPr id="12" name="Picture 11" descr="A picture containing motorcycle, road, outdoor&#10;&#10;Description generated with very high confidence">
            <a:extLst>
              <a:ext uri="{FF2B5EF4-FFF2-40B4-BE49-F238E27FC236}">
                <a16:creationId xmlns:a16="http://schemas.microsoft.com/office/drawing/2014/main" id="{1214E5DF-129D-4CDB-B32A-81E75F8AF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835" y="4248019"/>
            <a:ext cx="24955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75EF84-AE60-4DE0-99CA-9CE855B8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list of sub folder, images in a folder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4DA0A-D022-49DB-9D1D-7D522117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74" y="2486025"/>
            <a:ext cx="79343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41C7-6FCC-4D45-A7E1-1E5ED5C6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50D19-36A0-43D7-9247-666007A7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SIFT descriptor with OpenCV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54547-6671-47A2-A5EF-08AB3231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1381125"/>
            <a:ext cx="63150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8D3A-C555-4F3A-81EB-0E9F07E0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418C-6B30-461B-9177-67F76B02D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image to a vector of features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9F4FC-0CF9-4DDF-8223-B8D2F68F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82" y="2378584"/>
            <a:ext cx="5915025" cy="3476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94D7-0173-453D-ACEE-693998A67CED}"/>
              </a:ext>
            </a:extLst>
          </p:cNvPr>
          <p:cNvSpPr txBox="1"/>
          <p:nvPr/>
        </p:nvSpPr>
        <p:spPr>
          <a:xfrm>
            <a:off x="1158685" y="2707168"/>
            <a:ext cx="3431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model: K-mean model to cluster</a:t>
            </a:r>
            <a:endParaRPr lang="en-GB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A874-4471-47F6-9C9E-6887299A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A1EA97-3FC7-426C-9759-C64EE02A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to training and testing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1002C5E-974A-4845-AB74-A43A9DDF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22" y="2664335"/>
            <a:ext cx="9229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D7E2-361B-457A-97AE-CAFD2AD1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2802-A35F-4D53-8A6B-CDB2F168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Training, predict with Logistic Regression using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F5565-38E6-450F-A492-4558E96F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19375"/>
            <a:ext cx="96488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113</TotalTime>
  <Words>127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Consolas</vt:lpstr>
      <vt:lpstr>Diamond Grid 16x9</vt:lpstr>
      <vt:lpstr>Object Classification with Bag-of-Visual-Word</vt:lpstr>
      <vt:lpstr>Contents</vt:lpstr>
      <vt:lpstr>Method</vt:lpstr>
      <vt:lpstr>Method</vt:lpstr>
      <vt:lpstr>Implement</vt:lpstr>
      <vt:lpstr>Implement</vt:lpstr>
      <vt:lpstr>Implement</vt:lpstr>
      <vt:lpstr>Implement</vt:lpstr>
      <vt:lpstr>Implement</vt:lpstr>
      <vt:lpstr>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Classification with Bag-of-Visual-Word</dc:title>
  <dc:creator>HUYNH VAN THONG</dc:creator>
  <cp:lastModifiedBy>HUYNH VAN THONG</cp:lastModifiedBy>
  <cp:revision>15</cp:revision>
  <dcterms:created xsi:type="dcterms:W3CDTF">2018-06-19T04:25:51Z</dcterms:created>
  <dcterms:modified xsi:type="dcterms:W3CDTF">2018-06-19T06:19:14Z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