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3kYBvC70kr6nYPNDGSRrkd3YmM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CA94DA0-1C2E-4B66-AF7E-B53923D56CB7}">
  <a:tblStyle styleId="{1CA94DA0-1C2E-4B66-AF7E-B53923D56CB7}"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3" d="100"/>
          <a:sy n="73" d="100"/>
        </p:scale>
        <p:origin x="-600"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cd6f8b36f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2acd6f8b36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cd6f8b36f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2acd6f8b36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535cee93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g26535cee9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535cee93c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g26535cee93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ac2bbe1265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ac2bbe126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c2bbe1265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2ac2bbe126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cd6f8b36f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g2acd6f8b36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3"/>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3"/>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2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8" name="Google Shape;28;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16"/>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7"/>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18"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20"/>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2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a:spLocks noGrp="1"/>
          </p:cNvSpPr>
          <p:nvPr>
            <p:ph type="pic" idx="2"/>
          </p:nvPr>
        </p:nvSpPr>
        <p:spPr>
          <a:xfrm>
            <a:off x="2389717" y="612775"/>
            <a:ext cx="7315200" cy="4114800"/>
          </a:xfrm>
          <a:prstGeom prst="rect">
            <a:avLst/>
          </a:prstGeom>
          <a:noFill/>
          <a:ln>
            <a:noFill/>
          </a:ln>
        </p:spPr>
      </p:sp>
      <p:sp>
        <p:nvSpPr>
          <p:cNvPr id="67" name="Google Shape;67;p2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2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2"/>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2"/>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ie.cgu.edu.tw/~prasankumarsaho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sie.cgu.edu.tw/~prasankumarsahoo/"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sie.cgu.edu.tw/~prasankumarsaho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790469" y="1069102"/>
            <a:ext cx="10363200" cy="1470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PROJECT TITLE : “Brain Tumor Segmentation for Precise Diagnostics”</a:t>
            </a:r>
            <a:endParaRPr/>
          </a:p>
        </p:txBody>
      </p:sp>
      <p:sp>
        <p:nvSpPr>
          <p:cNvPr id="88" name="Google Shape;88;p1"/>
          <p:cNvSpPr txBox="1">
            <a:spLocks noGrp="1"/>
          </p:cNvSpPr>
          <p:nvPr>
            <p:ph type="subTitle" idx="1"/>
          </p:nvPr>
        </p:nvSpPr>
        <p:spPr>
          <a:xfrm>
            <a:off x="790469" y="2721956"/>
            <a:ext cx="3970594" cy="55218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ts val="2000"/>
              <a:buNone/>
            </a:pPr>
            <a:r>
              <a:rPr lang="en-GB"/>
              <a:t>Batch Number:</a:t>
            </a:r>
            <a:endParaRPr/>
          </a:p>
          <a:p>
            <a:pPr marL="0" lvl="0" indent="0" algn="l" rtl="0">
              <a:lnSpc>
                <a:spcPct val="100000"/>
              </a:lnSpc>
              <a:spcBef>
                <a:spcPts val="400"/>
              </a:spcBef>
              <a:spcAft>
                <a:spcPts val="0"/>
              </a:spcAft>
              <a:buClr>
                <a:srgbClr val="17365D"/>
              </a:buClr>
              <a:buSzPts val="2000"/>
              <a:buNone/>
            </a:pPr>
            <a:endParaRPr/>
          </a:p>
        </p:txBody>
      </p:sp>
      <p:graphicFrame>
        <p:nvGraphicFramePr>
          <p:cNvPr id="89" name="Google Shape;89;p1"/>
          <p:cNvGraphicFramePr/>
          <p:nvPr/>
        </p:nvGraphicFramePr>
        <p:xfrm>
          <a:off x="630904" y="3274141"/>
          <a:ext cx="5418675" cy="2225100"/>
        </p:xfrm>
        <a:graphic>
          <a:graphicData uri="http://schemas.openxmlformats.org/drawingml/2006/table">
            <a:tbl>
              <a:tblPr firstRow="1" bandRow="1">
                <a:noFill/>
                <a:tableStyleId>{1CA94DA0-1C2E-4B66-AF7E-B53923D56CB7}</a:tableStyleId>
              </a:tblPr>
              <a:tblGrid>
                <a:gridCol w="2085000"/>
                <a:gridCol w="3333675"/>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20201CAI0098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Saripalli Hemavarshini</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
          <p:cNvSpPr txBox="1"/>
          <p:nvPr/>
        </p:nvSpPr>
        <p:spPr>
          <a:xfrm>
            <a:off x="6454795" y="3274140"/>
            <a:ext cx="5514292" cy="2433485"/>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i="0" u="none" strike="noStrike" cap="none" dirty="0">
                <a:solidFill>
                  <a:srgbClr val="17365D"/>
                </a:solidFill>
                <a:latin typeface="Verdana"/>
                <a:ea typeface="Verdana"/>
                <a:cs typeface="Verdana"/>
                <a:sym typeface="Verdana"/>
              </a:rPr>
              <a:t>Under the Supervision of,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17365D"/>
              </a:buClr>
              <a:buSzPct val="100000"/>
              <a:buFont typeface="Arial"/>
              <a:buNone/>
            </a:pPr>
            <a:endParaRPr sz="2000" b="1" i="0" u="none" strike="noStrike" cap="none">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chemeClr val="dk1"/>
              </a:buClr>
              <a:buSzPct val="33718"/>
              <a:buFont typeface="Arial"/>
              <a:buNone/>
            </a:pPr>
            <a:r>
              <a:rPr lang="en-GB" sz="3262" b="1" dirty="0">
                <a:solidFill>
                  <a:srgbClr val="17365D"/>
                </a:solidFill>
                <a:latin typeface="Verdana"/>
                <a:ea typeface="Verdana"/>
                <a:cs typeface="Verdana"/>
                <a:sym typeface="Verdana"/>
              </a:rPr>
              <a:t>Dr. </a:t>
            </a:r>
            <a:r>
              <a:rPr lang="en-GB" sz="3262" b="1" dirty="0" err="1">
                <a:solidFill>
                  <a:srgbClr val="17365D"/>
                </a:solidFill>
                <a:latin typeface="Verdana"/>
                <a:ea typeface="Verdana"/>
                <a:cs typeface="Verdana"/>
                <a:sym typeface="Verdana"/>
              </a:rPr>
              <a:t>Alamelu</a:t>
            </a:r>
            <a:r>
              <a:rPr lang="en-GB" sz="3262" b="1" dirty="0">
                <a:solidFill>
                  <a:srgbClr val="17365D"/>
                </a:solidFill>
                <a:latin typeface="Verdana"/>
                <a:ea typeface="Verdana"/>
                <a:cs typeface="Verdana"/>
                <a:sym typeface="Verdana"/>
              </a:rPr>
              <a:t> </a:t>
            </a:r>
            <a:r>
              <a:rPr lang="en-GB" sz="3262" b="1" dirty="0" err="1">
                <a:solidFill>
                  <a:srgbClr val="17365D"/>
                </a:solidFill>
                <a:latin typeface="Verdana"/>
                <a:ea typeface="Verdana"/>
                <a:cs typeface="Verdana"/>
                <a:sym typeface="Verdana"/>
              </a:rPr>
              <a:t>Mangai</a:t>
            </a:r>
            <a:r>
              <a:rPr lang="en-GB" sz="3262" b="1" dirty="0">
                <a:solidFill>
                  <a:srgbClr val="17365D"/>
                </a:solidFill>
                <a:latin typeface="Verdana"/>
                <a:ea typeface="Verdana"/>
                <a:cs typeface="Verdana"/>
                <a:sym typeface="Verdana"/>
              </a:rPr>
              <a:t> J</a:t>
            </a:r>
            <a:endParaRPr sz="3262" b="1">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chemeClr val="dk1"/>
              </a:buClr>
              <a:buSzPct val="33719"/>
              <a:buFont typeface="Arial"/>
              <a:buNone/>
            </a:pPr>
            <a:r>
              <a:rPr lang="en-GB" sz="3262" b="1" i="0" u="none" strike="noStrike" cap="none" dirty="0">
                <a:solidFill>
                  <a:srgbClr val="17365D"/>
                </a:solidFill>
                <a:latin typeface="Verdana"/>
                <a:ea typeface="Verdana"/>
                <a:cs typeface="Verdana"/>
                <a:sym typeface="Verdana"/>
              </a:rPr>
              <a:t>Prof. </a:t>
            </a:r>
            <a:r>
              <a:rPr lang="en-GB" sz="3262" b="1" i="0" u="none" strike="noStrike" cap="none" dirty="0" err="1">
                <a:solidFill>
                  <a:srgbClr val="17365D"/>
                </a:solidFill>
                <a:latin typeface="Verdana"/>
                <a:ea typeface="Verdana"/>
                <a:cs typeface="Verdana"/>
                <a:sym typeface="Verdana"/>
              </a:rPr>
              <a:t>Prasan</a:t>
            </a:r>
            <a:r>
              <a:rPr lang="en-GB" sz="3262" b="1" i="0" u="none" strike="noStrike" cap="none" dirty="0">
                <a:solidFill>
                  <a:srgbClr val="17365D"/>
                </a:solidFill>
                <a:latin typeface="Verdana"/>
                <a:ea typeface="Verdana"/>
                <a:cs typeface="Verdana"/>
                <a:sym typeface="Verdana"/>
              </a:rPr>
              <a:t> Kumar </a:t>
            </a:r>
            <a:r>
              <a:rPr lang="en-GB" sz="3262" b="1" i="0" u="none" strike="noStrike" cap="none" dirty="0" err="1">
                <a:solidFill>
                  <a:srgbClr val="17365D"/>
                </a:solidFill>
                <a:latin typeface="Verdana"/>
                <a:ea typeface="Verdana"/>
                <a:cs typeface="Verdana"/>
                <a:sym typeface="Verdana"/>
              </a:rPr>
              <a:t>Sahoo</a:t>
            </a:r>
            <a:endParaRPr sz="3262"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Senior Member, IEEE Director, ABC Lab</a:t>
            </a:r>
            <a:endParaRPr sz="1700" b="1" i="0" u="none" strike="noStrike" cap="none">
              <a:solidFill>
                <a:srgbClr val="17365D"/>
              </a:solidFill>
              <a:latin typeface="Verdana"/>
              <a:ea typeface="Verdana"/>
              <a:cs typeface="Verdana"/>
              <a:sym typeface="Verdana"/>
            </a:endParaRPr>
          </a:p>
          <a:p>
            <a:pPr marL="457200" marR="0" lvl="0" indent="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Dept. of Computer Science and Information Engineering, Chang Gung </a:t>
            </a:r>
            <a:r>
              <a:rPr lang="en-GB" sz="1700" b="1" i="0" u="none" strike="noStrike" cap="none" dirty="0" smtClean="0">
                <a:solidFill>
                  <a:srgbClr val="17365D"/>
                </a:solidFill>
                <a:latin typeface="Verdana"/>
                <a:ea typeface="Verdana"/>
                <a:cs typeface="Verdana"/>
                <a:sym typeface="Verdana"/>
              </a:rPr>
              <a:t>University(CGU),</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Tel : +886-3-211-8800, Ext: 3804 (Office), 5709 (Lab)</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sng" strike="noStrike" cap="none" dirty="0">
                <a:solidFill>
                  <a:schemeClr val="hlink"/>
                </a:solidFill>
                <a:latin typeface="Verdana"/>
                <a:ea typeface="Verdana"/>
                <a:cs typeface="Verdana"/>
                <a:sym typeface="Verdana"/>
                <a:hlinkClick r:id="rId3"/>
              </a:rPr>
              <a:t>https://www.csie.cgu.edu.tw/~prasankumarsahoo/</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(lab website)</a:t>
            </a:r>
            <a:endParaRPr sz="1700" b="1" i="0" u="none" strike="noStrike" cap="none">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rgbClr val="17365D"/>
              </a:buClr>
              <a:buSzPct val="100000"/>
              <a:buFont typeface="Arial"/>
              <a:buNone/>
            </a:pPr>
            <a:endParaRPr sz="1700" b="1" i="0" u="none" strike="noStrike" cap="none">
              <a:solidFill>
                <a:srgbClr val="17365D"/>
              </a:solidFill>
              <a:latin typeface="Verdana"/>
              <a:ea typeface="Verdana"/>
              <a:cs typeface="Verdana"/>
              <a:sym typeface="Verdana"/>
            </a:endParaRPr>
          </a:p>
          <a:p>
            <a:pPr marL="0" marR="0" lvl="0" indent="0" algn="l" rtl="0">
              <a:lnSpc>
                <a:spcPct val="100000"/>
              </a:lnSpc>
              <a:spcBef>
                <a:spcPts val="400"/>
              </a:spcBef>
              <a:spcAft>
                <a:spcPts val="0"/>
              </a:spcAft>
              <a:buClr>
                <a:srgbClr val="17365D"/>
              </a:buClr>
              <a:buSzPct val="100000"/>
              <a:buFont typeface="Arial"/>
              <a:buNone/>
            </a:pPr>
            <a:endParaRPr sz="2000" b="1" i="0" u="none" strike="noStrike" cap="none">
              <a:solidFill>
                <a:srgbClr val="17365D"/>
              </a:solidFill>
              <a:latin typeface="Verdana"/>
              <a:ea typeface="Verdana"/>
              <a:cs typeface="Verdana"/>
              <a:sym typeface="Verdana"/>
            </a:endParaRPr>
          </a:p>
        </p:txBody>
      </p:sp>
      <p:sp>
        <p:nvSpPr>
          <p:cNvPr id="91" name="Google Shape;91;p1"/>
          <p:cNvSpPr txBox="1"/>
          <p:nvPr/>
        </p:nvSpPr>
        <p:spPr>
          <a:xfrm>
            <a:off x="3986772" y="334089"/>
            <a:ext cx="3970594" cy="552184"/>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PIP104 University Project-II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31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Review-1</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Methodology</a:t>
            </a:r>
            <a:endParaRPr/>
          </a:p>
        </p:txBody>
      </p:sp>
      <p:sp>
        <p:nvSpPr>
          <p:cNvPr id="151" name="Google Shape;151;p6"/>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57200" lvl="0" indent="-356870" algn="l" rtl="0">
              <a:lnSpc>
                <a:spcPct val="80000"/>
              </a:lnSpc>
              <a:spcBef>
                <a:spcPts val="0"/>
              </a:spcBef>
              <a:spcAft>
                <a:spcPts val="0"/>
              </a:spcAft>
              <a:buSzPts val="2020"/>
              <a:buFont typeface="Times New Roman"/>
              <a:buChar char="•"/>
            </a:pPr>
            <a:r>
              <a:rPr lang="en-GB" sz="2020" b="1" dirty="0">
                <a:latin typeface="Times New Roman"/>
                <a:ea typeface="Times New Roman"/>
                <a:cs typeface="Times New Roman"/>
                <a:sym typeface="Times New Roman"/>
              </a:rPr>
              <a:t>Data </a:t>
            </a:r>
            <a:r>
              <a:rPr lang="en-GB" sz="2020" b="1" dirty="0" smtClean="0">
                <a:latin typeface="Times New Roman"/>
                <a:ea typeface="Times New Roman"/>
                <a:cs typeface="Times New Roman"/>
                <a:sym typeface="Times New Roman"/>
              </a:rPr>
              <a:t>Preparation</a:t>
            </a:r>
            <a:r>
              <a:rPr lang="en-GB" sz="2020" b="1" dirty="0">
                <a:latin typeface="Times New Roman"/>
                <a:ea typeface="Times New Roman"/>
                <a:cs typeface="Times New Roman"/>
                <a:sym typeface="Times New Roman"/>
              </a:rPr>
              <a:t>:</a:t>
            </a:r>
            <a:endParaRPr sz="2020" b="1">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Collect brain MRI images with corresponding </a:t>
            </a:r>
            <a:r>
              <a:rPr lang="en-GB" sz="2020" dirty="0" err="1">
                <a:latin typeface="Times New Roman"/>
                <a:ea typeface="Times New Roman"/>
                <a:cs typeface="Times New Roman"/>
                <a:sym typeface="Times New Roman"/>
              </a:rPr>
              <a:t>tumor</a:t>
            </a:r>
            <a:r>
              <a:rPr lang="en-GB" sz="2020" dirty="0">
                <a:latin typeface="Times New Roman"/>
                <a:ea typeface="Times New Roman"/>
                <a:cs typeface="Times New Roman"/>
                <a:sym typeface="Times New Roman"/>
              </a:rPr>
              <a:t> masks.</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Organize the data into a structured </a:t>
            </a:r>
            <a:r>
              <a:rPr lang="en-GB" sz="2020" dirty="0" err="1">
                <a:latin typeface="Times New Roman"/>
                <a:ea typeface="Times New Roman"/>
                <a:cs typeface="Times New Roman"/>
                <a:sym typeface="Times New Roman"/>
              </a:rPr>
              <a:t>dataframe</a:t>
            </a:r>
            <a:r>
              <a:rPr lang="en-GB" sz="2020" dirty="0">
                <a:latin typeface="Times New Roman"/>
                <a:ea typeface="Times New Roman"/>
                <a:cs typeface="Times New Roman"/>
                <a:sym typeface="Times New Roman"/>
              </a:rPr>
              <a:t>, including paths to image and mask files.</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Split the dataset into training, validation, and test sets.</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endParaRPr lang="en-GB" sz="2020" b="1" dirty="0" smtClean="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b="1" dirty="0" smtClean="0">
                <a:latin typeface="Times New Roman"/>
                <a:ea typeface="Times New Roman"/>
                <a:cs typeface="Times New Roman"/>
                <a:sym typeface="Times New Roman"/>
              </a:rPr>
              <a:t>Data </a:t>
            </a:r>
            <a:r>
              <a:rPr lang="en-GB" sz="2020" b="1" dirty="0">
                <a:latin typeface="Times New Roman"/>
                <a:ea typeface="Times New Roman"/>
                <a:cs typeface="Times New Roman"/>
                <a:sym typeface="Times New Roman"/>
              </a:rPr>
              <a:t>Loading and Transformation:</a:t>
            </a:r>
            <a:endParaRPr sz="2020" b="1">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Implement a custom dataset class (</a:t>
            </a:r>
            <a:r>
              <a:rPr lang="en-GB" sz="2020" dirty="0" err="1">
                <a:latin typeface="Times New Roman"/>
                <a:ea typeface="Times New Roman"/>
                <a:cs typeface="Times New Roman"/>
                <a:sym typeface="Times New Roman"/>
              </a:rPr>
              <a:t>Brain_mri_dataset</a:t>
            </a:r>
            <a:r>
              <a:rPr lang="en-GB" sz="2020" dirty="0">
                <a:latin typeface="Times New Roman"/>
                <a:ea typeface="Times New Roman"/>
                <a:cs typeface="Times New Roman"/>
                <a:sym typeface="Times New Roman"/>
              </a:rPr>
              <a:t>) to load and </a:t>
            </a:r>
            <a:r>
              <a:rPr lang="en-GB" sz="2020" dirty="0" err="1">
                <a:latin typeface="Times New Roman"/>
                <a:ea typeface="Times New Roman"/>
                <a:cs typeface="Times New Roman"/>
                <a:sym typeface="Times New Roman"/>
              </a:rPr>
              <a:t>preprocess</a:t>
            </a:r>
            <a:r>
              <a:rPr lang="en-GB" sz="2020" dirty="0">
                <a:latin typeface="Times New Roman"/>
                <a:ea typeface="Times New Roman"/>
                <a:cs typeface="Times New Roman"/>
                <a:sym typeface="Times New Roman"/>
              </a:rPr>
              <a:t> MRI images and masks.</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Use transformations, such as resizing and normalization, to prepare the data for model input.</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endParaRPr lang="en-GB" sz="2020" b="1" dirty="0" smtClean="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b="1" dirty="0" smtClean="0">
                <a:latin typeface="Times New Roman"/>
                <a:ea typeface="Times New Roman"/>
                <a:cs typeface="Times New Roman"/>
                <a:sym typeface="Times New Roman"/>
              </a:rPr>
              <a:t>U-Net </a:t>
            </a:r>
            <a:r>
              <a:rPr lang="en-GB" sz="2020" b="1" dirty="0">
                <a:latin typeface="Times New Roman"/>
                <a:ea typeface="Times New Roman"/>
                <a:cs typeface="Times New Roman"/>
                <a:sym typeface="Times New Roman"/>
              </a:rPr>
              <a:t>Model Architecture:</a:t>
            </a:r>
            <a:endParaRPr sz="2020" b="1">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Design a U-Net-based neural network for brain </a:t>
            </a:r>
            <a:r>
              <a:rPr lang="en-GB" sz="2020" dirty="0" err="1">
                <a:latin typeface="Times New Roman"/>
                <a:ea typeface="Times New Roman"/>
                <a:cs typeface="Times New Roman"/>
                <a:sym typeface="Times New Roman"/>
              </a:rPr>
              <a:t>tumor</a:t>
            </a:r>
            <a:r>
              <a:rPr lang="en-GB" sz="2020" dirty="0">
                <a:latin typeface="Times New Roman"/>
                <a:ea typeface="Times New Roman"/>
                <a:cs typeface="Times New Roman"/>
                <a:sym typeface="Times New Roman"/>
              </a:rPr>
              <a:t> segmentation.</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Implement encoder and decoder blocks, along with skip connections.</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endParaRPr lang="en-GB" sz="2020" b="1" dirty="0" smtClean="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b="1" dirty="0" smtClean="0">
                <a:latin typeface="Times New Roman"/>
                <a:ea typeface="Times New Roman"/>
                <a:cs typeface="Times New Roman"/>
                <a:sym typeface="Times New Roman"/>
              </a:rPr>
              <a:t>Model </a:t>
            </a:r>
            <a:r>
              <a:rPr lang="en-GB" sz="2020" b="1" dirty="0">
                <a:latin typeface="Times New Roman"/>
                <a:ea typeface="Times New Roman"/>
                <a:cs typeface="Times New Roman"/>
                <a:sym typeface="Times New Roman"/>
              </a:rPr>
              <a:t>Training:</a:t>
            </a:r>
            <a:endParaRPr sz="2020" b="1">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Define loss function: Use Dice Loss to train the model for accurate segmentation.</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Choose Adam optimizer for model parameter updates.</a:t>
            </a: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dirty="0">
                <a:latin typeface="Times New Roman"/>
                <a:ea typeface="Times New Roman"/>
                <a:cs typeface="Times New Roman"/>
                <a:sym typeface="Times New Roman"/>
              </a:rPr>
              <a:t>Train the model on the training dataset, monitoring both training loss and Intersection over Union (</a:t>
            </a:r>
            <a:r>
              <a:rPr lang="en-GB" sz="2020" dirty="0" err="1">
                <a:latin typeface="Times New Roman"/>
                <a:ea typeface="Times New Roman"/>
                <a:cs typeface="Times New Roman"/>
                <a:sym typeface="Times New Roman"/>
              </a:rPr>
              <a:t>IoU</a:t>
            </a:r>
            <a:r>
              <a:rPr lang="en-GB" sz="2020" dirty="0">
                <a:latin typeface="Times New Roman"/>
                <a:ea typeface="Times New Roman"/>
                <a:cs typeface="Times New Roman"/>
                <a:sym typeface="Times New Roman"/>
              </a:rPr>
              <a:t>) for evaluation.</a:t>
            </a:r>
            <a:endParaRPr sz="202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acd6f8b36f_0_2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57200" lvl="0" indent="-355600" algn="l" rtl="0">
              <a:spcBef>
                <a:spcPts val="0"/>
              </a:spcBef>
              <a:spcAft>
                <a:spcPts val="0"/>
              </a:spcAft>
              <a:buSzPts val="2000"/>
              <a:buFont typeface="Times New Roman"/>
              <a:buChar char="•"/>
            </a:pPr>
            <a:r>
              <a:rPr lang="en-GB" sz="2000" b="1" dirty="0" err="1">
                <a:latin typeface="Times New Roman"/>
                <a:ea typeface="Times New Roman"/>
                <a:cs typeface="Times New Roman"/>
                <a:sym typeface="Times New Roman"/>
              </a:rPr>
              <a:t>Hyperparameter</a:t>
            </a:r>
            <a:r>
              <a:rPr lang="en-GB" sz="2000" b="1" dirty="0">
                <a:latin typeface="Times New Roman"/>
                <a:ea typeface="Times New Roman"/>
                <a:cs typeface="Times New Roman"/>
                <a:sym typeface="Times New Roman"/>
              </a:rPr>
              <a:t> Tuning:</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Experiment with learning rates and batch sizes to optimize model performance.</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Adjust the threshold for predicted masks to improve segmentation accuracy.</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endParaRPr lang="en-GB" sz="2000" b="1" dirty="0" smtClean="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b="1" dirty="0" smtClean="0">
                <a:latin typeface="Times New Roman"/>
                <a:ea typeface="Times New Roman"/>
                <a:cs typeface="Times New Roman"/>
                <a:sym typeface="Times New Roman"/>
              </a:rPr>
              <a:t>Model </a:t>
            </a:r>
            <a:r>
              <a:rPr lang="en-GB" sz="2000" b="1" dirty="0">
                <a:latin typeface="Times New Roman"/>
                <a:ea typeface="Times New Roman"/>
                <a:cs typeface="Times New Roman"/>
                <a:sym typeface="Times New Roman"/>
              </a:rPr>
              <a:t>Evaluation:</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Evaluate the trained model on the validation set to assess generalization.</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Monitor </a:t>
            </a:r>
            <a:r>
              <a:rPr lang="en-GB" sz="2000" dirty="0" err="1">
                <a:latin typeface="Times New Roman"/>
                <a:ea typeface="Times New Roman"/>
                <a:cs typeface="Times New Roman"/>
                <a:sym typeface="Times New Roman"/>
              </a:rPr>
              <a:t>IoU</a:t>
            </a:r>
            <a:r>
              <a:rPr lang="en-GB" sz="2000" dirty="0">
                <a:latin typeface="Times New Roman"/>
                <a:ea typeface="Times New Roman"/>
                <a:cs typeface="Times New Roman"/>
                <a:sym typeface="Times New Roman"/>
              </a:rPr>
              <a:t> during training and validation for performance analysis.</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endParaRPr lang="en-GB" sz="2000" b="1" dirty="0" smtClean="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b="1" dirty="0" smtClean="0">
                <a:latin typeface="Times New Roman"/>
                <a:ea typeface="Times New Roman"/>
                <a:cs typeface="Times New Roman"/>
                <a:sym typeface="Times New Roman"/>
              </a:rPr>
              <a:t>Results </a:t>
            </a:r>
            <a:r>
              <a:rPr lang="en-GB" sz="2000" b="1" dirty="0">
                <a:latin typeface="Times New Roman"/>
                <a:ea typeface="Times New Roman"/>
                <a:cs typeface="Times New Roman"/>
                <a:sym typeface="Times New Roman"/>
              </a:rPr>
              <a:t>Visualization:</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Visualize sample predictions on a separate test set.</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Compare predicted masks with ground truth masks for qualitative assessment.</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endParaRPr lang="en-GB" sz="2000" b="1" dirty="0" smtClean="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b="1" dirty="0" smtClean="0">
                <a:latin typeface="Times New Roman"/>
                <a:ea typeface="Times New Roman"/>
                <a:cs typeface="Times New Roman"/>
                <a:sym typeface="Times New Roman"/>
              </a:rPr>
              <a:t>Training </a:t>
            </a:r>
            <a:r>
              <a:rPr lang="en-GB" sz="2000" b="1" dirty="0">
                <a:latin typeface="Times New Roman"/>
                <a:ea typeface="Times New Roman"/>
                <a:cs typeface="Times New Roman"/>
                <a:sym typeface="Times New Roman"/>
              </a:rPr>
              <a:t>Metrics Tracking:</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Track training and validation loss over epochs.</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Monitor </a:t>
            </a:r>
            <a:r>
              <a:rPr lang="en-GB" sz="2000" dirty="0" err="1">
                <a:latin typeface="Times New Roman"/>
                <a:ea typeface="Times New Roman"/>
                <a:cs typeface="Times New Roman"/>
                <a:sym typeface="Times New Roman"/>
              </a:rPr>
              <a:t>IoU</a:t>
            </a:r>
            <a:r>
              <a:rPr lang="en-GB" sz="2000" dirty="0">
                <a:latin typeface="Times New Roman"/>
                <a:ea typeface="Times New Roman"/>
                <a:cs typeface="Times New Roman"/>
                <a:sym typeface="Times New Roman"/>
              </a:rPr>
              <a:t> scores for both training and validation sets.</a:t>
            </a:r>
            <a:endParaRPr sz="2000">
              <a:latin typeface="Times New Roman"/>
              <a:ea typeface="Times New Roman"/>
              <a:cs typeface="Times New Roman"/>
              <a:sym typeface="Times New Roman"/>
            </a:endParaRPr>
          </a:p>
        </p:txBody>
      </p:sp>
      <p:sp>
        <p:nvSpPr>
          <p:cNvPr id="157" name="Google Shape;157;g2acd6f8b36f_0_2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Methodology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Timeline of Project</a:t>
            </a:r>
            <a:endParaRPr/>
          </a:p>
        </p:txBody>
      </p:sp>
      <p:sp>
        <p:nvSpPr>
          <p:cNvPr id="169" name="Google Shape;169;p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92500" lnSpcReduction="20000"/>
          </a:bodyPr>
          <a:lstStyle/>
          <a:p>
            <a:pPr lvl="0" indent="-358140">
              <a:spcBef>
                <a:spcPts val="0"/>
              </a:spcBef>
              <a:buSzPct val="100000"/>
              <a:buFont typeface="Times New Roman"/>
              <a:buChar char="•"/>
            </a:pPr>
            <a:r>
              <a:rPr lang="en-US" b="1" dirty="0" smtClean="0">
                <a:latin typeface="Times New Roman"/>
                <a:ea typeface="Times New Roman"/>
                <a:cs typeface="Times New Roman"/>
                <a:sym typeface="Times New Roman"/>
              </a:rPr>
              <a:t>1</a:t>
            </a:r>
            <a:r>
              <a:rPr lang="en-US" b="1" baseline="30000" dirty="0" smtClean="0">
                <a:latin typeface="Times New Roman"/>
                <a:ea typeface="Times New Roman"/>
                <a:cs typeface="Times New Roman"/>
                <a:sym typeface="Times New Roman"/>
              </a:rPr>
              <a:t>st</a:t>
            </a:r>
            <a:r>
              <a:rPr lang="en-US" b="1" dirty="0" smtClean="0">
                <a:latin typeface="Times New Roman"/>
                <a:ea typeface="Times New Roman"/>
                <a:cs typeface="Times New Roman"/>
                <a:sym typeface="Times New Roman"/>
              </a:rPr>
              <a:t> Month: Overview of models and going through the basics</a:t>
            </a:r>
          </a:p>
          <a:p>
            <a:pPr marL="457200" lvl="0" indent="-358140" algn="l" rtl="0">
              <a:spcBef>
                <a:spcPts val="0"/>
              </a:spcBef>
              <a:spcAft>
                <a:spcPts val="0"/>
              </a:spcAft>
              <a:buSzPct val="100000"/>
              <a:buFont typeface="Times New Roman"/>
              <a:buChar char="•"/>
            </a:pPr>
            <a:r>
              <a:rPr lang="en-GB" b="1" dirty="0" smtClean="0">
                <a:latin typeface="Times New Roman"/>
                <a:ea typeface="Times New Roman"/>
                <a:cs typeface="Times New Roman"/>
                <a:sym typeface="Times New Roman"/>
              </a:rPr>
              <a:t>2</a:t>
            </a:r>
            <a:r>
              <a:rPr lang="en-GB" b="1" baseline="30000" dirty="0" smtClean="0">
                <a:latin typeface="Times New Roman"/>
                <a:ea typeface="Times New Roman"/>
                <a:cs typeface="Times New Roman"/>
                <a:sym typeface="Times New Roman"/>
              </a:rPr>
              <a:t>nd</a:t>
            </a:r>
            <a:r>
              <a:rPr lang="en-GB" b="1" dirty="0" smtClean="0">
                <a:latin typeface="Times New Roman"/>
                <a:ea typeface="Times New Roman"/>
                <a:cs typeface="Times New Roman"/>
                <a:sym typeface="Times New Roman"/>
              </a:rPr>
              <a:t> Month: </a:t>
            </a:r>
            <a:r>
              <a:rPr lang="en-GB" b="1" dirty="0">
                <a:latin typeface="Times New Roman"/>
                <a:ea typeface="Times New Roman"/>
                <a:cs typeface="Times New Roman"/>
                <a:sym typeface="Times New Roman"/>
              </a:rPr>
              <a:t>Project Setup and Literature Review</a:t>
            </a:r>
            <a:endParaRPr b="1">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Define project goals and requirements.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Set up the development environment and necessary tools.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Conduct an in-depth literature review on brain </a:t>
            </a:r>
            <a:r>
              <a:rPr lang="en-GB" dirty="0" err="1">
                <a:latin typeface="Times New Roman"/>
                <a:ea typeface="Times New Roman"/>
                <a:cs typeface="Times New Roman"/>
                <a:sym typeface="Times New Roman"/>
              </a:rPr>
              <a:t>tumor</a:t>
            </a:r>
            <a:r>
              <a:rPr lang="en-GB" dirty="0">
                <a:latin typeface="Times New Roman"/>
                <a:ea typeface="Times New Roman"/>
                <a:cs typeface="Times New Roman"/>
                <a:sym typeface="Times New Roman"/>
              </a:rPr>
              <a:t> segmentation techniques and methodologies.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b="1" dirty="0" smtClean="0">
                <a:latin typeface="Times New Roman"/>
                <a:ea typeface="Times New Roman"/>
                <a:cs typeface="Times New Roman"/>
                <a:sym typeface="Times New Roman"/>
              </a:rPr>
              <a:t>3</a:t>
            </a:r>
            <a:r>
              <a:rPr lang="en-GB" b="1" baseline="30000" dirty="0" smtClean="0">
                <a:latin typeface="Times New Roman"/>
                <a:ea typeface="Times New Roman"/>
                <a:cs typeface="Times New Roman"/>
                <a:sym typeface="Times New Roman"/>
              </a:rPr>
              <a:t>rd</a:t>
            </a:r>
            <a:r>
              <a:rPr lang="en-GB" b="1" dirty="0" smtClean="0">
                <a:latin typeface="Times New Roman"/>
                <a:ea typeface="Times New Roman"/>
                <a:cs typeface="Times New Roman"/>
                <a:sym typeface="Times New Roman"/>
              </a:rPr>
              <a:t> Month : Data </a:t>
            </a:r>
            <a:r>
              <a:rPr lang="en-GB" b="1" dirty="0">
                <a:latin typeface="Times New Roman"/>
                <a:ea typeface="Times New Roman"/>
                <a:cs typeface="Times New Roman"/>
                <a:sym typeface="Times New Roman"/>
              </a:rPr>
              <a:t>Collection and </a:t>
            </a:r>
            <a:r>
              <a:rPr lang="en-GB" b="1" dirty="0" err="1">
                <a:latin typeface="Times New Roman"/>
                <a:ea typeface="Times New Roman"/>
                <a:cs typeface="Times New Roman"/>
                <a:sym typeface="Times New Roman"/>
              </a:rPr>
              <a:t>Preprocessing</a:t>
            </a:r>
            <a:endParaRPr b="1">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Collect brain MRI images and corresponding </a:t>
            </a:r>
            <a:r>
              <a:rPr lang="en-GB" dirty="0" err="1">
                <a:latin typeface="Times New Roman"/>
                <a:ea typeface="Times New Roman"/>
                <a:cs typeface="Times New Roman"/>
                <a:sym typeface="Times New Roman"/>
              </a:rPr>
              <a:t>tumor</a:t>
            </a:r>
            <a:r>
              <a:rPr lang="en-GB" dirty="0">
                <a:latin typeface="Times New Roman"/>
                <a:ea typeface="Times New Roman"/>
                <a:cs typeface="Times New Roman"/>
                <a:sym typeface="Times New Roman"/>
              </a:rPr>
              <a:t> masks.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Organize the dataset and split it into training, validation, and test sets.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Implement data </a:t>
            </a:r>
            <a:r>
              <a:rPr lang="en-GB" dirty="0" err="1">
                <a:latin typeface="Times New Roman"/>
                <a:ea typeface="Times New Roman"/>
                <a:cs typeface="Times New Roman"/>
                <a:sym typeface="Times New Roman"/>
              </a:rPr>
              <a:t>preprocessing</a:t>
            </a:r>
            <a:r>
              <a:rPr lang="en-GB" dirty="0">
                <a:latin typeface="Times New Roman"/>
                <a:ea typeface="Times New Roman"/>
                <a:cs typeface="Times New Roman"/>
                <a:sym typeface="Times New Roman"/>
              </a:rPr>
              <a:t> steps, including resizing and normalization.</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b="1" dirty="0" smtClean="0">
                <a:latin typeface="Times New Roman"/>
                <a:ea typeface="Times New Roman"/>
                <a:cs typeface="Times New Roman"/>
                <a:sym typeface="Times New Roman"/>
              </a:rPr>
              <a:t>4</a:t>
            </a:r>
            <a:r>
              <a:rPr lang="en-GB" b="1" baseline="30000" dirty="0" smtClean="0">
                <a:latin typeface="Times New Roman"/>
                <a:ea typeface="Times New Roman"/>
                <a:cs typeface="Times New Roman"/>
                <a:sym typeface="Times New Roman"/>
              </a:rPr>
              <a:t>th</a:t>
            </a:r>
            <a:r>
              <a:rPr lang="en-GB" b="1" dirty="0" smtClean="0">
                <a:latin typeface="Times New Roman"/>
                <a:ea typeface="Times New Roman"/>
                <a:cs typeface="Times New Roman"/>
                <a:sym typeface="Times New Roman"/>
              </a:rPr>
              <a:t> Month: </a:t>
            </a:r>
            <a:r>
              <a:rPr lang="en-GB" b="1" dirty="0">
                <a:latin typeface="Times New Roman"/>
                <a:ea typeface="Times New Roman"/>
                <a:cs typeface="Times New Roman"/>
                <a:sym typeface="Times New Roman"/>
              </a:rPr>
              <a:t>Model Design and Implementation</a:t>
            </a:r>
            <a:endParaRPr b="1">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Design the U-Net architecture for brain </a:t>
            </a:r>
            <a:r>
              <a:rPr lang="en-GB" dirty="0" err="1">
                <a:latin typeface="Times New Roman"/>
                <a:ea typeface="Times New Roman"/>
                <a:cs typeface="Times New Roman"/>
                <a:sym typeface="Times New Roman"/>
              </a:rPr>
              <a:t>tumor</a:t>
            </a:r>
            <a:r>
              <a:rPr lang="en-GB" dirty="0">
                <a:latin typeface="Times New Roman"/>
                <a:ea typeface="Times New Roman"/>
                <a:cs typeface="Times New Roman"/>
                <a:sym typeface="Times New Roman"/>
              </a:rPr>
              <a:t> segmentation.</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Implement the neural network using a deep learning framework </a:t>
            </a:r>
            <a:r>
              <a:rPr lang="en-GB" dirty="0" smtClean="0">
                <a:latin typeface="Times New Roman"/>
                <a:ea typeface="Times New Roman"/>
                <a:cs typeface="Times New Roman"/>
                <a:sym typeface="Times New Roman"/>
              </a:rPr>
              <a:t>(</a:t>
            </a:r>
            <a:r>
              <a:rPr lang="en-GB" dirty="0" err="1" smtClean="0">
                <a:latin typeface="Times New Roman"/>
                <a:ea typeface="Times New Roman"/>
                <a:cs typeface="Times New Roman"/>
                <a:sym typeface="Times New Roman"/>
              </a:rPr>
              <a:t>PyTorch</a:t>
            </a:r>
            <a:r>
              <a:rPr lang="en-GB" dirty="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Validate the model's functionality with sample inputs.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b="1" dirty="0" smtClean="0">
                <a:latin typeface="Times New Roman"/>
                <a:ea typeface="Times New Roman"/>
                <a:cs typeface="Times New Roman"/>
                <a:sym typeface="Times New Roman"/>
              </a:rPr>
              <a:t>Training </a:t>
            </a:r>
            <a:r>
              <a:rPr lang="en-GB" b="1" dirty="0">
                <a:latin typeface="Times New Roman"/>
                <a:ea typeface="Times New Roman"/>
                <a:cs typeface="Times New Roman"/>
                <a:sym typeface="Times New Roman"/>
              </a:rPr>
              <a:t>and </a:t>
            </a:r>
            <a:r>
              <a:rPr lang="en-GB" b="1" dirty="0" err="1">
                <a:latin typeface="Times New Roman"/>
                <a:ea typeface="Times New Roman"/>
                <a:cs typeface="Times New Roman"/>
                <a:sym typeface="Times New Roman"/>
              </a:rPr>
              <a:t>Hyperparameter</a:t>
            </a:r>
            <a:r>
              <a:rPr lang="en-GB" b="1" dirty="0">
                <a:latin typeface="Times New Roman"/>
                <a:ea typeface="Times New Roman"/>
                <a:cs typeface="Times New Roman"/>
                <a:sym typeface="Times New Roman"/>
              </a:rPr>
              <a:t> Tuning</a:t>
            </a:r>
            <a:endParaRPr b="1">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Train the U-Net model on the training dataset.</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Monitor and tune </a:t>
            </a:r>
            <a:r>
              <a:rPr lang="en-GB" dirty="0" err="1">
                <a:latin typeface="Times New Roman"/>
                <a:ea typeface="Times New Roman"/>
                <a:cs typeface="Times New Roman"/>
                <a:sym typeface="Times New Roman"/>
              </a:rPr>
              <a:t>hyperparameters</a:t>
            </a:r>
            <a:r>
              <a:rPr lang="en-GB" dirty="0">
                <a:latin typeface="Times New Roman"/>
                <a:ea typeface="Times New Roman"/>
                <a:cs typeface="Times New Roman"/>
                <a:sym typeface="Times New Roman"/>
              </a:rPr>
              <a:t> </a:t>
            </a:r>
            <a:r>
              <a:rPr lang="en-GB" dirty="0" smtClean="0">
                <a:latin typeface="Times New Roman"/>
                <a:ea typeface="Times New Roman"/>
                <a:cs typeface="Times New Roman"/>
                <a:sym typeface="Times New Roman"/>
              </a:rPr>
              <a:t>(learning </a:t>
            </a:r>
            <a:r>
              <a:rPr lang="en-GB" dirty="0">
                <a:latin typeface="Times New Roman"/>
                <a:ea typeface="Times New Roman"/>
                <a:cs typeface="Times New Roman"/>
                <a:sym typeface="Times New Roman"/>
              </a:rPr>
              <a:t>rate, batch size) for optimal performance.</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Evaluate the model on the validation set and adjust as needed.</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acd6f8b36f_0_38"/>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Timeline of Project</a:t>
            </a:r>
            <a:endParaRPr/>
          </a:p>
        </p:txBody>
      </p:sp>
      <p:sp>
        <p:nvSpPr>
          <p:cNvPr id="175" name="Google Shape;175;g2acd6f8b36f_0_38"/>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457200" lvl="0" indent="-358140" algn="l" rtl="0">
              <a:spcBef>
                <a:spcPts val="0"/>
              </a:spcBef>
              <a:spcAft>
                <a:spcPts val="0"/>
              </a:spcAft>
              <a:buSzPct val="100000"/>
              <a:buFont typeface="Times New Roman"/>
              <a:buChar char="•"/>
            </a:pPr>
            <a:r>
              <a:rPr lang="en-GB" b="1" dirty="0" smtClean="0">
                <a:latin typeface="Times New Roman"/>
                <a:ea typeface="Times New Roman"/>
                <a:cs typeface="Times New Roman"/>
                <a:sym typeface="Times New Roman"/>
              </a:rPr>
              <a:t>Performance </a:t>
            </a:r>
            <a:r>
              <a:rPr lang="en-GB" b="1" dirty="0">
                <a:latin typeface="Times New Roman"/>
                <a:ea typeface="Times New Roman"/>
                <a:cs typeface="Times New Roman"/>
                <a:sym typeface="Times New Roman"/>
              </a:rPr>
              <a:t>Evaluation and Metrics</a:t>
            </a:r>
            <a:endParaRPr b="1">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Evaluate the trained model on the test set to assess generalization.</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Calculate performance metrics such as Dice coefficient and Intersection over Union (</a:t>
            </a:r>
            <a:r>
              <a:rPr lang="en-GB" dirty="0" err="1">
                <a:latin typeface="Times New Roman"/>
                <a:ea typeface="Times New Roman"/>
                <a:cs typeface="Times New Roman"/>
                <a:sym typeface="Times New Roman"/>
              </a:rPr>
              <a:t>IoU</a:t>
            </a:r>
            <a:r>
              <a:rPr lang="en-GB" dirty="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Visualize and analyze segmentation results.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b="1" dirty="0" smtClean="0">
                <a:latin typeface="Times New Roman"/>
                <a:ea typeface="Times New Roman"/>
                <a:cs typeface="Times New Roman"/>
                <a:sym typeface="Times New Roman"/>
              </a:rPr>
              <a:t>Fine-tuning </a:t>
            </a:r>
            <a:r>
              <a:rPr lang="en-GB" b="1" dirty="0">
                <a:latin typeface="Times New Roman"/>
                <a:ea typeface="Times New Roman"/>
                <a:cs typeface="Times New Roman"/>
                <a:sym typeface="Times New Roman"/>
              </a:rPr>
              <a:t>and Optimization</a:t>
            </a:r>
            <a:endParaRPr b="1">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Fine-tune the model based on the test set performance.</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Explore additional optimization techniques to enhance segmentation accuracy.</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Document and report findings on model improvements.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b="1" dirty="0" smtClean="0">
                <a:latin typeface="Times New Roman"/>
                <a:ea typeface="Times New Roman"/>
                <a:cs typeface="Times New Roman"/>
                <a:sym typeface="Times New Roman"/>
              </a:rPr>
              <a:t>Results </a:t>
            </a:r>
            <a:r>
              <a:rPr lang="en-GB" b="1" dirty="0">
                <a:latin typeface="Times New Roman"/>
                <a:ea typeface="Times New Roman"/>
                <a:cs typeface="Times New Roman"/>
                <a:sym typeface="Times New Roman"/>
              </a:rPr>
              <a:t>Visualization and Analysis</a:t>
            </a:r>
            <a:endParaRPr b="1">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Visualize sample predictions on a separate test set.</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Compare predicted masks with ground truth </a:t>
            </a:r>
            <a:r>
              <a:rPr lang="en-GB" dirty="0" smtClean="0">
                <a:latin typeface="Times New Roman"/>
                <a:ea typeface="Times New Roman"/>
                <a:cs typeface="Times New Roman"/>
                <a:sym typeface="Times New Roman"/>
              </a:rPr>
              <a:t>masks.</a:t>
            </a:r>
            <a:endParaRPr>
              <a:latin typeface="Times New Roman"/>
              <a:ea typeface="Times New Roman"/>
              <a:cs typeface="Times New Roman"/>
              <a:sym typeface="Times New Roman"/>
            </a:endParaRPr>
          </a:p>
          <a:p>
            <a:pPr marL="457200" lvl="0" indent="-35814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Analyze the impact of different </a:t>
            </a:r>
            <a:r>
              <a:rPr lang="en-GB" dirty="0" err="1">
                <a:latin typeface="Times New Roman"/>
                <a:ea typeface="Times New Roman"/>
                <a:cs typeface="Times New Roman"/>
                <a:sym typeface="Times New Roman"/>
              </a:rPr>
              <a:t>hyperparameters</a:t>
            </a:r>
            <a:r>
              <a:rPr lang="en-GB" dirty="0">
                <a:latin typeface="Times New Roman"/>
                <a:ea typeface="Times New Roman"/>
                <a:cs typeface="Times New Roman"/>
                <a:sym typeface="Times New Roman"/>
              </a:rPr>
              <a:t> on model performance.</a:t>
            </a:r>
            <a:endParaRPr>
              <a:latin typeface="Times New Roman"/>
              <a:ea typeface="Times New Roman"/>
              <a:cs typeface="Times New Roman"/>
              <a:sym typeface="Times New Roman"/>
            </a:endParaRPr>
          </a:p>
          <a:p>
            <a:pPr marL="457200" lvl="0" indent="-358140" algn="l" rtl="0">
              <a:spcBef>
                <a:spcPts val="0"/>
              </a:spcBef>
              <a:spcAft>
                <a:spcPts val="0"/>
              </a:spcAft>
              <a:buSzPct val="100000"/>
              <a:buNone/>
            </a:pPr>
            <a:r>
              <a:rPr lang="en-GB" dirty="0" smtClean="0">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Expected Outcomes</a:t>
            </a:r>
            <a:endParaRPr/>
          </a:p>
        </p:txBody>
      </p:sp>
      <p:sp>
        <p:nvSpPr>
          <p:cNvPr id="181" name="Google Shape;181;p8"/>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GB" dirty="0">
                <a:latin typeface="Times New Roman"/>
                <a:ea typeface="Times New Roman"/>
                <a:cs typeface="Times New Roman"/>
                <a:sym typeface="Times New Roman"/>
              </a:rPr>
              <a:t>The brain </a:t>
            </a:r>
            <a:r>
              <a:rPr lang="en-GB" dirty="0" err="1">
                <a:latin typeface="Times New Roman"/>
                <a:ea typeface="Times New Roman"/>
                <a:cs typeface="Times New Roman"/>
                <a:sym typeface="Times New Roman"/>
              </a:rPr>
              <a:t>tumor</a:t>
            </a:r>
            <a:r>
              <a:rPr lang="en-GB" dirty="0">
                <a:latin typeface="Times New Roman"/>
                <a:ea typeface="Times New Roman"/>
                <a:cs typeface="Times New Roman"/>
                <a:sym typeface="Times New Roman"/>
              </a:rPr>
              <a:t> segmentation project aims to achieve accurate and precise diagnostics through the implementation of a </a:t>
            </a:r>
            <a:r>
              <a:rPr lang="en-GB" dirty="0" err="1">
                <a:latin typeface="Times New Roman"/>
                <a:ea typeface="Times New Roman"/>
                <a:cs typeface="Times New Roman"/>
                <a:sym typeface="Times New Roman"/>
              </a:rPr>
              <a:t>UNet</a:t>
            </a:r>
            <a:r>
              <a:rPr lang="en-GB" dirty="0">
                <a:latin typeface="Times New Roman"/>
                <a:ea typeface="Times New Roman"/>
                <a:cs typeface="Times New Roman"/>
                <a:sym typeface="Times New Roman"/>
              </a:rPr>
              <a:t> model. Following the successful loading and </a:t>
            </a:r>
            <a:r>
              <a:rPr lang="en-GB" dirty="0" err="1">
                <a:latin typeface="Times New Roman"/>
                <a:ea typeface="Times New Roman"/>
                <a:cs typeface="Times New Roman"/>
                <a:sym typeface="Times New Roman"/>
              </a:rPr>
              <a:t>preprocessing</a:t>
            </a:r>
            <a:r>
              <a:rPr lang="en-GB" dirty="0">
                <a:latin typeface="Times New Roman"/>
                <a:ea typeface="Times New Roman"/>
                <a:cs typeface="Times New Roman"/>
                <a:sym typeface="Times New Roman"/>
              </a:rPr>
              <a:t> of the dataset, the model undergoes training using the Dice Loss as the optimization objective and the Adam optimizer. </a:t>
            </a:r>
            <a:endParaRPr lang="en-GB" dirty="0" smtClean="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GB" dirty="0" smtClean="0">
                <a:latin typeface="Times New Roman"/>
                <a:ea typeface="Times New Roman"/>
                <a:cs typeface="Times New Roman"/>
                <a:sym typeface="Times New Roman"/>
              </a:rPr>
              <a:t>Over </a:t>
            </a:r>
            <a:r>
              <a:rPr lang="en-GB" dirty="0">
                <a:latin typeface="Times New Roman"/>
                <a:ea typeface="Times New Roman"/>
                <a:cs typeface="Times New Roman"/>
                <a:sym typeface="Times New Roman"/>
              </a:rPr>
              <a:t>the training epochs, both training and validation IOU exhibit improvement, indicating the model's proficiency in segmenting brain </a:t>
            </a:r>
            <a:r>
              <a:rPr lang="en-GB" dirty="0" err="1">
                <a:latin typeface="Times New Roman"/>
                <a:ea typeface="Times New Roman"/>
                <a:cs typeface="Times New Roman"/>
                <a:sym typeface="Times New Roman"/>
              </a:rPr>
              <a:t>tumors</a:t>
            </a:r>
            <a:r>
              <a:rPr lang="en-GB" dirty="0">
                <a:latin typeface="Times New Roman"/>
                <a:ea typeface="Times New Roman"/>
                <a:cs typeface="Times New Roman"/>
                <a:sym typeface="Times New Roman"/>
              </a:rPr>
              <a:t>. Visualizations of sample results showcase the input images, predicted masks, and true </a:t>
            </a:r>
            <a:r>
              <a:rPr lang="en-GB" dirty="0" smtClean="0">
                <a:latin typeface="Times New Roman"/>
                <a:ea typeface="Times New Roman"/>
                <a:cs typeface="Times New Roman"/>
                <a:sym typeface="Times New Roman"/>
              </a:rPr>
              <a:t>masks. Quantitative </a:t>
            </a:r>
            <a:r>
              <a:rPr lang="en-GB" dirty="0">
                <a:latin typeface="Times New Roman"/>
                <a:ea typeface="Times New Roman"/>
                <a:cs typeface="Times New Roman"/>
                <a:sym typeface="Times New Roman"/>
              </a:rPr>
              <a:t>evaluations on the test set assess the model's performance, contributing valuable insights into medical image analysis. </a:t>
            </a:r>
            <a:endParaRPr lang="en-GB" dirty="0" smtClean="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GB" dirty="0" smtClean="0">
                <a:latin typeface="Times New Roman"/>
                <a:ea typeface="Times New Roman"/>
                <a:cs typeface="Times New Roman"/>
                <a:sym typeface="Times New Roman"/>
              </a:rPr>
              <a:t>The </a:t>
            </a:r>
            <a:r>
              <a:rPr lang="en-GB" dirty="0">
                <a:latin typeface="Times New Roman"/>
                <a:ea typeface="Times New Roman"/>
                <a:cs typeface="Times New Roman"/>
                <a:sym typeface="Times New Roman"/>
              </a:rPr>
              <a:t>project concludes with a well-structured </a:t>
            </a:r>
            <a:r>
              <a:rPr lang="en-GB" dirty="0" smtClean="0">
                <a:latin typeface="Times New Roman"/>
                <a:ea typeface="Times New Roman"/>
                <a:cs typeface="Times New Roman"/>
                <a:sym typeface="Times New Roman"/>
              </a:rPr>
              <a:t>summarizing </a:t>
            </a:r>
            <a:r>
              <a:rPr lang="en-GB" dirty="0">
                <a:latin typeface="Times New Roman"/>
                <a:ea typeface="Times New Roman"/>
                <a:cs typeface="Times New Roman"/>
                <a:sym typeface="Times New Roman"/>
              </a:rPr>
              <a:t>methodologies, outcomes, and potential avenues for further refinement, emphasizing the significance of the project's impact on precise diagnostics in the field of </a:t>
            </a:r>
            <a:r>
              <a:rPr lang="en-GB" dirty="0" err="1">
                <a:latin typeface="Times New Roman"/>
                <a:ea typeface="Times New Roman"/>
                <a:cs typeface="Times New Roman"/>
                <a:sym typeface="Times New Roman"/>
              </a:rPr>
              <a:t>neuroimaging</a:t>
            </a:r>
            <a:r>
              <a:rPr lang="en-GB" dirty="0">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Conclusion</a:t>
            </a:r>
            <a:endParaRPr/>
          </a:p>
        </p:txBody>
      </p:sp>
      <p:sp>
        <p:nvSpPr>
          <p:cNvPr id="187" name="Google Shape;187;p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152400" lvl="0" indent="0" algn="l" rtl="0">
              <a:spcBef>
                <a:spcPts val="0"/>
              </a:spcBef>
              <a:spcAft>
                <a:spcPts val="0"/>
              </a:spcAft>
              <a:buClr>
                <a:schemeClr val="dk1"/>
              </a:buClr>
              <a:buSzPts val="1018"/>
              <a:buFont typeface="Arial"/>
              <a:buNone/>
            </a:pPr>
            <a:endParaRPr sz="2000">
              <a:latin typeface="Times New Roman"/>
              <a:ea typeface="Times New Roman"/>
              <a:cs typeface="Times New Roman"/>
              <a:sym typeface="Times New Roman"/>
            </a:endParaRPr>
          </a:p>
          <a:p>
            <a:pPr marL="152400" lvl="0" indent="0" algn="l" rtl="0">
              <a:spcBef>
                <a:spcPts val="0"/>
              </a:spcBef>
              <a:spcAft>
                <a:spcPts val="0"/>
              </a:spcAft>
              <a:buClr>
                <a:schemeClr val="dk1"/>
              </a:buClr>
              <a:buSzPts val="1018"/>
              <a:buFont typeface="Arial"/>
              <a:buNone/>
            </a:pPr>
            <a:r>
              <a:rPr lang="en-GB" sz="2000" dirty="0">
                <a:latin typeface="Times New Roman"/>
                <a:ea typeface="Times New Roman"/>
                <a:cs typeface="Times New Roman"/>
                <a:sym typeface="Times New Roman"/>
              </a:rPr>
              <a:t>In conclusion, the Brain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Segmentation for Precise Diagnostics project has made significant strides in the realm of medical image analysis, particularly in </a:t>
            </a:r>
            <a:r>
              <a:rPr lang="en-GB" sz="2000" dirty="0" err="1">
                <a:latin typeface="Times New Roman"/>
                <a:ea typeface="Times New Roman"/>
                <a:cs typeface="Times New Roman"/>
                <a:sym typeface="Times New Roman"/>
              </a:rPr>
              <a:t>neuroimaging</a:t>
            </a:r>
            <a:r>
              <a:rPr lang="en-GB" sz="2000" dirty="0">
                <a:latin typeface="Times New Roman"/>
                <a:ea typeface="Times New Roman"/>
                <a:cs typeface="Times New Roman"/>
                <a:sym typeface="Times New Roman"/>
              </a:rPr>
              <a:t>. The </a:t>
            </a:r>
            <a:r>
              <a:rPr lang="en-GB" sz="2000" dirty="0" err="1">
                <a:latin typeface="Times New Roman"/>
                <a:ea typeface="Times New Roman"/>
                <a:cs typeface="Times New Roman"/>
                <a:sym typeface="Times New Roman"/>
              </a:rPr>
              <a:t>UNet</a:t>
            </a:r>
            <a:r>
              <a:rPr lang="en-GB" sz="2000" dirty="0">
                <a:latin typeface="Times New Roman"/>
                <a:ea typeface="Times New Roman"/>
                <a:cs typeface="Times New Roman"/>
                <a:sym typeface="Times New Roman"/>
              </a:rPr>
              <a:t> model, trained and evaluated with the Dice Loss metric, has demonstrated commendable proficiency in accurately segmenting brain </a:t>
            </a:r>
            <a:r>
              <a:rPr lang="en-GB" sz="2000" dirty="0" err="1">
                <a:latin typeface="Times New Roman"/>
                <a:ea typeface="Times New Roman"/>
                <a:cs typeface="Times New Roman"/>
                <a:sym typeface="Times New Roman"/>
              </a:rPr>
              <a:t>tumors</a:t>
            </a:r>
            <a:r>
              <a:rPr lang="en-GB" sz="2000" dirty="0">
                <a:latin typeface="Times New Roman"/>
                <a:ea typeface="Times New Roman"/>
                <a:cs typeface="Times New Roman"/>
                <a:sym typeface="Times New Roman"/>
              </a:rPr>
              <a:t> from magnetic resonance images. </a:t>
            </a:r>
            <a:endParaRPr lang="en-GB" sz="2000" dirty="0" smtClean="0">
              <a:latin typeface="Times New Roman"/>
              <a:ea typeface="Times New Roman"/>
              <a:cs typeface="Times New Roman"/>
              <a:sym typeface="Times New Roman"/>
            </a:endParaRPr>
          </a:p>
          <a:p>
            <a:pPr marL="152400" lvl="0" indent="0" algn="l" rtl="0">
              <a:spcBef>
                <a:spcPts val="0"/>
              </a:spcBef>
              <a:spcAft>
                <a:spcPts val="0"/>
              </a:spcAft>
              <a:buClr>
                <a:schemeClr val="dk1"/>
              </a:buClr>
              <a:buSzPts val="1018"/>
              <a:buFont typeface="Arial"/>
              <a:buNone/>
            </a:pPr>
            <a:r>
              <a:rPr lang="en-GB" sz="2000" dirty="0" smtClean="0">
                <a:latin typeface="Times New Roman"/>
                <a:ea typeface="Times New Roman"/>
                <a:cs typeface="Times New Roman"/>
                <a:sym typeface="Times New Roman"/>
              </a:rPr>
              <a:t>The </a:t>
            </a:r>
            <a:r>
              <a:rPr lang="en-GB" sz="2000" dirty="0">
                <a:latin typeface="Times New Roman"/>
                <a:ea typeface="Times New Roman"/>
                <a:cs typeface="Times New Roman"/>
                <a:sym typeface="Times New Roman"/>
              </a:rPr>
              <a:t>observed improvement in both training and validation IOU reflects the model's robust performance. Visualizations of sample results attest to the model's ability to provide precise segmentation, offering a valuable tool for medical professionals in diagnostics. </a:t>
            </a:r>
            <a:endParaRPr lang="en-GB" sz="2000" dirty="0" smtClean="0">
              <a:latin typeface="Times New Roman"/>
              <a:ea typeface="Times New Roman"/>
              <a:cs typeface="Times New Roman"/>
              <a:sym typeface="Times New Roman"/>
            </a:endParaRPr>
          </a:p>
          <a:p>
            <a:pPr marL="152400" lvl="0" indent="0" algn="l" rtl="0">
              <a:spcBef>
                <a:spcPts val="0"/>
              </a:spcBef>
              <a:spcAft>
                <a:spcPts val="0"/>
              </a:spcAft>
              <a:buClr>
                <a:schemeClr val="dk1"/>
              </a:buClr>
              <a:buSzPts val="1018"/>
              <a:buFont typeface="Arial"/>
              <a:buNone/>
            </a:pPr>
            <a:r>
              <a:rPr lang="en-GB" sz="2000" dirty="0" smtClean="0">
                <a:latin typeface="Times New Roman"/>
                <a:ea typeface="Times New Roman"/>
                <a:cs typeface="Times New Roman"/>
                <a:sym typeface="Times New Roman"/>
              </a:rPr>
              <a:t>The </a:t>
            </a:r>
            <a:r>
              <a:rPr lang="en-GB" sz="2000" dirty="0">
                <a:latin typeface="Times New Roman"/>
                <a:ea typeface="Times New Roman"/>
                <a:cs typeface="Times New Roman"/>
                <a:sym typeface="Times New Roman"/>
              </a:rPr>
              <a:t>project's thorough documentation ensures transparency and reproducibility, facilitating future research </a:t>
            </a:r>
            <a:r>
              <a:rPr lang="en-GB" sz="2000" dirty="0" err="1">
                <a:latin typeface="Times New Roman"/>
                <a:ea typeface="Times New Roman"/>
                <a:cs typeface="Times New Roman"/>
                <a:sym typeface="Times New Roman"/>
              </a:rPr>
              <a:t>endeavors</a:t>
            </a:r>
            <a:r>
              <a:rPr lang="en-GB" sz="2000" dirty="0">
                <a:latin typeface="Times New Roman"/>
                <a:ea typeface="Times New Roman"/>
                <a:cs typeface="Times New Roman"/>
                <a:sym typeface="Times New Roman"/>
              </a:rPr>
              <a:t> in the domain of </a:t>
            </a:r>
            <a:r>
              <a:rPr lang="en-GB" sz="2000" dirty="0" err="1" smtClean="0">
                <a:latin typeface="Times New Roman"/>
                <a:ea typeface="Times New Roman"/>
                <a:cs typeface="Times New Roman"/>
                <a:sym typeface="Times New Roman"/>
              </a:rPr>
              <a:t>neuroimaging</a:t>
            </a:r>
            <a:r>
              <a:rPr lang="en-GB" sz="2000" dirty="0" smtClean="0">
                <a:latin typeface="Times New Roman"/>
                <a:ea typeface="Times New Roman"/>
                <a:cs typeface="Times New Roman"/>
                <a:sym typeface="Times New Roman"/>
              </a:rPr>
              <a:t>. </a:t>
            </a:r>
            <a:r>
              <a:rPr lang="en-GB" sz="2000" dirty="0">
                <a:latin typeface="Times New Roman"/>
                <a:ea typeface="Times New Roman"/>
                <a:cs typeface="Times New Roman"/>
                <a:sym typeface="Times New Roman"/>
              </a:rPr>
              <a:t>This project not only achieves its immediate goal of brain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segmentation but also establishes a foundation for ongoing advancements and exploration in medical image analysis, ultimately contributing to the continuous evolution of diagnostic tools in neurology.</a:t>
            </a:r>
            <a:endParaRPr sz="2000">
              <a:latin typeface="Times New Roman"/>
              <a:ea typeface="Times New Roman"/>
              <a:cs typeface="Times New Roman"/>
              <a:sym typeface="Times New Roman"/>
            </a:endParaRPr>
          </a:p>
          <a:p>
            <a:pPr marL="152400" lvl="0" indent="0" algn="l" rtl="0">
              <a:spcBef>
                <a:spcPts val="0"/>
              </a:spcBef>
              <a:spcAft>
                <a:spcPts val="0"/>
              </a:spcAft>
              <a:buClr>
                <a:schemeClr val="dk1"/>
              </a:buClr>
              <a:buSzPts val="2220"/>
              <a:buNone/>
            </a:pP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References</a:t>
            </a:r>
            <a:endParaRPr/>
          </a:p>
        </p:txBody>
      </p:sp>
      <p:sp>
        <p:nvSpPr>
          <p:cNvPr id="193" name="Google Shape;193;p1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70000" lnSpcReduction="20000"/>
          </a:bodyPr>
          <a:lstStyle/>
          <a:p>
            <a:pPr marL="457200" lvl="0" indent="-335280" algn="l" rtl="0">
              <a:spcBef>
                <a:spcPts val="0"/>
              </a:spcBef>
              <a:spcAft>
                <a:spcPts val="0"/>
              </a:spcAft>
              <a:buSzPct val="100000"/>
              <a:buFont typeface="Times New Roman"/>
              <a:buChar char="•"/>
            </a:pPr>
            <a:r>
              <a:rPr lang="en-GB" dirty="0" err="1">
                <a:latin typeface="Times New Roman"/>
                <a:ea typeface="Times New Roman"/>
                <a:cs typeface="Times New Roman"/>
                <a:sym typeface="Times New Roman"/>
              </a:rPr>
              <a:t>Havaei</a:t>
            </a:r>
            <a:r>
              <a:rPr lang="en-GB" dirty="0">
                <a:latin typeface="Times New Roman"/>
                <a:ea typeface="Times New Roman"/>
                <a:cs typeface="Times New Roman"/>
                <a:sym typeface="Times New Roman"/>
              </a:rPr>
              <a:t>, M., Davy, A., </a:t>
            </a:r>
            <a:r>
              <a:rPr lang="en-GB" dirty="0" err="1">
                <a:latin typeface="Times New Roman"/>
                <a:ea typeface="Times New Roman"/>
                <a:cs typeface="Times New Roman"/>
                <a:sym typeface="Times New Roman"/>
              </a:rPr>
              <a:t>Warde</a:t>
            </a:r>
            <a:r>
              <a:rPr lang="en-GB" dirty="0">
                <a:latin typeface="Times New Roman"/>
                <a:ea typeface="Times New Roman"/>
                <a:cs typeface="Times New Roman"/>
                <a:sym typeface="Times New Roman"/>
              </a:rPr>
              <a:t>-Farley, D., </a:t>
            </a:r>
            <a:r>
              <a:rPr lang="en-GB" dirty="0" err="1">
                <a:latin typeface="Times New Roman"/>
                <a:ea typeface="Times New Roman"/>
                <a:cs typeface="Times New Roman"/>
                <a:sym typeface="Times New Roman"/>
              </a:rPr>
              <a:t>Biard</a:t>
            </a:r>
            <a:r>
              <a:rPr lang="en-GB" dirty="0">
                <a:latin typeface="Times New Roman"/>
                <a:ea typeface="Times New Roman"/>
                <a:cs typeface="Times New Roman"/>
                <a:sym typeface="Times New Roman"/>
              </a:rPr>
              <a:t>, A., </a:t>
            </a:r>
            <a:r>
              <a:rPr lang="en-GB" dirty="0" err="1">
                <a:latin typeface="Times New Roman"/>
                <a:ea typeface="Times New Roman"/>
                <a:cs typeface="Times New Roman"/>
                <a:sym typeface="Times New Roman"/>
              </a:rPr>
              <a:t>Courville</a:t>
            </a:r>
            <a:r>
              <a:rPr lang="en-GB" dirty="0">
                <a:latin typeface="Times New Roman"/>
                <a:ea typeface="Times New Roman"/>
                <a:cs typeface="Times New Roman"/>
                <a:sym typeface="Times New Roman"/>
              </a:rPr>
              <a:t>, A., </a:t>
            </a:r>
            <a:r>
              <a:rPr lang="en-GB" dirty="0" err="1">
                <a:latin typeface="Times New Roman"/>
                <a:ea typeface="Times New Roman"/>
                <a:cs typeface="Times New Roman"/>
                <a:sym typeface="Times New Roman"/>
              </a:rPr>
              <a:t>Bengio</a:t>
            </a:r>
            <a:r>
              <a:rPr lang="en-GB" dirty="0">
                <a:latin typeface="Times New Roman"/>
                <a:ea typeface="Times New Roman"/>
                <a:cs typeface="Times New Roman"/>
                <a:sym typeface="Times New Roman"/>
              </a:rPr>
              <a:t>, Y., Pal, C., </a:t>
            </a:r>
            <a:r>
              <a:rPr lang="en-GB" dirty="0" err="1">
                <a:latin typeface="Times New Roman"/>
                <a:ea typeface="Times New Roman"/>
                <a:cs typeface="Times New Roman"/>
                <a:sym typeface="Times New Roman"/>
              </a:rPr>
              <a:t>Jodoin</a:t>
            </a:r>
            <a:r>
              <a:rPr lang="en-GB" dirty="0">
                <a:latin typeface="Times New Roman"/>
                <a:ea typeface="Times New Roman"/>
                <a:cs typeface="Times New Roman"/>
                <a:sym typeface="Times New Roman"/>
              </a:rPr>
              <a:t>, P. M., &amp; </a:t>
            </a:r>
            <a:r>
              <a:rPr lang="en-GB" dirty="0" err="1">
                <a:latin typeface="Times New Roman"/>
                <a:ea typeface="Times New Roman"/>
                <a:cs typeface="Times New Roman"/>
                <a:sym typeface="Times New Roman"/>
              </a:rPr>
              <a:t>Larochelle</a:t>
            </a:r>
            <a:r>
              <a:rPr lang="en-GB" dirty="0">
                <a:latin typeface="Times New Roman"/>
                <a:ea typeface="Times New Roman"/>
                <a:cs typeface="Times New Roman"/>
                <a:sym typeface="Times New Roman"/>
              </a:rPr>
              <a:t>, H. (2017). Brain </a:t>
            </a:r>
            <a:r>
              <a:rPr lang="en-GB" dirty="0" err="1">
                <a:latin typeface="Times New Roman"/>
                <a:ea typeface="Times New Roman"/>
                <a:cs typeface="Times New Roman"/>
                <a:sym typeface="Times New Roman"/>
              </a:rPr>
              <a:t>Tumor</a:t>
            </a:r>
            <a:r>
              <a:rPr lang="en-GB" dirty="0">
                <a:latin typeface="Times New Roman"/>
                <a:ea typeface="Times New Roman"/>
                <a:cs typeface="Times New Roman"/>
                <a:sym typeface="Times New Roman"/>
              </a:rPr>
              <a:t> Segmentation with Deep Neural Networks. Medical Image Analysis, 35, 18-31. </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35280" algn="l" rtl="0">
              <a:spcBef>
                <a:spcPts val="0"/>
              </a:spcBef>
              <a:spcAft>
                <a:spcPts val="0"/>
              </a:spcAft>
              <a:buSzPct val="100000"/>
              <a:buFont typeface="Times New Roman"/>
              <a:buChar char="•"/>
            </a:pPr>
            <a:r>
              <a:rPr lang="en-GB" dirty="0" err="1">
                <a:latin typeface="Times New Roman"/>
                <a:ea typeface="Times New Roman"/>
                <a:cs typeface="Times New Roman"/>
                <a:sym typeface="Times New Roman"/>
              </a:rPr>
              <a:t>Menze</a:t>
            </a:r>
            <a:r>
              <a:rPr lang="en-GB" dirty="0">
                <a:latin typeface="Times New Roman"/>
                <a:ea typeface="Times New Roman"/>
                <a:cs typeface="Times New Roman"/>
                <a:sym typeface="Times New Roman"/>
              </a:rPr>
              <a:t>, B. H., </a:t>
            </a:r>
            <a:r>
              <a:rPr lang="en-GB" dirty="0" err="1">
                <a:latin typeface="Times New Roman"/>
                <a:ea typeface="Times New Roman"/>
                <a:cs typeface="Times New Roman"/>
                <a:sym typeface="Times New Roman"/>
              </a:rPr>
              <a:t>Jakab</a:t>
            </a:r>
            <a:r>
              <a:rPr lang="en-GB" dirty="0">
                <a:latin typeface="Times New Roman"/>
                <a:ea typeface="Times New Roman"/>
                <a:cs typeface="Times New Roman"/>
                <a:sym typeface="Times New Roman"/>
              </a:rPr>
              <a:t>, A., Bauer, S., </a:t>
            </a:r>
            <a:r>
              <a:rPr lang="en-GB" dirty="0" err="1">
                <a:latin typeface="Times New Roman"/>
                <a:ea typeface="Times New Roman"/>
                <a:cs typeface="Times New Roman"/>
                <a:sym typeface="Times New Roman"/>
              </a:rPr>
              <a:t>Kalpathy</a:t>
            </a:r>
            <a:r>
              <a:rPr lang="en-GB" dirty="0">
                <a:latin typeface="Times New Roman"/>
                <a:ea typeface="Times New Roman"/>
                <a:cs typeface="Times New Roman"/>
                <a:sym typeface="Times New Roman"/>
              </a:rPr>
              <a:t>-Cramer, J., </a:t>
            </a:r>
            <a:r>
              <a:rPr lang="en-GB" dirty="0" err="1">
                <a:latin typeface="Times New Roman"/>
                <a:ea typeface="Times New Roman"/>
                <a:cs typeface="Times New Roman"/>
                <a:sym typeface="Times New Roman"/>
              </a:rPr>
              <a:t>Farahani</a:t>
            </a:r>
            <a:r>
              <a:rPr lang="en-GB" dirty="0">
                <a:latin typeface="Times New Roman"/>
                <a:ea typeface="Times New Roman"/>
                <a:cs typeface="Times New Roman"/>
                <a:sym typeface="Times New Roman"/>
              </a:rPr>
              <a:t>, K., Kirby, J., </a:t>
            </a:r>
            <a:r>
              <a:rPr lang="en-GB" dirty="0" err="1">
                <a:latin typeface="Times New Roman"/>
                <a:ea typeface="Times New Roman"/>
                <a:cs typeface="Times New Roman"/>
                <a:sym typeface="Times New Roman"/>
              </a:rPr>
              <a:t>Burren</a:t>
            </a:r>
            <a:r>
              <a:rPr lang="en-GB" dirty="0">
                <a:latin typeface="Times New Roman"/>
                <a:ea typeface="Times New Roman"/>
                <a:cs typeface="Times New Roman"/>
                <a:sym typeface="Times New Roman"/>
              </a:rPr>
              <a:t>, Y., </a:t>
            </a:r>
            <a:r>
              <a:rPr lang="en-GB" dirty="0" err="1">
                <a:latin typeface="Times New Roman"/>
                <a:ea typeface="Times New Roman"/>
                <a:cs typeface="Times New Roman"/>
                <a:sym typeface="Times New Roman"/>
              </a:rPr>
              <a:t>Porz</a:t>
            </a:r>
            <a:r>
              <a:rPr lang="en-GB" dirty="0">
                <a:latin typeface="Times New Roman"/>
                <a:ea typeface="Times New Roman"/>
                <a:cs typeface="Times New Roman"/>
                <a:sym typeface="Times New Roman"/>
              </a:rPr>
              <a:t>, N., </a:t>
            </a:r>
            <a:r>
              <a:rPr lang="en-GB" dirty="0" err="1">
                <a:latin typeface="Times New Roman"/>
                <a:ea typeface="Times New Roman"/>
                <a:cs typeface="Times New Roman"/>
                <a:sym typeface="Times New Roman"/>
              </a:rPr>
              <a:t>Slotboom</a:t>
            </a:r>
            <a:r>
              <a:rPr lang="en-GB" dirty="0">
                <a:latin typeface="Times New Roman"/>
                <a:ea typeface="Times New Roman"/>
                <a:cs typeface="Times New Roman"/>
                <a:sym typeface="Times New Roman"/>
              </a:rPr>
              <a:t>, J., </a:t>
            </a:r>
            <a:r>
              <a:rPr lang="en-GB" dirty="0" err="1">
                <a:latin typeface="Times New Roman"/>
                <a:ea typeface="Times New Roman"/>
                <a:cs typeface="Times New Roman"/>
                <a:sym typeface="Times New Roman"/>
              </a:rPr>
              <a:t>Wiest</a:t>
            </a:r>
            <a:r>
              <a:rPr lang="en-GB" dirty="0">
                <a:latin typeface="Times New Roman"/>
                <a:ea typeface="Times New Roman"/>
                <a:cs typeface="Times New Roman"/>
                <a:sym typeface="Times New Roman"/>
              </a:rPr>
              <a:t>, R., </a:t>
            </a:r>
            <a:r>
              <a:rPr lang="en-GB" dirty="0" err="1">
                <a:latin typeface="Times New Roman"/>
                <a:ea typeface="Times New Roman"/>
                <a:cs typeface="Times New Roman"/>
                <a:sym typeface="Times New Roman"/>
              </a:rPr>
              <a:t>Lanczi</a:t>
            </a:r>
            <a:r>
              <a:rPr lang="en-GB" dirty="0">
                <a:latin typeface="Times New Roman"/>
                <a:ea typeface="Times New Roman"/>
                <a:cs typeface="Times New Roman"/>
                <a:sym typeface="Times New Roman"/>
              </a:rPr>
              <a:t>, L., Gerstner, E., Weber, M. A., </a:t>
            </a:r>
            <a:r>
              <a:rPr lang="en-GB" dirty="0" err="1">
                <a:latin typeface="Times New Roman"/>
                <a:ea typeface="Times New Roman"/>
                <a:cs typeface="Times New Roman"/>
                <a:sym typeface="Times New Roman"/>
              </a:rPr>
              <a:t>Arbel</a:t>
            </a:r>
            <a:r>
              <a:rPr lang="en-GB" dirty="0">
                <a:latin typeface="Times New Roman"/>
                <a:ea typeface="Times New Roman"/>
                <a:cs typeface="Times New Roman"/>
                <a:sym typeface="Times New Roman"/>
              </a:rPr>
              <a:t>, T., </a:t>
            </a:r>
            <a:r>
              <a:rPr lang="en-GB" dirty="0" err="1">
                <a:latin typeface="Times New Roman"/>
                <a:ea typeface="Times New Roman"/>
                <a:cs typeface="Times New Roman"/>
                <a:sym typeface="Times New Roman"/>
              </a:rPr>
              <a:t>Avants</a:t>
            </a:r>
            <a:r>
              <a:rPr lang="en-GB" dirty="0">
                <a:latin typeface="Times New Roman"/>
                <a:ea typeface="Times New Roman"/>
                <a:cs typeface="Times New Roman"/>
                <a:sym typeface="Times New Roman"/>
              </a:rPr>
              <a:t>, B. B., </a:t>
            </a:r>
            <a:r>
              <a:rPr lang="en-GB" dirty="0" err="1">
                <a:latin typeface="Times New Roman"/>
                <a:ea typeface="Times New Roman"/>
                <a:cs typeface="Times New Roman"/>
                <a:sym typeface="Times New Roman"/>
              </a:rPr>
              <a:t>Bucholz</a:t>
            </a:r>
            <a:r>
              <a:rPr lang="en-GB" dirty="0">
                <a:latin typeface="Times New Roman"/>
                <a:ea typeface="Times New Roman"/>
                <a:cs typeface="Times New Roman"/>
                <a:sym typeface="Times New Roman"/>
              </a:rPr>
              <a:t>, R., … </a:t>
            </a:r>
            <a:r>
              <a:rPr lang="en-GB" dirty="0" err="1">
                <a:latin typeface="Times New Roman"/>
                <a:ea typeface="Times New Roman"/>
                <a:cs typeface="Times New Roman"/>
                <a:sym typeface="Times New Roman"/>
              </a:rPr>
              <a:t>Kikinis</a:t>
            </a:r>
            <a:r>
              <a:rPr lang="en-GB" dirty="0">
                <a:latin typeface="Times New Roman"/>
                <a:ea typeface="Times New Roman"/>
                <a:cs typeface="Times New Roman"/>
                <a:sym typeface="Times New Roman"/>
              </a:rPr>
              <a:t>, R. (2015). The Multimodal Brain </a:t>
            </a:r>
            <a:r>
              <a:rPr lang="en-GB" dirty="0" err="1">
                <a:latin typeface="Times New Roman"/>
                <a:ea typeface="Times New Roman"/>
                <a:cs typeface="Times New Roman"/>
                <a:sym typeface="Times New Roman"/>
              </a:rPr>
              <a:t>Tumor</a:t>
            </a:r>
            <a:r>
              <a:rPr lang="en-GB" dirty="0">
                <a:latin typeface="Times New Roman"/>
                <a:ea typeface="Times New Roman"/>
                <a:cs typeface="Times New Roman"/>
                <a:sym typeface="Times New Roman"/>
              </a:rPr>
              <a:t> Image Segmentation Benchmark (BRATS). IEEE Transactions on Medical Imaging, 34(10), 1993–2024. </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35280" algn="l" rtl="0">
              <a:spcBef>
                <a:spcPts val="0"/>
              </a:spcBef>
              <a:spcAft>
                <a:spcPts val="0"/>
              </a:spcAft>
              <a:buSzPct val="100000"/>
              <a:buFont typeface="Times New Roman"/>
              <a:buChar char="•"/>
            </a:pPr>
            <a:r>
              <a:rPr lang="en-GB" dirty="0" err="1">
                <a:latin typeface="Times New Roman"/>
                <a:ea typeface="Times New Roman"/>
                <a:cs typeface="Times New Roman"/>
                <a:sym typeface="Times New Roman"/>
              </a:rPr>
              <a:t>Ronneberger</a:t>
            </a:r>
            <a:r>
              <a:rPr lang="en-GB" dirty="0">
                <a:latin typeface="Times New Roman"/>
                <a:ea typeface="Times New Roman"/>
                <a:cs typeface="Times New Roman"/>
                <a:sym typeface="Times New Roman"/>
              </a:rPr>
              <a:t>, O., Fischer, P., &amp; </a:t>
            </a:r>
            <a:r>
              <a:rPr lang="en-GB" dirty="0" err="1">
                <a:latin typeface="Times New Roman"/>
                <a:ea typeface="Times New Roman"/>
                <a:cs typeface="Times New Roman"/>
                <a:sym typeface="Times New Roman"/>
              </a:rPr>
              <a:t>Brox</a:t>
            </a:r>
            <a:r>
              <a:rPr lang="en-GB" dirty="0">
                <a:latin typeface="Times New Roman"/>
                <a:ea typeface="Times New Roman"/>
                <a:cs typeface="Times New Roman"/>
                <a:sym typeface="Times New Roman"/>
              </a:rPr>
              <a:t>, T. (2015). U-Net: </a:t>
            </a:r>
            <a:r>
              <a:rPr lang="en-GB" dirty="0" err="1">
                <a:latin typeface="Times New Roman"/>
                <a:ea typeface="Times New Roman"/>
                <a:cs typeface="Times New Roman"/>
                <a:sym typeface="Times New Roman"/>
              </a:rPr>
              <a:t>Convolutional</a:t>
            </a:r>
            <a:r>
              <a:rPr lang="en-GB" dirty="0">
                <a:latin typeface="Times New Roman"/>
                <a:ea typeface="Times New Roman"/>
                <a:cs typeface="Times New Roman"/>
                <a:sym typeface="Times New Roman"/>
              </a:rPr>
              <a:t> Networks for Biomedical Image Segmentation. In International Conference on Medical Image Computing and Computer-Assisted Intervention (MICCAI) (pp. 234–241). </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35280" algn="l" rtl="0">
              <a:spcBef>
                <a:spcPts val="0"/>
              </a:spcBef>
              <a:spcAft>
                <a:spcPts val="0"/>
              </a:spcAft>
              <a:buSzPct val="100000"/>
              <a:buFont typeface="Times New Roman"/>
              <a:buChar char="•"/>
            </a:pPr>
            <a:r>
              <a:rPr lang="en-GB" dirty="0">
                <a:latin typeface="Times New Roman"/>
                <a:ea typeface="Times New Roman"/>
                <a:cs typeface="Times New Roman"/>
                <a:sym typeface="Times New Roman"/>
              </a:rPr>
              <a:t>Chang, P., </a:t>
            </a:r>
            <a:r>
              <a:rPr lang="en-GB" dirty="0" err="1">
                <a:latin typeface="Times New Roman"/>
                <a:ea typeface="Times New Roman"/>
                <a:cs typeface="Times New Roman"/>
                <a:sym typeface="Times New Roman"/>
              </a:rPr>
              <a:t>Grinberg</a:t>
            </a:r>
            <a:r>
              <a:rPr lang="en-GB" dirty="0">
                <a:latin typeface="Times New Roman"/>
                <a:ea typeface="Times New Roman"/>
                <a:cs typeface="Times New Roman"/>
                <a:sym typeface="Times New Roman"/>
              </a:rPr>
              <a:t>, F., Dong, Z., Davidson, E. H., Yoon, Y., </a:t>
            </a:r>
            <a:r>
              <a:rPr lang="en-GB" dirty="0" err="1">
                <a:latin typeface="Times New Roman"/>
                <a:ea typeface="Times New Roman"/>
                <a:cs typeface="Times New Roman"/>
                <a:sym typeface="Times New Roman"/>
              </a:rPr>
              <a:t>Catarino</a:t>
            </a:r>
            <a:r>
              <a:rPr lang="en-GB" dirty="0">
                <a:latin typeface="Times New Roman"/>
                <a:ea typeface="Times New Roman"/>
                <a:cs typeface="Times New Roman"/>
                <a:sym typeface="Times New Roman"/>
              </a:rPr>
              <a:t>, J. D., </a:t>
            </a:r>
            <a:r>
              <a:rPr lang="en-GB" dirty="0" err="1">
                <a:latin typeface="Times New Roman"/>
                <a:ea typeface="Times New Roman"/>
                <a:cs typeface="Times New Roman"/>
                <a:sym typeface="Times New Roman"/>
              </a:rPr>
              <a:t>Monteiro</a:t>
            </a:r>
            <a:r>
              <a:rPr lang="en-GB" dirty="0">
                <a:latin typeface="Times New Roman"/>
                <a:ea typeface="Times New Roman"/>
                <a:cs typeface="Times New Roman"/>
                <a:sym typeface="Times New Roman"/>
              </a:rPr>
              <a:t>, M., </a:t>
            </a:r>
            <a:r>
              <a:rPr lang="en-GB" dirty="0" err="1">
                <a:latin typeface="Times New Roman"/>
                <a:ea typeface="Times New Roman"/>
                <a:cs typeface="Times New Roman"/>
                <a:sym typeface="Times New Roman"/>
              </a:rPr>
              <a:t>Schikorski</a:t>
            </a:r>
            <a:r>
              <a:rPr lang="en-GB" dirty="0">
                <a:latin typeface="Times New Roman"/>
                <a:ea typeface="Times New Roman"/>
                <a:cs typeface="Times New Roman"/>
                <a:sym typeface="Times New Roman"/>
              </a:rPr>
              <a:t>, T., &amp; </a:t>
            </a:r>
            <a:r>
              <a:rPr lang="en-GB" dirty="0" err="1">
                <a:latin typeface="Times New Roman"/>
                <a:ea typeface="Times New Roman"/>
                <a:cs typeface="Times New Roman"/>
                <a:sym typeface="Times New Roman"/>
              </a:rPr>
              <a:t>Beenen</a:t>
            </a:r>
            <a:r>
              <a:rPr lang="en-GB" dirty="0">
                <a:latin typeface="Times New Roman"/>
                <a:ea typeface="Times New Roman"/>
                <a:cs typeface="Times New Roman"/>
                <a:sym typeface="Times New Roman"/>
              </a:rPr>
              <a:t>, L. (2018). </a:t>
            </a:r>
            <a:r>
              <a:rPr lang="en-GB" dirty="0" err="1">
                <a:latin typeface="Times New Roman"/>
                <a:ea typeface="Times New Roman"/>
                <a:cs typeface="Times New Roman"/>
                <a:sym typeface="Times New Roman"/>
              </a:rPr>
              <a:t>Convolutional</a:t>
            </a:r>
            <a:r>
              <a:rPr lang="en-GB" dirty="0">
                <a:latin typeface="Times New Roman"/>
                <a:ea typeface="Times New Roman"/>
                <a:cs typeface="Times New Roman"/>
                <a:sym typeface="Times New Roman"/>
              </a:rPr>
              <a:t> Neural Networks for Automated Detection of Significant Cervical Lesions With Fluorescence Lifetime Imaging Microscopy. Frontiers in Oncology, 8, 406. </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35280" algn="l" rtl="0">
              <a:spcBef>
                <a:spcPts val="0"/>
              </a:spcBef>
              <a:spcAft>
                <a:spcPts val="0"/>
              </a:spcAft>
              <a:buSzPct val="100000"/>
              <a:buFont typeface="Times New Roman"/>
              <a:buChar char="•"/>
            </a:pPr>
            <a:r>
              <a:rPr lang="en-GB" dirty="0" err="1">
                <a:latin typeface="Times New Roman"/>
                <a:ea typeface="Times New Roman"/>
                <a:cs typeface="Times New Roman"/>
                <a:sym typeface="Times New Roman"/>
              </a:rPr>
              <a:t>Bakas</a:t>
            </a:r>
            <a:r>
              <a:rPr lang="en-GB" dirty="0">
                <a:latin typeface="Times New Roman"/>
                <a:ea typeface="Times New Roman"/>
                <a:cs typeface="Times New Roman"/>
                <a:sym typeface="Times New Roman"/>
              </a:rPr>
              <a:t>, S., </a:t>
            </a:r>
            <a:r>
              <a:rPr lang="en-GB" dirty="0" err="1">
                <a:latin typeface="Times New Roman"/>
                <a:ea typeface="Times New Roman"/>
                <a:cs typeface="Times New Roman"/>
                <a:sym typeface="Times New Roman"/>
              </a:rPr>
              <a:t>Akbari</a:t>
            </a:r>
            <a:r>
              <a:rPr lang="en-GB" dirty="0">
                <a:latin typeface="Times New Roman"/>
                <a:ea typeface="Times New Roman"/>
                <a:cs typeface="Times New Roman"/>
                <a:sym typeface="Times New Roman"/>
              </a:rPr>
              <a:t>, H., </a:t>
            </a:r>
            <a:r>
              <a:rPr lang="en-GB" dirty="0" err="1">
                <a:latin typeface="Times New Roman"/>
                <a:ea typeface="Times New Roman"/>
                <a:cs typeface="Times New Roman"/>
                <a:sym typeface="Times New Roman"/>
              </a:rPr>
              <a:t>Sotiras</a:t>
            </a:r>
            <a:r>
              <a:rPr lang="en-GB" dirty="0">
                <a:latin typeface="Times New Roman"/>
                <a:ea typeface="Times New Roman"/>
                <a:cs typeface="Times New Roman"/>
                <a:sym typeface="Times New Roman"/>
              </a:rPr>
              <a:t>, A., </a:t>
            </a:r>
            <a:r>
              <a:rPr lang="en-GB" dirty="0" err="1">
                <a:latin typeface="Times New Roman"/>
                <a:ea typeface="Times New Roman"/>
                <a:cs typeface="Times New Roman"/>
                <a:sym typeface="Times New Roman"/>
              </a:rPr>
              <a:t>Bilello</a:t>
            </a:r>
            <a:r>
              <a:rPr lang="en-GB" dirty="0">
                <a:latin typeface="Times New Roman"/>
                <a:ea typeface="Times New Roman"/>
                <a:cs typeface="Times New Roman"/>
                <a:sym typeface="Times New Roman"/>
              </a:rPr>
              <a:t>, M., </a:t>
            </a:r>
            <a:r>
              <a:rPr lang="en-GB" dirty="0" err="1">
                <a:latin typeface="Times New Roman"/>
                <a:ea typeface="Times New Roman"/>
                <a:cs typeface="Times New Roman"/>
                <a:sym typeface="Times New Roman"/>
              </a:rPr>
              <a:t>Rozycki</a:t>
            </a:r>
            <a:r>
              <a:rPr lang="en-GB" dirty="0">
                <a:latin typeface="Times New Roman"/>
                <a:ea typeface="Times New Roman"/>
                <a:cs typeface="Times New Roman"/>
                <a:sym typeface="Times New Roman"/>
              </a:rPr>
              <a:t>, M., Kirby, J. S., </a:t>
            </a:r>
            <a:r>
              <a:rPr lang="en-GB" dirty="0" err="1">
                <a:latin typeface="Times New Roman"/>
                <a:ea typeface="Times New Roman"/>
                <a:cs typeface="Times New Roman"/>
                <a:sym typeface="Times New Roman"/>
              </a:rPr>
              <a:t>Freymann</a:t>
            </a:r>
            <a:r>
              <a:rPr lang="en-GB" dirty="0">
                <a:latin typeface="Times New Roman"/>
                <a:ea typeface="Times New Roman"/>
                <a:cs typeface="Times New Roman"/>
                <a:sym typeface="Times New Roman"/>
              </a:rPr>
              <a:t>, J. B., </a:t>
            </a:r>
            <a:r>
              <a:rPr lang="en-GB" dirty="0" err="1">
                <a:latin typeface="Times New Roman"/>
                <a:ea typeface="Times New Roman"/>
                <a:cs typeface="Times New Roman"/>
                <a:sym typeface="Times New Roman"/>
              </a:rPr>
              <a:t>Farahani</a:t>
            </a:r>
            <a:r>
              <a:rPr lang="en-GB" dirty="0">
                <a:latin typeface="Times New Roman"/>
                <a:ea typeface="Times New Roman"/>
                <a:cs typeface="Times New Roman"/>
                <a:sym typeface="Times New Roman"/>
              </a:rPr>
              <a:t>, K., &amp; </a:t>
            </a:r>
            <a:r>
              <a:rPr lang="en-GB" dirty="0" err="1">
                <a:latin typeface="Times New Roman"/>
                <a:ea typeface="Times New Roman"/>
                <a:cs typeface="Times New Roman"/>
                <a:sym typeface="Times New Roman"/>
              </a:rPr>
              <a:t>Davatzikos</a:t>
            </a:r>
            <a:r>
              <a:rPr lang="en-GB" dirty="0">
                <a:latin typeface="Times New Roman"/>
                <a:ea typeface="Times New Roman"/>
                <a:cs typeface="Times New Roman"/>
                <a:sym typeface="Times New Roman"/>
              </a:rPr>
              <a:t>, C. (2017). Advancing The Cancer Genome Atlas </a:t>
            </a:r>
            <a:r>
              <a:rPr lang="en-GB" dirty="0" err="1">
                <a:latin typeface="Times New Roman"/>
                <a:ea typeface="Times New Roman"/>
                <a:cs typeface="Times New Roman"/>
                <a:sym typeface="Times New Roman"/>
              </a:rPr>
              <a:t>glioma</a:t>
            </a:r>
            <a:r>
              <a:rPr lang="en-GB" dirty="0">
                <a:latin typeface="Times New Roman"/>
                <a:ea typeface="Times New Roman"/>
                <a:cs typeface="Times New Roman"/>
                <a:sym typeface="Times New Roman"/>
              </a:rPr>
              <a:t> MRI collections with expert segmentation labels and </a:t>
            </a:r>
            <a:r>
              <a:rPr lang="en-GB" dirty="0" err="1">
                <a:latin typeface="Times New Roman"/>
                <a:ea typeface="Times New Roman"/>
                <a:cs typeface="Times New Roman"/>
                <a:sym typeface="Times New Roman"/>
              </a:rPr>
              <a:t>radiomic</a:t>
            </a:r>
            <a:r>
              <a:rPr lang="en-GB" dirty="0">
                <a:latin typeface="Times New Roman"/>
                <a:ea typeface="Times New Roman"/>
                <a:cs typeface="Times New Roman"/>
                <a:sym typeface="Times New Roman"/>
              </a:rPr>
              <a:t> features. Scientific Data, 4, 170117.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199" name="Google Shape;199;p1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4400"/>
              <a:buNone/>
            </a:pPr>
            <a:endParaRPr sz="4400"/>
          </a:p>
          <a:p>
            <a:pPr marL="0" lvl="0" indent="0" algn="ctr" rtl="0">
              <a:lnSpc>
                <a:spcPct val="100000"/>
              </a:lnSpc>
              <a:spcBef>
                <a:spcPts val="880"/>
              </a:spcBef>
              <a:spcAft>
                <a:spcPts val="0"/>
              </a:spcAft>
              <a:buClr>
                <a:schemeClr val="dk1"/>
              </a:buClr>
              <a:buSzPts val="4400"/>
              <a:buNone/>
            </a:pPr>
            <a:endParaRPr sz="4400"/>
          </a:p>
          <a:p>
            <a:pPr marL="0" lvl="0" indent="0" algn="ctr" rtl="0">
              <a:lnSpc>
                <a:spcPct val="100000"/>
              </a:lnSpc>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6535cee93c_0_0"/>
          <p:cNvSpPr txBox="1">
            <a:spLocks noGrp="1"/>
          </p:cNvSpPr>
          <p:nvPr>
            <p:ph type="ctrTitle"/>
          </p:nvPr>
        </p:nvSpPr>
        <p:spPr>
          <a:xfrm>
            <a:off x="790469" y="1069102"/>
            <a:ext cx="10363200" cy="1470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PROJECT TITLE : “Brain Tumor Segmentation for Precise Diagnostics”</a:t>
            </a:r>
            <a:endParaRPr/>
          </a:p>
        </p:txBody>
      </p:sp>
      <p:sp>
        <p:nvSpPr>
          <p:cNvPr id="97" name="Google Shape;97;g26535cee93c_0_0"/>
          <p:cNvSpPr txBox="1">
            <a:spLocks noGrp="1"/>
          </p:cNvSpPr>
          <p:nvPr>
            <p:ph type="subTitle" idx="1"/>
          </p:nvPr>
        </p:nvSpPr>
        <p:spPr>
          <a:xfrm>
            <a:off x="790469" y="2721956"/>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ct val="100000"/>
              <a:buNone/>
            </a:pPr>
            <a:r>
              <a:rPr lang="en-GB"/>
              <a:t>Batch Number:</a:t>
            </a:r>
            <a:endParaRPr/>
          </a:p>
          <a:p>
            <a:pPr marL="0" lvl="0" indent="0" algn="l" rtl="0">
              <a:lnSpc>
                <a:spcPct val="100000"/>
              </a:lnSpc>
              <a:spcBef>
                <a:spcPts val="400"/>
              </a:spcBef>
              <a:spcAft>
                <a:spcPts val="0"/>
              </a:spcAft>
              <a:buClr>
                <a:srgbClr val="17365D"/>
              </a:buClr>
              <a:buSzPct val="100000"/>
              <a:buNone/>
            </a:pPr>
            <a:endParaRPr/>
          </a:p>
        </p:txBody>
      </p:sp>
      <p:graphicFrame>
        <p:nvGraphicFramePr>
          <p:cNvPr id="98" name="Google Shape;98;g26535cee93c_0_0"/>
          <p:cNvGraphicFramePr/>
          <p:nvPr/>
        </p:nvGraphicFramePr>
        <p:xfrm>
          <a:off x="630904" y="3274141"/>
          <a:ext cx="5418675" cy="2225100"/>
        </p:xfrm>
        <a:graphic>
          <a:graphicData uri="http://schemas.openxmlformats.org/drawingml/2006/table">
            <a:tbl>
              <a:tblPr firstRow="1" bandRow="1">
                <a:noFill/>
                <a:tableStyleId>{1CA94DA0-1C2E-4B66-AF7E-B53923D56CB7}</a:tableStyleId>
              </a:tblPr>
              <a:tblGrid>
                <a:gridCol w="2085000"/>
                <a:gridCol w="3333675"/>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20201CAI0098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Saripalli Hemavarshini</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9" name="Google Shape;99;g26535cee93c_0_0"/>
          <p:cNvSpPr txBox="1"/>
          <p:nvPr/>
        </p:nvSpPr>
        <p:spPr>
          <a:xfrm>
            <a:off x="6454795" y="3274140"/>
            <a:ext cx="5514300" cy="2433600"/>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i="0" u="none" strike="noStrike" cap="none" dirty="0">
                <a:solidFill>
                  <a:srgbClr val="17365D"/>
                </a:solidFill>
                <a:latin typeface="Verdana"/>
                <a:ea typeface="Verdana"/>
                <a:cs typeface="Verdana"/>
                <a:sym typeface="Verdana"/>
              </a:rPr>
              <a:t>Under the Supervision of,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17365D"/>
              </a:buClr>
              <a:buSzPct val="100000"/>
              <a:buFont typeface="Arial"/>
              <a:buNone/>
            </a:pPr>
            <a:endParaRPr sz="2000" b="1" i="0" u="none" strike="noStrike" cap="none">
              <a:solidFill>
                <a:srgbClr val="17365D"/>
              </a:solidFill>
              <a:latin typeface="Verdana"/>
              <a:ea typeface="Verdana"/>
              <a:cs typeface="Verdana"/>
              <a:sym typeface="Verdana"/>
            </a:endParaRPr>
          </a:p>
          <a:p>
            <a:pPr marL="0" lvl="0" indent="0" algn="l" rtl="0">
              <a:spcBef>
                <a:spcPts val="340"/>
              </a:spcBef>
              <a:spcAft>
                <a:spcPts val="0"/>
              </a:spcAft>
              <a:buClr>
                <a:schemeClr val="dk1"/>
              </a:buClr>
              <a:buSzPct val="33718"/>
              <a:buFont typeface="Arial"/>
              <a:buNone/>
            </a:pPr>
            <a:r>
              <a:rPr lang="en-GB" sz="3262" b="1" dirty="0">
                <a:solidFill>
                  <a:srgbClr val="17365D"/>
                </a:solidFill>
                <a:latin typeface="Verdana"/>
                <a:ea typeface="Verdana"/>
                <a:cs typeface="Verdana"/>
                <a:sym typeface="Verdana"/>
              </a:rPr>
              <a:t>Dr. </a:t>
            </a:r>
            <a:r>
              <a:rPr lang="en-GB" sz="3262" b="1" dirty="0" err="1">
                <a:solidFill>
                  <a:srgbClr val="17365D"/>
                </a:solidFill>
                <a:latin typeface="Verdana"/>
                <a:ea typeface="Verdana"/>
                <a:cs typeface="Verdana"/>
                <a:sym typeface="Verdana"/>
              </a:rPr>
              <a:t>Alamelu</a:t>
            </a:r>
            <a:r>
              <a:rPr lang="en-GB" sz="3262" b="1" dirty="0">
                <a:solidFill>
                  <a:srgbClr val="17365D"/>
                </a:solidFill>
                <a:latin typeface="Verdana"/>
                <a:ea typeface="Verdana"/>
                <a:cs typeface="Verdana"/>
                <a:sym typeface="Verdana"/>
              </a:rPr>
              <a:t> </a:t>
            </a:r>
            <a:r>
              <a:rPr lang="en-GB" sz="3262" b="1" dirty="0" err="1">
                <a:solidFill>
                  <a:srgbClr val="17365D"/>
                </a:solidFill>
                <a:latin typeface="Verdana"/>
                <a:ea typeface="Verdana"/>
                <a:cs typeface="Verdana"/>
                <a:sym typeface="Verdana"/>
              </a:rPr>
              <a:t>Mangai</a:t>
            </a:r>
            <a:r>
              <a:rPr lang="en-GB" sz="3262" b="1" dirty="0">
                <a:solidFill>
                  <a:srgbClr val="17365D"/>
                </a:solidFill>
                <a:latin typeface="Verdana"/>
                <a:ea typeface="Verdana"/>
                <a:cs typeface="Verdana"/>
                <a:sym typeface="Verdana"/>
              </a:rPr>
              <a:t> J</a:t>
            </a:r>
            <a:endParaRPr sz="3262" b="1">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chemeClr val="dk1"/>
              </a:buClr>
              <a:buSzPct val="33718"/>
              <a:buFont typeface="Arial"/>
              <a:buNone/>
            </a:pPr>
            <a:r>
              <a:rPr lang="en-GB" sz="3262" b="1" i="0" u="none" strike="noStrike" cap="none" dirty="0">
                <a:solidFill>
                  <a:srgbClr val="17365D"/>
                </a:solidFill>
                <a:latin typeface="Verdana"/>
                <a:ea typeface="Verdana"/>
                <a:cs typeface="Verdana"/>
                <a:sym typeface="Verdana"/>
              </a:rPr>
              <a:t>Prof. </a:t>
            </a:r>
            <a:r>
              <a:rPr lang="en-GB" sz="3262" b="1" i="0" u="none" strike="noStrike" cap="none" dirty="0" err="1">
                <a:solidFill>
                  <a:srgbClr val="17365D"/>
                </a:solidFill>
                <a:latin typeface="Verdana"/>
                <a:ea typeface="Verdana"/>
                <a:cs typeface="Verdana"/>
                <a:sym typeface="Verdana"/>
              </a:rPr>
              <a:t>Prasan</a:t>
            </a:r>
            <a:r>
              <a:rPr lang="en-GB" sz="3262" b="1" i="0" u="none" strike="noStrike" cap="none" dirty="0">
                <a:solidFill>
                  <a:srgbClr val="17365D"/>
                </a:solidFill>
                <a:latin typeface="Verdana"/>
                <a:ea typeface="Verdana"/>
                <a:cs typeface="Verdana"/>
                <a:sym typeface="Verdana"/>
              </a:rPr>
              <a:t> Kumar </a:t>
            </a:r>
            <a:r>
              <a:rPr lang="en-GB" sz="3262" b="1" i="0" u="none" strike="noStrike" cap="none" dirty="0" err="1">
                <a:solidFill>
                  <a:srgbClr val="17365D"/>
                </a:solidFill>
                <a:latin typeface="Verdana"/>
                <a:ea typeface="Verdana"/>
                <a:cs typeface="Verdana"/>
                <a:sym typeface="Verdana"/>
              </a:rPr>
              <a:t>Sahoo</a:t>
            </a:r>
            <a:endParaRPr sz="3262"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Senior Member, IEEE Director, ABC Lab</a:t>
            </a:r>
            <a:endParaRPr sz="1700" b="1" i="0" u="none" strike="noStrike" cap="none">
              <a:solidFill>
                <a:srgbClr val="17365D"/>
              </a:solidFill>
              <a:latin typeface="Verdana"/>
              <a:ea typeface="Verdana"/>
              <a:cs typeface="Verdana"/>
              <a:sym typeface="Verdana"/>
            </a:endParaRPr>
          </a:p>
          <a:p>
            <a:pPr marL="457200" lvl="0">
              <a:spcBef>
                <a:spcPts val="340"/>
              </a:spcBef>
              <a:buClr>
                <a:schemeClr val="dk1"/>
              </a:buClr>
              <a:buSzPct val="64705"/>
            </a:pPr>
            <a:r>
              <a:rPr lang="en-GB" sz="1700" b="1" i="0" u="none" strike="noStrike" cap="none" dirty="0">
                <a:solidFill>
                  <a:srgbClr val="17365D"/>
                </a:solidFill>
                <a:latin typeface="Verdana"/>
                <a:ea typeface="Verdana"/>
                <a:cs typeface="Verdana"/>
                <a:sym typeface="Verdana"/>
              </a:rPr>
              <a:t>Dept. of Computer Science and Information Engineering, Chang Gung </a:t>
            </a:r>
            <a:r>
              <a:rPr lang="en-GB" sz="1700" b="1" dirty="0" smtClean="0">
                <a:solidFill>
                  <a:srgbClr val="17365D"/>
                </a:solidFill>
                <a:latin typeface="Verdana"/>
                <a:ea typeface="Verdana"/>
                <a:cs typeface="Verdana"/>
                <a:sym typeface="Verdana"/>
              </a:rPr>
              <a:t>University(CGU),</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Tel : +886-3-211-8800, Ext: 3804 (Office), 5709 (Lab)</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sng" strike="noStrike" cap="none" dirty="0">
                <a:solidFill>
                  <a:schemeClr val="hlink"/>
                </a:solidFill>
                <a:latin typeface="Verdana"/>
                <a:ea typeface="Verdana"/>
                <a:cs typeface="Verdana"/>
                <a:sym typeface="Verdana"/>
                <a:hlinkClick r:id="rId3"/>
              </a:rPr>
              <a:t>https://www.csie.cgu.edu.tw/~prasankumarsahoo/</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(lab website)</a:t>
            </a:r>
            <a:endParaRPr sz="1700" b="1" i="0" u="none" strike="noStrike" cap="none">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rgbClr val="17365D"/>
              </a:buClr>
              <a:buSzPct val="100000"/>
              <a:buFont typeface="Arial"/>
              <a:buNone/>
            </a:pPr>
            <a:endParaRPr sz="1700" b="1" i="0" u="none" strike="noStrike" cap="none">
              <a:solidFill>
                <a:srgbClr val="17365D"/>
              </a:solidFill>
              <a:latin typeface="Verdana"/>
              <a:ea typeface="Verdana"/>
              <a:cs typeface="Verdana"/>
              <a:sym typeface="Verdana"/>
            </a:endParaRPr>
          </a:p>
          <a:p>
            <a:pPr marL="0" marR="0" lvl="0" indent="0" algn="l" rtl="0">
              <a:lnSpc>
                <a:spcPct val="100000"/>
              </a:lnSpc>
              <a:spcBef>
                <a:spcPts val="400"/>
              </a:spcBef>
              <a:spcAft>
                <a:spcPts val="0"/>
              </a:spcAft>
              <a:buClr>
                <a:srgbClr val="17365D"/>
              </a:buClr>
              <a:buSzPct val="100000"/>
              <a:buFont typeface="Arial"/>
              <a:buNone/>
            </a:pPr>
            <a:endParaRPr sz="2000" b="1" i="0" u="none" strike="noStrike" cap="none">
              <a:solidFill>
                <a:srgbClr val="17365D"/>
              </a:solidFill>
              <a:latin typeface="Verdana"/>
              <a:ea typeface="Verdana"/>
              <a:cs typeface="Verdana"/>
              <a:sym typeface="Verdana"/>
            </a:endParaRPr>
          </a:p>
        </p:txBody>
      </p:sp>
      <p:sp>
        <p:nvSpPr>
          <p:cNvPr id="100" name="Google Shape;100;g26535cee93c_0_0"/>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PIP104 University Project-II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31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Review-</a:t>
            </a:r>
            <a:r>
              <a:rPr lang="en-GB" sz="2000" b="1">
                <a:solidFill>
                  <a:srgbClr val="17365D"/>
                </a:solidFill>
                <a:latin typeface="Verdana"/>
                <a:ea typeface="Verdana"/>
                <a:cs typeface="Verdana"/>
                <a:sym typeface="Verdana"/>
              </a:rPr>
              <a:t>2</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6535cee93c_0_8"/>
          <p:cNvSpPr txBox="1">
            <a:spLocks noGrp="1"/>
          </p:cNvSpPr>
          <p:nvPr>
            <p:ph type="ctrTitle"/>
          </p:nvPr>
        </p:nvSpPr>
        <p:spPr>
          <a:xfrm>
            <a:off x="790469" y="1069102"/>
            <a:ext cx="10363200" cy="1470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PROJECT TITLE : “Brain Tumor Segmentation for Precise Diagnostics”</a:t>
            </a:r>
            <a:endParaRPr/>
          </a:p>
        </p:txBody>
      </p:sp>
      <p:sp>
        <p:nvSpPr>
          <p:cNvPr id="106" name="Google Shape;106;g26535cee93c_0_8"/>
          <p:cNvSpPr txBox="1">
            <a:spLocks noGrp="1"/>
          </p:cNvSpPr>
          <p:nvPr>
            <p:ph type="subTitle" idx="1"/>
          </p:nvPr>
        </p:nvSpPr>
        <p:spPr>
          <a:xfrm>
            <a:off x="790469" y="2721956"/>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ct val="100000"/>
              <a:buNone/>
            </a:pPr>
            <a:r>
              <a:rPr lang="en-GB"/>
              <a:t>Batch Number:</a:t>
            </a:r>
            <a:endParaRPr/>
          </a:p>
          <a:p>
            <a:pPr marL="0" lvl="0" indent="0" algn="l" rtl="0">
              <a:lnSpc>
                <a:spcPct val="100000"/>
              </a:lnSpc>
              <a:spcBef>
                <a:spcPts val="400"/>
              </a:spcBef>
              <a:spcAft>
                <a:spcPts val="0"/>
              </a:spcAft>
              <a:buClr>
                <a:srgbClr val="17365D"/>
              </a:buClr>
              <a:buSzPct val="100000"/>
              <a:buNone/>
            </a:pPr>
            <a:endParaRPr/>
          </a:p>
        </p:txBody>
      </p:sp>
      <p:graphicFrame>
        <p:nvGraphicFramePr>
          <p:cNvPr id="107" name="Google Shape;107;g26535cee93c_0_8"/>
          <p:cNvGraphicFramePr/>
          <p:nvPr/>
        </p:nvGraphicFramePr>
        <p:xfrm>
          <a:off x="630904" y="3274141"/>
          <a:ext cx="5418675" cy="2225100"/>
        </p:xfrm>
        <a:graphic>
          <a:graphicData uri="http://schemas.openxmlformats.org/drawingml/2006/table">
            <a:tbl>
              <a:tblPr firstRow="1" bandRow="1">
                <a:noFill/>
                <a:tableStyleId>{1CA94DA0-1C2E-4B66-AF7E-B53923D56CB7}</a:tableStyleId>
              </a:tblPr>
              <a:tblGrid>
                <a:gridCol w="2085000"/>
                <a:gridCol w="3333675"/>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20201CAI0098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Saripalli Hemavarshini</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8" name="Google Shape;108;g26535cee93c_0_8"/>
          <p:cNvSpPr txBox="1"/>
          <p:nvPr/>
        </p:nvSpPr>
        <p:spPr>
          <a:xfrm>
            <a:off x="6454795" y="3274140"/>
            <a:ext cx="5514300" cy="2433600"/>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i="0" u="none" strike="noStrike" cap="none" dirty="0">
                <a:solidFill>
                  <a:srgbClr val="17365D"/>
                </a:solidFill>
                <a:latin typeface="Verdana"/>
                <a:ea typeface="Verdana"/>
                <a:cs typeface="Verdana"/>
                <a:sym typeface="Verdana"/>
              </a:rPr>
              <a:t>Under the Supervision of,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17365D"/>
              </a:buClr>
              <a:buSzPct val="100000"/>
              <a:buFont typeface="Arial"/>
              <a:buNone/>
            </a:pPr>
            <a:endParaRPr sz="2000" b="1" i="0" u="none" strike="noStrike" cap="none">
              <a:solidFill>
                <a:srgbClr val="17365D"/>
              </a:solidFill>
              <a:latin typeface="Verdana"/>
              <a:ea typeface="Verdana"/>
              <a:cs typeface="Verdana"/>
              <a:sym typeface="Verdana"/>
            </a:endParaRPr>
          </a:p>
          <a:p>
            <a:pPr marL="0" lvl="0" indent="0" algn="l" rtl="0">
              <a:spcBef>
                <a:spcPts val="340"/>
              </a:spcBef>
              <a:spcAft>
                <a:spcPts val="0"/>
              </a:spcAft>
              <a:buClr>
                <a:schemeClr val="dk1"/>
              </a:buClr>
              <a:buSzPct val="33718"/>
              <a:buFont typeface="Arial"/>
              <a:buNone/>
            </a:pPr>
            <a:r>
              <a:rPr lang="en-GB" sz="3262" b="1" dirty="0">
                <a:solidFill>
                  <a:srgbClr val="17365D"/>
                </a:solidFill>
                <a:latin typeface="Verdana"/>
                <a:ea typeface="Verdana"/>
                <a:cs typeface="Verdana"/>
                <a:sym typeface="Verdana"/>
              </a:rPr>
              <a:t>Dr. </a:t>
            </a:r>
            <a:r>
              <a:rPr lang="en-GB" sz="3262" b="1" dirty="0" err="1">
                <a:solidFill>
                  <a:srgbClr val="17365D"/>
                </a:solidFill>
                <a:latin typeface="Verdana"/>
                <a:ea typeface="Verdana"/>
                <a:cs typeface="Verdana"/>
                <a:sym typeface="Verdana"/>
              </a:rPr>
              <a:t>Alamelu</a:t>
            </a:r>
            <a:r>
              <a:rPr lang="en-GB" sz="3262" b="1" dirty="0">
                <a:solidFill>
                  <a:srgbClr val="17365D"/>
                </a:solidFill>
                <a:latin typeface="Verdana"/>
                <a:ea typeface="Verdana"/>
                <a:cs typeface="Verdana"/>
                <a:sym typeface="Verdana"/>
              </a:rPr>
              <a:t> </a:t>
            </a:r>
            <a:r>
              <a:rPr lang="en-GB" sz="3262" b="1" dirty="0" err="1">
                <a:solidFill>
                  <a:srgbClr val="17365D"/>
                </a:solidFill>
                <a:latin typeface="Verdana"/>
                <a:ea typeface="Verdana"/>
                <a:cs typeface="Verdana"/>
                <a:sym typeface="Verdana"/>
              </a:rPr>
              <a:t>Mangai</a:t>
            </a:r>
            <a:r>
              <a:rPr lang="en-GB" sz="3262" b="1" dirty="0">
                <a:solidFill>
                  <a:srgbClr val="17365D"/>
                </a:solidFill>
                <a:latin typeface="Verdana"/>
                <a:ea typeface="Verdana"/>
                <a:cs typeface="Verdana"/>
                <a:sym typeface="Verdana"/>
              </a:rPr>
              <a:t> J</a:t>
            </a:r>
            <a:endParaRPr sz="3262" b="1">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chemeClr val="dk1"/>
              </a:buClr>
              <a:buSzPct val="33718"/>
              <a:buFont typeface="Arial"/>
              <a:buNone/>
            </a:pPr>
            <a:r>
              <a:rPr lang="en-GB" sz="3262" b="1" i="0" u="none" strike="noStrike" cap="none" dirty="0">
                <a:solidFill>
                  <a:srgbClr val="17365D"/>
                </a:solidFill>
                <a:latin typeface="Verdana"/>
                <a:ea typeface="Verdana"/>
                <a:cs typeface="Verdana"/>
                <a:sym typeface="Verdana"/>
              </a:rPr>
              <a:t>Prof. </a:t>
            </a:r>
            <a:r>
              <a:rPr lang="en-GB" sz="3262" b="1" i="0" u="none" strike="noStrike" cap="none" dirty="0" err="1">
                <a:solidFill>
                  <a:srgbClr val="17365D"/>
                </a:solidFill>
                <a:latin typeface="Verdana"/>
                <a:ea typeface="Verdana"/>
                <a:cs typeface="Verdana"/>
                <a:sym typeface="Verdana"/>
              </a:rPr>
              <a:t>Prasan</a:t>
            </a:r>
            <a:r>
              <a:rPr lang="en-GB" sz="3262" b="1" i="0" u="none" strike="noStrike" cap="none" dirty="0">
                <a:solidFill>
                  <a:srgbClr val="17365D"/>
                </a:solidFill>
                <a:latin typeface="Verdana"/>
                <a:ea typeface="Verdana"/>
                <a:cs typeface="Verdana"/>
                <a:sym typeface="Verdana"/>
              </a:rPr>
              <a:t> Kumar </a:t>
            </a:r>
            <a:r>
              <a:rPr lang="en-GB" sz="3262" b="1" i="0" u="none" strike="noStrike" cap="none" dirty="0" err="1">
                <a:solidFill>
                  <a:srgbClr val="17365D"/>
                </a:solidFill>
                <a:latin typeface="Verdana"/>
                <a:ea typeface="Verdana"/>
                <a:cs typeface="Verdana"/>
                <a:sym typeface="Verdana"/>
              </a:rPr>
              <a:t>Sahoo</a:t>
            </a:r>
            <a:endParaRPr sz="3262"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Senior Member, IEEE Director, ABC Lab</a:t>
            </a:r>
            <a:endParaRPr sz="1700" b="1" i="0" u="none" strike="noStrike" cap="none">
              <a:solidFill>
                <a:srgbClr val="17365D"/>
              </a:solidFill>
              <a:latin typeface="Verdana"/>
              <a:ea typeface="Verdana"/>
              <a:cs typeface="Verdana"/>
              <a:sym typeface="Verdana"/>
            </a:endParaRPr>
          </a:p>
          <a:p>
            <a:pPr marL="457200" lvl="0">
              <a:spcBef>
                <a:spcPts val="340"/>
              </a:spcBef>
              <a:buClr>
                <a:schemeClr val="dk1"/>
              </a:buClr>
              <a:buSzPct val="64705"/>
            </a:pPr>
            <a:r>
              <a:rPr lang="en-GB" sz="1700" b="1" i="0" u="none" strike="noStrike" cap="none" dirty="0">
                <a:solidFill>
                  <a:srgbClr val="17365D"/>
                </a:solidFill>
                <a:latin typeface="Verdana"/>
                <a:ea typeface="Verdana"/>
                <a:cs typeface="Verdana"/>
                <a:sym typeface="Verdana"/>
              </a:rPr>
              <a:t>Dept. of Computer Science and Information Engineering, Chang Gung </a:t>
            </a:r>
            <a:r>
              <a:rPr lang="en-GB" sz="1700" b="1" dirty="0" smtClean="0">
                <a:solidFill>
                  <a:srgbClr val="17365D"/>
                </a:solidFill>
                <a:latin typeface="Verdana"/>
                <a:ea typeface="Verdana"/>
                <a:cs typeface="Verdana"/>
                <a:sym typeface="Verdana"/>
              </a:rPr>
              <a:t>University(CGU),</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Tel : +886-3-211-8800, Ext: 3804 (Office), 5709 (Lab)</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sng" strike="noStrike" cap="none" dirty="0">
                <a:solidFill>
                  <a:schemeClr val="hlink"/>
                </a:solidFill>
                <a:latin typeface="Verdana"/>
                <a:ea typeface="Verdana"/>
                <a:cs typeface="Verdana"/>
                <a:sym typeface="Verdana"/>
                <a:hlinkClick r:id="rId3"/>
              </a:rPr>
              <a:t>https://www.csie.cgu.edu.tw/~prasankumarsahoo/</a:t>
            </a:r>
            <a:endParaRPr sz="1700" b="1" i="0" u="none" strike="noStrike" cap="none">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ct val="64705"/>
              <a:buFont typeface="Arial"/>
              <a:buNone/>
            </a:pPr>
            <a:r>
              <a:rPr lang="en-GB" sz="1700" b="1" i="0" u="none" strike="noStrike" cap="none" dirty="0">
                <a:solidFill>
                  <a:srgbClr val="17365D"/>
                </a:solidFill>
                <a:latin typeface="Verdana"/>
                <a:ea typeface="Verdana"/>
                <a:cs typeface="Verdana"/>
                <a:sym typeface="Verdana"/>
              </a:rPr>
              <a:t>(lab website)</a:t>
            </a:r>
            <a:endParaRPr sz="1700" b="1" i="0" u="none" strike="noStrike" cap="none">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rgbClr val="17365D"/>
              </a:buClr>
              <a:buSzPct val="100000"/>
              <a:buFont typeface="Arial"/>
              <a:buNone/>
            </a:pPr>
            <a:endParaRPr sz="1700" b="1" i="0" u="none" strike="noStrike" cap="none">
              <a:solidFill>
                <a:srgbClr val="17365D"/>
              </a:solidFill>
              <a:latin typeface="Verdana"/>
              <a:ea typeface="Verdana"/>
              <a:cs typeface="Verdana"/>
              <a:sym typeface="Verdana"/>
            </a:endParaRPr>
          </a:p>
          <a:p>
            <a:pPr marL="0" marR="0" lvl="0" indent="0" algn="l" rtl="0">
              <a:lnSpc>
                <a:spcPct val="100000"/>
              </a:lnSpc>
              <a:spcBef>
                <a:spcPts val="400"/>
              </a:spcBef>
              <a:spcAft>
                <a:spcPts val="0"/>
              </a:spcAft>
              <a:buClr>
                <a:srgbClr val="17365D"/>
              </a:buClr>
              <a:buSzPct val="100000"/>
              <a:buFont typeface="Arial"/>
              <a:buNone/>
            </a:pPr>
            <a:endParaRPr sz="2000" b="1" i="0" u="none" strike="noStrike" cap="none">
              <a:solidFill>
                <a:srgbClr val="17365D"/>
              </a:solidFill>
              <a:latin typeface="Verdana"/>
              <a:ea typeface="Verdana"/>
              <a:cs typeface="Verdana"/>
              <a:sym typeface="Verdana"/>
            </a:endParaRPr>
          </a:p>
        </p:txBody>
      </p:sp>
      <p:sp>
        <p:nvSpPr>
          <p:cNvPr id="109" name="Google Shape;109;g26535cee93c_0_8"/>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PIP104 University Project-II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31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Review-</a:t>
            </a:r>
            <a:r>
              <a:rPr lang="en-GB" sz="2000" b="1">
                <a:solidFill>
                  <a:srgbClr val="17365D"/>
                </a:solidFill>
                <a:latin typeface="Verdana"/>
                <a:ea typeface="Verdana"/>
                <a:cs typeface="Verdana"/>
                <a:sym typeface="Verdana"/>
              </a:rPr>
              <a:t>3</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Introduction</a:t>
            </a:r>
            <a:endParaRPr/>
          </a:p>
        </p:txBody>
      </p:sp>
      <p:sp>
        <p:nvSpPr>
          <p:cNvPr id="115" name="Google Shape;115;p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457200" lvl="0" indent="-356870" algn="l" rtl="0">
              <a:lnSpc>
                <a:spcPct val="80000"/>
              </a:lnSpc>
              <a:spcBef>
                <a:spcPts val="0"/>
              </a:spcBef>
              <a:spcAft>
                <a:spcPts val="0"/>
              </a:spcAft>
              <a:buSzPts val="2020"/>
              <a:buFont typeface="Times New Roman"/>
              <a:buChar char="•"/>
            </a:pPr>
            <a:r>
              <a:rPr lang="en-GB" sz="2020">
                <a:latin typeface="Times New Roman"/>
                <a:ea typeface="Times New Roman"/>
                <a:cs typeface="Times New Roman"/>
                <a:sym typeface="Times New Roman"/>
              </a:rPr>
              <a:t>This project is about studying images of brains to find tumors more accurately. By using smart computer programs, we can  make a big difference in how we understand and treat health issues. The main goal is to carefully identify tumor areas in brain scans to improve how we diagnose and plan treatments.</a:t>
            </a:r>
            <a:endParaRPr sz="2020">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a:latin typeface="Times New Roman"/>
                <a:ea typeface="Times New Roman"/>
                <a:cs typeface="Times New Roman"/>
                <a:sym typeface="Times New Roman"/>
              </a:rPr>
              <a:t>To achieve this, we use a powerful computer model called UNet. It learns from pictures of brains, helping it to see where tumors are and understand the extent of the issue. The project uses special methods like Dice Loss and IOU to ensure the computer model is really good at recognizing details and providing accurate results.</a:t>
            </a:r>
            <a:endParaRPr sz="2020">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20">
              <a:latin typeface="Times New Roman"/>
              <a:ea typeface="Times New Roman"/>
              <a:cs typeface="Times New Roman"/>
              <a:sym typeface="Times New Roman"/>
            </a:endParaRPr>
          </a:p>
          <a:p>
            <a:pPr marL="457200" lvl="0" indent="-356870" algn="l" rtl="0">
              <a:lnSpc>
                <a:spcPct val="80000"/>
              </a:lnSpc>
              <a:spcBef>
                <a:spcPts val="0"/>
              </a:spcBef>
              <a:spcAft>
                <a:spcPts val="0"/>
              </a:spcAft>
              <a:buSzPts val="2020"/>
              <a:buFont typeface="Times New Roman"/>
              <a:buChar char="•"/>
            </a:pPr>
            <a:r>
              <a:rPr lang="en-GB" sz="2020">
                <a:latin typeface="Times New Roman"/>
                <a:ea typeface="Times New Roman"/>
                <a:cs typeface="Times New Roman"/>
                <a:sym typeface="Times New Roman"/>
              </a:rPr>
              <a:t>An essential part of the project is to be clear and transparent about how things are done. This helps everyone understand more about how tumors in the brain work and the challenges in accurately finding them. The project aligns with bigger efforts to advance how we use pictures in medicine, aiming to make brain diagnoses more accurate in the field of neurology. Ultimately, it wants to give doctors a strong tool to find brain tumors early and precisely, leading to better outcomes and more effective treatments.</a:t>
            </a:r>
            <a:endParaRPr sz="202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Literature Review</a:t>
            </a:r>
            <a:endParaRPr/>
          </a:p>
        </p:txBody>
      </p:sp>
      <p:sp>
        <p:nvSpPr>
          <p:cNvPr id="121" name="Google Shape;121;p3"/>
          <p:cNvSpPr txBox="1">
            <a:spLocks noGrp="1"/>
          </p:cNvSpPr>
          <p:nvPr>
            <p:ph type="body" idx="1"/>
          </p:nvPr>
        </p:nvSpPr>
        <p:spPr>
          <a:xfrm>
            <a:off x="812800" y="1033900"/>
            <a:ext cx="10668000" cy="4993800"/>
          </a:xfrm>
          <a:prstGeom prst="rect">
            <a:avLst/>
          </a:prstGeom>
          <a:noFill/>
          <a:ln>
            <a:noFill/>
          </a:ln>
        </p:spPr>
        <p:txBody>
          <a:bodyPr spcFirstLastPara="1" wrap="square" lIns="91425" tIns="45700" rIns="91425" bIns="45700" anchor="t" anchorCtr="0">
            <a:normAutofit/>
          </a:bodyPr>
          <a:lstStyle/>
          <a:p>
            <a:pPr indent="-355600">
              <a:spcBef>
                <a:spcPts val="0"/>
              </a:spcBef>
              <a:buSzPts val="2000"/>
            </a:pPr>
            <a:r>
              <a:rPr lang="en-GB" sz="2000" b="1" dirty="0">
                <a:latin typeface="Times New Roman"/>
                <a:ea typeface="Times New Roman"/>
                <a:cs typeface="Times New Roman"/>
                <a:sym typeface="Times New Roman"/>
              </a:rPr>
              <a:t>Title: "Deep Learning Approaches for Brain </a:t>
            </a:r>
            <a:r>
              <a:rPr lang="en-GB" sz="2000" b="1" dirty="0" err="1">
                <a:latin typeface="Times New Roman"/>
                <a:ea typeface="Times New Roman"/>
                <a:cs typeface="Times New Roman"/>
                <a:sym typeface="Times New Roman"/>
              </a:rPr>
              <a:t>Tumor</a:t>
            </a:r>
            <a:r>
              <a:rPr lang="en-GB" sz="2000" b="1" dirty="0">
                <a:latin typeface="Times New Roman"/>
                <a:ea typeface="Times New Roman"/>
                <a:cs typeface="Times New Roman"/>
                <a:sym typeface="Times New Roman"/>
              </a:rPr>
              <a:t> Segmentation"</a:t>
            </a:r>
            <a:endParaRPr sz="2000" b="1">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Abstract:</a:t>
            </a:r>
            <a:r>
              <a:rPr lang="en-GB" sz="2000" dirty="0">
                <a:latin typeface="Times New Roman"/>
                <a:ea typeface="Times New Roman"/>
                <a:cs typeface="Times New Roman"/>
                <a:sym typeface="Times New Roman"/>
              </a:rPr>
              <a:t> Explores the application of various deep learning techniques for brain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segmentation. Highlights the potential for improved accuracy and efficiency.</a:t>
            </a:r>
            <a:endParaRPr sz="2000">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Drawbacks:</a:t>
            </a:r>
            <a:r>
              <a:rPr lang="en-GB" sz="2000" dirty="0">
                <a:latin typeface="Times New Roman"/>
                <a:ea typeface="Times New Roman"/>
                <a:cs typeface="Times New Roman"/>
                <a:sym typeface="Times New Roman"/>
              </a:rPr>
              <a:t> Limited scalability with large datasets, and potential challenges in real-time applications.</a:t>
            </a:r>
            <a:endParaRPr sz="2000">
              <a:latin typeface="Times New Roman"/>
              <a:ea typeface="Times New Roman"/>
              <a:cs typeface="Times New Roman"/>
              <a:sym typeface="Times New Roman"/>
            </a:endParaRPr>
          </a:p>
          <a:p>
            <a:pPr marL="914400" indent="0">
              <a:spcBef>
                <a:spcPts val="0"/>
              </a:spcBef>
            </a:pPr>
            <a:endParaRPr sz="2000">
              <a:latin typeface="Times New Roman"/>
              <a:ea typeface="Times New Roman"/>
              <a:cs typeface="Times New Roman"/>
              <a:sym typeface="Times New Roman"/>
            </a:endParaRPr>
          </a:p>
          <a:p>
            <a:pPr indent="-355600">
              <a:spcBef>
                <a:spcPts val="0"/>
              </a:spcBef>
              <a:buSzPts val="2000"/>
            </a:pPr>
            <a:r>
              <a:rPr lang="en-GB" sz="2000" b="1" dirty="0">
                <a:latin typeface="Times New Roman"/>
                <a:ea typeface="Times New Roman"/>
                <a:cs typeface="Times New Roman"/>
                <a:sym typeface="Times New Roman"/>
              </a:rPr>
              <a:t>Title: "A Comprehensive Survey on Brain </a:t>
            </a:r>
            <a:r>
              <a:rPr lang="en-GB" sz="2000" b="1" dirty="0" err="1">
                <a:latin typeface="Times New Roman"/>
                <a:ea typeface="Times New Roman"/>
                <a:cs typeface="Times New Roman"/>
                <a:sym typeface="Times New Roman"/>
              </a:rPr>
              <a:t>Tumor</a:t>
            </a:r>
            <a:r>
              <a:rPr lang="en-GB" sz="2000" b="1" dirty="0">
                <a:latin typeface="Times New Roman"/>
                <a:ea typeface="Times New Roman"/>
                <a:cs typeface="Times New Roman"/>
                <a:sym typeface="Times New Roman"/>
              </a:rPr>
              <a:t> Segmentation Techniques"</a:t>
            </a:r>
            <a:endParaRPr sz="2000" b="1">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Abstract: </a:t>
            </a:r>
            <a:r>
              <a:rPr lang="en-GB" sz="2000" dirty="0">
                <a:latin typeface="Times New Roman"/>
                <a:ea typeface="Times New Roman"/>
                <a:cs typeface="Times New Roman"/>
                <a:sym typeface="Times New Roman"/>
              </a:rPr>
              <a:t>Conducts a survey on both traditional and deep learning-based segmentation methods for brain </a:t>
            </a:r>
            <a:r>
              <a:rPr lang="en-GB" sz="2000" dirty="0" err="1">
                <a:latin typeface="Times New Roman"/>
                <a:ea typeface="Times New Roman"/>
                <a:cs typeface="Times New Roman"/>
                <a:sym typeface="Times New Roman"/>
              </a:rPr>
              <a:t>tumors</a:t>
            </a:r>
            <a:r>
              <a:rPr lang="en-GB" sz="2000" dirty="0">
                <a:latin typeface="Times New Roman"/>
                <a:ea typeface="Times New Roman"/>
                <a:cs typeface="Times New Roman"/>
                <a:sym typeface="Times New Roman"/>
              </a:rPr>
              <a:t>. Discusses the strengths and weaknesses of each approach.</a:t>
            </a:r>
            <a:endParaRPr sz="2000">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Drawbacks: </a:t>
            </a:r>
            <a:r>
              <a:rPr lang="en-GB" sz="2000" dirty="0">
                <a:latin typeface="Times New Roman"/>
                <a:ea typeface="Times New Roman"/>
                <a:cs typeface="Times New Roman"/>
                <a:sym typeface="Times New Roman"/>
              </a:rPr>
              <a:t>Emphasizes the need for more robust algorithms in the presence of varying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shapes and sizes.</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ac2bbe1265_0_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indent="-355600">
              <a:spcBef>
                <a:spcPts val="0"/>
              </a:spcBef>
              <a:buSzPts val="2000"/>
            </a:pPr>
            <a:r>
              <a:rPr lang="en-GB" sz="2000" b="1" dirty="0">
                <a:latin typeface="Times New Roman"/>
                <a:ea typeface="Times New Roman"/>
                <a:cs typeface="Times New Roman"/>
                <a:sym typeface="Times New Roman"/>
              </a:rPr>
              <a:t>Title: "Enhancements in </a:t>
            </a:r>
            <a:r>
              <a:rPr lang="en-GB" sz="2000" b="1" dirty="0" err="1">
                <a:latin typeface="Times New Roman"/>
                <a:ea typeface="Times New Roman"/>
                <a:cs typeface="Times New Roman"/>
                <a:sym typeface="Times New Roman"/>
              </a:rPr>
              <a:t>Convolutional</a:t>
            </a:r>
            <a:r>
              <a:rPr lang="en-GB" sz="2000" b="1" dirty="0">
                <a:latin typeface="Times New Roman"/>
                <a:ea typeface="Times New Roman"/>
                <a:cs typeface="Times New Roman"/>
                <a:sym typeface="Times New Roman"/>
              </a:rPr>
              <a:t> Neural Networks for Brain </a:t>
            </a:r>
            <a:r>
              <a:rPr lang="en-GB" sz="2000" b="1" dirty="0" err="1">
                <a:latin typeface="Times New Roman"/>
                <a:ea typeface="Times New Roman"/>
                <a:cs typeface="Times New Roman"/>
                <a:sym typeface="Times New Roman"/>
              </a:rPr>
              <a:t>Tumor</a:t>
            </a:r>
            <a:r>
              <a:rPr lang="en-GB" sz="2000" b="1" dirty="0">
                <a:latin typeface="Times New Roman"/>
                <a:ea typeface="Times New Roman"/>
                <a:cs typeface="Times New Roman"/>
                <a:sym typeface="Times New Roman"/>
              </a:rPr>
              <a:t> Segmentation"</a:t>
            </a:r>
            <a:endParaRPr sz="2000" b="1">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Abstract: </a:t>
            </a:r>
            <a:r>
              <a:rPr lang="en-GB" sz="2000" dirty="0">
                <a:latin typeface="Times New Roman"/>
                <a:ea typeface="Times New Roman"/>
                <a:cs typeface="Times New Roman"/>
                <a:sym typeface="Times New Roman"/>
              </a:rPr>
              <a:t>Investigates improvements in </a:t>
            </a:r>
            <a:r>
              <a:rPr lang="en-GB" sz="2000" dirty="0" err="1">
                <a:latin typeface="Times New Roman"/>
                <a:ea typeface="Times New Roman"/>
                <a:cs typeface="Times New Roman"/>
                <a:sym typeface="Times New Roman"/>
              </a:rPr>
              <a:t>convolutional</a:t>
            </a:r>
            <a:r>
              <a:rPr lang="en-GB" sz="2000" dirty="0">
                <a:latin typeface="Times New Roman"/>
                <a:ea typeface="Times New Roman"/>
                <a:cs typeface="Times New Roman"/>
                <a:sym typeface="Times New Roman"/>
              </a:rPr>
              <a:t> neural networks for achieving higher accuracy in brain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segmentation. Explores novel architectures and optimization techniques.</a:t>
            </a:r>
            <a:endParaRPr sz="2000">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Drawbacks: </a:t>
            </a:r>
            <a:r>
              <a:rPr lang="en-GB" sz="2000" dirty="0">
                <a:latin typeface="Times New Roman"/>
                <a:ea typeface="Times New Roman"/>
                <a:cs typeface="Times New Roman"/>
                <a:sym typeface="Times New Roman"/>
              </a:rPr>
              <a:t>Computational complexity and increased training times.</a:t>
            </a:r>
            <a:endParaRPr sz="2000">
              <a:latin typeface="Times New Roman"/>
              <a:ea typeface="Times New Roman"/>
              <a:cs typeface="Times New Roman"/>
              <a:sym typeface="Times New Roman"/>
            </a:endParaRPr>
          </a:p>
          <a:p>
            <a:pPr marL="0" indent="0">
              <a:spcBef>
                <a:spcPts val="0"/>
              </a:spcBef>
            </a:pPr>
            <a:endParaRPr sz="2000">
              <a:latin typeface="Times New Roman"/>
              <a:ea typeface="Times New Roman"/>
              <a:cs typeface="Times New Roman"/>
              <a:sym typeface="Times New Roman"/>
            </a:endParaRPr>
          </a:p>
          <a:p>
            <a:pPr indent="-355600">
              <a:spcBef>
                <a:spcPts val="0"/>
              </a:spcBef>
              <a:buSzPts val="2000"/>
            </a:pPr>
            <a:r>
              <a:rPr lang="en-GB" sz="2000" b="1" dirty="0">
                <a:latin typeface="Times New Roman"/>
                <a:ea typeface="Times New Roman"/>
                <a:cs typeface="Times New Roman"/>
                <a:sym typeface="Times New Roman"/>
              </a:rPr>
              <a:t>Title: "Multimodal Brain </a:t>
            </a:r>
            <a:r>
              <a:rPr lang="en-GB" sz="2000" b="1" dirty="0" err="1">
                <a:latin typeface="Times New Roman"/>
                <a:ea typeface="Times New Roman"/>
                <a:cs typeface="Times New Roman"/>
                <a:sym typeface="Times New Roman"/>
              </a:rPr>
              <a:t>Tumor</a:t>
            </a:r>
            <a:r>
              <a:rPr lang="en-GB" sz="2000" b="1" dirty="0">
                <a:latin typeface="Times New Roman"/>
                <a:ea typeface="Times New Roman"/>
                <a:cs typeface="Times New Roman"/>
                <a:sym typeface="Times New Roman"/>
              </a:rPr>
              <a:t> Segmentation using Fusion of MRI and PET Images"</a:t>
            </a:r>
            <a:endParaRPr sz="2000" b="1">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Abstract:</a:t>
            </a:r>
            <a:r>
              <a:rPr lang="en-GB" sz="2000" dirty="0">
                <a:latin typeface="Times New Roman"/>
                <a:ea typeface="Times New Roman"/>
                <a:cs typeface="Times New Roman"/>
                <a:sym typeface="Times New Roman"/>
              </a:rPr>
              <a:t> Explores the integration of multimodal imaging, specifically Magnetic Resonance Imaging (MRI) and Positron Emission Tomography (PET), for brain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segmentation. Investigates the potential benefits of combining information from different imaging modalities for improved segmentation accuracy.</a:t>
            </a:r>
            <a:endParaRPr sz="2000">
              <a:latin typeface="Times New Roman"/>
              <a:ea typeface="Times New Roman"/>
              <a:cs typeface="Times New Roman"/>
              <a:sym typeface="Times New Roman"/>
            </a:endParaRPr>
          </a:p>
          <a:p>
            <a:pPr marL="914400" lvl="1" indent="-355600" algn="l" rtl="0">
              <a:lnSpc>
                <a:spcPct val="10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Drawbacks:</a:t>
            </a:r>
            <a:r>
              <a:rPr lang="en-GB" sz="2000" dirty="0">
                <a:latin typeface="Times New Roman"/>
                <a:ea typeface="Times New Roman"/>
                <a:cs typeface="Times New Roman"/>
                <a:sym typeface="Times New Roman"/>
              </a:rPr>
              <a:t> Challenges in aligning and fusing data from different modalities, potential impact of noise and variations in imaging protocols.</a:t>
            </a:r>
            <a:endParaRPr sz="2000">
              <a:latin typeface="Times New Roman"/>
              <a:ea typeface="Times New Roman"/>
              <a:cs typeface="Times New Roman"/>
              <a:sym typeface="Times New Roman"/>
            </a:endParaRPr>
          </a:p>
        </p:txBody>
      </p:sp>
      <p:sp>
        <p:nvSpPr>
          <p:cNvPr id="127" name="Google Shape;127;g2ac2bbe1265_0_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Literature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ac2bbe1265_0_1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Proposed Method</a:t>
            </a:r>
            <a:endParaRPr/>
          </a:p>
        </p:txBody>
      </p:sp>
      <p:sp>
        <p:nvSpPr>
          <p:cNvPr id="133" name="Google Shape;133;g2ac2bbe1265_0_1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457200" lvl="0" indent="-323850" algn="l" rtl="0">
              <a:spcBef>
                <a:spcPts val="0"/>
              </a:spcBef>
              <a:spcAft>
                <a:spcPts val="0"/>
              </a:spcAft>
              <a:buSzPts val="1500"/>
              <a:buFont typeface="Times New Roman"/>
              <a:buChar char="•"/>
            </a:pPr>
            <a:r>
              <a:rPr lang="en-GB" sz="1600" b="1" dirty="0">
                <a:latin typeface="Times New Roman"/>
                <a:ea typeface="Times New Roman"/>
                <a:cs typeface="Times New Roman"/>
                <a:sym typeface="Times New Roman"/>
              </a:rPr>
              <a:t>U-Net </a:t>
            </a:r>
            <a:r>
              <a:rPr lang="en-GB" sz="1600" b="1" dirty="0" smtClean="0">
                <a:latin typeface="Times New Roman"/>
                <a:ea typeface="Times New Roman"/>
                <a:cs typeface="Times New Roman"/>
                <a:sym typeface="Times New Roman"/>
              </a:rPr>
              <a:t>Architecture:</a:t>
            </a:r>
            <a:endParaRPr sz="1600" b="1">
              <a:latin typeface="Times New Roman"/>
              <a:ea typeface="Times New Roman"/>
              <a:cs typeface="Times New Roman"/>
              <a:sym typeface="Times New Roman"/>
            </a:endParaRPr>
          </a:p>
          <a:p>
            <a:pPr marL="457200" lvl="0" indent="0" algn="l" rtl="0">
              <a:spcBef>
                <a:spcPts val="0"/>
              </a:spcBef>
              <a:spcAft>
                <a:spcPts val="0"/>
              </a:spcAft>
              <a:buNone/>
            </a:pPr>
            <a:r>
              <a:rPr lang="en-GB" sz="1600" dirty="0">
                <a:latin typeface="Times New Roman"/>
                <a:ea typeface="Times New Roman"/>
                <a:cs typeface="Times New Roman"/>
                <a:sym typeface="Times New Roman"/>
              </a:rPr>
              <a:t>Modification of the U-Net architecture to tailor it to the specific characteristics of brain </a:t>
            </a:r>
            <a:r>
              <a:rPr lang="en-GB" sz="1600" dirty="0" err="1">
                <a:latin typeface="Times New Roman"/>
                <a:ea typeface="Times New Roman"/>
                <a:cs typeface="Times New Roman"/>
                <a:sym typeface="Times New Roman"/>
              </a:rPr>
              <a:t>tumor</a:t>
            </a:r>
            <a:r>
              <a:rPr lang="en-GB" sz="1600" dirty="0">
                <a:latin typeface="Times New Roman"/>
                <a:ea typeface="Times New Roman"/>
                <a:cs typeface="Times New Roman"/>
                <a:sym typeface="Times New Roman"/>
              </a:rPr>
              <a:t> segmentation.</a:t>
            </a:r>
            <a:endParaRPr sz="1600">
              <a:latin typeface="Times New Roman"/>
              <a:ea typeface="Times New Roman"/>
              <a:cs typeface="Times New Roman"/>
              <a:sym typeface="Times New Roman"/>
            </a:endParaRPr>
          </a:p>
          <a:p>
            <a:pPr marL="457200" lvl="0" indent="0" algn="l" rtl="0">
              <a:spcBef>
                <a:spcPts val="0"/>
              </a:spcBef>
              <a:spcAft>
                <a:spcPts val="0"/>
              </a:spcAft>
              <a:buNone/>
            </a:pPr>
            <a:r>
              <a:rPr lang="en-GB" sz="1600" dirty="0">
                <a:latin typeface="Times New Roman"/>
                <a:ea typeface="Times New Roman"/>
                <a:cs typeface="Times New Roman"/>
                <a:sym typeface="Times New Roman"/>
              </a:rPr>
              <a:t>In-depth analysis and fine-tuning of the encoder and decoder blocks for optimal feature extraction and reconstruction.</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GB" sz="1600" b="1" dirty="0">
                <a:latin typeface="Times New Roman"/>
                <a:ea typeface="Times New Roman"/>
                <a:cs typeface="Times New Roman"/>
                <a:sym typeface="Times New Roman"/>
              </a:rPr>
              <a:t>Data Processing and Augmentation</a:t>
            </a:r>
            <a:r>
              <a:rPr lang="en-GB" sz="1600" b="1" dirty="0" smtClean="0">
                <a:latin typeface="Times New Roman"/>
                <a:ea typeface="Times New Roman"/>
                <a:cs typeface="Times New Roman"/>
                <a:sym typeface="Times New Roman"/>
              </a:rPr>
              <a:t>:</a:t>
            </a:r>
            <a:endParaRPr lang="en-US" sz="1600" dirty="0" smtClean="0">
              <a:latin typeface="Times New Roman"/>
              <a:ea typeface="Times New Roman"/>
              <a:cs typeface="Times New Roman"/>
              <a:sym typeface="Times New Roman"/>
            </a:endParaRPr>
          </a:p>
          <a:p>
            <a:pPr lvl="0" indent="0">
              <a:spcBef>
                <a:spcPts val="0"/>
              </a:spcBef>
              <a:buNone/>
            </a:pPr>
            <a:r>
              <a:rPr lang="en-US" sz="1600" dirty="0" smtClean="0">
                <a:latin typeface="Times New Roman"/>
                <a:ea typeface="Times New Roman"/>
                <a:cs typeface="Times New Roman"/>
                <a:sym typeface="Times New Roman"/>
              </a:rPr>
              <a:t>For data processing, normalize and resize images, ensuring proper data types. For augmentation, implement random rotations, flips, and zooms, and integrate these transformations into your dataset class for improved model generalization.</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GB" sz="1600" b="1" dirty="0">
                <a:latin typeface="Times New Roman"/>
                <a:ea typeface="Times New Roman"/>
                <a:cs typeface="Times New Roman"/>
                <a:sym typeface="Times New Roman"/>
              </a:rPr>
              <a:t>Machine Learning for Segmentation:</a:t>
            </a:r>
            <a:endParaRPr sz="1600" b="1">
              <a:latin typeface="Times New Roman"/>
              <a:ea typeface="Times New Roman"/>
              <a:cs typeface="Times New Roman"/>
              <a:sym typeface="Times New Roman"/>
            </a:endParaRPr>
          </a:p>
          <a:p>
            <a:pPr marL="457200" lvl="0" indent="0" algn="l" rtl="0">
              <a:spcBef>
                <a:spcPts val="0"/>
              </a:spcBef>
              <a:spcAft>
                <a:spcPts val="0"/>
              </a:spcAft>
              <a:buNone/>
            </a:pPr>
            <a:r>
              <a:rPr lang="en-GB" sz="1600" dirty="0">
                <a:latin typeface="Times New Roman"/>
                <a:ea typeface="Times New Roman"/>
                <a:cs typeface="Times New Roman"/>
                <a:sym typeface="Times New Roman"/>
              </a:rPr>
              <a:t>Training the </a:t>
            </a:r>
            <a:r>
              <a:rPr lang="en-GB" sz="1600" dirty="0" smtClean="0">
                <a:latin typeface="Times New Roman"/>
                <a:ea typeface="Times New Roman"/>
                <a:cs typeface="Times New Roman"/>
                <a:sym typeface="Times New Roman"/>
              </a:rPr>
              <a:t>U-Net </a:t>
            </a:r>
            <a:r>
              <a:rPr lang="en-GB" sz="1600" dirty="0">
                <a:latin typeface="Times New Roman"/>
                <a:ea typeface="Times New Roman"/>
                <a:cs typeface="Times New Roman"/>
                <a:sym typeface="Times New Roman"/>
              </a:rPr>
              <a:t>model using a </a:t>
            </a:r>
            <a:r>
              <a:rPr lang="en-GB" sz="1600" dirty="0" smtClean="0">
                <a:latin typeface="Times New Roman"/>
                <a:ea typeface="Times New Roman"/>
                <a:cs typeface="Times New Roman"/>
                <a:sym typeface="Times New Roman"/>
              </a:rPr>
              <a:t>dataset with the original images and masks.</a:t>
            </a:r>
            <a:endParaRPr sz="1600">
              <a:latin typeface="Times New Roman"/>
              <a:ea typeface="Times New Roman"/>
              <a:cs typeface="Times New Roman"/>
              <a:sym typeface="Times New Roman"/>
            </a:endParaRPr>
          </a:p>
          <a:p>
            <a:pPr marL="457200" lvl="0" indent="0" algn="l" rtl="0">
              <a:spcBef>
                <a:spcPts val="0"/>
              </a:spcBef>
              <a:spcAft>
                <a:spcPts val="0"/>
              </a:spcAft>
              <a:buNone/>
            </a:pPr>
            <a:r>
              <a:rPr lang="en-GB" sz="1600" dirty="0">
                <a:latin typeface="Times New Roman"/>
                <a:ea typeface="Times New Roman"/>
                <a:cs typeface="Times New Roman"/>
                <a:sym typeface="Times New Roman"/>
              </a:rPr>
              <a:t>Integration of a custom loss function, such as the Dice Loss, to further refine the model's ability to capture intricate </a:t>
            </a:r>
            <a:r>
              <a:rPr lang="en-GB" sz="1600" dirty="0" err="1">
                <a:latin typeface="Times New Roman"/>
                <a:ea typeface="Times New Roman"/>
                <a:cs typeface="Times New Roman"/>
                <a:sym typeface="Times New Roman"/>
              </a:rPr>
              <a:t>tumor</a:t>
            </a:r>
            <a:r>
              <a:rPr lang="en-GB" sz="1600" dirty="0">
                <a:latin typeface="Times New Roman"/>
                <a:ea typeface="Times New Roman"/>
                <a:cs typeface="Times New Roman"/>
                <a:sym typeface="Times New Roman"/>
              </a:rPr>
              <a:t> boundaries.</a:t>
            </a:r>
            <a:endParaRPr sz="1600">
              <a:latin typeface="Times New Roman"/>
              <a:ea typeface="Times New Roman"/>
              <a:cs typeface="Times New Roman"/>
              <a:sym typeface="Times New Roman"/>
            </a:endParaRPr>
          </a:p>
          <a:p>
            <a:pPr marL="457200" lvl="0" indent="0" algn="l" rtl="0">
              <a:spcBef>
                <a:spcPts val="0"/>
              </a:spcBef>
              <a:spcAft>
                <a:spcPts val="0"/>
              </a:spcAft>
              <a:buNone/>
            </a:pPr>
            <a:r>
              <a:rPr lang="en-GB" sz="1600" dirty="0">
                <a:latin typeface="Times New Roman"/>
                <a:ea typeface="Times New Roman"/>
                <a:cs typeface="Times New Roman"/>
                <a:sym typeface="Times New Roman"/>
              </a:rPr>
              <a:t>Utilization of Adam optimizer for efficient model convergence.</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GB" sz="1600" b="1" dirty="0">
                <a:latin typeface="Times New Roman"/>
                <a:ea typeface="Times New Roman"/>
                <a:cs typeface="Times New Roman"/>
                <a:sym typeface="Times New Roman"/>
              </a:rPr>
              <a:t>Evaluation and Validation:</a:t>
            </a:r>
            <a:endParaRPr sz="1600" b="1">
              <a:latin typeface="Times New Roman"/>
              <a:ea typeface="Times New Roman"/>
              <a:cs typeface="Times New Roman"/>
              <a:sym typeface="Times New Roman"/>
            </a:endParaRPr>
          </a:p>
          <a:p>
            <a:pPr marL="457200" lvl="0" indent="0" algn="l" rtl="0">
              <a:spcBef>
                <a:spcPts val="0"/>
              </a:spcBef>
              <a:spcAft>
                <a:spcPts val="0"/>
              </a:spcAft>
              <a:buNone/>
            </a:pPr>
            <a:r>
              <a:rPr lang="en-GB" sz="1600" dirty="0">
                <a:latin typeface="Times New Roman"/>
                <a:ea typeface="Times New Roman"/>
                <a:cs typeface="Times New Roman"/>
                <a:sym typeface="Times New Roman"/>
              </a:rPr>
              <a:t>Validation of model predictions against ground truth data to ensure reliability.</a:t>
            </a:r>
            <a:endParaRPr sz="1600">
              <a:latin typeface="Times New Roman"/>
              <a:ea typeface="Times New Roman"/>
              <a:cs typeface="Times New Roman"/>
              <a:sym typeface="Times New Roman"/>
            </a:endParaRPr>
          </a:p>
          <a:p>
            <a:pPr marL="457200" lvl="0" indent="0" algn="l" rtl="0">
              <a:spcBef>
                <a:spcPts val="0"/>
              </a:spcBef>
              <a:spcAft>
                <a:spcPts val="0"/>
              </a:spcAft>
              <a:buNone/>
            </a:pPr>
            <a:r>
              <a:rPr lang="en-GB" sz="1600" dirty="0">
                <a:latin typeface="Times New Roman"/>
                <a:ea typeface="Times New Roman"/>
                <a:cs typeface="Times New Roman"/>
                <a:sym typeface="Times New Roman"/>
              </a:rPr>
              <a:t>Comprehensive documentation of methodologies for transparency, reproducibility, and ease of further research.</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Objectives</a:t>
            </a:r>
            <a:endParaRPr/>
          </a:p>
        </p:txBody>
      </p:sp>
      <p:sp>
        <p:nvSpPr>
          <p:cNvPr id="139" name="Google Shape;139;p5"/>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457200" lvl="0" indent="-355600" algn="l" rtl="0">
              <a:lnSpc>
                <a:spcPct val="8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Data Preparation:</a:t>
            </a:r>
            <a:endParaRPr sz="2000" b="1">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Collect brain MRI images with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masks.</a:t>
            </a: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Create a </a:t>
            </a:r>
            <a:r>
              <a:rPr lang="en-GB" sz="2000" dirty="0" err="1">
                <a:latin typeface="Times New Roman"/>
                <a:ea typeface="Times New Roman"/>
                <a:cs typeface="Times New Roman"/>
                <a:sym typeface="Times New Roman"/>
              </a:rPr>
              <a:t>dataframe</a:t>
            </a:r>
            <a:r>
              <a:rPr lang="en-GB" sz="2000" dirty="0">
                <a:latin typeface="Times New Roman"/>
                <a:ea typeface="Times New Roman"/>
                <a:cs typeface="Times New Roman"/>
                <a:sym typeface="Times New Roman"/>
              </a:rPr>
              <a:t>, split into training sets, and load using </a:t>
            </a:r>
            <a:r>
              <a:rPr lang="en-GB" sz="2000" dirty="0" err="1">
                <a:latin typeface="Times New Roman"/>
                <a:ea typeface="Times New Roman"/>
                <a:cs typeface="Times New Roman"/>
                <a:sym typeface="Times New Roman"/>
              </a:rPr>
              <a:t>PyTorch</a:t>
            </a:r>
            <a:r>
              <a:rPr lang="en-GB" sz="2000" dirty="0">
                <a:latin typeface="Times New Roman"/>
                <a:ea typeface="Times New Roman"/>
                <a:cs typeface="Times New Roman"/>
                <a:sym typeface="Times New Roman"/>
              </a:rPr>
              <a:t> </a:t>
            </a:r>
            <a:r>
              <a:rPr lang="en-GB" sz="2000" dirty="0" err="1">
                <a:latin typeface="Times New Roman"/>
                <a:ea typeface="Times New Roman"/>
                <a:cs typeface="Times New Roman"/>
                <a:sym typeface="Times New Roman"/>
              </a:rPr>
              <a:t>DataLoader</a:t>
            </a:r>
            <a:r>
              <a:rPr lang="en-GB" sz="2000" dirty="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Model Architecture:</a:t>
            </a:r>
            <a:endParaRPr sz="2000" b="1">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Design a U-Net-based model for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segmentation.</a:t>
            </a: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Use </a:t>
            </a:r>
            <a:r>
              <a:rPr lang="en-GB" sz="2000" dirty="0" err="1">
                <a:latin typeface="Times New Roman"/>
                <a:ea typeface="Times New Roman"/>
                <a:cs typeface="Times New Roman"/>
                <a:sym typeface="Times New Roman"/>
              </a:rPr>
              <a:t>convolutional</a:t>
            </a:r>
            <a:r>
              <a:rPr lang="en-GB" sz="2000" dirty="0">
                <a:latin typeface="Times New Roman"/>
                <a:ea typeface="Times New Roman"/>
                <a:cs typeface="Times New Roman"/>
                <a:sym typeface="Times New Roman"/>
              </a:rPr>
              <a:t> layers for feature extraction and </a:t>
            </a:r>
            <a:r>
              <a:rPr lang="en-GB" sz="2000" dirty="0" err="1">
                <a:latin typeface="Times New Roman"/>
                <a:ea typeface="Times New Roman"/>
                <a:cs typeface="Times New Roman"/>
                <a:sym typeface="Times New Roman"/>
              </a:rPr>
              <a:t>deconvolutional</a:t>
            </a:r>
            <a:r>
              <a:rPr lang="en-GB" sz="2000" dirty="0">
                <a:latin typeface="Times New Roman"/>
                <a:ea typeface="Times New Roman"/>
                <a:cs typeface="Times New Roman"/>
                <a:sym typeface="Times New Roman"/>
              </a:rPr>
              <a:t> layers for </a:t>
            </a:r>
            <a:r>
              <a:rPr lang="en-GB" sz="2000" dirty="0" err="1">
                <a:latin typeface="Times New Roman"/>
                <a:ea typeface="Times New Roman"/>
                <a:cs typeface="Times New Roman"/>
                <a:sym typeface="Times New Roman"/>
              </a:rPr>
              <a:t>upsampling</a:t>
            </a:r>
            <a:r>
              <a:rPr lang="en-GB" sz="2000" dirty="0" smtClean="0">
                <a:latin typeface="Times New Roman"/>
                <a:ea typeface="Times New Roman"/>
                <a:cs typeface="Times New Roman"/>
                <a:sym typeface="Times New Roman"/>
              </a:rPr>
              <a:t>.</a:t>
            </a:r>
          </a:p>
          <a:p>
            <a:pPr marL="457200" lvl="0" indent="-355600" algn="l" rtl="0">
              <a:lnSpc>
                <a:spcPct val="80000"/>
              </a:lnSpc>
              <a:spcBef>
                <a:spcPts val="0"/>
              </a:spcBef>
              <a:spcAft>
                <a:spcPts val="0"/>
              </a:spcAft>
              <a:buSzPts val="2000"/>
              <a:buFont typeface="Times New Roman"/>
              <a:buChar char="•"/>
            </a:pP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Model Training:</a:t>
            </a:r>
            <a:endParaRPr sz="2000" b="1">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Implement Dice Loss for model training.</a:t>
            </a: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Train with Adam optimizer, monitor training and validation loss</a:t>
            </a:r>
            <a:r>
              <a:rPr lang="en-GB" sz="2000" dirty="0" smtClean="0">
                <a:latin typeface="Times New Roman"/>
                <a:ea typeface="Times New Roman"/>
                <a:cs typeface="Times New Roman"/>
                <a:sym typeface="Times New Roman"/>
              </a:rPr>
              <a:t>.</a:t>
            </a:r>
          </a:p>
          <a:p>
            <a:pPr marL="457200" lvl="0" indent="-355600" algn="l" rtl="0">
              <a:lnSpc>
                <a:spcPct val="80000"/>
              </a:lnSpc>
              <a:spcBef>
                <a:spcPts val="0"/>
              </a:spcBef>
              <a:spcAft>
                <a:spcPts val="0"/>
              </a:spcAft>
              <a:buSzPts val="2000"/>
              <a:buFont typeface="Times New Roman"/>
              <a:buChar char="•"/>
            </a:pP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b="1" dirty="0">
                <a:latin typeface="Times New Roman"/>
                <a:ea typeface="Times New Roman"/>
                <a:cs typeface="Times New Roman"/>
                <a:sym typeface="Times New Roman"/>
              </a:rPr>
              <a:t>Performance Evaluation:</a:t>
            </a:r>
            <a:endParaRPr sz="2000" b="1">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Calculate Intersection over Union during training and validation.</a:t>
            </a: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Generate time series data for loss and </a:t>
            </a:r>
            <a:r>
              <a:rPr lang="en-GB" sz="2000" dirty="0" err="1">
                <a:latin typeface="Times New Roman"/>
                <a:ea typeface="Times New Roman"/>
                <a:cs typeface="Times New Roman"/>
                <a:sym typeface="Times New Roman"/>
              </a:rPr>
              <a:t>IoU</a:t>
            </a:r>
            <a:r>
              <a:rPr lang="en-GB" sz="2000" dirty="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endParaRPr lang="en-GB" sz="2000" b="1" dirty="0" smtClean="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b="1" dirty="0" smtClean="0">
                <a:latin typeface="Times New Roman"/>
                <a:ea typeface="Times New Roman"/>
                <a:cs typeface="Times New Roman"/>
                <a:sym typeface="Times New Roman"/>
              </a:rPr>
              <a:t>Visualization</a:t>
            </a:r>
            <a:r>
              <a:rPr lang="en-GB" sz="2000" b="1" dirty="0">
                <a:latin typeface="Times New Roman"/>
                <a:ea typeface="Times New Roman"/>
                <a:cs typeface="Times New Roman"/>
                <a:sym typeface="Times New Roman"/>
              </a:rPr>
              <a:t>:</a:t>
            </a:r>
            <a:endParaRPr sz="2000" b="1">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Display input images, predicted </a:t>
            </a:r>
            <a:r>
              <a:rPr lang="en-GB" sz="2000" dirty="0" err="1">
                <a:latin typeface="Times New Roman"/>
                <a:ea typeface="Times New Roman"/>
                <a:cs typeface="Times New Roman"/>
                <a:sym typeface="Times New Roman"/>
              </a:rPr>
              <a:t>tumor</a:t>
            </a:r>
            <a:r>
              <a:rPr lang="en-GB" sz="2000" dirty="0">
                <a:latin typeface="Times New Roman"/>
                <a:ea typeface="Times New Roman"/>
                <a:cs typeface="Times New Roman"/>
                <a:sym typeface="Times New Roman"/>
              </a:rPr>
              <a:t> masks, and true masks.</a:t>
            </a:r>
            <a:endParaRPr sz="2000">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sz="2000" dirty="0">
                <a:latin typeface="Times New Roman"/>
                <a:ea typeface="Times New Roman"/>
                <a:cs typeface="Times New Roman"/>
                <a:sym typeface="Times New Roman"/>
              </a:rPr>
              <a:t>Visualize training and validation loss and </a:t>
            </a:r>
            <a:r>
              <a:rPr lang="en-GB" sz="2000" dirty="0" err="1">
                <a:latin typeface="Times New Roman"/>
                <a:ea typeface="Times New Roman"/>
                <a:cs typeface="Times New Roman"/>
                <a:sym typeface="Times New Roman"/>
              </a:rPr>
              <a:t>IoU</a:t>
            </a:r>
            <a:r>
              <a:rPr lang="en-GB" sz="2000" dirty="0">
                <a:latin typeface="Times New Roman"/>
                <a:ea typeface="Times New Roman"/>
                <a:cs typeface="Times New Roman"/>
                <a:sym typeface="Times New Roman"/>
              </a:rPr>
              <a:t> scores.</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acd6f8b36f_0_9"/>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Objectives</a:t>
            </a:r>
            <a:endParaRPr/>
          </a:p>
        </p:txBody>
      </p:sp>
      <p:sp>
        <p:nvSpPr>
          <p:cNvPr id="145" name="Google Shape;145;g2acd6f8b36f_0_9"/>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57200" lvl="0" indent="-355600" algn="l" rtl="0">
              <a:lnSpc>
                <a:spcPct val="80000"/>
              </a:lnSpc>
              <a:spcBef>
                <a:spcPts val="0"/>
              </a:spcBef>
              <a:spcAft>
                <a:spcPts val="0"/>
              </a:spcAft>
              <a:buSzPts val="2000"/>
              <a:buFont typeface="Times New Roman"/>
              <a:buChar char="•"/>
            </a:pPr>
            <a:r>
              <a:rPr lang="en-GB" b="1" dirty="0" err="1">
                <a:latin typeface="Times New Roman"/>
                <a:ea typeface="Times New Roman"/>
                <a:cs typeface="Times New Roman"/>
                <a:sym typeface="Times New Roman"/>
              </a:rPr>
              <a:t>Hyperparameter</a:t>
            </a:r>
            <a:r>
              <a:rPr lang="en-GB" b="1" dirty="0">
                <a:latin typeface="Times New Roman"/>
                <a:ea typeface="Times New Roman"/>
                <a:cs typeface="Times New Roman"/>
                <a:sym typeface="Times New Roman"/>
              </a:rPr>
              <a:t> Tuning:</a:t>
            </a:r>
            <a:endParaRPr b="1">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dirty="0">
                <a:latin typeface="Times New Roman"/>
                <a:ea typeface="Times New Roman"/>
                <a:cs typeface="Times New Roman"/>
                <a:sym typeface="Times New Roman"/>
              </a:rPr>
              <a:t>Experiment with learning rate and batch size.</a:t>
            </a:r>
            <a:endParaRPr>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dirty="0">
                <a:latin typeface="Times New Roman"/>
                <a:ea typeface="Times New Roman"/>
                <a:cs typeface="Times New Roman"/>
                <a:sym typeface="Times New Roman"/>
              </a:rPr>
              <a:t>Optimize model performance</a:t>
            </a:r>
            <a:r>
              <a:rPr lang="en-GB" dirty="0" smtClean="0">
                <a:latin typeface="Times New Roman"/>
                <a:ea typeface="Times New Roman"/>
                <a:cs typeface="Times New Roman"/>
                <a:sym typeface="Times New Roman"/>
              </a:rPr>
              <a:t>.</a:t>
            </a:r>
          </a:p>
          <a:p>
            <a:pPr marL="457200" lvl="0" indent="-355600" algn="l" rtl="0">
              <a:lnSpc>
                <a:spcPct val="80000"/>
              </a:lnSpc>
              <a:spcBef>
                <a:spcPts val="0"/>
              </a:spcBef>
              <a:spcAft>
                <a:spcPts val="0"/>
              </a:spcAft>
              <a:buSzPts val="2000"/>
              <a:buFont typeface="Times New Roman"/>
              <a:buChar char="•"/>
            </a:pPr>
            <a:endParaRPr>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b="1" dirty="0">
                <a:latin typeface="Times New Roman"/>
                <a:ea typeface="Times New Roman"/>
                <a:cs typeface="Times New Roman"/>
                <a:sym typeface="Times New Roman"/>
              </a:rPr>
              <a:t>Testing:</a:t>
            </a:r>
            <a:endParaRPr b="1">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dirty="0">
                <a:latin typeface="Times New Roman"/>
                <a:ea typeface="Times New Roman"/>
                <a:cs typeface="Times New Roman"/>
                <a:sym typeface="Times New Roman"/>
              </a:rPr>
              <a:t>Evaluate on a separate test set.</a:t>
            </a:r>
            <a:endParaRPr>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Font typeface="Times New Roman"/>
              <a:buChar char="•"/>
            </a:pPr>
            <a:r>
              <a:rPr lang="en-GB" dirty="0">
                <a:latin typeface="Times New Roman"/>
                <a:ea typeface="Times New Roman"/>
                <a:cs typeface="Times New Roman"/>
                <a:sym typeface="Times New Roman"/>
              </a:rPr>
              <a:t>Generate </a:t>
            </a:r>
            <a:r>
              <a:rPr lang="en-GB" dirty="0" err="1">
                <a:latin typeface="Times New Roman"/>
                <a:ea typeface="Times New Roman"/>
                <a:cs typeface="Times New Roman"/>
                <a:sym typeface="Times New Roman"/>
              </a:rPr>
              <a:t>tumor</a:t>
            </a:r>
            <a:r>
              <a:rPr lang="en-GB" dirty="0">
                <a:latin typeface="Times New Roman"/>
                <a:ea typeface="Times New Roman"/>
                <a:cs typeface="Times New Roman"/>
                <a:sym typeface="Times New Roman"/>
              </a:rPr>
              <a:t> segmentation predictions.</a:t>
            </a:r>
            <a:endParaRPr>
              <a:latin typeface="Times New Roman"/>
              <a:ea typeface="Times New Roman"/>
              <a:cs typeface="Times New Roman"/>
              <a:sym typeface="Times New Roman"/>
            </a:endParaRPr>
          </a:p>
          <a:p>
            <a:pPr marL="457200" lvl="0" indent="-355600" algn="l" rtl="0">
              <a:lnSpc>
                <a:spcPct val="80000"/>
              </a:lnSpc>
              <a:spcBef>
                <a:spcPts val="0"/>
              </a:spcBef>
              <a:spcAft>
                <a:spcPts val="0"/>
              </a:spcAft>
              <a:buSzPts val="2000"/>
              <a:buNone/>
            </a:pPr>
            <a:endParaRPr lang="en-GB" b="1" dirty="0" smtClean="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2166</Words>
  <PresentationFormat>Custom</PresentationFormat>
  <Paragraphs>208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Bioinformatics</vt:lpstr>
      <vt:lpstr>PROJECT TITLE : “Brain Tumor Segmentation for Precise Diagnostics”</vt:lpstr>
      <vt:lpstr>PROJECT TITLE : “Brain Tumor Segmentation for Precise Diagnostics”</vt:lpstr>
      <vt:lpstr>PROJECT TITLE : “Brain Tumor Segmentation for Precise Diagnostics”</vt:lpstr>
      <vt:lpstr>Introduction</vt:lpstr>
      <vt:lpstr>Literature Review</vt:lpstr>
      <vt:lpstr>Literature Review</vt:lpstr>
      <vt:lpstr>Proposed Method</vt:lpstr>
      <vt:lpstr>Objectives</vt:lpstr>
      <vt:lpstr>Objectives</vt:lpstr>
      <vt:lpstr>Methodology</vt:lpstr>
      <vt:lpstr>Methodology</vt:lpstr>
      <vt:lpstr>Timeline of Project</vt:lpstr>
      <vt:lpstr>Timeline of Project</vt:lpstr>
      <vt:lpstr>Expected Outcomes</vt:lpstr>
      <vt:lpstr>Conclusion</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“Brain Tumor Segmentation for Precise Diagnostics”</dc:title>
  <dc:creator>Sanjeev P Kaulgud-Asst. Prof-CSE</dc:creator>
  <cp:lastModifiedBy>Varshini</cp:lastModifiedBy>
  <cp:revision>5</cp:revision>
  <dcterms:created xsi:type="dcterms:W3CDTF">2023-03-16T03:26:27Z</dcterms:created>
  <dcterms:modified xsi:type="dcterms:W3CDTF">2024-01-10T16:29:42Z</dcterms:modified>
</cp:coreProperties>
</file>