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Lst>
  <p:notesMasterIdLst>
    <p:notesMasterId r:id="rId26"/>
  </p:notesMasterIdLst>
  <p:handoutMasterIdLst>
    <p:handoutMasterId r:id="rId27"/>
  </p:handoutMasterIdLst>
  <p:sldIdLst>
    <p:sldId id="257"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90" r:id="rId19"/>
    <p:sldId id="285" r:id="rId20"/>
    <p:sldId id="286" r:id="rId21"/>
    <p:sldId id="291" r:id="rId22"/>
    <p:sldId id="287" r:id="rId23"/>
    <p:sldId id="288" r:id="rId24"/>
    <p:sldId id="289" r:id="rId25"/>
  </p:sldIdLst>
  <p:sldSz cx="109728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945" userDrawn="1">
          <p15:clr>
            <a:srgbClr val="A4A3A4"/>
          </p15:clr>
        </p15:guide>
        <p15:guide id="3" orient="horz" pos="3888" userDrawn="1">
          <p15:clr>
            <a:srgbClr val="A4A3A4"/>
          </p15:clr>
        </p15:guide>
        <p15:guide id="4" orient="horz" pos="192" userDrawn="1">
          <p15:clr>
            <a:srgbClr val="A4A3A4"/>
          </p15:clr>
        </p15:guide>
        <p15:guide id="5" orient="horz" pos="1072" userDrawn="1">
          <p15:clr>
            <a:srgbClr val="A4A3A4"/>
          </p15:clr>
        </p15:guide>
        <p15:guide id="6" pos="3456" userDrawn="1">
          <p15:clr>
            <a:srgbClr val="A4A3A4"/>
          </p15:clr>
        </p15:guide>
        <p15:guide id="7" pos="634" userDrawn="1">
          <p15:clr>
            <a:srgbClr val="A4A3A4"/>
          </p15:clr>
        </p15:guide>
        <p15:guide id="8" pos="63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95" d="100"/>
          <a:sy n="95" d="100"/>
        </p:scale>
        <p:origin x="738" y="96"/>
      </p:cViewPr>
      <p:guideLst>
        <p:guide orient="horz" pos="2160"/>
        <p:guide orient="horz" pos="945"/>
        <p:guide orient="horz" pos="3888"/>
        <p:guide orient="horz" pos="192"/>
        <p:guide orient="horz" pos="1072"/>
        <p:guide pos="3456"/>
        <p:guide pos="634"/>
        <p:guide pos="6394"/>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1/9/2020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1/9/2020</a:t>
            </a:fld>
            <a:endParaRPr/>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0974373"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392555" y="1498603"/>
            <a:ext cx="6309360" cy="3298825"/>
          </a:xfrm>
        </p:spPr>
        <p:txBody>
          <a:bodyPr>
            <a:normAutofit/>
          </a:bodyPr>
          <a:lstStyle>
            <a:lvl1pPr algn="l">
              <a:lnSpc>
                <a:spcPct val="90000"/>
              </a:lnSpc>
              <a:defRPr sz="4000" b="0" cap="none" spc="0" baseline="0">
                <a:ln w="0"/>
                <a:solidFill>
                  <a:schemeClr val="tx2"/>
                </a:solidFill>
                <a:effectLst/>
              </a:defRPr>
            </a:lvl1pPr>
          </a:lstStyle>
          <a:p>
            <a:r>
              <a:rPr lang="en-US" dirty="0"/>
              <a:t>Click to edit Master title style</a:t>
            </a:r>
            <a:endParaRPr dirty="0"/>
          </a:p>
        </p:txBody>
      </p:sp>
      <p:sp>
        <p:nvSpPr>
          <p:cNvPr id="3" name="Subtitle 2"/>
          <p:cNvSpPr>
            <a:spLocks noGrp="1"/>
          </p:cNvSpPr>
          <p:nvPr>
            <p:ph type="subTitle" idx="1"/>
          </p:nvPr>
        </p:nvSpPr>
        <p:spPr>
          <a:xfrm>
            <a:off x="4392555"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4"/>
          <p:cNvSpPr>
            <a:spLocks noGrp="1"/>
          </p:cNvSpPr>
          <p:nvPr>
            <p:ph type="dt" sz="half" idx="10"/>
          </p:nvPr>
        </p:nvSpPr>
        <p:spPr/>
        <p:txBody>
          <a:bodyPr/>
          <a:lstStyle/>
          <a:p>
            <a:fld id="{00DA274C-3DF9-4CCA-A0AA-650C4701A7F1}" type="datetime1">
              <a:rPr lang="en-US" smtClean="0"/>
              <a:t>1/9/2020</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0390909" cy="1142998"/>
          </a:xfrm>
        </p:spPr>
        <p:txBody>
          <a:bodyPr>
            <a:normAutofit/>
          </a:bodyPr>
          <a:lstStyle>
            <a:lvl1pPr>
              <a:defRPr sz="4000"/>
            </a:lvl1pPr>
          </a:lstStyle>
          <a:p>
            <a:r>
              <a:rPr lang="en-US" dirty="0"/>
              <a:t>Click to edit Master title style</a:t>
            </a:r>
            <a:endParaRPr dirty="0"/>
          </a:p>
        </p:txBody>
      </p:sp>
      <p:sp>
        <p:nvSpPr>
          <p:cNvPr id="3" name="Content Placeholder 2"/>
          <p:cNvSpPr>
            <a:spLocks noGrp="1"/>
          </p:cNvSpPr>
          <p:nvPr>
            <p:ph idx="1"/>
          </p:nvPr>
        </p:nvSpPr>
        <p:spPr>
          <a:xfrm>
            <a:off x="249382" y="1371600"/>
            <a:ext cx="10390909"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FF082940-67C9-4D5B-B0DA-D2A75DBE14A5}"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a:xfrm>
            <a:off x="9643266" y="6400803"/>
            <a:ext cx="997025" cy="320675"/>
          </a:xfrm>
        </p:spPr>
        <p:txBody>
          <a:bodyPr/>
          <a:lstStyle>
            <a:lvl1pPr>
              <a:defRPr sz="1800"/>
            </a:lvl1pPr>
          </a:lstStyle>
          <a:p>
            <a:fld id="{DA60BA0E-20D0-4E7C-B286-26C960A6788F}" type="slidenum">
              <a:rPr lang="en-US" smtClean="0"/>
              <a:pPr/>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459" y="0"/>
            <a:ext cx="10972915"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18" y="0"/>
            <a:ext cx="4133511" cy="6858000"/>
          </a:xfrm>
          <a:prstGeom prst="rect">
            <a:avLst/>
          </a:prstGeom>
        </p:spPr>
      </p:pic>
      <p:sp>
        <p:nvSpPr>
          <p:cNvPr id="7" name="Title 1"/>
          <p:cNvSpPr>
            <a:spLocks noGrp="1"/>
          </p:cNvSpPr>
          <p:nvPr>
            <p:ph type="ctrTitle"/>
          </p:nvPr>
        </p:nvSpPr>
        <p:spPr>
          <a:xfrm>
            <a:off x="213490" y="1498603"/>
            <a:ext cx="630936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13490"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6373AD29-009D-498E-B13D-0C9F9A6A012D}" type="datetime1">
              <a:rPr lang="en-US" smtClean="0"/>
              <a:t>1/9/2020</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459" y="0"/>
            <a:ext cx="10972915"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005840" y="76200"/>
            <a:ext cx="9144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05840" y="1701800"/>
            <a:ext cx="9144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400803"/>
            <a:ext cx="246888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B81F504C-9876-4829-908F-644938C5133D}" type="datetime1">
              <a:rPr lang="en-US" smtClean="0"/>
              <a:t>1/9/2020</a:t>
            </a:fld>
            <a:endParaRPr lang="en-US" dirty="0"/>
          </a:p>
        </p:txBody>
      </p:sp>
      <p:sp>
        <p:nvSpPr>
          <p:cNvPr id="5" name="Footer Placeholder 4"/>
          <p:cNvSpPr>
            <a:spLocks noGrp="1"/>
          </p:cNvSpPr>
          <p:nvPr>
            <p:ph type="ftr" sz="quarter" idx="3"/>
          </p:nvPr>
        </p:nvSpPr>
        <p:spPr>
          <a:xfrm>
            <a:off x="3517975" y="6400803"/>
            <a:ext cx="5596128"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9152816" y="6400803"/>
            <a:ext cx="997025"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127.0.0.1:8000/bin/logi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a:t>1. </a:t>
            </a:r>
            <a:r>
              <a:rPr lang="en-US" dirty="0"/>
              <a:t>Web Application Architecture</a:t>
            </a:r>
          </a:p>
        </p:txBody>
      </p:sp>
      <p:sp>
        <p:nvSpPr>
          <p:cNvPr id="2" name="Title 1"/>
          <p:cNvSpPr>
            <a:spLocks noGrp="1"/>
          </p:cNvSpPr>
          <p:nvPr>
            <p:ph type="ctrTitle"/>
          </p:nvPr>
        </p:nvSpPr>
        <p:spPr>
          <a:xfrm>
            <a:off x="4343401" y="1498603"/>
            <a:ext cx="6358514" cy="3298825"/>
          </a:xfrm>
        </p:spPr>
        <p:txBody>
          <a:bodyPr>
            <a:normAutofit/>
          </a:bodyPr>
          <a:lstStyle/>
          <a:p>
            <a:r>
              <a:rPr lang="en-US" dirty="0"/>
              <a:t>WWW Programming (Advanced Web Programming with Java)</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10</a:t>
            </a:fld>
            <a:endParaRPr lang="en-US"/>
          </a:p>
        </p:txBody>
      </p:sp>
      <p:pic>
        <p:nvPicPr>
          <p:cNvPr id="5" name="Picture 4"/>
          <p:cNvPicPr>
            <a:picLocks noChangeAspect="1"/>
          </p:cNvPicPr>
          <p:nvPr/>
        </p:nvPicPr>
        <p:blipFill>
          <a:blip r:embed="rId2"/>
          <a:stretch>
            <a:fillRect/>
          </a:stretch>
        </p:blipFill>
        <p:spPr>
          <a:xfrm>
            <a:off x="1029998" y="1600200"/>
            <a:ext cx="8829675" cy="4143375"/>
          </a:xfrm>
          <a:prstGeom prst="rect">
            <a:avLst/>
          </a:prstGeom>
        </p:spPr>
      </p:pic>
    </p:spTree>
    <p:extLst>
      <p:ext uri="{BB962C8B-B14F-4D97-AF65-F5344CB8AC3E}">
        <p14:creationId xmlns:p14="http://schemas.microsoft.com/office/powerpoint/2010/main" val="69261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Resource Locator (URL) </a:t>
            </a:r>
          </a:p>
        </p:txBody>
      </p:sp>
      <p:sp>
        <p:nvSpPr>
          <p:cNvPr id="3" name="Content Placeholder 2"/>
          <p:cNvSpPr>
            <a:spLocks noGrp="1"/>
          </p:cNvSpPr>
          <p:nvPr>
            <p:ph idx="1"/>
          </p:nvPr>
        </p:nvSpPr>
        <p:spPr/>
        <p:txBody>
          <a:bodyPr/>
          <a:lstStyle/>
          <a:p>
            <a:r>
              <a:rPr lang="en-US" dirty="0"/>
              <a:t>A URL (Uniform Resource Locator) is used to uniquely identify a resource over the web. URL has the following syntax:</a:t>
            </a:r>
            <a:br>
              <a:rPr lang="en-US" dirty="0"/>
            </a:br>
            <a:r>
              <a:rPr lang="en-US" b="1" dirty="0"/>
              <a:t>protocol://hostname:port/path-and-file-name</a:t>
            </a:r>
            <a:r>
              <a:rPr lang="en-US" dirty="0"/>
              <a:t> </a:t>
            </a:r>
          </a:p>
          <a:p>
            <a:pPr lvl="1"/>
            <a:r>
              <a:rPr lang="en-US" i="1" dirty="0"/>
              <a:t>Protocol</a:t>
            </a:r>
            <a:r>
              <a:rPr lang="en-US" dirty="0"/>
              <a:t>: The application-level protocol used by the client and server, e.g., HTTP, FTP, and telnet.</a:t>
            </a:r>
          </a:p>
          <a:p>
            <a:pPr lvl="1"/>
            <a:r>
              <a:rPr lang="en-US" i="1" dirty="0"/>
              <a:t>Hostname</a:t>
            </a:r>
            <a:r>
              <a:rPr lang="en-US" dirty="0"/>
              <a:t>: The DNS domain name (e.g., www.test101.com) or IP address (e.g., 192.128.1.2) of the server.</a:t>
            </a:r>
          </a:p>
          <a:p>
            <a:pPr lvl="1"/>
            <a:r>
              <a:rPr lang="en-US" i="1" dirty="0"/>
              <a:t>Port</a:t>
            </a:r>
            <a:r>
              <a:rPr lang="en-US" dirty="0"/>
              <a:t>: The TCP port number that the server is listening for incoming requests from the clients.</a:t>
            </a:r>
          </a:p>
          <a:p>
            <a:pPr lvl="1"/>
            <a:r>
              <a:rPr lang="en-US" i="1" dirty="0"/>
              <a:t>Path-and-file-name</a:t>
            </a:r>
            <a:r>
              <a:rPr lang="en-US" dirty="0"/>
              <a:t>: The name and location of the requested resource, under the server document base directory.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11</a:t>
            </a:fld>
            <a:endParaRPr lang="en-US"/>
          </a:p>
        </p:txBody>
      </p:sp>
    </p:spTree>
    <p:extLst>
      <p:ext uri="{BB962C8B-B14F-4D97-AF65-F5344CB8AC3E}">
        <p14:creationId xmlns:p14="http://schemas.microsoft.com/office/powerpoint/2010/main" val="361706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Resource Identifier (URI) </a:t>
            </a:r>
          </a:p>
        </p:txBody>
      </p:sp>
      <p:sp>
        <p:nvSpPr>
          <p:cNvPr id="3" name="Content Placeholder 2"/>
          <p:cNvSpPr>
            <a:spLocks noGrp="1"/>
          </p:cNvSpPr>
          <p:nvPr>
            <p:ph idx="1"/>
          </p:nvPr>
        </p:nvSpPr>
        <p:spPr/>
        <p:txBody>
          <a:bodyPr>
            <a:normAutofit/>
          </a:bodyPr>
          <a:lstStyle/>
          <a:p>
            <a:r>
              <a:rPr lang="en-US" dirty="0"/>
              <a:t>The Web is an information space. Human beings have a lot of mental machinery for manipulating, imagining, and finding their way in spaces. URIs are the points in that space.</a:t>
            </a:r>
          </a:p>
          <a:p>
            <a:r>
              <a:rPr lang="en-US" dirty="0"/>
              <a:t>Uniform Resource Identifiers (URIs) are short strings that identify resources in the Web: documents, images, downloadable files, services, electronic mailboxes, and other resources. </a:t>
            </a:r>
          </a:p>
          <a:p>
            <a:r>
              <a:rPr lang="en-US" dirty="0"/>
              <a:t>URIs make resources available under a variety of naming schemes and access methods such as HTTP, FTP, and Internet mail addressable in the same simple way.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12</a:t>
            </a:fld>
            <a:endParaRPr lang="en-US"/>
          </a:p>
        </p:txBody>
      </p:sp>
    </p:spTree>
    <p:extLst>
      <p:ext uri="{BB962C8B-B14F-4D97-AF65-F5344CB8AC3E}">
        <p14:creationId xmlns:p14="http://schemas.microsoft.com/office/powerpoint/2010/main" val="42344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Message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13</a:t>
            </a:fld>
            <a:endParaRPr lang="en-US"/>
          </a:p>
        </p:txBody>
      </p:sp>
      <p:pic>
        <p:nvPicPr>
          <p:cNvPr id="5" name="Picture 4"/>
          <p:cNvPicPr>
            <a:picLocks noChangeAspect="1"/>
          </p:cNvPicPr>
          <p:nvPr/>
        </p:nvPicPr>
        <p:blipFill>
          <a:blip r:embed="rId2"/>
          <a:stretch>
            <a:fillRect/>
          </a:stretch>
        </p:blipFill>
        <p:spPr>
          <a:xfrm>
            <a:off x="674889" y="1219197"/>
            <a:ext cx="9495322" cy="5001284"/>
          </a:xfrm>
          <a:prstGeom prst="rect">
            <a:avLst/>
          </a:prstGeom>
        </p:spPr>
      </p:pic>
    </p:spTree>
    <p:extLst>
      <p:ext uri="{BB962C8B-B14F-4D97-AF65-F5344CB8AC3E}">
        <p14:creationId xmlns:p14="http://schemas.microsoft.com/office/powerpoint/2010/main" val="148117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Message Format </a:t>
            </a:r>
          </a:p>
        </p:txBody>
      </p:sp>
      <p:sp>
        <p:nvSpPr>
          <p:cNvPr id="3" name="Content Placeholder 2"/>
          <p:cNvSpPr>
            <a:spLocks noGrp="1"/>
          </p:cNvSpPr>
          <p:nvPr>
            <p:ph idx="1"/>
          </p:nvPr>
        </p:nvSpPr>
        <p:spPr/>
        <p:txBody>
          <a:bodyPr>
            <a:normAutofit/>
          </a:bodyPr>
          <a:lstStyle/>
          <a:p>
            <a:r>
              <a:rPr lang="en-US" dirty="0"/>
              <a:t>The first line of the header is called the request line, followed by optional request headers. The request line syntax: </a:t>
            </a:r>
            <a:br>
              <a:rPr lang="en-US" dirty="0"/>
            </a:br>
            <a:r>
              <a:rPr lang="en-US" dirty="0"/>
              <a:t>            </a:t>
            </a:r>
            <a:r>
              <a:rPr lang="en-US" i="1" dirty="0">
                <a:solidFill>
                  <a:srgbClr val="FF0000"/>
                </a:solidFill>
              </a:rPr>
              <a:t>request-method-name </a:t>
            </a:r>
            <a:r>
              <a:rPr lang="en-US" i="1" dirty="0">
                <a:solidFill>
                  <a:schemeClr val="accent6">
                    <a:lumMod val="75000"/>
                  </a:schemeClr>
                </a:solidFill>
              </a:rPr>
              <a:t>request-URI</a:t>
            </a:r>
            <a:r>
              <a:rPr lang="en-US" i="1" dirty="0">
                <a:solidFill>
                  <a:srgbClr val="FF0000"/>
                </a:solidFill>
              </a:rPr>
              <a:t> </a:t>
            </a:r>
            <a:r>
              <a:rPr lang="en-US" i="1" dirty="0">
                <a:solidFill>
                  <a:schemeClr val="accent2">
                    <a:lumMod val="75000"/>
                  </a:schemeClr>
                </a:solidFill>
              </a:rPr>
              <a:t>HTTP-version</a:t>
            </a:r>
          </a:p>
          <a:p>
            <a:pPr lvl="1"/>
            <a:r>
              <a:rPr lang="en-US" b="1" dirty="0">
                <a:solidFill>
                  <a:srgbClr val="FF0000"/>
                </a:solidFill>
              </a:rPr>
              <a:t>request-method-name</a:t>
            </a:r>
            <a:r>
              <a:rPr lang="en-US" dirty="0"/>
              <a:t>:</a:t>
            </a:r>
            <a:r>
              <a:rPr lang="en-US" b="1" dirty="0"/>
              <a:t> </a:t>
            </a:r>
            <a:r>
              <a:rPr lang="en-US" dirty="0"/>
              <a:t>HTTP protocol defines a set of request methods, e.g., GET, POST, HEAD, and OPTIONS. </a:t>
            </a:r>
          </a:p>
          <a:p>
            <a:pPr lvl="1"/>
            <a:r>
              <a:rPr lang="en-US" b="1" dirty="0">
                <a:solidFill>
                  <a:schemeClr val="accent6">
                    <a:lumMod val="75000"/>
                  </a:schemeClr>
                </a:solidFill>
              </a:rPr>
              <a:t>request-URI</a:t>
            </a:r>
            <a:r>
              <a:rPr lang="en-US" dirty="0"/>
              <a:t>: specifies the resource requested.</a:t>
            </a:r>
          </a:p>
          <a:p>
            <a:pPr lvl="1"/>
            <a:r>
              <a:rPr lang="en-US" b="1" dirty="0">
                <a:solidFill>
                  <a:schemeClr val="accent2">
                    <a:lumMod val="75000"/>
                  </a:schemeClr>
                </a:solidFill>
              </a:rPr>
              <a:t>HTTP-version</a:t>
            </a:r>
            <a:r>
              <a:rPr lang="en-US" dirty="0"/>
              <a:t>:</a:t>
            </a:r>
            <a:r>
              <a:rPr lang="en-US" b="1" dirty="0"/>
              <a:t> </a:t>
            </a:r>
            <a:r>
              <a:rPr lang="en-US" dirty="0"/>
              <a:t>2 versions are currently in use: HTTP/1.0, HTTP/1.1.</a:t>
            </a:r>
          </a:p>
          <a:p>
            <a:r>
              <a:rPr lang="en-US" dirty="0"/>
              <a:t>Examples:</a:t>
            </a:r>
          </a:p>
          <a:p>
            <a:pPr lvl="1"/>
            <a:r>
              <a:rPr lang="en-US" dirty="0"/>
              <a:t>GET /test.html HTTP/1.1</a:t>
            </a:r>
          </a:p>
          <a:p>
            <a:pPr lvl="1"/>
            <a:r>
              <a:rPr lang="en-US" dirty="0"/>
              <a:t>HEAD /query.html </a:t>
            </a:r>
          </a:p>
          <a:p>
            <a:pPr lvl="1"/>
            <a:r>
              <a:rPr lang="en-US" dirty="0"/>
              <a:t>HTTP/1.0 POST /index.html HTTP/1.1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14</a:t>
            </a:fld>
            <a:endParaRPr lang="en-US"/>
          </a:p>
        </p:txBody>
      </p:sp>
      <p:pic>
        <p:nvPicPr>
          <p:cNvPr id="5" name="Picture 4"/>
          <p:cNvPicPr>
            <a:picLocks noChangeAspect="1"/>
          </p:cNvPicPr>
          <p:nvPr/>
        </p:nvPicPr>
        <p:blipFill>
          <a:blip r:embed="rId2"/>
          <a:stretch>
            <a:fillRect/>
          </a:stretch>
        </p:blipFill>
        <p:spPr>
          <a:xfrm>
            <a:off x="6248400" y="4245857"/>
            <a:ext cx="3990833" cy="2491543"/>
          </a:xfrm>
          <a:prstGeom prst="rect">
            <a:avLst/>
          </a:prstGeom>
        </p:spPr>
      </p:pic>
    </p:spTree>
    <p:extLst>
      <p:ext uri="{BB962C8B-B14F-4D97-AF65-F5344CB8AC3E}">
        <p14:creationId xmlns:p14="http://schemas.microsoft.com/office/powerpoint/2010/main" val="30852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Message Format (cont.)</a:t>
            </a:r>
          </a:p>
        </p:txBody>
      </p:sp>
      <p:sp>
        <p:nvSpPr>
          <p:cNvPr id="3" name="Content Placeholder 2"/>
          <p:cNvSpPr>
            <a:spLocks noGrp="1"/>
          </p:cNvSpPr>
          <p:nvPr>
            <p:ph idx="1"/>
          </p:nvPr>
        </p:nvSpPr>
        <p:spPr/>
        <p:txBody>
          <a:bodyPr>
            <a:normAutofit/>
          </a:bodyPr>
          <a:lstStyle/>
          <a:p>
            <a:r>
              <a:rPr lang="en-US" b="1" i="1" dirty="0"/>
              <a:t>Request Headers</a:t>
            </a:r>
          </a:p>
          <a:p>
            <a:pPr marL="287338" indent="0">
              <a:buNone/>
            </a:pPr>
            <a:r>
              <a:rPr lang="en-US" dirty="0"/>
              <a:t>The request headers are in the form of </a:t>
            </a:r>
            <a:r>
              <a:rPr lang="en-US" dirty="0" err="1"/>
              <a:t>name:value</a:t>
            </a:r>
            <a:r>
              <a:rPr lang="en-US" dirty="0"/>
              <a:t> pairs.</a:t>
            </a:r>
            <a:br>
              <a:rPr lang="en-US" dirty="0"/>
            </a:br>
            <a:r>
              <a:rPr lang="en-US" dirty="0"/>
              <a:t>Multiple values, separated by commas, can be specified.</a:t>
            </a:r>
            <a:br>
              <a:rPr lang="en-US" dirty="0"/>
            </a:br>
            <a:r>
              <a:rPr lang="en-US" dirty="0">
                <a:solidFill>
                  <a:srgbClr val="FF0000"/>
                </a:solidFill>
              </a:rPr>
              <a:t>request-header-name: request-header-value1, requestheader-value2, ...</a:t>
            </a:r>
          </a:p>
          <a:p>
            <a:r>
              <a:rPr lang="en-US" b="1" dirty="0"/>
              <a:t>Examples:</a:t>
            </a:r>
          </a:p>
          <a:p>
            <a:pPr marL="341313" lvl="1" indent="0">
              <a:spcAft>
                <a:spcPts val="0"/>
              </a:spcAft>
              <a:buNone/>
            </a:pPr>
            <a:r>
              <a:rPr lang="en-US" dirty="0"/>
              <a:t>Host: www.xyz.com</a:t>
            </a:r>
          </a:p>
          <a:p>
            <a:pPr marL="341313" lvl="1" indent="0">
              <a:spcAft>
                <a:spcPts val="0"/>
              </a:spcAft>
              <a:buNone/>
            </a:pPr>
            <a:r>
              <a:rPr lang="en-US" dirty="0"/>
              <a:t>Connection: Keep-Alive</a:t>
            </a:r>
          </a:p>
          <a:p>
            <a:pPr marL="341313" lvl="1" indent="0">
              <a:spcAft>
                <a:spcPts val="0"/>
              </a:spcAft>
              <a:buNone/>
            </a:pPr>
            <a:r>
              <a:rPr lang="en-US" dirty="0"/>
              <a:t>Accept: image/gif, image/jpeg, */*</a:t>
            </a:r>
          </a:p>
          <a:p>
            <a:pPr marL="341313" lvl="1" indent="0">
              <a:spcAft>
                <a:spcPts val="0"/>
              </a:spcAft>
              <a:buNone/>
            </a:pPr>
            <a:r>
              <a:rPr lang="en-US" dirty="0"/>
              <a:t>Accept-Language: us-</a:t>
            </a:r>
            <a:r>
              <a:rPr lang="en-US" dirty="0" err="1"/>
              <a:t>en</a:t>
            </a:r>
            <a:r>
              <a:rPr lang="en-US" dirty="0"/>
              <a:t>, </a:t>
            </a:r>
            <a:r>
              <a:rPr lang="en-US" dirty="0" err="1"/>
              <a:t>fr</a:t>
            </a:r>
            <a:r>
              <a:rPr lang="en-US" dirty="0"/>
              <a:t>, </a:t>
            </a:r>
            <a:r>
              <a:rPr lang="en-US" dirty="0" err="1"/>
              <a:t>cn</a:t>
            </a:r>
            <a:r>
              <a:rPr lang="en-US" dirty="0"/>
              <a:t> </a:t>
            </a:r>
          </a:p>
          <a:p>
            <a:pPr marL="341313" lvl="1" indent="0">
              <a:spcAft>
                <a:spcPts val="0"/>
              </a:spcAft>
              <a:buNone/>
            </a:pPr>
            <a:r>
              <a:rPr lang="en-US" dirty="0"/>
              <a:t>username=</a:t>
            </a:r>
            <a:r>
              <a:rPr lang="en-US" dirty="0" err="1"/>
              <a:t>vignesh&amp;password</a:t>
            </a:r>
            <a:r>
              <a:rPr lang="en-US" dirty="0"/>
              <a:t>=q </a:t>
            </a:r>
          </a:p>
          <a:p>
            <a:pPr marL="426645"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15</a:t>
            </a:fld>
            <a:endParaRPr lang="en-US"/>
          </a:p>
        </p:txBody>
      </p:sp>
      <p:pic>
        <p:nvPicPr>
          <p:cNvPr id="5" name="Picture 4"/>
          <p:cNvPicPr>
            <a:picLocks noChangeAspect="1"/>
          </p:cNvPicPr>
          <p:nvPr/>
        </p:nvPicPr>
        <p:blipFill>
          <a:blip r:embed="rId2"/>
          <a:stretch>
            <a:fillRect/>
          </a:stretch>
        </p:blipFill>
        <p:spPr>
          <a:xfrm>
            <a:off x="6019800" y="3001078"/>
            <a:ext cx="4740442" cy="3399724"/>
          </a:xfrm>
          <a:prstGeom prst="rect">
            <a:avLst/>
          </a:prstGeom>
        </p:spPr>
      </p:pic>
    </p:spTree>
    <p:extLst>
      <p:ext uri="{BB962C8B-B14F-4D97-AF65-F5344CB8AC3E}">
        <p14:creationId xmlns:p14="http://schemas.microsoft.com/office/powerpoint/2010/main" val="21176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Message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16</a:t>
            </a:fld>
            <a:endParaRPr lang="en-US"/>
          </a:p>
        </p:txBody>
      </p:sp>
      <p:pic>
        <p:nvPicPr>
          <p:cNvPr id="5" name="Picture 4"/>
          <p:cNvPicPr>
            <a:picLocks noChangeAspect="1"/>
          </p:cNvPicPr>
          <p:nvPr/>
        </p:nvPicPr>
        <p:blipFill>
          <a:blip r:embed="rId2"/>
          <a:stretch>
            <a:fillRect/>
          </a:stretch>
        </p:blipFill>
        <p:spPr>
          <a:xfrm>
            <a:off x="797836" y="1989381"/>
            <a:ext cx="8745808" cy="3288301"/>
          </a:xfrm>
          <a:prstGeom prst="rect">
            <a:avLst/>
          </a:prstGeom>
        </p:spPr>
      </p:pic>
    </p:spTree>
    <p:extLst>
      <p:ext uri="{BB962C8B-B14F-4D97-AF65-F5344CB8AC3E}">
        <p14:creationId xmlns:p14="http://schemas.microsoft.com/office/powerpoint/2010/main" val="8234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Message (cont.) </a:t>
            </a:r>
          </a:p>
        </p:txBody>
      </p:sp>
      <p:sp>
        <p:nvSpPr>
          <p:cNvPr id="3" name="Content Placeholder 2"/>
          <p:cNvSpPr>
            <a:spLocks noGrp="1"/>
          </p:cNvSpPr>
          <p:nvPr>
            <p:ph idx="1"/>
          </p:nvPr>
        </p:nvSpPr>
        <p:spPr/>
        <p:txBody>
          <a:bodyPr>
            <a:normAutofit/>
          </a:bodyPr>
          <a:lstStyle/>
          <a:p>
            <a:r>
              <a:rPr lang="en-US" dirty="0"/>
              <a:t>The first line is called the status line, followed by optional response header(s).</a:t>
            </a:r>
          </a:p>
          <a:p>
            <a:r>
              <a:rPr lang="en-US" dirty="0"/>
              <a:t>The status line has the following syntax:</a:t>
            </a:r>
            <a:br>
              <a:rPr lang="en-US" dirty="0"/>
            </a:br>
            <a:r>
              <a:rPr lang="en-US" dirty="0">
                <a:solidFill>
                  <a:srgbClr val="FF0000"/>
                </a:solidFill>
              </a:rPr>
              <a:t>HTTP-version </a:t>
            </a:r>
            <a:r>
              <a:rPr lang="en-US" dirty="0">
                <a:solidFill>
                  <a:schemeClr val="accent6">
                    <a:lumMod val="75000"/>
                  </a:schemeClr>
                </a:solidFill>
              </a:rPr>
              <a:t>status-code</a:t>
            </a:r>
            <a:r>
              <a:rPr lang="en-US" dirty="0">
                <a:solidFill>
                  <a:srgbClr val="FF0000"/>
                </a:solidFill>
              </a:rPr>
              <a:t> </a:t>
            </a:r>
            <a:r>
              <a:rPr lang="en-US" dirty="0">
                <a:solidFill>
                  <a:srgbClr val="002060"/>
                </a:solidFill>
              </a:rPr>
              <a:t>reason-phrase</a:t>
            </a:r>
          </a:p>
          <a:p>
            <a:r>
              <a:rPr lang="en-US" b="1" dirty="0"/>
              <a:t>HTTP-version: </a:t>
            </a:r>
            <a:r>
              <a:rPr lang="en-US" dirty="0"/>
              <a:t>The HTTP version used in this session. Either HTTP/1.0 and HTTP/1.1.</a:t>
            </a:r>
          </a:p>
          <a:p>
            <a:r>
              <a:rPr lang="en-US" b="1" dirty="0"/>
              <a:t>status-code: </a:t>
            </a:r>
            <a:r>
              <a:rPr lang="en-US" dirty="0"/>
              <a:t>a 3-digit number generated by the server to reflect the outcome of the request.</a:t>
            </a:r>
          </a:p>
          <a:p>
            <a:r>
              <a:rPr lang="en-US" b="1" dirty="0"/>
              <a:t>reason-phrase: </a:t>
            </a:r>
            <a:r>
              <a:rPr lang="en-US" dirty="0"/>
              <a:t>gives a short explanation to the status code.</a:t>
            </a:r>
            <a:br>
              <a:rPr lang="en-US" dirty="0"/>
            </a:br>
            <a:r>
              <a:rPr lang="en-US" dirty="0"/>
              <a:t>Common status code and reason phrase are "200 OK", "404 Not Found", "403 Forbidden", "500 Internal Server Error".</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17</a:t>
            </a:fld>
            <a:endParaRPr lang="en-US"/>
          </a:p>
        </p:txBody>
      </p:sp>
    </p:spTree>
    <p:extLst>
      <p:ext uri="{BB962C8B-B14F-4D97-AF65-F5344CB8AC3E}">
        <p14:creationId xmlns:p14="http://schemas.microsoft.com/office/powerpoint/2010/main" val="397826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Message (cont.)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18</a:t>
            </a:fld>
            <a:endParaRPr lang="en-US"/>
          </a:p>
        </p:txBody>
      </p:sp>
      <p:pic>
        <p:nvPicPr>
          <p:cNvPr id="5" name="Content Placeholder 4"/>
          <p:cNvPicPr>
            <a:picLocks noGrp="1" noChangeAspect="1"/>
          </p:cNvPicPr>
          <p:nvPr>
            <p:ph idx="1"/>
          </p:nvPr>
        </p:nvPicPr>
        <p:blipFill>
          <a:blip r:embed="rId2"/>
          <a:stretch>
            <a:fillRect/>
          </a:stretch>
        </p:blipFill>
        <p:spPr>
          <a:xfrm>
            <a:off x="249238" y="1930735"/>
            <a:ext cx="10391775" cy="3758529"/>
          </a:xfrm>
          <a:prstGeom prst="rect">
            <a:avLst/>
          </a:prstGeom>
        </p:spPr>
      </p:pic>
    </p:spTree>
    <p:extLst>
      <p:ext uri="{BB962C8B-B14F-4D97-AF65-F5344CB8AC3E}">
        <p14:creationId xmlns:p14="http://schemas.microsoft.com/office/powerpoint/2010/main" val="225997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Status Code </a:t>
            </a:r>
          </a:p>
        </p:txBody>
      </p:sp>
      <p:sp>
        <p:nvSpPr>
          <p:cNvPr id="3" name="Content Placeholder 2"/>
          <p:cNvSpPr>
            <a:spLocks noGrp="1"/>
          </p:cNvSpPr>
          <p:nvPr>
            <p:ph idx="1"/>
          </p:nvPr>
        </p:nvSpPr>
        <p:spPr/>
        <p:txBody>
          <a:bodyPr>
            <a:normAutofit lnSpcReduction="10000"/>
          </a:bodyPr>
          <a:lstStyle/>
          <a:p>
            <a:r>
              <a:rPr lang="en-US" dirty="0"/>
              <a:t>100 Continue: The server received the request and in the process of giving the response.</a:t>
            </a:r>
          </a:p>
          <a:p>
            <a:r>
              <a:rPr lang="en-US" dirty="0"/>
              <a:t>200 OK: The request is fulfilled.</a:t>
            </a:r>
          </a:p>
          <a:p>
            <a:r>
              <a:rPr lang="en-US" dirty="0"/>
              <a:t>301 Move Permanently: The resource requested for has been permanently moved to a new location. The URL of the new location is given in the response header called Location. The client should issue a new request to the new location. Application should update all</a:t>
            </a:r>
            <a:br>
              <a:rPr lang="en-US" dirty="0"/>
            </a:br>
            <a:r>
              <a:rPr lang="en-US" dirty="0"/>
              <a:t>references to this new location.</a:t>
            </a:r>
          </a:p>
          <a:p>
            <a:r>
              <a:rPr lang="en-US" dirty="0"/>
              <a:t>400 Bad Request: Server could not interpret or understand the request, probably syntax error in the request message.</a:t>
            </a:r>
          </a:p>
          <a:p>
            <a:pPr marL="0" indent="0">
              <a:buNone/>
            </a:pPr>
            <a:r>
              <a:rPr lang="en-US" dirty="0"/>
              <a:t>	GET /index.html HTTTTTP/1.0</a:t>
            </a:r>
          </a:p>
          <a:p>
            <a:pPr marL="0" indent="0">
              <a:buNone/>
            </a:pPr>
            <a:r>
              <a:rPr lang="en-US" dirty="0"/>
              <a:t>	GET test.html HTTP/1.0</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19</a:t>
            </a:fld>
            <a:endParaRPr lang="en-US"/>
          </a:p>
        </p:txBody>
      </p:sp>
    </p:spTree>
    <p:extLst>
      <p:ext uri="{BB962C8B-B14F-4D97-AF65-F5344CB8AC3E}">
        <p14:creationId xmlns:p14="http://schemas.microsoft.com/office/powerpoint/2010/main" val="92842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a:t>
            </a:r>
          </a:p>
        </p:txBody>
      </p:sp>
      <p:sp>
        <p:nvSpPr>
          <p:cNvPr id="3" name="Content Placeholder 2"/>
          <p:cNvSpPr>
            <a:spLocks noGrp="1"/>
          </p:cNvSpPr>
          <p:nvPr>
            <p:ph idx="1"/>
          </p:nvPr>
        </p:nvSpPr>
        <p:spPr/>
        <p:txBody>
          <a:bodyPr>
            <a:normAutofit/>
          </a:bodyPr>
          <a:lstStyle/>
          <a:p>
            <a:r>
              <a:rPr lang="en-US" dirty="0"/>
              <a:t>Desktop </a:t>
            </a:r>
            <a:r>
              <a:rPr lang="en-US" dirty="0" err="1"/>
              <a:t>Aplication</a:t>
            </a:r>
            <a:r>
              <a:rPr lang="en-US" dirty="0"/>
              <a:t>: An application that runs stand-alone in a desktop or laptop computer. </a:t>
            </a:r>
          </a:p>
          <a:p>
            <a:r>
              <a:rPr lang="en-US" dirty="0"/>
              <a:t>A "Web-based application," which requires the Web browser to run. </a:t>
            </a:r>
          </a:p>
          <a:p>
            <a:r>
              <a:rPr lang="en-US" dirty="0"/>
              <a:t>Mobile applications will run in smartphones and tablets.</a:t>
            </a:r>
          </a:p>
          <a:p>
            <a:r>
              <a:rPr lang="en-US" dirty="0"/>
              <a:t>Server software is primarily built to interact with a server’s hardware infrastructure, including the processor, memory, storage, input/output (I/O) and other communication ports.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spTree>
    <p:extLst>
      <p:ext uri="{BB962C8B-B14F-4D97-AF65-F5344CB8AC3E}">
        <p14:creationId xmlns:p14="http://schemas.microsoft.com/office/powerpoint/2010/main" val="90126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Status Code (cont.)</a:t>
            </a:r>
          </a:p>
        </p:txBody>
      </p:sp>
      <p:sp>
        <p:nvSpPr>
          <p:cNvPr id="3" name="Content Placeholder 2"/>
          <p:cNvSpPr>
            <a:spLocks noGrp="1"/>
          </p:cNvSpPr>
          <p:nvPr>
            <p:ph idx="1"/>
          </p:nvPr>
        </p:nvSpPr>
        <p:spPr/>
        <p:txBody>
          <a:bodyPr>
            <a:normAutofit/>
          </a:bodyPr>
          <a:lstStyle/>
          <a:p>
            <a:r>
              <a:rPr lang="en-US" dirty="0"/>
              <a:t>401 Authentication Required: The requested resource is protected, and require client’s credential (username/password). The client should re-submit the request with his credential (username/password).</a:t>
            </a:r>
          </a:p>
          <a:p>
            <a:r>
              <a:rPr lang="en-US" dirty="0"/>
              <a:t>403 Forbidden: Server refuses to supply the resource, regardless of identity of client.</a:t>
            </a:r>
          </a:p>
          <a:p>
            <a:r>
              <a:rPr lang="en-US" dirty="0"/>
              <a:t>404 Not Found: The requested resource cannot be found in the server.  GET /t.html HTTP/1.0 </a:t>
            </a:r>
          </a:p>
          <a:p>
            <a:r>
              <a:rPr lang="en-US" dirty="0"/>
              <a:t>405 Method Not Allowed: The request method used, e.g., POST, PUT, DELETE, is a valid method. However, the server does not allow that method for the resource requested.</a:t>
            </a:r>
          </a:p>
          <a:p>
            <a:r>
              <a:rPr lang="en-US" dirty="0"/>
              <a:t>408 Request Timeout.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20</a:t>
            </a:fld>
            <a:endParaRPr lang="en-US"/>
          </a:p>
        </p:txBody>
      </p:sp>
    </p:spTree>
    <p:extLst>
      <p:ext uri="{BB962C8B-B14F-4D97-AF65-F5344CB8AC3E}">
        <p14:creationId xmlns:p14="http://schemas.microsoft.com/office/powerpoint/2010/main" val="326513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Status Code (cont.)</a:t>
            </a:r>
          </a:p>
        </p:txBody>
      </p:sp>
      <p:sp>
        <p:nvSpPr>
          <p:cNvPr id="3" name="Content Placeholder 2"/>
          <p:cNvSpPr>
            <a:spLocks noGrp="1"/>
          </p:cNvSpPr>
          <p:nvPr>
            <p:ph idx="1"/>
          </p:nvPr>
        </p:nvSpPr>
        <p:spPr/>
        <p:txBody>
          <a:bodyPr>
            <a:normAutofit/>
          </a:bodyPr>
          <a:lstStyle/>
          <a:p>
            <a:r>
              <a:rPr lang="en-US" dirty="0"/>
              <a:t>500 Internal Server Error: Server is confused, often caused by an error in the server-side program responding to the request.</a:t>
            </a:r>
          </a:p>
          <a:p>
            <a:r>
              <a:rPr lang="en-US" dirty="0"/>
              <a:t>501 Method Not Implemented: The request method used is invalid (could be caused by a typing error, e.g., "GET" misspell as "Get").</a:t>
            </a:r>
            <a:br>
              <a:rPr lang="en-US" dirty="0"/>
            </a:br>
            <a:r>
              <a:rPr lang="en-US" dirty="0"/>
              <a:t>get /test.html HTTP/1.0</a:t>
            </a:r>
          </a:p>
          <a:p>
            <a:r>
              <a:rPr lang="en-US" dirty="0"/>
              <a:t>502 Bad Gateway: Proxy or Gateway indicates that it receives a bad response from the upstream server.</a:t>
            </a:r>
          </a:p>
          <a:p>
            <a:r>
              <a:rPr lang="en-US" dirty="0"/>
              <a:t>503 Service Unavailable: Server cannot response due to overloading or maintenance. The client can try again later.</a:t>
            </a:r>
          </a:p>
          <a:p>
            <a:r>
              <a:rPr lang="en-US" dirty="0"/>
              <a:t>504 Gateway Timeout: Proxy or Gateway indicates that it receives a timeout from an upstream server.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21</a:t>
            </a:fld>
            <a:endParaRPr lang="en-US"/>
          </a:p>
        </p:txBody>
      </p:sp>
    </p:spTree>
    <p:extLst>
      <p:ext uri="{BB962C8B-B14F-4D97-AF65-F5344CB8AC3E}">
        <p14:creationId xmlns:p14="http://schemas.microsoft.com/office/powerpoint/2010/main" val="858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Using HTML Form </a:t>
            </a:r>
          </a:p>
        </p:txBody>
      </p:sp>
      <p:sp>
        <p:nvSpPr>
          <p:cNvPr id="3" name="Content Placeholder 2"/>
          <p:cNvSpPr>
            <a:spLocks noGrp="1"/>
          </p:cNvSpPr>
          <p:nvPr>
            <p:ph idx="1"/>
          </p:nvPr>
        </p:nvSpPr>
        <p:spPr/>
        <p:txBody>
          <a:bodyPr>
            <a:normAutofit fontScale="92500" lnSpcReduction="20000"/>
          </a:bodyPr>
          <a:lstStyle/>
          <a:p>
            <a:pPr marL="0" indent="0" algn="l">
              <a:buNone/>
            </a:pPr>
            <a:r>
              <a:rPr lang="en-US" dirty="0">
                <a:latin typeface="Courier New" panose="02070309020205020404" pitchFamily="49" charset="0"/>
                <a:cs typeface="Courier New" panose="02070309020205020404" pitchFamily="49" charset="0"/>
              </a:rPr>
              <a:t>&lt;!DOCTYPE html&gt;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&lt;head&gt;&lt;title&gt;Login&lt;/title&gt;&lt;/head&gt;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&lt;body&gt;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&lt;h2&gt;LOGIN&lt;/h2&gt;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&lt;form method="</a:t>
            </a:r>
            <a:r>
              <a:rPr lang="en-US" dirty="0">
                <a:solidFill>
                  <a:srgbClr val="FF0000"/>
                </a:solidFill>
                <a:latin typeface="Courier New" panose="02070309020205020404" pitchFamily="49" charset="0"/>
                <a:cs typeface="Courier New" panose="02070309020205020404" pitchFamily="49" charset="0"/>
              </a:rPr>
              <a:t>get/post/delete</a:t>
            </a:r>
            <a:r>
              <a:rPr lang="en-US" dirty="0">
                <a:latin typeface="Courier New" panose="02070309020205020404" pitchFamily="49" charset="0"/>
                <a:cs typeface="Courier New" panose="02070309020205020404" pitchFamily="49" charset="0"/>
              </a:rPr>
              <a:t>" action="/user/login"&gt;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Username: </a:t>
            </a:r>
          </a:p>
          <a:p>
            <a:pPr marL="0" indent="0" algn="l">
              <a:buNone/>
            </a:pPr>
            <a:r>
              <a:rPr lang="en-US" dirty="0">
                <a:latin typeface="Courier New" panose="02070309020205020404" pitchFamily="49" charset="0"/>
                <a:cs typeface="Courier New" panose="02070309020205020404" pitchFamily="49" charset="0"/>
              </a:rPr>
              <a:t>	&lt;input type="text" name="user" size="25" /&gt;&lt;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 /&gt;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Password: </a:t>
            </a:r>
          </a:p>
          <a:p>
            <a:pPr marL="0" indent="0" algn="l">
              <a:buNone/>
            </a:pPr>
            <a:r>
              <a:rPr lang="en-US" dirty="0">
                <a:latin typeface="Courier New" panose="02070309020205020404" pitchFamily="49" charset="0"/>
                <a:cs typeface="Courier New" panose="02070309020205020404" pitchFamily="49" charset="0"/>
              </a:rPr>
              <a:t>	&lt;input type="password" name="pw" size="10" /&gt;&lt;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 /&gt;</a:t>
            </a:r>
          </a:p>
          <a:p>
            <a:pPr marL="0" indent="0" algn="l">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 /&gt;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&lt;input type="hidden" name="action" value="login" /&gt;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&lt;input type="submit" value="SEND" /&gt;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&lt;/form&gt;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&lt;/body&gt;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&lt;/html&gt; </a:t>
            </a:r>
            <a:br>
              <a:rPr lang="en-US" dirty="0"/>
            </a:br>
            <a:endParaRPr lang="en-US" dirty="0"/>
          </a:p>
          <a:p>
            <a:pPr marL="0" indent="0" algn="l">
              <a:buNone/>
            </a:pP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22</a:t>
            </a:fld>
            <a:endParaRPr lang="en-US"/>
          </a:p>
        </p:txBody>
      </p:sp>
    </p:spTree>
    <p:extLst>
      <p:ext uri="{BB962C8B-B14F-4D97-AF65-F5344CB8AC3E}">
        <p14:creationId xmlns:p14="http://schemas.microsoft.com/office/powerpoint/2010/main" val="205344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Using HTML Form (cont.)</a:t>
            </a:r>
          </a:p>
        </p:txBody>
      </p:sp>
      <p:sp>
        <p:nvSpPr>
          <p:cNvPr id="3" name="Content Placeholder 2"/>
          <p:cNvSpPr>
            <a:spLocks noGrp="1"/>
          </p:cNvSpPr>
          <p:nvPr>
            <p:ph idx="1"/>
          </p:nvPr>
        </p:nvSpPr>
        <p:spPr/>
        <p:txBody>
          <a:bodyPr>
            <a:normAutofit fontScale="92500" lnSpcReduction="10000"/>
          </a:bodyPr>
          <a:lstStyle/>
          <a:p>
            <a:r>
              <a:rPr lang="en-US" dirty="0"/>
              <a:t>If GET request method is used, the URL-encoded query string will be appended behind the request-URI after a "?" character, i.e.,</a:t>
            </a:r>
            <a:br>
              <a:rPr lang="en-US" dirty="0"/>
            </a:br>
            <a:endParaRPr lang="en-US" dirty="0"/>
          </a:p>
          <a:p>
            <a:pPr marL="0" indent="0">
              <a:buNone/>
            </a:pPr>
            <a:r>
              <a:rPr lang="en-US" dirty="0"/>
              <a:t>GET </a:t>
            </a:r>
            <a:r>
              <a:rPr lang="en-US" dirty="0" err="1"/>
              <a:t>request-URI?</a:t>
            </a:r>
            <a:r>
              <a:rPr lang="en-US" b="1" dirty="0" err="1"/>
              <a:t>query-string</a:t>
            </a:r>
            <a:r>
              <a:rPr lang="en-US" b="1" dirty="0"/>
              <a:t> </a:t>
            </a:r>
            <a:r>
              <a:rPr lang="en-US" dirty="0"/>
              <a:t>HTTP-version </a:t>
            </a:r>
          </a:p>
          <a:p>
            <a:pPr marL="0" indent="0">
              <a:buNone/>
            </a:pPr>
            <a:r>
              <a:rPr lang="en-US" dirty="0"/>
              <a:t>(other optional request headers) </a:t>
            </a:r>
          </a:p>
          <a:p>
            <a:pPr marL="0" indent="0">
              <a:buNone/>
            </a:pPr>
            <a:r>
              <a:rPr lang="en-US" dirty="0"/>
              <a:t>(blank line</a:t>
            </a:r>
            <a:r>
              <a:rPr lang="en-US"/>
              <a:t>)  </a:t>
            </a:r>
            <a:endParaRPr lang="en-US" dirty="0"/>
          </a:p>
          <a:p>
            <a:pPr marL="0" indent="0">
              <a:buNone/>
            </a:pPr>
            <a:r>
              <a:rPr lang="en-US" dirty="0"/>
              <a:t>(optional request body)</a:t>
            </a:r>
          </a:p>
          <a:p>
            <a:r>
              <a:rPr lang="en-US" b="1" dirty="0"/>
              <a:t>Using GET request to send the query string has the drawbacks:</a:t>
            </a:r>
          </a:p>
          <a:p>
            <a:pPr lvl="1"/>
            <a:r>
              <a:rPr lang="en-US" dirty="0"/>
              <a:t>The amount of data you could append behind request-URI is limited. If this amount exceed a server-specific threshold, the server would return an error "414 Request URI too Large".</a:t>
            </a:r>
          </a:p>
          <a:p>
            <a:pPr lvl="1"/>
            <a:r>
              <a:rPr lang="en-US" dirty="0"/>
              <a:t>The URL-encoded query string would appear on the address box of the browser.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23</a:t>
            </a:fld>
            <a:endParaRPr lang="en-US"/>
          </a:p>
        </p:txBody>
      </p:sp>
    </p:spTree>
    <p:extLst>
      <p:ext uri="{BB962C8B-B14F-4D97-AF65-F5344CB8AC3E}">
        <p14:creationId xmlns:p14="http://schemas.microsoft.com/office/powerpoint/2010/main" val="216102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Using HTML Form (cont.)</a:t>
            </a:r>
          </a:p>
        </p:txBody>
      </p:sp>
      <p:sp>
        <p:nvSpPr>
          <p:cNvPr id="3" name="Content Placeholder 2"/>
          <p:cNvSpPr>
            <a:spLocks noGrp="1"/>
          </p:cNvSpPr>
          <p:nvPr>
            <p:ph idx="1"/>
          </p:nvPr>
        </p:nvSpPr>
        <p:spPr>
          <a:xfrm>
            <a:off x="249382" y="1371600"/>
            <a:ext cx="10390909" cy="5349878"/>
          </a:xfrm>
        </p:spPr>
        <p:txBody>
          <a:bodyPr>
            <a:normAutofit fontScale="92500" lnSpcReduction="10000"/>
          </a:bodyPr>
          <a:lstStyle/>
          <a:p>
            <a:pPr marL="0" indent="0">
              <a:buNone/>
            </a:pPr>
            <a:r>
              <a:rPr lang="en-US" dirty="0"/>
              <a:t>Case: &lt;form method="</a:t>
            </a:r>
            <a:r>
              <a:rPr lang="en-US" dirty="0">
                <a:solidFill>
                  <a:srgbClr val="FF0000"/>
                </a:solidFill>
              </a:rPr>
              <a:t>get</a:t>
            </a:r>
            <a:r>
              <a:rPr lang="en-US" dirty="0"/>
              <a:t>" action="/bin/login.html"...&gt;</a:t>
            </a:r>
          </a:p>
          <a:p>
            <a:r>
              <a:rPr lang="en-US" b="1" i="1" dirty="0"/>
              <a:t>Request Data</a:t>
            </a:r>
          </a:p>
          <a:p>
            <a:pPr marL="0" indent="0">
              <a:buNone/>
            </a:pPr>
            <a:r>
              <a:rPr lang="en-US" dirty="0"/>
              <a:t>GET /bin/</a:t>
            </a:r>
            <a:r>
              <a:rPr lang="en-US" dirty="0" err="1"/>
              <a:t>login?user</a:t>
            </a:r>
            <a:r>
              <a:rPr lang="en-US" dirty="0"/>
              <a:t>=</a:t>
            </a:r>
            <a:r>
              <a:rPr lang="en-US" dirty="0" err="1"/>
              <a:t>Peter+Lee&amp;pw</a:t>
            </a:r>
            <a:r>
              <a:rPr lang="en-US" dirty="0"/>
              <a:t>=123456&amp;action=login HTTP/1.1</a:t>
            </a:r>
          </a:p>
          <a:p>
            <a:pPr marL="0" indent="0">
              <a:buNone/>
            </a:pPr>
            <a:r>
              <a:rPr lang="en-US" dirty="0"/>
              <a:t>Accept: image/gif, image/jpeg, */*</a:t>
            </a:r>
          </a:p>
          <a:p>
            <a:pPr marL="0" indent="0">
              <a:buNone/>
            </a:pPr>
            <a:r>
              <a:rPr lang="en-US" dirty="0" err="1"/>
              <a:t>Referer</a:t>
            </a:r>
            <a:r>
              <a:rPr lang="en-US" dirty="0"/>
              <a:t>: </a:t>
            </a:r>
            <a:r>
              <a:rPr lang="en-US" dirty="0">
                <a:hlinkClick r:id="rId2"/>
              </a:rPr>
              <a:t>http://127.0.0.1:8000/bin/login.html</a:t>
            </a:r>
            <a:endParaRPr lang="en-US" dirty="0"/>
          </a:p>
          <a:p>
            <a:pPr marL="0" indent="0">
              <a:buNone/>
            </a:pPr>
            <a:r>
              <a:rPr lang="en-US" dirty="0"/>
              <a:t>Accept-Language: </a:t>
            </a:r>
            <a:r>
              <a:rPr lang="en-US" dirty="0" err="1"/>
              <a:t>en</a:t>
            </a:r>
            <a:r>
              <a:rPr lang="en-US" dirty="0"/>
              <a:t>-us</a:t>
            </a:r>
          </a:p>
          <a:p>
            <a:pPr marL="0" indent="0">
              <a:buNone/>
            </a:pPr>
            <a:r>
              <a:rPr lang="en-US" dirty="0"/>
              <a:t>Accept-Encoding: </a:t>
            </a:r>
            <a:r>
              <a:rPr lang="en-US" dirty="0" err="1"/>
              <a:t>gzip</a:t>
            </a:r>
            <a:r>
              <a:rPr lang="en-US" dirty="0"/>
              <a:t>, deflate</a:t>
            </a:r>
          </a:p>
          <a:p>
            <a:pPr marL="0" indent="0">
              <a:buNone/>
            </a:pPr>
            <a:r>
              <a:rPr lang="en-US" dirty="0"/>
              <a:t>User-Agent: Mozilla/4.0 (compatible; MSIE 6.0; Windows NT 5.1)</a:t>
            </a:r>
          </a:p>
          <a:p>
            <a:pPr marL="0" indent="0">
              <a:buNone/>
            </a:pPr>
            <a:r>
              <a:rPr lang="en-US" dirty="0"/>
              <a:t>Host: 127.0.0.1:8000</a:t>
            </a:r>
          </a:p>
          <a:p>
            <a:pPr marL="0" indent="0">
              <a:buNone/>
            </a:pPr>
            <a:r>
              <a:rPr lang="en-US" dirty="0"/>
              <a:t>Connection: Keep-Alive</a:t>
            </a:r>
          </a:p>
          <a:p>
            <a:r>
              <a:rPr lang="en-US" b="1" i="1" dirty="0"/>
              <a:t>Address Bar</a:t>
            </a:r>
          </a:p>
          <a:p>
            <a:pPr marL="0" indent="0">
              <a:buNone/>
            </a:pPr>
            <a:r>
              <a:rPr lang="en-US" dirty="0"/>
              <a:t>http://127.0.0.1:8000/bin/login.html?user=Peter+Lee&amp;pw=123456&amp;action=log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24</a:t>
            </a:fld>
            <a:endParaRPr lang="en-US"/>
          </a:p>
        </p:txBody>
      </p:sp>
    </p:spTree>
    <p:extLst>
      <p:ext uri="{BB962C8B-B14F-4D97-AF65-F5344CB8AC3E}">
        <p14:creationId xmlns:p14="http://schemas.microsoft.com/office/powerpoint/2010/main" val="187964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(cont.)</a:t>
            </a:r>
          </a:p>
        </p:txBody>
      </p:sp>
      <p:sp>
        <p:nvSpPr>
          <p:cNvPr id="3" name="Content Placeholder 2"/>
          <p:cNvSpPr>
            <a:spLocks noGrp="1"/>
          </p:cNvSpPr>
          <p:nvPr>
            <p:ph idx="1"/>
          </p:nvPr>
        </p:nvSpPr>
        <p:spPr>
          <a:xfrm>
            <a:off x="249382" y="1371600"/>
            <a:ext cx="10390909" cy="5349878"/>
          </a:xfrm>
        </p:spPr>
        <p:txBody>
          <a:bodyPr>
            <a:normAutofit lnSpcReduction="10000"/>
          </a:bodyPr>
          <a:lstStyle/>
          <a:p>
            <a:r>
              <a:rPr lang="en-US" dirty="0"/>
              <a:t>Depending on the type or usage of the server, server software may be classified into various forms:</a:t>
            </a:r>
          </a:p>
          <a:p>
            <a:pPr lvl="1"/>
            <a:r>
              <a:rPr lang="en-US" dirty="0"/>
              <a:t>Web server software | Application server software</a:t>
            </a:r>
          </a:p>
          <a:p>
            <a:pPr lvl="1"/>
            <a:r>
              <a:rPr lang="en-US" dirty="0"/>
              <a:t>Database server software</a:t>
            </a:r>
          </a:p>
          <a:p>
            <a:pPr lvl="1"/>
            <a:r>
              <a:rPr lang="en-US" dirty="0"/>
              <a:t>Cloud computing server software</a:t>
            </a:r>
          </a:p>
          <a:p>
            <a:pPr lvl="1"/>
            <a:r>
              <a:rPr lang="en-US" dirty="0"/>
              <a:t>File server software</a:t>
            </a:r>
          </a:p>
          <a:p>
            <a:r>
              <a:rPr lang="en-US" dirty="0"/>
              <a:t>A </a:t>
            </a:r>
            <a:r>
              <a:rPr lang="en-US" b="1" dirty="0"/>
              <a:t>plug-in</a:t>
            </a:r>
            <a:r>
              <a:rPr lang="en-US" dirty="0"/>
              <a:t> is an element of a software program that can be added to provide support for specific features or functionality. Plug-ins are commonly used in Internet browsers but also can be utilized in numerous other types of applications.</a:t>
            </a:r>
            <a:endParaRPr lang="en-US" b="1" dirty="0"/>
          </a:p>
          <a:p>
            <a:r>
              <a:rPr lang="en-US" b="1" dirty="0"/>
              <a:t>Embedded software</a:t>
            </a:r>
            <a:r>
              <a:rPr lang="en-US" dirty="0"/>
              <a:t> is computer software, written to control machines or devices that are not typically thought of as computers. It is typically specialized for the particular hardware that it runs on and has time and memory constraints.</a:t>
            </a:r>
          </a:p>
          <a:p>
            <a:pPr marL="426645" lvl="1" indent="0">
              <a:buNone/>
            </a:pP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spTree>
    <p:extLst>
      <p:ext uri="{BB962C8B-B14F-4D97-AF65-F5344CB8AC3E}">
        <p14:creationId xmlns:p14="http://schemas.microsoft.com/office/powerpoint/2010/main" val="41938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Websites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4</a:t>
            </a:fld>
            <a:endParaRPr lang="en-US"/>
          </a:p>
        </p:txBody>
      </p:sp>
      <p:pic>
        <p:nvPicPr>
          <p:cNvPr id="5" name="Picture 4"/>
          <p:cNvPicPr>
            <a:picLocks noChangeAspect="1"/>
          </p:cNvPicPr>
          <p:nvPr/>
        </p:nvPicPr>
        <p:blipFill>
          <a:blip r:embed="rId2"/>
          <a:stretch>
            <a:fillRect/>
          </a:stretch>
        </p:blipFill>
        <p:spPr>
          <a:xfrm>
            <a:off x="1063040" y="1423932"/>
            <a:ext cx="8648449" cy="4724196"/>
          </a:xfrm>
          <a:prstGeom prst="rect">
            <a:avLst/>
          </a:prstGeom>
        </p:spPr>
      </p:pic>
    </p:spTree>
    <p:extLst>
      <p:ext uri="{BB962C8B-B14F-4D97-AF65-F5344CB8AC3E}">
        <p14:creationId xmlns:p14="http://schemas.microsoft.com/office/powerpoint/2010/main" val="279483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Web Applications </a:t>
            </a:r>
          </a:p>
        </p:txBody>
      </p:sp>
      <p:sp>
        <p:nvSpPr>
          <p:cNvPr id="3" name="Content Placeholder 2"/>
          <p:cNvSpPr>
            <a:spLocks noGrp="1"/>
          </p:cNvSpPr>
          <p:nvPr>
            <p:ph idx="1"/>
          </p:nvPr>
        </p:nvSpPr>
        <p:spPr/>
        <p:txBody>
          <a:bodyPr/>
          <a:lstStyle/>
          <a:p>
            <a:r>
              <a:rPr lang="en-US" dirty="0"/>
              <a:t>Facebook – the Social Network</a:t>
            </a:r>
          </a:p>
          <a:p>
            <a:r>
              <a:rPr lang="en-US" dirty="0" err="1"/>
              <a:t>Pixlr</a:t>
            </a:r>
            <a:r>
              <a:rPr lang="en-US" dirty="0"/>
              <a:t> – Image Creation, Photo Editing &amp; Effects</a:t>
            </a:r>
          </a:p>
          <a:p>
            <a:r>
              <a:rPr lang="en-US" dirty="0" err="1"/>
              <a:t>Zamzar</a:t>
            </a:r>
            <a:r>
              <a:rPr lang="en-US" dirty="0"/>
              <a:t> – Online File Conversion</a:t>
            </a:r>
          </a:p>
          <a:p>
            <a:r>
              <a:rPr lang="en-US" dirty="0"/>
              <a:t>Yahoo mail/Gmail – Webmail Clients</a:t>
            </a:r>
          </a:p>
          <a:p>
            <a:r>
              <a:rPr lang="en-US" dirty="0"/>
              <a:t>bit.ly – Short URL Services</a:t>
            </a:r>
          </a:p>
          <a:p>
            <a:r>
              <a:rPr lang="en-US" dirty="0" err="1"/>
              <a:t>WolframAlpha</a:t>
            </a:r>
            <a:r>
              <a:rPr lang="en-US" dirty="0"/>
              <a:t> – Computational Knowledge Engine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a:t>
            </a:fld>
            <a:endParaRPr lang="en-US"/>
          </a:p>
        </p:txBody>
      </p:sp>
    </p:spTree>
    <p:extLst>
      <p:ext uri="{BB962C8B-B14F-4D97-AF65-F5344CB8AC3E}">
        <p14:creationId xmlns:p14="http://schemas.microsoft.com/office/powerpoint/2010/main" val="312947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Website </a:t>
            </a:r>
          </a:p>
        </p:txBody>
      </p:sp>
      <p:sp>
        <p:nvSpPr>
          <p:cNvPr id="3" name="Content Placeholder 2"/>
          <p:cNvSpPr>
            <a:spLocks noGrp="1"/>
          </p:cNvSpPr>
          <p:nvPr>
            <p:ph idx="1"/>
          </p:nvPr>
        </p:nvSpPr>
        <p:spPr/>
        <p:txBody>
          <a:bodyPr>
            <a:normAutofit lnSpcReduction="10000"/>
          </a:bodyPr>
          <a:lstStyle/>
          <a:p>
            <a:r>
              <a:rPr lang="en-US" dirty="0"/>
              <a:t>Logo</a:t>
            </a:r>
          </a:p>
          <a:p>
            <a:r>
              <a:rPr lang="en-US" dirty="0"/>
              <a:t>Navigation</a:t>
            </a:r>
          </a:p>
          <a:p>
            <a:r>
              <a:rPr lang="en-US" dirty="0"/>
              <a:t>Search form</a:t>
            </a:r>
          </a:p>
          <a:p>
            <a:r>
              <a:rPr lang="en-US" dirty="0"/>
              <a:t>Content</a:t>
            </a:r>
          </a:p>
          <a:p>
            <a:r>
              <a:rPr lang="en-US" dirty="0"/>
              <a:t>Images &amp; Multimedia</a:t>
            </a:r>
          </a:p>
          <a:p>
            <a:r>
              <a:rPr lang="en-US" dirty="0"/>
              <a:t>Gallery &amp; Slideshows</a:t>
            </a:r>
          </a:p>
          <a:p>
            <a:r>
              <a:rPr lang="en-US" dirty="0"/>
              <a:t>Blog</a:t>
            </a:r>
          </a:p>
          <a:p>
            <a:r>
              <a:rPr lang="en-US" dirty="0"/>
              <a:t>Contact Form | Registration form</a:t>
            </a:r>
          </a:p>
          <a:p>
            <a:r>
              <a:rPr lang="en-US" dirty="0"/>
              <a:t>Members only area</a:t>
            </a:r>
          </a:p>
          <a:p>
            <a:r>
              <a:rPr lang="en-US" dirty="0"/>
              <a:t>Downloadable files</a:t>
            </a:r>
          </a:p>
          <a:p>
            <a:r>
              <a:rPr lang="en-US" dirty="0"/>
              <a:t>Shopping cart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a:t>
            </a:fld>
            <a:endParaRPr lang="en-US"/>
          </a:p>
        </p:txBody>
      </p:sp>
    </p:spTree>
    <p:extLst>
      <p:ext uri="{BB962C8B-B14F-4D97-AF65-F5344CB8AC3E}">
        <p14:creationId xmlns:p14="http://schemas.microsoft.com/office/powerpoint/2010/main" val="72847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 Web Application </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a:t>
            </a:fld>
            <a:endParaRPr lang="en-US"/>
          </a:p>
        </p:txBody>
      </p:sp>
      <p:grpSp>
        <p:nvGrpSpPr>
          <p:cNvPr id="5" name="Group 4"/>
          <p:cNvGrpSpPr/>
          <p:nvPr/>
        </p:nvGrpSpPr>
        <p:grpSpPr>
          <a:xfrm>
            <a:off x="1752600" y="2590800"/>
            <a:ext cx="7637447" cy="1752600"/>
            <a:chOff x="1064294" y="2324100"/>
            <a:chExt cx="7637447" cy="1752600"/>
          </a:xfrm>
        </p:grpSpPr>
        <p:pic>
          <p:nvPicPr>
            <p:cNvPr id="6" name="Picture 5"/>
            <p:cNvPicPr>
              <a:picLocks noChangeAspect="1"/>
            </p:cNvPicPr>
            <p:nvPr/>
          </p:nvPicPr>
          <p:blipFill>
            <a:blip r:embed="rId2"/>
            <a:stretch>
              <a:fillRect/>
            </a:stretch>
          </p:blipFill>
          <p:spPr>
            <a:xfrm>
              <a:off x="1064294" y="2333625"/>
              <a:ext cx="1962150" cy="1733550"/>
            </a:xfrm>
            <a:prstGeom prst="rect">
              <a:avLst/>
            </a:prstGeom>
          </p:spPr>
        </p:pic>
        <p:pic>
          <p:nvPicPr>
            <p:cNvPr id="7" name="Picture 6"/>
            <p:cNvPicPr>
              <a:picLocks noChangeAspect="1"/>
            </p:cNvPicPr>
            <p:nvPr/>
          </p:nvPicPr>
          <p:blipFill>
            <a:blip r:embed="rId3"/>
            <a:stretch>
              <a:fillRect/>
            </a:stretch>
          </p:blipFill>
          <p:spPr>
            <a:xfrm>
              <a:off x="6987241" y="2343150"/>
              <a:ext cx="1714500" cy="1714500"/>
            </a:xfrm>
            <a:prstGeom prst="rect">
              <a:avLst/>
            </a:prstGeom>
          </p:spPr>
        </p:pic>
        <p:sp>
          <p:nvSpPr>
            <p:cNvPr id="8" name="Right Arrow 7"/>
            <p:cNvSpPr/>
            <p:nvPr/>
          </p:nvSpPr>
          <p:spPr>
            <a:xfrm>
              <a:off x="3026444" y="2731168"/>
              <a:ext cx="1016166" cy="300790"/>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58541" y="2731168"/>
              <a:ext cx="1016166" cy="300790"/>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3026443" y="3332747"/>
              <a:ext cx="1046147" cy="301690"/>
            </a:xfrm>
            <a:prstGeom prst="lef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4072591" y="2324100"/>
              <a:ext cx="1885950" cy="1752600"/>
            </a:xfrm>
            <a:prstGeom prst="rect">
              <a:avLst/>
            </a:prstGeom>
          </p:spPr>
        </p:pic>
        <p:sp>
          <p:nvSpPr>
            <p:cNvPr id="12" name="Left Arrow 11"/>
            <p:cNvSpPr/>
            <p:nvPr/>
          </p:nvSpPr>
          <p:spPr>
            <a:xfrm>
              <a:off x="5943551" y="3331842"/>
              <a:ext cx="1046147" cy="301690"/>
            </a:xfrm>
            <a:prstGeom prst="lef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88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&amp; Response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8</a:t>
            </a:fld>
            <a:endParaRPr lang="en-US"/>
          </a:p>
        </p:txBody>
      </p:sp>
      <p:pic>
        <p:nvPicPr>
          <p:cNvPr id="5" name="Picture 4"/>
          <p:cNvPicPr>
            <a:picLocks noChangeAspect="1"/>
          </p:cNvPicPr>
          <p:nvPr/>
        </p:nvPicPr>
        <p:blipFill>
          <a:blip r:embed="rId2"/>
          <a:stretch>
            <a:fillRect/>
          </a:stretch>
        </p:blipFill>
        <p:spPr>
          <a:xfrm>
            <a:off x="962495" y="1922792"/>
            <a:ext cx="8595425" cy="3421480"/>
          </a:xfrm>
          <a:prstGeom prst="rect">
            <a:avLst/>
          </a:prstGeom>
        </p:spPr>
      </p:pic>
    </p:spTree>
    <p:extLst>
      <p:ext uri="{BB962C8B-B14F-4D97-AF65-F5344CB8AC3E}">
        <p14:creationId xmlns:p14="http://schemas.microsoft.com/office/powerpoint/2010/main" val="38786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HyperText</a:t>
            </a:r>
            <a:r>
              <a:rPr lang="en-US" dirty="0"/>
              <a:t> Transfer Protocol (HTTP) </a:t>
            </a:r>
          </a:p>
        </p:txBody>
      </p:sp>
      <p:sp>
        <p:nvSpPr>
          <p:cNvPr id="3" name="Content Placeholder 2"/>
          <p:cNvSpPr>
            <a:spLocks noGrp="1"/>
          </p:cNvSpPr>
          <p:nvPr>
            <p:ph idx="1"/>
          </p:nvPr>
        </p:nvSpPr>
        <p:spPr>
          <a:xfrm>
            <a:off x="249382" y="1371600"/>
            <a:ext cx="6532417" cy="5349878"/>
          </a:xfrm>
        </p:spPr>
        <p:txBody>
          <a:bodyPr>
            <a:normAutofit/>
          </a:bodyPr>
          <a:lstStyle/>
          <a:p>
            <a:r>
              <a:rPr lang="en-US" dirty="0"/>
              <a:t>Most popular application protocol used in the Internet (or The WEB)</a:t>
            </a:r>
          </a:p>
          <a:p>
            <a:r>
              <a:rPr lang="en-US" dirty="0"/>
              <a:t>An HTTP client sends a request message to an HTTP server</a:t>
            </a:r>
          </a:p>
          <a:p>
            <a:r>
              <a:rPr lang="en-US" dirty="0"/>
              <a:t>The server, in turn, returns a response message. In other words, HTTP is a pull protocol, the client pulls information from the server (instead of server pushes information down to the client).</a:t>
            </a:r>
          </a:p>
          <a:p>
            <a:r>
              <a:rPr lang="en-US" dirty="0"/>
              <a:t>HTTP is a stateless protocol. In other words, the current request does not know what has been done in the previous requests.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9</a:t>
            </a:fld>
            <a:endParaRPr lang="en-US"/>
          </a:p>
        </p:txBody>
      </p:sp>
      <p:pic>
        <p:nvPicPr>
          <p:cNvPr id="5" name="Picture 4"/>
          <p:cNvPicPr>
            <a:picLocks noChangeAspect="1"/>
          </p:cNvPicPr>
          <p:nvPr/>
        </p:nvPicPr>
        <p:blipFill>
          <a:blip r:embed="rId2"/>
          <a:stretch>
            <a:fillRect/>
          </a:stretch>
        </p:blipFill>
        <p:spPr>
          <a:xfrm>
            <a:off x="6781799" y="2249038"/>
            <a:ext cx="3835409" cy="3121925"/>
          </a:xfrm>
          <a:prstGeom prst="rect">
            <a:avLst/>
          </a:prstGeom>
        </p:spPr>
      </p:pic>
    </p:spTree>
    <p:extLst>
      <p:ext uri="{BB962C8B-B14F-4D97-AF65-F5344CB8AC3E}">
        <p14:creationId xmlns:p14="http://schemas.microsoft.com/office/powerpoint/2010/main" val="290752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475</TotalTime>
  <Words>1696</Words>
  <Application>Microsoft Office PowerPoint</Application>
  <PresentationFormat>Custom</PresentationFormat>
  <Paragraphs>150</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Courier New</vt:lpstr>
      <vt:lpstr>Wingdings</vt:lpstr>
      <vt:lpstr>Class open house presentation</vt:lpstr>
      <vt:lpstr>WWW Programming (Advanced Web Programming with Java)</vt:lpstr>
      <vt:lpstr>Types of Software</vt:lpstr>
      <vt:lpstr>Types of Software (cont.)</vt:lpstr>
      <vt:lpstr>Popular Websites </vt:lpstr>
      <vt:lpstr>Popular Web Applications </vt:lpstr>
      <vt:lpstr>Components of a Website </vt:lpstr>
      <vt:lpstr>Architecture of a Web Application </vt:lpstr>
      <vt:lpstr>Http Request &amp; Response </vt:lpstr>
      <vt:lpstr>HyperText Transfer Protocol (HTTP) </vt:lpstr>
      <vt:lpstr>Browser</vt:lpstr>
      <vt:lpstr>Uniform Resource Locator (URL) </vt:lpstr>
      <vt:lpstr>Uniform Resource Identifier (URI) </vt:lpstr>
      <vt:lpstr>Http Request Message </vt:lpstr>
      <vt:lpstr>Http Request Message Format </vt:lpstr>
      <vt:lpstr>Http Request Message Format (cont.)</vt:lpstr>
      <vt:lpstr>Http Response Message </vt:lpstr>
      <vt:lpstr>Http Response Message (cont.) </vt:lpstr>
      <vt:lpstr>Http Response Message (cont.) </vt:lpstr>
      <vt:lpstr>Http Response Status Code </vt:lpstr>
      <vt:lpstr>Http Response Status Code (cont.)</vt:lpstr>
      <vt:lpstr>Http Response Status Code (cont.)</vt:lpstr>
      <vt:lpstr>Http Request Using HTML Form </vt:lpstr>
      <vt:lpstr>Http Request Using HTML Form (cont.)</vt:lpstr>
      <vt:lpstr>Http Request Using HTML Form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Web Programming with Java</dc:title>
  <dc:creator>Thanh Van</dc:creator>
  <cp:lastModifiedBy>I M</cp:lastModifiedBy>
  <cp:revision>28</cp:revision>
  <dcterms:created xsi:type="dcterms:W3CDTF">2018-11-21T01:01:11Z</dcterms:created>
  <dcterms:modified xsi:type="dcterms:W3CDTF">2020-01-09T14:19:50Z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