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41"/>
  </p:notesMasterIdLst>
  <p:handoutMasterIdLst>
    <p:handoutMasterId r:id="rId42"/>
  </p:handout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06" r:id="rId40"/>
  </p:sldIdLst>
  <p:sldSz cx="109728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45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1072" userDrawn="1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34" userDrawn="1">
          <p15:clr>
            <a:srgbClr val="A4A3A4"/>
          </p15:clr>
        </p15:guide>
        <p15:guide id="8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95" d="100"/>
          <a:sy n="95" d="100"/>
        </p:scale>
        <p:origin x="738" y="9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456"/>
        <p:guide pos="634"/>
        <p:guide pos="6394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974373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555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0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555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74C-3DF9-4CCA-A0AA-650C4701A7F1}" type="datetime1">
              <a:rPr lang="en-US" smtClean="0"/>
              <a:t>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390909" cy="11429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4876800"/>
          </a:xfrm>
        </p:spPr>
        <p:txBody>
          <a:bodyPr/>
          <a:lstStyle>
            <a:lvl1pPr marL="30474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lvl1pPr>
            <a:lvl2pPr marL="731392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/>
            </a:lvl2pPr>
            <a:lvl3pPr marL="115803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3pPr>
            <a:lvl4pPr marL="1584683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4pPr>
            <a:lvl5pPr marL="2011328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940-67C9-4D5B-B0DA-D2A75DBE14A5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266" y="6400803"/>
            <a:ext cx="997025" cy="320675"/>
          </a:xfrm>
        </p:spPr>
        <p:txBody>
          <a:bodyPr/>
          <a:lstStyle>
            <a:lvl1pPr>
              <a:defRPr sz="1800"/>
            </a:lvl1pPr>
          </a:lstStyle>
          <a:p>
            <a:fld id="{DA60BA0E-20D0-4E7C-B286-26C960A67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8" y="0"/>
            <a:ext cx="413351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3490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490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AD29-009D-498E-B13D-0C9F9A6A012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6200"/>
            <a:ext cx="9144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1800"/>
            <a:ext cx="9144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400803"/>
            <a:ext cx="2468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81F504C-9876-4829-908F-644938C5133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75" y="6400803"/>
            <a:ext cx="559612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2816" y="6400803"/>
            <a:ext cx="99702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dirty="0"/>
              <a:t>Java Servlets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1" y="1498603"/>
            <a:ext cx="6358514" cy="3298825"/>
          </a:xfrm>
        </p:spPr>
        <p:txBody>
          <a:bodyPr>
            <a:normAutofit/>
          </a:bodyPr>
          <a:lstStyle/>
          <a:p>
            <a:r>
              <a:rPr lang="en-US" dirty="0"/>
              <a:t>WWW Programming (Advanced Web Programming with Java)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Servlet &amp; HTTP Servlet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GenericServlet</a:t>
            </a:r>
            <a:r>
              <a:rPr lang="en-US" dirty="0"/>
              <a:t> - Methods</a:t>
            </a:r>
          </a:p>
          <a:p>
            <a:r>
              <a:rPr lang="en-US" dirty="0">
                <a:solidFill>
                  <a:srgbClr val="0033CC"/>
                </a:solidFill>
              </a:rPr>
              <a:t>void </a:t>
            </a:r>
            <a:r>
              <a:rPr lang="en-US" dirty="0" err="1">
                <a:solidFill>
                  <a:srgbClr val="0033CC"/>
                </a:solidFill>
              </a:rPr>
              <a:t>init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en-US" dirty="0" err="1">
                <a:solidFill>
                  <a:srgbClr val="0033CC"/>
                </a:solidFill>
              </a:rPr>
              <a:t>ServletConfig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config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: Initializes the servlet. </a:t>
            </a:r>
          </a:p>
          <a:p>
            <a:r>
              <a:rPr lang="en-US" dirty="0"/>
              <a:t>void service(</a:t>
            </a:r>
            <a:r>
              <a:rPr lang="en-US" dirty="0" err="1"/>
              <a:t>ServletRequest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, </a:t>
            </a:r>
            <a:r>
              <a:rPr lang="en-US" dirty="0" err="1"/>
              <a:t>ServletResponse</a:t>
            </a:r>
            <a:r>
              <a:rPr lang="en-US" dirty="0"/>
              <a:t> res): Carries out a single request from the client. </a:t>
            </a:r>
          </a:p>
          <a:p>
            <a:r>
              <a:rPr lang="en-US" dirty="0">
                <a:solidFill>
                  <a:srgbClr val="0033CC"/>
                </a:solidFill>
              </a:rPr>
              <a:t>void destroy()</a:t>
            </a:r>
            <a:r>
              <a:rPr lang="en-US" dirty="0"/>
              <a:t>: Cleans up whatever resources are being held (e.g., memory, file handles, threads) and makes sure that any persistent state is synchronized with the servlet's current in-memory state. </a:t>
            </a:r>
          </a:p>
          <a:p>
            <a:r>
              <a:rPr lang="en-US" dirty="0" err="1">
                <a:solidFill>
                  <a:srgbClr val="0033CC"/>
                </a:solidFill>
              </a:rPr>
              <a:t>ServletConfig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getServletConfig</a:t>
            </a:r>
            <a:r>
              <a:rPr lang="en-US" dirty="0">
                <a:solidFill>
                  <a:srgbClr val="0033CC"/>
                </a:solidFill>
              </a:rPr>
              <a:t>()</a:t>
            </a:r>
            <a:r>
              <a:rPr lang="en-US" dirty="0"/>
              <a:t>: Returns a servlet </a:t>
            </a:r>
            <a:r>
              <a:rPr lang="en-US" dirty="0" err="1"/>
              <a:t>config</a:t>
            </a:r>
            <a:r>
              <a:rPr lang="en-US" dirty="0"/>
              <a:t> object, which contains any initialization parameters and startup configuration for this servlet. </a:t>
            </a:r>
          </a:p>
          <a:p>
            <a:r>
              <a:rPr lang="en-US" dirty="0">
                <a:solidFill>
                  <a:srgbClr val="0033CC"/>
                </a:solidFill>
              </a:rPr>
              <a:t>String </a:t>
            </a:r>
            <a:r>
              <a:rPr lang="en-US" dirty="0" err="1">
                <a:solidFill>
                  <a:srgbClr val="0033CC"/>
                </a:solidFill>
              </a:rPr>
              <a:t>getServletInfo</a:t>
            </a:r>
            <a:r>
              <a:rPr lang="en-US" dirty="0">
                <a:solidFill>
                  <a:srgbClr val="0033CC"/>
                </a:solidFill>
              </a:rPr>
              <a:t>()</a:t>
            </a:r>
            <a:r>
              <a:rPr lang="en-US" dirty="0"/>
              <a:t>: Returns a string containing information about the servlet, such as its author, version, and copyright.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</a:t>
            </a:r>
            <a:r>
              <a:rPr lang="en-US" dirty="0"/>
              <a:t>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void </a:t>
            </a:r>
            <a:r>
              <a:rPr lang="en-US" dirty="0" err="1">
                <a:solidFill>
                  <a:srgbClr val="0033CC"/>
                </a:solidFill>
              </a:rPr>
              <a:t>doGet</a:t>
            </a:r>
            <a:r>
              <a:rPr lang="en-US" dirty="0">
                <a:solidFill>
                  <a:srgbClr val="0033CC"/>
                </a:solidFill>
              </a:rPr>
              <a:t> (</a:t>
            </a:r>
            <a:r>
              <a:rPr lang="en-US" dirty="0" err="1">
                <a:solidFill>
                  <a:srgbClr val="0033CC"/>
                </a:solidFill>
              </a:rPr>
              <a:t>HttpServletRequest</a:t>
            </a:r>
            <a:r>
              <a:rPr lang="en-US" dirty="0">
                <a:solidFill>
                  <a:srgbClr val="0033CC"/>
                </a:solidFill>
              </a:rPr>
              <a:t> request, </a:t>
            </a:r>
            <a:r>
              <a:rPr lang="en-US" dirty="0" err="1">
                <a:solidFill>
                  <a:srgbClr val="0033CC"/>
                </a:solidFill>
              </a:rPr>
              <a:t>HttpServletResponse</a:t>
            </a:r>
            <a:r>
              <a:rPr lang="en-US" dirty="0">
                <a:solidFill>
                  <a:srgbClr val="0033CC"/>
                </a:solidFill>
              </a:rPr>
              <a:t> response)</a:t>
            </a:r>
            <a:r>
              <a:rPr lang="en-US" dirty="0"/>
              <a:t>: handles GET requests </a:t>
            </a:r>
          </a:p>
          <a:p>
            <a:r>
              <a:rPr lang="en-US" dirty="0">
                <a:solidFill>
                  <a:srgbClr val="0033CC"/>
                </a:solidFill>
              </a:rPr>
              <a:t>void </a:t>
            </a:r>
            <a:r>
              <a:rPr lang="en-US" dirty="0" err="1">
                <a:solidFill>
                  <a:srgbClr val="0033CC"/>
                </a:solidFill>
              </a:rPr>
              <a:t>doPost</a:t>
            </a:r>
            <a:r>
              <a:rPr lang="en-US" dirty="0">
                <a:solidFill>
                  <a:srgbClr val="0033CC"/>
                </a:solidFill>
              </a:rPr>
              <a:t> (</a:t>
            </a:r>
            <a:r>
              <a:rPr lang="en-US" dirty="0" err="1">
                <a:solidFill>
                  <a:srgbClr val="0033CC"/>
                </a:solidFill>
              </a:rPr>
              <a:t>HttpServletRequest</a:t>
            </a:r>
            <a:r>
              <a:rPr lang="en-US" dirty="0">
                <a:solidFill>
                  <a:srgbClr val="0033CC"/>
                </a:solidFill>
              </a:rPr>
              <a:t> request, </a:t>
            </a:r>
            <a:r>
              <a:rPr lang="en-US" dirty="0" err="1">
                <a:solidFill>
                  <a:srgbClr val="0033CC"/>
                </a:solidFill>
              </a:rPr>
              <a:t>HttpServletResponse</a:t>
            </a:r>
            <a:r>
              <a:rPr lang="en-US" dirty="0">
                <a:solidFill>
                  <a:srgbClr val="0033CC"/>
                </a:solidFill>
              </a:rPr>
              <a:t> response): </a:t>
            </a:r>
            <a:r>
              <a:rPr lang="en-US" dirty="0"/>
              <a:t>handles POST requests </a:t>
            </a:r>
          </a:p>
          <a:p>
            <a:r>
              <a:rPr lang="en-US" dirty="0">
                <a:solidFill>
                  <a:srgbClr val="0033CC"/>
                </a:solidFill>
              </a:rPr>
              <a:t>void </a:t>
            </a:r>
            <a:r>
              <a:rPr lang="en-US" dirty="0" err="1">
                <a:solidFill>
                  <a:srgbClr val="0033CC"/>
                </a:solidFill>
              </a:rPr>
              <a:t>doPut</a:t>
            </a:r>
            <a:r>
              <a:rPr lang="en-US" dirty="0">
                <a:solidFill>
                  <a:srgbClr val="0033CC"/>
                </a:solidFill>
              </a:rPr>
              <a:t> (</a:t>
            </a:r>
            <a:r>
              <a:rPr lang="en-US" dirty="0" err="1">
                <a:solidFill>
                  <a:srgbClr val="0033CC"/>
                </a:solidFill>
              </a:rPr>
              <a:t>HttpServletRequest</a:t>
            </a:r>
            <a:r>
              <a:rPr lang="en-US" dirty="0">
                <a:solidFill>
                  <a:srgbClr val="0033CC"/>
                </a:solidFill>
              </a:rPr>
              <a:t> request, </a:t>
            </a:r>
            <a:r>
              <a:rPr lang="en-US" dirty="0" err="1">
                <a:solidFill>
                  <a:srgbClr val="0033CC"/>
                </a:solidFill>
              </a:rPr>
              <a:t>HttpServletResponse</a:t>
            </a:r>
            <a:r>
              <a:rPr lang="en-US" dirty="0">
                <a:solidFill>
                  <a:srgbClr val="0033CC"/>
                </a:solidFill>
              </a:rPr>
              <a:t> response)</a:t>
            </a:r>
            <a:r>
              <a:rPr lang="en-US" dirty="0"/>
              <a:t>: handles PUT requests </a:t>
            </a:r>
          </a:p>
          <a:p>
            <a:r>
              <a:rPr lang="en-US" dirty="0">
                <a:solidFill>
                  <a:srgbClr val="0033CC"/>
                </a:solidFill>
              </a:rPr>
              <a:t>void </a:t>
            </a:r>
            <a:r>
              <a:rPr lang="en-US" dirty="0" err="1">
                <a:solidFill>
                  <a:srgbClr val="0033CC"/>
                </a:solidFill>
              </a:rPr>
              <a:t>doDelete</a:t>
            </a:r>
            <a:r>
              <a:rPr lang="en-US" dirty="0">
                <a:solidFill>
                  <a:srgbClr val="0033CC"/>
                </a:solidFill>
              </a:rPr>
              <a:t> (</a:t>
            </a:r>
            <a:r>
              <a:rPr lang="en-US" dirty="0" err="1">
                <a:solidFill>
                  <a:srgbClr val="0033CC"/>
                </a:solidFill>
              </a:rPr>
              <a:t>HttpServletRequest</a:t>
            </a:r>
            <a:r>
              <a:rPr lang="en-US" dirty="0">
                <a:solidFill>
                  <a:srgbClr val="0033CC"/>
                </a:solidFill>
              </a:rPr>
              <a:t> request, </a:t>
            </a:r>
            <a:r>
              <a:rPr lang="en-US" dirty="0" err="1">
                <a:solidFill>
                  <a:srgbClr val="0033CC"/>
                </a:solidFill>
              </a:rPr>
              <a:t>HttpServletResponse</a:t>
            </a:r>
            <a:r>
              <a:rPr lang="en-US" dirty="0">
                <a:solidFill>
                  <a:srgbClr val="0033CC"/>
                </a:solidFill>
              </a:rPr>
              <a:t> response)</a:t>
            </a:r>
            <a:r>
              <a:rPr lang="en-US" dirty="0"/>
              <a:t>: handles DELETE requests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Main Concepts of Servlet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Life Cycle</a:t>
            </a:r>
          </a:p>
          <a:p>
            <a:r>
              <a:rPr lang="en-US" altLang="en-US" dirty="0"/>
              <a:t>Client Interaction</a:t>
            </a:r>
          </a:p>
          <a:p>
            <a:r>
              <a:rPr lang="en-US" altLang="en-US" dirty="0"/>
              <a:t>Saving State</a:t>
            </a:r>
          </a:p>
          <a:p>
            <a:r>
              <a:rPr lang="en-US" altLang="en-US" dirty="0"/>
              <a:t>Servlet Communication</a:t>
            </a:r>
          </a:p>
          <a:p>
            <a:r>
              <a:rPr lang="en-US" altLang="en-US" dirty="0"/>
              <a:t>Calling Servlets</a:t>
            </a:r>
          </a:p>
          <a:p>
            <a:r>
              <a:rPr lang="en-US" altLang="en-US" dirty="0"/>
              <a:t>Request Attributes and Resources</a:t>
            </a:r>
          </a:p>
          <a:p>
            <a:r>
              <a:rPr lang="en-US" altLang="en-US" dirty="0"/>
              <a:t>Multithreading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Initialize</a:t>
            </a:r>
          </a:p>
          <a:p>
            <a:pPr lvl="1"/>
            <a:r>
              <a:rPr lang="en-US" altLang="en-US" dirty="0"/>
              <a:t>Servlet is created when servlet container  receives a request from the client</a:t>
            </a:r>
          </a:p>
          <a:p>
            <a:pPr lvl="1"/>
            <a:r>
              <a:rPr lang="en-US" altLang="en-US" dirty="0" err="1"/>
              <a:t>Init</a:t>
            </a:r>
            <a:r>
              <a:rPr lang="en-US" altLang="en-US" dirty="0"/>
              <a:t>() method is called only once</a:t>
            </a:r>
          </a:p>
          <a:p>
            <a:r>
              <a:rPr lang="en-US" altLang="en-US" dirty="0"/>
              <a:t>Service: Any requests will be forwarded to the service()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doGet</a:t>
            </a:r>
            <a:r>
              <a:rPr lang="en-US" altLang="en-US" dirty="0"/>
              <a:t>()/</a:t>
            </a:r>
            <a:r>
              <a:rPr lang="en-US" altLang="en-US" dirty="0" err="1"/>
              <a:t>doPost</a:t>
            </a:r>
            <a:r>
              <a:rPr lang="en-US" altLang="en-US" dirty="0"/>
              <a:t>()/</a:t>
            </a:r>
            <a:r>
              <a:rPr lang="en-US" altLang="en-US" dirty="0" err="1"/>
              <a:t>doDelete</a:t>
            </a:r>
            <a:r>
              <a:rPr lang="en-US" altLang="en-US" dirty="0"/>
              <a:t>()	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doOptions</a:t>
            </a:r>
            <a:r>
              <a:rPr lang="en-US" altLang="en-US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doPut</a:t>
            </a:r>
            <a:r>
              <a:rPr lang="en-US" altLang="en-US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doTrace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Destroy: destroy() method is called only once. Occurs when</a:t>
            </a:r>
          </a:p>
          <a:p>
            <a:pPr lvl="1"/>
            <a:r>
              <a:rPr lang="en-US" altLang="en-US" dirty="0"/>
              <a:t>Application is stopped</a:t>
            </a:r>
          </a:p>
          <a:p>
            <a:pPr lvl="1"/>
            <a:r>
              <a:rPr lang="en-US" altLang="en-US" dirty="0"/>
              <a:t>Servlet container shuts down</a:t>
            </a:r>
          </a:p>
          <a:p>
            <a:pPr lvl="1"/>
            <a:r>
              <a:rPr lang="en-US" altLang="en-US" dirty="0"/>
              <a:t>Allows resources to be freed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02fi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1" y="15834"/>
            <a:ext cx="2590800" cy="18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Life Cycle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930" y="2609932"/>
            <a:ext cx="3106884" cy="3655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1374569"/>
            <a:ext cx="72294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Life Cycle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881583" y="1297748"/>
            <a:ext cx="8696325" cy="4892675"/>
            <a:chOff x="192" y="720"/>
            <a:chExt cx="5478" cy="3082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912" y="1026"/>
              <a:ext cx="0" cy="27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590" y="720"/>
              <a:ext cx="6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Servlet Container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912" y="1561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912" y="12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496" y="1310"/>
              <a:ext cx="0" cy="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880" y="1276"/>
              <a:ext cx="0" cy="1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208" y="1032"/>
              <a:ext cx="960" cy="3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310" y="1125"/>
              <a:ext cx="384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Thread 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656" y="1103"/>
              <a:ext cx="384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Thread 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088" y="1480"/>
              <a:ext cx="432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Servlet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926" y="1805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12" y="2009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496" y="200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912" y="233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880" y="233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7"/>
            <p:cNvSpPr>
              <a:spLocks/>
            </p:cNvSpPr>
            <p:nvPr/>
          </p:nvSpPr>
          <p:spPr bwMode="auto">
            <a:xfrm>
              <a:off x="4848" y="2009"/>
              <a:ext cx="48" cy="529"/>
            </a:xfrm>
            <a:prstGeom prst="rightBracket">
              <a:avLst>
                <a:gd name="adj" fmla="val 918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224" y="200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224" y="253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912" y="2538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1"/>
            <p:cNvSpPr>
              <a:spLocks/>
            </p:cNvSpPr>
            <p:nvPr/>
          </p:nvSpPr>
          <p:spPr bwMode="auto">
            <a:xfrm>
              <a:off x="4656" y="2334"/>
              <a:ext cx="48" cy="529"/>
            </a:xfrm>
            <a:prstGeom prst="rightBracket">
              <a:avLst>
                <a:gd name="adj" fmla="val 918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4279" y="2334"/>
              <a:ext cx="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4320" y="286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 flipV="1">
              <a:off x="899" y="286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912" y="306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496" y="306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912" y="329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912" y="351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314" y="1636"/>
              <a:ext cx="0" cy="1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889" y="1053"/>
              <a:ext cx="91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Create Thread Pool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869" y="1404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Instantiate servlet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871" y="1655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init (  ) method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864" y="185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Allocate request to thread 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864" y="2183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Allocate request to thread 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911" y="2543"/>
              <a:ext cx="1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Block all further requests Wait for active threads to end 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1056" y="204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891" y="2900"/>
              <a:ext cx="10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Terminate thread pool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864" y="3132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destroy (  ) method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864" y="3358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terminate servlet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1200" y="3629"/>
              <a:ext cx="9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Container shutdown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1152" y="212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2928" y="1880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2867" y="1836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service (  ) method</a:t>
              </a: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2867" y="2157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service (  ) method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4128" y="1718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4560" y="167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Perform Initialization 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4854" y="2199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Perform Service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4585" y="321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Perform cleanup 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4306" y="3426"/>
              <a:ext cx="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Servlet destroyed &amp; garbage collected</a:t>
              </a: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4656" y="2618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Perform Service</a:t>
              </a: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192" y="2124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34" y="2356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Shutdown Initiated</a:t>
              </a:r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234" y="177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Request 1</a:t>
              </a: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234" y="2094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Request 2</a:t>
              </a:r>
            </a:p>
          </p:txBody>
        </p:sp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227" y="2636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Response 1</a:t>
              </a: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230" y="3176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Response 2</a:t>
              </a: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576" y="2856"/>
              <a:ext cx="336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 flipH="1">
              <a:off x="576" y="2531"/>
              <a:ext cx="33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672" y="1921"/>
              <a:ext cx="24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672" y="2246"/>
              <a:ext cx="24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rc 62"/>
            <p:cNvSpPr>
              <a:spLocks/>
            </p:cNvSpPr>
            <p:nvPr/>
          </p:nvSpPr>
          <p:spPr bwMode="auto">
            <a:xfrm>
              <a:off x="4313" y="1803"/>
              <a:ext cx="295" cy="16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-1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-1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63"/>
            <p:cNvSpPr>
              <a:spLocks/>
            </p:cNvSpPr>
            <p:nvPr/>
          </p:nvSpPr>
          <p:spPr bwMode="auto">
            <a:xfrm>
              <a:off x="4313" y="3295"/>
              <a:ext cx="295" cy="12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-1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-1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rc 64"/>
            <p:cNvSpPr>
              <a:spLocks/>
            </p:cNvSpPr>
            <p:nvPr/>
          </p:nvSpPr>
          <p:spPr bwMode="auto">
            <a:xfrm>
              <a:off x="910" y="3621"/>
              <a:ext cx="295" cy="16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-1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-1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13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Java Servlets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Performance</a:t>
            </a:r>
          </a:p>
          <a:p>
            <a:pPr lvl="1"/>
            <a:r>
              <a:rPr lang="en-US" sz="2600" dirty="0"/>
              <a:t>The performance of servlets is superior to CGI because there is no process creation for each client request.</a:t>
            </a:r>
          </a:p>
          <a:p>
            <a:pPr lvl="1"/>
            <a:r>
              <a:rPr lang="en-US" sz="2600" dirty="0"/>
              <a:t>Each request is handled by the servlet container process.</a:t>
            </a:r>
          </a:p>
          <a:p>
            <a:pPr lvl="1"/>
            <a:r>
              <a:rPr lang="en-US" sz="2600" dirty="0"/>
              <a:t>After a servlet has completed processing a request, it stays resident in memory, waiting for another request.</a:t>
            </a:r>
          </a:p>
          <a:p>
            <a:r>
              <a:rPr lang="en-US" sz="2600" b="1" dirty="0"/>
              <a:t>Portability: </a:t>
            </a:r>
            <a:r>
              <a:rPr lang="en-US" sz="2600" dirty="0"/>
              <a:t>Like other Java technologies, servlet applications are portable.</a:t>
            </a:r>
          </a:p>
          <a:p>
            <a:r>
              <a:rPr lang="en-US" sz="2600" b="1" dirty="0"/>
              <a:t>Rapid development cycle: </a:t>
            </a:r>
            <a:r>
              <a:rPr lang="en-US" sz="2600" dirty="0"/>
              <a:t>As a Java technology, servlets have access to the rich Java library that will help speed up the development process.</a:t>
            </a:r>
          </a:p>
          <a:p>
            <a:r>
              <a:rPr lang="en-US" sz="2600" b="1" dirty="0"/>
              <a:t>Robustness</a:t>
            </a:r>
          </a:p>
          <a:p>
            <a:pPr lvl="1"/>
            <a:r>
              <a:rPr lang="en-US" sz="2600" dirty="0"/>
              <a:t>Servlets are managed by the Java Virtual Machine.</a:t>
            </a:r>
          </a:p>
          <a:p>
            <a:pPr lvl="1"/>
            <a:r>
              <a:rPr lang="en-US" sz="2600" dirty="0"/>
              <a:t>Don't need to worry about memory leak or garbage collection, which helps you write robust applications.</a:t>
            </a:r>
          </a:p>
          <a:p>
            <a:r>
              <a:rPr lang="en-US" sz="2600" b="1" dirty="0"/>
              <a:t>Widespread acceptance: </a:t>
            </a:r>
            <a:r>
              <a:rPr lang="en-US" sz="2600" dirty="0"/>
              <a:t>Java is a widely accepted technology.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Request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client request information to a servlet. </a:t>
            </a:r>
          </a:p>
          <a:p>
            <a:r>
              <a:rPr lang="en-US" dirty="0"/>
              <a:t>The servlet container creates a servlet request object and passes it as an argument to the servlet's service method. </a:t>
            </a:r>
          </a:p>
          <a:p>
            <a:r>
              <a:rPr lang="en-US" dirty="0"/>
              <a:t>The </a:t>
            </a:r>
            <a:r>
              <a:rPr lang="en-US" dirty="0" err="1"/>
              <a:t>ServletRequest</a:t>
            </a:r>
            <a:r>
              <a:rPr lang="en-US" dirty="0"/>
              <a:t> interface define methods to retrieve data sent as client request: </a:t>
            </a:r>
          </a:p>
          <a:p>
            <a:pPr lvl="1"/>
            <a:r>
              <a:rPr lang="en-US" dirty="0"/>
              <a:t>parameter name and values 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input stream </a:t>
            </a:r>
          </a:p>
          <a:p>
            <a:r>
              <a:rPr lang="en-US" dirty="0" err="1"/>
              <a:t>HTTPServletRequest</a:t>
            </a:r>
            <a:r>
              <a:rPr lang="en-US" dirty="0"/>
              <a:t> extends the </a:t>
            </a:r>
            <a:r>
              <a:rPr lang="en-US" dirty="0" err="1"/>
              <a:t>ServletRequest</a:t>
            </a:r>
            <a:r>
              <a:rPr lang="en-US" dirty="0"/>
              <a:t> interface to provide request information for HTTP servlets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HttpServletRequest</a:t>
            </a:r>
            <a:r>
              <a:rPr lang="en-US" dirty="0"/>
              <a:t>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 </a:t>
            </a:r>
            <a:r>
              <a:rPr lang="en-US" dirty="0" err="1">
                <a:solidFill>
                  <a:srgbClr val="0033CC"/>
                </a:solidFill>
              </a:rPr>
              <a:t>getParameterNames</a:t>
            </a:r>
            <a:r>
              <a:rPr lang="en-US" dirty="0">
                <a:solidFill>
                  <a:srgbClr val="0033CC"/>
                </a:solidFill>
              </a:rPr>
              <a:t>()</a:t>
            </a:r>
            <a:r>
              <a:rPr lang="en-US" dirty="0"/>
              <a:t> an Enumeration of String objects, each String containing the name of a request parameter; or an empty Enumeration if the request has no parameters </a:t>
            </a:r>
          </a:p>
          <a:p>
            <a:r>
              <a:rPr lang="en-US" dirty="0" err="1"/>
              <a:t>java.lang.String</a:t>
            </a:r>
            <a:r>
              <a:rPr lang="en-US" dirty="0"/>
              <a:t>[] </a:t>
            </a:r>
            <a:r>
              <a:rPr lang="en-US" dirty="0" err="1">
                <a:solidFill>
                  <a:srgbClr val="0033CC"/>
                </a:solidFill>
              </a:rPr>
              <a:t>getParameterValues</a:t>
            </a:r>
            <a:r>
              <a:rPr lang="en-US" dirty="0">
                <a:solidFill>
                  <a:srgbClr val="0033CC"/>
                </a:solidFill>
              </a:rPr>
              <a:t> (</a:t>
            </a:r>
            <a:r>
              <a:rPr lang="en-US" dirty="0" err="1"/>
              <a:t>java.lang.String</a:t>
            </a:r>
            <a:r>
              <a:rPr lang="en-US" dirty="0"/>
              <a:t> name</a:t>
            </a:r>
            <a:r>
              <a:rPr lang="en-US" dirty="0">
                <a:solidFill>
                  <a:srgbClr val="0033CC"/>
                </a:solidFill>
              </a:rPr>
              <a:t>) </a:t>
            </a:r>
            <a:r>
              <a:rPr lang="en-US" dirty="0"/>
              <a:t>Returns an array of String objects containing all of the values the given request parameter has, or null if the parameter does not exist. </a:t>
            </a:r>
          </a:p>
          <a:p>
            <a:r>
              <a:rPr lang="en-US" dirty="0" err="1"/>
              <a:t>java.lang.String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getParameter</a:t>
            </a:r>
            <a:r>
              <a:rPr lang="en-US" dirty="0"/>
              <a:t> 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en-US" dirty="0" err="1"/>
              <a:t>java.lang.String</a:t>
            </a:r>
            <a:r>
              <a:rPr lang="en-US" dirty="0"/>
              <a:t> name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 Returns the value of a request parameter as a String, or null if the parameter does not exist.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HttpServletRequest</a:t>
            </a:r>
            <a:r>
              <a:rPr lang="en-US" dirty="0"/>
              <a:t> –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Cookie[] </a:t>
            </a:r>
            <a:r>
              <a:rPr lang="en-US" dirty="0" err="1">
                <a:solidFill>
                  <a:srgbClr val="0033CC"/>
                </a:solidFill>
              </a:rPr>
              <a:t>getCookies</a:t>
            </a:r>
            <a:r>
              <a:rPr lang="en-US" dirty="0">
                <a:solidFill>
                  <a:srgbClr val="0033CC"/>
                </a:solidFill>
              </a:rPr>
              <a:t>() </a:t>
            </a:r>
            <a:r>
              <a:rPr lang="en-US" dirty="0"/>
              <a:t>Returns an array containing all of the Cookie objects the client sent with this request. </a:t>
            </a:r>
          </a:p>
          <a:p>
            <a:r>
              <a:rPr lang="en-US" dirty="0" err="1"/>
              <a:t>java.lang.String</a:t>
            </a:r>
            <a:r>
              <a:rPr lang="en-US" dirty="0"/>
              <a:t> </a:t>
            </a:r>
            <a:r>
              <a:rPr lang="en-US" dirty="0" err="1"/>
              <a:t>getMethod</a:t>
            </a:r>
            <a:r>
              <a:rPr lang="en-US" dirty="0"/>
              <a:t>() Returns the name of the HTTP method with which  request was made, for example, GET, POST, or PUT. </a:t>
            </a:r>
          </a:p>
          <a:p>
            <a:r>
              <a:rPr lang="en-US" dirty="0" err="1"/>
              <a:t>java.lang.String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getQueryString</a:t>
            </a:r>
            <a:r>
              <a:rPr lang="en-US" dirty="0">
                <a:solidFill>
                  <a:srgbClr val="0033CC"/>
                </a:solidFill>
              </a:rPr>
              <a:t>() </a:t>
            </a:r>
            <a:r>
              <a:rPr lang="en-US" dirty="0"/>
              <a:t>Returns the query string that is contained in the request URL after the path. </a:t>
            </a:r>
          </a:p>
          <a:p>
            <a:r>
              <a:rPr lang="en-US" dirty="0" err="1"/>
              <a:t>HttpSession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getSession</a:t>
            </a:r>
            <a:r>
              <a:rPr lang="en-US" dirty="0">
                <a:solidFill>
                  <a:srgbClr val="0033CC"/>
                </a:solidFill>
              </a:rPr>
              <a:t>() </a:t>
            </a:r>
            <a:r>
              <a:rPr lang="en-US" dirty="0"/>
              <a:t>Returns the current session associated with this request, or if the request does not have a session, creates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Introduction</a:t>
            </a:r>
          </a:p>
          <a:p>
            <a:r>
              <a:rPr lang="en-US" dirty="0"/>
              <a:t>Servlet Request &amp; Response</a:t>
            </a:r>
          </a:p>
          <a:p>
            <a:r>
              <a:rPr lang="en-US" dirty="0"/>
              <a:t>Servlets and Servlet Context</a:t>
            </a:r>
          </a:p>
          <a:p>
            <a:r>
              <a:rPr lang="en-US" dirty="0"/>
              <a:t>Session Tracking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Securing Web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Response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an object to assist a servlet in sending a response to the client. </a:t>
            </a:r>
          </a:p>
          <a:p>
            <a:r>
              <a:rPr lang="en-US" dirty="0"/>
              <a:t>The servlet container creates a </a:t>
            </a:r>
            <a:r>
              <a:rPr lang="en-US" dirty="0" err="1"/>
              <a:t>ServletResponse</a:t>
            </a:r>
            <a:r>
              <a:rPr lang="en-US" dirty="0"/>
              <a:t> object and passes it as an argument to the servlet's service method.</a:t>
            </a:r>
          </a:p>
          <a:p>
            <a:r>
              <a:rPr lang="en-US" dirty="0" err="1"/>
              <a:t>HttpServletResponse</a:t>
            </a:r>
            <a:r>
              <a:rPr lang="en-US" dirty="0"/>
              <a:t> - Methods</a:t>
            </a:r>
          </a:p>
          <a:p>
            <a:pPr lvl="1"/>
            <a:r>
              <a:rPr lang="en-US" dirty="0" err="1"/>
              <a:t>java.io.PrintWriter</a:t>
            </a:r>
            <a:r>
              <a:rPr lang="en-US" dirty="0"/>
              <a:t> </a:t>
            </a:r>
            <a:r>
              <a:rPr lang="en-US" dirty="0" err="1"/>
              <a:t>getWriter</a:t>
            </a:r>
            <a:r>
              <a:rPr lang="en-US" dirty="0"/>
              <a:t>() Returns a </a:t>
            </a:r>
            <a:r>
              <a:rPr lang="en-US" dirty="0" err="1"/>
              <a:t>PrintWriter</a:t>
            </a:r>
            <a:r>
              <a:rPr lang="en-US" dirty="0"/>
              <a:t> object that can send character text to the client 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setContentType</a:t>
            </a:r>
            <a:r>
              <a:rPr lang="en-US" dirty="0"/>
              <a:t> (</a:t>
            </a:r>
            <a:r>
              <a:rPr lang="en-US" dirty="0" err="1"/>
              <a:t>java.lang.String</a:t>
            </a:r>
            <a:r>
              <a:rPr lang="en-US" dirty="0"/>
              <a:t> type) Sets the content type of the response being sent to the client. The content type may include the type of character encoding used, for example, text/html; charset=ISO-8859-4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getBufferSize</a:t>
            </a:r>
            <a:r>
              <a:rPr lang="en-US" dirty="0"/>
              <a:t>() Returns the actual buffer size used for the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of </a:t>
            </a:r>
            <a:r>
              <a:rPr lang="en-US" dirty="0" err="1"/>
              <a:t>ServletContext</a:t>
            </a:r>
            <a:r>
              <a:rPr lang="en-US" dirty="0"/>
              <a:t> is created by the web container at time of deploying the project. </a:t>
            </a:r>
          </a:p>
          <a:p>
            <a:r>
              <a:rPr lang="en-US" dirty="0"/>
              <a:t>This object can be used to get configuration information from web.xml file. </a:t>
            </a:r>
          </a:p>
          <a:p>
            <a:r>
              <a:rPr lang="en-US" dirty="0"/>
              <a:t>There is only one </a:t>
            </a:r>
            <a:r>
              <a:rPr lang="en-US" dirty="0" err="1"/>
              <a:t>ServletContext</a:t>
            </a:r>
            <a:r>
              <a:rPr lang="en-US" dirty="0"/>
              <a:t> object per web application.</a:t>
            </a:r>
          </a:p>
          <a:p>
            <a:r>
              <a:rPr lang="en-US" dirty="0"/>
              <a:t>If </a:t>
            </a:r>
            <a:r>
              <a:rPr lang="en-US" i="1" dirty="0">
                <a:solidFill>
                  <a:srgbClr val="0033CC"/>
                </a:solidFill>
              </a:rPr>
              <a:t>any information is shared to many servlet</a:t>
            </a:r>
            <a:r>
              <a:rPr lang="en-US" dirty="0"/>
              <a:t>, it is better to provide it from the web.xml file using the </a:t>
            </a:r>
            <a:r>
              <a:rPr lang="en-US" b="1" dirty="0"/>
              <a:t>&lt;context-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  <a:r>
              <a:rPr lang="en-US" dirty="0"/>
              <a:t> element.</a:t>
            </a:r>
          </a:p>
          <a:p>
            <a:r>
              <a:rPr lang="en-US" dirty="0"/>
              <a:t>Syntax to provide the initialization parameter in Context scope</a:t>
            </a:r>
          </a:p>
          <a:p>
            <a:pPr marL="0" indent="0">
              <a:buNone/>
            </a:pPr>
            <a:r>
              <a:rPr lang="en-US" sz="1900" i="1" dirty="0"/>
              <a:t>&lt;web-app&gt;     ....</a:t>
            </a:r>
          </a:p>
          <a:p>
            <a:pPr marL="0" indent="0">
              <a:buNone/>
            </a:pPr>
            <a:r>
              <a:rPr lang="en-US" sz="1900" i="1" dirty="0"/>
              <a:t>  &lt;context-</a:t>
            </a:r>
            <a:r>
              <a:rPr lang="en-US" sz="1900" i="1" dirty="0" err="1"/>
              <a:t>param</a:t>
            </a:r>
            <a:r>
              <a:rPr lang="en-US" sz="1900" i="1" dirty="0"/>
              <a:t>&gt;  </a:t>
            </a:r>
          </a:p>
          <a:p>
            <a:pPr marL="0" indent="0">
              <a:buNone/>
            </a:pPr>
            <a:r>
              <a:rPr lang="en-US" sz="1900" i="1" dirty="0"/>
              <a:t>    </a:t>
            </a:r>
            <a:r>
              <a:rPr lang="en-US" sz="1900" i="1" dirty="0">
                <a:solidFill>
                  <a:srgbClr val="0033CC"/>
                </a:solidFill>
              </a:rPr>
              <a:t>&lt;</a:t>
            </a:r>
            <a:r>
              <a:rPr lang="en-US" sz="1900" i="1" dirty="0" err="1">
                <a:solidFill>
                  <a:srgbClr val="0033CC"/>
                </a:solidFill>
              </a:rPr>
              <a:t>param</a:t>
            </a:r>
            <a:r>
              <a:rPr lang="en-US" sz="1900" i="1" dirty="0">
                <a:solidFill>
                  <a:srgbClr val="0033CC"/>
                </a:solidFill>
              </a:rPr>
              <a:t>-name&gt;</a:t>
            </a:r>
            <a:r>
              <a:rPr lang="en-US" sz="1900" i="1" dirty="0" err="1"/>
              <a:t>parametername</a:t>
            </a:r>
            <a:r>
              <a:rPr lang="en-US" sz="1900" i="1" dirty="0"/>
              <a:t>&lt;/</a:t>
            </a:r>
            <a:r>
              <a:rPr lang="en-US" sz="1900" i="1" dirty="0" err="1"/>
              <a:t>param</a:t>
            </a:r>
            <a:r>
              <a:rPr lang="en-US" sz="1900" i="1" dirty="0"/>
              <a:t>-name&gt;  </a:t>
            </a:r>
          </a:p>
          <a:p>
            <a:pPr marL="0" indent="0">
              <a:buNone/>
            </a:pPr>
            <a:r>
              <a:rPr lang="en-US" sz="1900" i="1" dirty="0"/>
              <a:t>    </a:t>
            </a:r>
            <a:r>
              <a:rPr lang="en-US" sz="1900" i="1" dirty="0">
                <a:solidFill>
                  <a:srgbClr val="0033CC"/>
                </a:solidFill>
              </a:rPr>
              <a:t>&lt;</a:t>
            </a:r>
            <a:r>
              <a:rPr lang="en-US" sz="1900" i="1" dirty="0" err="1">
                <a:solidFill>
                  <a:srgbClr val="0033CC"/>
                </a:solidFill>
              </a:rPr>
              <a:t>param</a:t>
            </a:r>
            <a:r>
              <a:rPr lang="en-US" sz="1900" i="1" dirty="0">
                <a:solidFill>
                  <a:srgbClr val="0033CC"/>
                </a:solidFill>
              </a:rPr>
              <a:t>-value&gt;</a:t>
            </a:r>
            <a:r>
              <a:rPr lang="en-US" sz="1900" i="1" dirty="0" err="1"/>
              <a:t>parametervalue</a:t>
            </a:r>
            <a:r>
              <a:rPr lang="en-US" sz="1900" i="1" dirty="0"/>
              <a:t>&lt;/</a:t>
            </a:r>
            <a:r>
              <a:rPr lang="en-US" sz="1900" i="1" dirty="0" err="1"/>
              <a:t>param</a:t>
            </a:r>
            <a:r>
              <a:rPr lang="en-US" sz="1900" i="1" dirty="0"/>
              <a:t>-value&gt;  </a:t>
            </a:r>
          </a:p>
          <a:p>
            <a:pPr marL="0" indent="0">
              <a:buNone/>
            </a:pPr>
            <a:r>
              <a:rPr lang="en-US" sz="1900" i="1" dirty="0"/>
              <a:t>  &lt;/context-</a:t>
            </a:r>
            <a:r>
              <a:rPr lang="en-US" sz="1900" i="1" dirty="0" err="1"/>
              <a:t>param</a:t>
            </a:r>
            <a:r>
              <a:rPr lang="en-US" sz="1900" i="1" dirty="0"/>
              <a:t>&gt;  </a:t>
            </a:r>
          </a:p>
          <a:p>
            <a:pPr marL="0" indent="0">
              <a:buNone/>
            </a:pPr>
            <a:r>
              <a:rPr lang="en-US" sz="1900" i="1" dirty="0"/>
              <a:t>&lt;/web-app&gt;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ServletContext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/>
              <a:t>ServletContext</a:t>
            </a:r>
            <a:r>
              <a:rPr lang="en-US" dirty="0"/>
              <a:t> Interface. Some of them are as follows:</a:t>
            </a:r>
          </a:p>
          <a:p>
            <a:pPr lvl="1"/>
            <a:r>
              <a:rPr lang="en-US" dirty="0"/>
              <a:t>The object of </a:t>
            </a:r>
            <a:r>
              <a:rPr lang="en-US" dirty="0" err="1"/>
              <a:t>ServletContext</a:t>
            </a:r>
            <a:r>
              <a:rPr lang="en-US" dirty="0"/>
              <a:t> provides an interface between the container and servlet.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ServletContext</a:t>
            </a:r>
            <a:r>
              <a:rPr lang="en-US" dirty="0"/>
              <a:t> object can be used to get configuration information from the web.xml file.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ServletContext</a:t>
            </a:r>
            <a:r>
              <a:rPr lang="en-US" dirty="0"/>
              <a:t> object can be used to set, get or remove attribute from the web.xml file.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ServletContext</a:t>
            </a:r>
            <a:r>
              <a:rPr lang="en-US" dirty="0"/>
              <a:t> object can be used to provide inter-application communication.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ServletContext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Commonly used methods of </a:t>
            </a:r>
            <a:r>
              <a:rPr lang="en-US" dirty="0" err="1"/>
              <a:t>ServletContext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>
                <a:solidFill>
                  <a:srgbClr val="0033CC"/>
                </a:solidFill>
              </a:rPr>
              <a:t>getInitParameter</a:t>
            </a:r>
            <a:r>
              <a:rPr lang="en-US" dirty="0"/>
              <a:t>(String name):Returns the parameter value for the specified parameter name.</a:t>
            </a:r>
          </a:p>
          <a:p>
            <a:pPr lvl="1"/>
            <a:r>
              <a:rPr lang="en-US" dirty="0"/>
              <a:t>public Enumeration </a:t>
            </a:r>
            <a:r>
              <a:rPr lang="en-US" dirty="0" err="1">
                <a:solidFill>
                  <a:srgbClr val="0033CC"/>
                </a:solidFill>
              </a:rPr>
              <a:t>getInitParameterNames</a:t>
            </a:r>
            <a:r>
              <a:rPr lang="en-US" dirty="0"/>
              <a:t>():Returns the names of the context's initialization parameters.</a:t>
            </a:r>
          </a:p>
          <a:p>
            <a:pPr lvl="1"/>
            <a:r>
              <a:rPr lang="en-US" dirty="0"/>
              <a:t>public void </a:t>
            </a:r>
            <a:r>
              <a:rPr lang="en-US" dirty="0" err="1">
                <a:solidFill>
                  <a:srgbClr val="0033CC"/>
                </a:solidFill>
              </a:rPr>
              <a:t>setAttribute</a:t>
            </a:r>
            <a:r>
              <a:rPr lang="en-US" dirty="0"/>
              <a:t>(String </a:t>
            </a:r>
            <a:r>
              <a:rPr lang="en-US" dirty="0" err="1"/>
              <a:t>name,Object</a:t>
            </a:r>
            <a:r>
              <a:rPr lang="en-US" dirty="0"/>
              <a:t> object):sets the given object in the application scope.</a:t>
            </a:r>
          </a:p>
          <a:p>
            <a:pPr lvl="1"/>
            <a:r>
              <a:rPr lang="en-US" dirty="0"/>
              <a:t>public Object </a:t>
            </a:r>
            <a:r>
              <a:rPr lang="en-US" dirty="0" err="1">
                <a:solidFill>
                  <a:srgbClr val="0033CC"/>
                </a:solidFill>
              </a:rPr>
              <a:t>getAttribute</a:t>
            </a:r>
            <a:r>
              <a:rPr lang="en-US" dirty="0"/>
              <a:t>(String name):Returns the attribute for the specified name.</a:t>
            </a:r>
          </a:p>
          <a:p>
            <a:pPr lvl="1"/>
            <a:r>
              <a:rPr lang="en-US" dirty="0"/>
              <a:t>public Enumeration </a:t>
            </a:r>
            <a:r>
              <a:rPr lang="en-US" dirty="0" err="1">
                <a:solidFill>
                  <a:srgbClr val="0033CC"/>
                </a:solidFill>
              </a:rPr>
              <a:t>getInitParameterNames</a:t>
            </a:r>
            <a:r>
              <a:rPr lang="en-US" dirty="0"/>
              <a:t>():Returns the names of the context's initialization parameters as an Enumeration of String objects.</a:t>
            </a:r>
          </a:p>
          <a:p>
            <a:pPr lvl="1"/>
            <a:r>
              <a:rPr lang="en-US" dirty="0"/>
              <a:t>public void </a:t>
            </a:r>
            <a:r>
              <a:rPr lang="en-US" dirty="0" err="1">
                <a:solidFill>
                  <a:srgbClr val="0033CC"/>
                </a:solidFill>
              </a:rPr>
              <a:t>removeAttribute</a:t>
            </a:r>
            <a:r>
              <a:rPr lang="en-US" dirty="0"/>
              <a:t>(String name):Removes the attribute with the given name from the servlet context.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r>
              <a:rPr lang="en-US" dirty="0"/>
              <a:t>The browser uses two methods to pass form’s information to web server: GET and POST Method.</a:t>
            </a:r>
          </a:p>
          <a:p>
            <a:r>
              <a:rPr lang="en-US" dirty="0"/>
              <a:t>The GET method sends the encoded user information appended to the page request. The page and the encoded information are separated by the </a:t>
            </a:r>
            <a:r>
              <a:rPr lang="en-US" b="1" dirty="0"/>
              <a:t>?</a:t>
            </a:r>
            <a:r>
              <a:rPr lang="en-US" dirty="0"/>
              <a:t> question mark symbol</a:t>
            </a:r>
          </a:p>
          <a:p>
            <a:pPr lvl="1"/>
            <a:r>
              <a:rPr lang="en-US" dirty="0"/>
              <a:t>http://www.test.com/hello?key1 = value1&amp;key2 = value2 </a:t>
            </a:r>
          </a:p>
          <a:p>
            <a:pPr lvl="1"/>
            <a:r>
              <a:rPr lang="en-US" dirty="0"/>
              <a:t>This information is passed using QUERY_STRING header and will be accessible through QUERY_STRING environment variable and Servlet handles this type of requests using </a:t>
            </a:r>
            <a:r>
              <a:rPr lang="en-US" b="1" dirty="0" err="1"/>
              <a:t>doGet</a:t>
            </a:r>
            <a:r>
              <a:rPr lang="en-US" b="1" dirty="0"/>
              <a:t>()</a:t>
            </a:r>
            <a:r>
              <a:rPr lang="en-US" dirty="0"/>
              <a:t> method.</a:t>
            </a:r>
          </a:p>
          <a:p>
            <a:r>
              <a:rPr lang="en-US" dirty="0"/>
              <a:t>A generally more reliable method of passing information to a backend program is the POST method.</a:t>
            </a:r>
          </a:p>
          <a:p>
            <a:pPr lvl="1"/>
            <a:r>
              <a:rPr lang="en-US" dirty="0"/>
              <a:t>Servlet handles this type of requests using </a:t>
            </a:r>
            <a:r>
              <a:rPr lang="en-US" b="1" dirty="0" err="1"/>
              <a:t>doPost</a:t>
            </a:r>
            <a:r>
              <a:rPr lang="en-US" b="1" dirty="0"/>
              <a:t>()</a:t>
            </a:r>
            <a:r>
              <a:rPr lang="en-US" dirty="0"/>
              <a:t> 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Form 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Form Data using Servlet</a:t>
            </a:r>
          </a:p>
          <a:p>
            <a:pPr lvl="1"/>
            <a:r>
              <a:rPr lang="en-US" b="1" dirty="0" err="1"/>
              <a:t>getParameter</a:t>
            </a:r>
            <a:r>
              <a:rPr lang="en-US" b="1" dirty="0"/>
              <a:t>()</a:t>
            </a:r>
            <a:r>
              <a:rPr lang="en-US" dirty="0"/>
              <a:t> − You call </a:t>
            </a:r>
            <a:r>
              <a:rPr lang="en-US" dirty="0" err="1"/>
              <a:t>request.getParameter</a:t>
            </a:r>
            <a:r>
              <a:rPr lang="en-US" dirty="0"/>
              <a:t>() method to get the value of a form parameter.</a:t>
            </a:r>
          </a:p>
          <a:p>
            <a:pPr lvl="1"/>
            <a:r>
              <a:rPr lang="en-US" b="1" dirty="0" err="1"/>
              <a:t>getParameterValues</a:t>
            </a:r>
            <a:r>
              <a:rPr lang="en-US" b="1" dirty="0"/>
              <a:t>()</a:t>
            </a:r>
            <a:r>
              <a:rPr lang="en-US" dirty="0"/>
              <a:t> − Call this method if the parameter appears more than once and returns multiple values, for example checkbox.</a:t>
            </a:r>
          </a:p>
          <a:p>
            <a:pPr lvl="1"/>
            <a:r>
              <a:rPr lang="en-US" b="1" dirty="0" err="1"/>
              <a:t>getParameterNames</a:t>
            </a:r>
            <a:r>
              <a:rPr lang="en-US" b="1" dirty="0"/>
              <a:t>()</a:t>
            </a:r>
            <a:r>
              <a:rPr lang="en-US" dirty="0"/>
              <a:t> − Call this method if you want a complete list of all parameters in the current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 err="1"/>
              <a:t>HttpServletRequest</a:t>
            </a:r>
            <a:r>
              <a:rPr lang="en-US" i="1" dirty="0"/>
              <a:t> </a:t>
            </a:r>
            <a:r>
              <a:rPr lang="en-US" dirty="0"/>
              <a:t>Methods to read HTTP Header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Cookie[] </a:t>
            </a:r>
            <a:r>
              <a:rPr lang="en-US" dirty="0" err="1">
                <a:solidFill>
                  <a:srgbClr val="0033CC"/>
                </a:solidFill>
              </a:rPr>
              <a:t>getCookies</a:t>
            </a:r>
            <a:r>
              <a:rPr lang="en-US" dirty="0">
                <a:solidFill>
                  <a:srgbClr val="0033CC"/>
                </a:solidFill>
              </a:rPr>
              <a:t>()</a:t>
            </a:r>
            <a:r>
              <a:rPr lang="en-US" dirty="0"/>
              <a:t>: Returns an array containing all of the Cookie objects the client.</a:t>
            </a:r>
          </a:p>
          <a:p>
            <a:pPr>
              <a:spcAft>
                <a:spcPts val="0"/>
              </a:spcAft>
            </a:pPr>
            <a:r>
              <a:rPr lang="en-US" dirty="0"/>
              <a:t>Enumeration </a:t>
            </a:r>
            <a:r>
              <a:rPr lang="en-US" dirty="0" err="1">
                <a:solidFill>
                  <a:srgbClr val="0033CC"/>
                </a:solidFill>
              </a:rPr>
              <a:t>getAttributeNames</a:t>
            </a:r>
            <a:r>
              <a:rPr lang="en-US" dirty="0">
                <a:solidFill>
                  <a:srgbClr val="0033CC"/>
                </a:solidFill>
              </a:rPr>
              <a:t>()</a:t>
            </a:r>
            <a:r>
              <a:rPr lang="en-US" dirty="0"/>
              <a:t>: Returns an Enumeration containing the names of the attributes.</a:t>
            </a:r>
          </a:p>
          <a:p>
            <a:pPr>
              <a:spcAft>
                <a:spcPts val="0"/>
              </a:spcAft>
            </a:pPr>
            <a:r>
              <a:rPr lang="en-US" dirty="0"/>
              <a:t>Enumeration </a:t>
            </a:r>
            <a:r>
              <a:rPr lang="en-US" dirty="0" err="1">
                <a:solidFill>
                  <a:srgbClr val="0033CC"/>
                </a:solidFill>
              </a:rPr>
              <a:t>getParameterNames</a:t>
            </a:r>
            <a:r>
              <a:rPr lang="en-US" dirty="0">
                <a:solidFill>
                  <a:srgbClr val="0033CC"/>
                </a:solidFill>
              </a:rPr>
              <a:t>()</a:t>
            </a:r>
            <a:r>
              <a:rPr lang="en-US" dirty="0"/>
              <a:t>: Returns an Enumeration of String objects containing the names of the parameters.</a:t>
            </a:r>
          </a:p>
          <a:p>
            <a:pPr>
              <a:spcAft>
                <a:spcPts val="0"/>
              </a:spcAft>
            </a:pPr>
            <a:r>
              <a:rPr lang="en-US" dirty="0" err="1"/>
              <a:t>HttpSession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getSession</a:t>
            </a:r>
            <a:r>
              <a:rPr lang="en-US" dirty="0">
                <a:solidFill>
                  <a:srgbClr val="0033CC"/>
                </a:solidFill>
              </a:rPr>
              <a:t>()</a:t>
            </a:r>
            <a:r>
              <a:rPr lang="en-US" dirty="0"/>
              <a:t>: Returns the current session associated with this request, or if the request does not have a session, creates one.</a:t>
            </a:r>
          </a:p>
          <a:p>
            <a:pPr>
              <a:spcAft>
                <a:spcPts val="0"/>
              </a:spcAft>
            </a:pPr>
            <a:r>
              <a:rPr lang="en-US" dirty="0" err="1"/>
              <a:t>HttpSession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getSession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en-US" dirty="0" err="1">
                <a:solidFill>
                  <a:srgbClr val="0033CC"/>
                </a:solidFill>
              </a:rPr>
              <a:t>boolean</a:t>
            </a:r>
            <a:r>
              <a:rPr lang="en-US" dirty="0">
                <a:solidFill>
                  <a:srgbClr val="0033CC"/>
                </a:solidFill>
              </a:rPr>
              <a:t> create)</a:t>
            </a:r>
            <a:r>
              <a:rPr lang="en-US" dirty="0"/>
              <a:t>: Returns the current </a:t>
            </a:r>
            <a:r>
              <a:rPr lang="en-US" dirty="0" err="1"/>
              <a:t>HttpSession</a:t>
            </a:r>
            <a:r>
              <a:rPr lang="en-US" dirty="0"/>
              <a:t> associated with this request or, if </a:t>
            </a:r>
            <a:r>
              <a:rPr lang="en-US" dirty="0" err="1"/>
              <a:t>if</a:t>
            </a:r>
            <a:r>
              <a:rPr lang="en-US" dirty="0"/>
              <a:t> there is no current session and value of create is true, returns a new session.</a:t>
            </a:r>
          </a:p>
          <a:p>
            <a:pPr>
              <a:spcAft>
                <a:spcPts val="0"/>
              </a:spcAft>
            </a:pPr>
            <a:r>
              <a:rPr lang="en-US" dirty="0"/>
              <a:t>String </a:t>
            </a:r>
            <a:r>
              <a:rPr lang="en-US" dirty="0" err="1">
                <a:solidFill>
                  <a:srgbClr val="0033CC"/>
                </a:solidFill>
              </a:rPr>
              <a:t>getAuthType</a:t>
            </a:r>
            <a:r>
              <a:rPr lang="en-US" dirty="0">
                <a:solidFill>
                  <a:srgbClr val="0033CC"/>
                </a:solidFill>
              </a:rPr>
              <a:t>()</a:t>
            </a:r>
            <a:r>
              <a:rPr lang="en-US" dirty="0"/>
              <a:t>: Returns the name of the authentication scheme used to protect the servlet, for example, "BASIC" or "SSL," or null if the JSP was not protected.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Filters with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943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Servlet Filters are Java classes that can be used in Servlet Programming:</a:t>
            </a:r>
          </a:p>
          <a:p>
            <a:pPr lvl="1"/>
            <a:r>
              <a:rPr lang="en-US" sz="2600" dirty="0"/>
              <a:t>To intercept requests from a client before they access a resource.</a:t>
            </a:r>
          </a:p>
          <a:p>
            <a:pPr lvl="1"/>
            <a:r>
              <a:rPr lang="en-US" sz="2600" dirty="0"/>
              <a:t>To manipulate responses from server before they are sent back to the client.</a:t>
            </a:r>
          </a:p>
          <a:p>
            <a:r>
              <a:rPr lang="en-US" sz="2600" dirty="0"/>
              <a:t>There are various types of filters suggested by the specifications</a:t>
            </a:r>
          </a:p>
          <a:p>
            <a:pPr lvl="1"/>
            <a:r>
              <a:rPr lang="en-US" sz="2600" dirty="0"/>
              <a:t>Authentication Filters.</a:t>
            </a:r>
          </a:p>
          <a:p>
            <a:pPr lvl="1"/>
            <a:r>
              <a:rPr lang="en-US" sz="2600" dirty="0"/>
              <a:t>Data compression Filters.</a:t>
            </a:r>
          </a:p>
          <a:p>
            <a:pPr lvl="1"/>
            <a:r>
              <a:rPr lang="en-US" sz="2600" dirty="0"/>
              <a:t>Encryption Filters.</a:t>
            </a:r>
          </a:p>
          <a:p>
            <a:pPr lvl="1"/>
            <a:r>
              <a:rPr lang="en-US" sz="2600" dirty="0"/>
              <a:t>Filters that trigger resource access events.</a:t>
            </a:r>
          </a:p>
          <a:p>
            <a:pPr lvl="1"/>
            <a:r>
              <a:rPr lang="en-US" sz="2600" dirty="0"/>
              <a:t>Image Conversion Filters.</a:t>
            </a:r>
          </a:p>
          <a:p>
            <a:pPr lvl="1"/>
            <a:r>
              <a:rPr lang="en-US" sz="2600" dirty="0"/>
              <a:t>Logging and Auditing Filters.</a:t>
            </a:r>
          </a:p>
          <a:p>
            <a:pPr lvl="1"/>
            <a:r>
              <a:rPr lang="en-US" sz="2600" dirty="0"/>
              <a:t>MIME-TYPE Chain Filters.</a:t>
            </a:r>
          </a:p>
          <a:p>
            <a:pPr lvl="1"/>
            <a:r>
              <a:rPr lang="en-US" sz="2600" dirty="0"/>
              <a:t>Tokenizing Filters .</a:t>
            </a:r>
          </a:p>
          <a:p>
            <a:pPr lvl="1"/>
            <a:r>
              <a:rPr lang="en-US" sz="2600" dirty="0"/>
              <a:t>XSL/T Filters That Transform XML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Filters with Servlet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Filters are deployed in the deployment descriptor file </a:t>
            </a:r>
            <a:r>
              <a:rPr lang="en-US" b="1" dirty="0"/>
              <a:t>web.xml</a:t>
            </a:r>
            <a:r>
              <a:rPr lang="en-US" dirty="0"/>
              <a:t> and then map to either servlet names or URL patterns in application's deployment descriptor.</a:t>
            </a:r>
          </a:p>
          <a:p>
            <a:r>
              <a:rPr lang="en-US" dirty="0"/>
              <a:t>A filter is simply a Java class that implements the </a:t>
            </a:r>
            <a:r>
              <a:rPr lang="en-US" dirty="0" err="1"/>
              <a:t>javax.servlet.Filter</a:t>
            </a:r>
            <a:r>
              <a:rPr lang="en-US" dirty="0"/>
              <a:t> interface. The </a:t>
            </a:r>
            <a:r>
              <a:rPr lang="en-US" dirty="0" err="1"/>
              <a:t>javax.servlet.Filter</a:t>
            </a:r>
            <a:r>
              <a:rPr lang="en-US" dirty="0"/>
              <a:t> interface defines methods:</a:t>
            </a:r>
          </a:p>
          <a:p>
            <a:pPr lvl="1"/>
            <a:r>
              <a:rPr lang="en-US" dirty="0"/>
              <a:t>public void </a:t>
            </a:r>
            <a:r>
              <a:rPr lang="en-US" dirty="0" err="1">
                <a:solidFill>
                  <a:srgbClr val="0033CC"/>
                </a:solidFill>
              </a:rPr>
              <a:t>doFilter</a:t>
            </a:r>
            <a:r>
              <a:rPr lang="en-US" dirty="0">
                <a:solidFill>
                  <a:srgbClr val="0033CC"/>
                </a:solidFill>
              </a:rPr>
              <a:t> (</a:t>
            </a:r>
            <a:r>
              <a:rPr lang="en-US" dirty="0" err="1">
                <a:solidFill>
                  <a:srgbClr val="0033CC"/>
                </a:solidFill>
              </a:rPr>
              <a:t>ServletRequest</a:t>
            </a:r>
            <a:r>
              <a:rPr lang="en-US" dirty="0">
                <a:solidFill>
                  <a:srgbClr val="0033CC"/>
                </a:solidFill>
              </a:rPr>
              <a:t>, </a:t>
            </a:r>
            <a:r>
              <a:rPr lang="en-US" dirty="0" err="1">
                <a:solidFill>
                  <a:srgbClr val="0033CC"/>
                </a:solidFill>
              </a:rPr>
              <a:t>ServletResponse</a:t>
            </a:r>
            <a:r>
              <a:rPr lang="en-US" dirty="0">
                <a:solidFill>
                  <a:srgbClr val="0033CC"/>
                </a:solidFill>
              </a:rPr>
              <a:t>, </a:t>
            </a:r>
            <a:r>
              <a:rPr lang="en-US" dirty="0" err="1">
                <a:solidFill>
                  <a:srgbClr val="0033CC"/>
                </a:solidFill>
              </a:rPr>
              <a:t>FilterChain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: This method is called by the container each time a request/response pair is passed through the chain due to a client request for a resource at the end of the chain.</a:t>
            </a:r>
          </a:p>
          <a:p>
            <a:pPr lvl="1"/>
            <a:r>
              <a:rPr lang="en-US" dirty="0"/>
              <a:t>public void </a:t>
            </a:r>
            <a:r>
              <a:rPr lang="en-US" dirty="0" err="1">
                <a:solidFill>
                  <a:srgbClr val="0033CC"/>
                </a:solidFill>
              </a:rPr>
              <a:t>init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en-US" dirty="0" err="1">
                <a:solidFill>
                  <a:srgbClr val="0033CC"/>
                </a:solidFill>
              </a:rPr>
              <a:t>FilterConfig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filterConfig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: This method is called by the web container to indicate to a filter that it is being placed into service.</a:t>
            </a:r>
          </a:p>
          <a:p>
            <a:pPr lvl="1"/>
            <a:r>
              <a:rPr lang="en-US" dirty="0"/>
              <a:t>public void </a:t>
            </a:r>
            <a:r>
              <a:rPr lang="en-US" dirty="0">
                <a:solidFill>
                  <a:srgbClr val="0033CC"/>
                </a:solidFill>
              </a:rPr>
              <a:t>destroy()</a:t>
            </a:r>
            <a:r>
              <a:rPr lang="en-US" dirty="0"/>
              <a:t>: This method is called by the web container to indicate to a filter that it is being taken out of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5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servlet throws an exception, the web container searches the configurations in </a:t>
            </a:r>
            <a:r>
              <a:rPr lang="en-US" b="1" dirty="0"/>
              <a:t>web.xml</a:t>
            </a:r>
            <a:r>
              <a:rPr lang="en-US" dirty="0"/>
              <a:t> that use the exception-type element for a match with the thrown exception type.</a:t>
            </a:r>
          </a:p>
          <a:p>
            <a:r>
              <a:rPr lang="en-US" dirty="0"/>
              <a:t>Use the &lt;</a:t>
            </a:r>
            <a:r>
              <a:rPr lang="en-US" b="1" dirty="0"/>
              <a:t>error-page&gt;</a:t>
            </a:r>
            <a:r>
              <a:rPr lang="en-US" dirty="0"/>
              <a:t> element in web.xml to specify the invocation of servlets in response to certain </a:t>
            </a:r>
            <a:r>
              <a:rPr lang="en-US" b="1" dirty="0"/>
              <a:t>exceptions</a:t>
            </a:r>
            <a:r>
              <a:rPr lang="en-US" dirty="0"/>
              <a:t> or HTTP </a:t>
            </a:r>
            <a:r>
              <a:rPr lang="en-US" b="1" dirty="0"/>
              <a:t>status codes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21" y="1312534"/>
            <a:ext cx="4825218" cy="42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servlet </a:t>
            </a:r>
            <a:r>
              <a:rPr lang="en-US" dirty="0"/>
              <a:t>is a Java class that can be loaded dynamically into and run by a special Web server.</a:t>
            </a:r>
          </a:p>
          <a:p>
            <a:r>
              <a:rPr lang="en-US" dirty="0"/>
              <a:t>This servlet-aware Web server, is known as </a:t>
            </a:r>
            <a:r>
              <a:rPr lang="en-US" b="1" i="1" dirty="0"/>
              <a:t>servlet container</a:t>
            </a:r>
            <a:r>
              <a:rPr lang="en-US" i="1" dirty="0"/>
              <a:t>.</a:t>
            </a:r>
          </a:p>
          <a:p>
            <a:r>
              <a:rPr lang="en-US" dirty="0"/>
              <a:t>Servlets interact with clients via a request-response model based on HTTP.</a:t>
            </a:r>
          </a:p>
          <a:p>
            <a:r>
              <a:rPr lang="en-US" dirty="0"/>
              <a:t>Therefore, a servlet container must support HTTP as the protocol for client requests and server responses.</a:t>
            </a:r>
          </a:p>
          <a:p>
            <a:r>
              <a:rPr lang="en-US" dirty="0"/>
              <a:t>A servlet container also can support similar protocols such as HTTPS (HTTP over SSL) for secure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"stateless" protocol which means each time a client retrieves a Web page, the client opens a separate connection to the Web server and the server automatically does not keep any record of previous client request.</a:t>
            </a:r>
          </a:p>
          <a:p>
            <a:r>
              <a:rPr lang="en-US" dirty="0"/>
              <a:t>The </a:t>
            </a:r>
            <a:r>
              <a:rPr lang="en-US" dirty="0" err="1"/>
              <a:t>HttpSession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HttpSession</a:t>
            </a:r>
            <a:r>
              <a:rPr lang="en-US" dirty="0"/>
              <a:t> object by calling the public method </a:t>
            </a:r>
            <a:r>
              <a:rPr lang="en-US" b="1" dirty="0" err="1"/>
              <a:t>getSession</a:t>
            </a:r>
            <a:r>
              <a:rPr lang="en-US" b="1" dirty="0"/>
              <a:t>() </a:t>
            </a:r>
            <a:r>
              <a:rPr lang="en-US" dirty="0"/>
              <a:t>of </a:t>
            </a:r>
            <a:r>
              <a:rPr lang="en-US" dirty="0" err="1"/>
              <a:t>HttpServletRequest</a:t>
            </a:r>
            <a:endParaRPr lang="en-US" dirty="0"/>
          </a:p>
          <a:p>
            <a:pPr lvl="2"/>
            <a:r>
              <a:rPr lang="en-US" dirty="0" err="1"/>
              <a:t>HttpSession</a:t>
            </a:r>
            <a:r>
              <a:rPr lang="en-US" dirty="0"/>
              <a:t> session = </a:t>
            </a:r>
            <a:r>
              <a:rPr lang="en-US" dirty="0" err="1"/>
              <a:t>request.getSession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b="1" dirty="0"/>
              <a:t>public Object </a:t>
            </a:r>
            <a:r>
              <a:rPr lang="en-US" b="1" dirty="0" err="1"/>
              <a:t>getAttribute</a:t>
            </a:r>
            <a:r>
              <a:rPr lang="en-US" b="1" dirty="0"/>
              <a:t>(String name)</a:t>
            </a:r>
          </a:p>
          <a:p>
            <a:pPr lvl="2"/>
            <a:r>
              <a:rPr lang="en-US" b="1" dirty="0"/>
              <a:t>public Enumeration </a:t>
            </a:r>
            <a:r>
              <a:rPr lang="en-US" b="1" dirty="0" err="1"/>
              <a:t>getAttributeNames</a:t>
            </a:r>
            <a:r>
              <a:rPr lang="en-US" b="1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HttpSession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public Object </a:t>
            </a:r>
            <a:r>
              <a:rPr lang="en-US" dirty="0" err="1"/>
              <a:t>getAttribute</a:t>
            </a:r>
            <a:r>
              <a:rPr lang="en-US" dirty="0"/>
              <a:t>(String name)</a:t>
            </a:r>
          </a:p>
          <a:p>
            <a:pPr lvl="2"/>
            <a:r>
              <a:rPr lang="en-US" dirty="0"/>
              <a:t>public Enumeration </a:t>
            </a:r>
            <a:r>
              <a:rPr lang="en-US" dirty="0" err="1"/>
              <a:t>getAttributeNames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public long </a:t>
            </a:r>
            <a:r>
              <a:rPr lang="en-US" dirty="0" err="1"/>
              <a:t>getCreationTime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public String </a:t>
            </a:r>
            <a:r>
              <a:rPr lang="en-US" dirty="0" err="1"/>
              <a:t>getId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isNew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public void </a:t>
            </a:r>
            <a:r>
              <a:rPr lang="en-US" dirty="0" err="1"/>
              <a:t>removeAttribute</a:t>
            </a:r>
            <a:r>
              <a:rPr lang="en-US" dirty="0"/>
              <a:t>(String name)</a:t>
            </a:r>
          </a:p>
          <a:p>
            <a:pPr lvl="2"/>
            <a:r>
              <a:rPr lang="en-US" dirty="0"/>
              <a:t>public void </a:t>
            </a:r>
            <a:r>
              <a:rPr lang="en-US" dirty="0" err="1"/>
              <a:t>setAttribute</a:t>
            </a:r>
            <a:r>
              <a:rPr lang="en-US" dirty="0"/>
              <a:t>(String name, Object value)</a:t>
            </a:r>
          </a:p>
          <a:p>
            <a:pPr lvl="2"/>
            <a:r>
              <a:rPr lang="en-US" dirty="0"/>
              <a:t>public void </a:t>
            </a:r>
            <a:r>
              <a:rPr lang="en-US" dirty="0" err="1"/>
              <a:t>setMaxInactiveInterval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interval)</a:t>
            </a:r>
          </a:p>
          <a:p>
            <a:pPr lvl="2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getMaxInactiveInterval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public long </a:t>
            </a:r>
            <a:r>
              <a:rPr lang="en-US" dirty="0" err="1"/>
              <a:t>getLastAccessedTime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715000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Deleting Session Data:</a:t>
            </a:r>
          </a:p>
          <a:p>
            <a:pPr lvl="1">
              <a:spcAft>
                <a:spcPts val="0"/>
              </a:spcAft>
            </a:pPr>
            <a:r>
              <a:rPr lang="en-US" dirty="0"/>
              <a:t>Remove a particular attribute − call public void </a:t>
            </a:r>
            <a:r>
              <a:rPr lang="en-US" dirty="0" err="1"/>
              <a:t>removeAttribute</a:t>
            </a:r>
            <a:r>
              <a:rPr lang="en-US" dirty="0"/>
              <a:t>(String name) method to delete the value associated with a particular key.</a:t>
            </a:r>
          </a:p>
          <a:p>
            <a:pPr lvl="1">
              <a:spcAft>
                <a:spcPts val="0"/>
              </a:spcAft>
            </a:pPr>
            <a:r>
              <a:rPr lang="en-US" dirty="0"/>
              <a:t>Delete the whole session − call public void invalidate() method to discard an entire session.</a:t>
            </a:r>
          </a:p>
          <a:p>
            <a:pPr lvl="1">
              <a:spcAft>
                <a:spcPts val="0"/>
              </a:spcAft>
            </a:pPr>
            <a:r>
              <a:rPr lang="en-US" dirty="0"/>
              <a:t>Setting Session timeout − call public void </a:t>
            </a:r>
            <a:r>
              <a:rPr lang="en-US" dirty="0" err="1"/>
              <a:t>setMaxInactiveInterval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interval) method to set the timeout for a session individually.</a:t>
            </a:r>
          </a:p>
          <a:p>
            <a:pPr lvl="1">
              <a:spcAft>
                <a:spcPts val="0"/>
              </a:spcAft>
            </a:pPr>
            <a:r>
              <a:rPr lang="en-US" dirty="0"/>
              <a:t>Log the user out − The servers that support servlets 2.4, call logout to log the client out of the Web server and invalidate all sessions belonging to all the users.</a:t>
            </a:r>
          </a:p>
          <a:p>
            <a:pPr lvl="1">
              <a:spcAft>
                <a:spcPts val="0"/>
              </a:spcAft>
            </a:pPr>
            <a:r>
              <a:rPr lang="en-US" dirty="0"/>
              <a:t>web.xml Configuration − with Tomcat, can configure session time out in web.xml file.</a:t>
            </a:r>
          </a:p>
          <a:p>
            <a:pPr marL="426645" lvl="1" indent="0" algn="l">
              <a:spcAft>
                <a:spcPts val="0"/>
              </a:spcAft>
              <a:buNone/>
            </a:pPr>
            <a:r>
              <a:rPr lang="en-US" dirty="0">
                <a:solidFill>
                  <a:srgbClr val="0033CC"/>
                </a:solidFill>
              </a:rPr>
              <a:t>&lt;session-</a:t>
            </a:r>
            <a:r>
              <a:rPr lang="en-US" dirty="0" err="1">
                <a:solidFill>
                  <a:srgbClr val="0033CC"/>
                </a:solidFill>
              </a:rPr>
              <a:t>config</a:t>
            </a:r>
            <a:r>
              <a:rPr lang="en-US" dirty="0">
                <a:solidFill>
                  <a:srgbClr val="0033CC"/>
                </a:solidFill>
              </a:rPr>
              <a:t>&gt;  &lt;session-timeout&gt;15&lt;/session-timeout&gt; &lt;/session-</a:t>
            </a:r>
            <a:r>
              <a:rPr lang="en-US" dirty="0" err="1">
                <a:solidFill>
                  <a:srgbClr val="0033CC"/>
                </a:solidFill>
              </a:rPr>
              <a:t>config</a:t>
            </a:r>
            <a:r>
              <a:rPr lang="en-US" sz="19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Session Data: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getMaxInactiveInterval</a:t>
            </a:r>
            <a:r>
              <a:rPr lang="en-US" dirty="0"/>
              <a:t>( ) method in a servlet returns the timeout period for that session in seconds. </a:t>
            </a:r>
          </a:p>
          <a:p>
            <a:pPr lvl="2"/>
            <a:r>
              <a:rPr lang="en-US" dirty="0"/>
              <a:t>if session is configured in </a:t>
            </a:r>
            <a:r>
              <a:rPr lang="en-US" b="1" dirty="0"/>
              <a:t>web.xml</a:t>
            </a:r>
            <a:r>
              <a:rPr lang="en-US" dirty="0"/>
              <a:t> for 15 minutes, </a:t>
            </a:r>
            <a:r>
              <a:rPr lang="en-US" dirty="0" err="1"/>
              <a:t>getMaxInactiveInterval</a:t>
            </a:r>
            <a:r>
              <a:rPr lang="en-US" dirty="0"/>
              <a:t>( ) returns 900.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Upload Form should be check the following important points:</a:t>
            </a:r>
          </a:p>
          <a:p>
            <a:pPr lvl="1"/>
            <a:r>
              <a:rPr lang="en-US" dirty="0"/>
              <a:t>The form </a:t>
            </a:r>
            <a:r>
              <a:rPr lang="en-US" b="1" dirty="0"/>
              <a:t>method</a:t>
            </a:r>
            <a:r>
              <a:rPr lang="en-US" dirty="0"/>
              <a:t> attribute should be set to </a:t>
            </a:r>
            <a:r>
              <a:rPr lang="en-US" b="1" dirty="0">
                <a:solidFill>
                  <a:srgbClr val="0033CC"/>
                </a:solidFill>
              </a:rPr>
              <a:t>POST</a:t>
            </a:r>
            <a:r>
              <a:rPr lang="en-US" dirty="0"/>
              <a:t> method and GET method </a:t>
            </a:r>
            <a:r>
              <a:rPr lang="en-US" dirty="0" err="1"/>
              <a:t>can not</a:t>
            </a:r>
            <a:r>
              <a:rPr lang="en-US" dirty="0"/>
              <a:t> be used</a:t>
            </a:r>
          </a:p>
          <a:p>
            <a:pPr lvl="1"/>
            <a:r>
              <a:rPr lang="en-US" dirty="0"/>
              <a:t>The form </a:t>
            </a:r>
            <a:r>
              <a:rPr lang="en-US" b="1" dirty="0" err="1"/>
              <a:t>enctype</a:t>
            </a:r>
            <a:r>
              <a:rPr lang="en-US" dirty="0"/>
              <a:t> attribute should be set to </a:t>
            </a:r>
            <a:r>
              <a:rPr lang="en-US" b="1" dirty="0"/>
              <a:t>multipart/form-data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form </a:t>
            </a:r>
            <a:r>
              <a:rPr lang="en-US" b="1" dirty="0"/>
              <a:t>action</a:t>
            </a:r>
            <a:r>
              <a:rPr lang="en-US" dirty="0"/>
              <a:t> attribute should be set to a servlet file which would handle file uploading at backend server. </a:t>
            </a:r>
          </a:p>
          <a:p>
            <a:pPr lvl="1"/>
            <a:r>
              <a:rPr lang="en-US" dirty="0"/>
              <a:t>To upload a single file you should use a single &lt;input .../&gt; tag with attribute type="file". To allow multiple files uploading, include more than one input tags with different values for the name attribute.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for file uploading are: </a:t>
            </a:r>
          </a:p>
          <a:p>
            <a:pPr lvl="1"/>
            <a:r>
              <a:rPr lang="en-US" b="1" dirty="0"/>
              <a:t>commons-fileupload.x.x.jar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commons-io-x.x.jar</a:t>
            </a:r>
            <a:r>
              <a:rPr lang="en-US" dirty="0"/>
              <a:t> </a:t>
            </a:r>
          </a:p>
          <a:p>
            <a:r>
              <a:rPr lang="en-US" dirty="0"/>
              <a:t>Set the max file size for uploaded files.</a:t>
            </a:r>
          </a:p>
          <a:p>
            <a:r>
              <a:rPr lang="en-US" dirty="0"/>
              <a:t>Create directories C:\temp and C:\apache-tomcat\webapps\data in advance. In web.xml file, we need the &lt;context-</a:t>
            </a:r>
            <a:r>
              <a:rPr lang="en-US" dirty="0" err="1"/>
              <a:t>param</a:t>
            </a:r>
            <a:r>
              <a:rPr lang="en-US" dirty="0"/>
              <a:t>&gt; tag to specify the location of upload folder.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48" y="4273966"/>
            <a:ext cx="6875375" cy="25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redirection is a technique where the client is sent to a new location other than requested. </a:t>
            </a:r>
          </a:p>
          <a:p>
            <a:r>
              <a:rPr lang="en-US" dirty="0"/>
              <a:t>Using method </a:t>
            </a:r>
            <a:r>
              <a:rPr lang="en-US" b="1" dirty="0" err="1"/>
              <a:t>sendRedirect</a:t>
            </a:r>
            <a:r>
              <a:rPr lang="en-US" b="1" dirty="0"/>
              <a:t>()</a:t>
            </a:r>
            <a:r>
              <a:rPr lang="en-US" dirty="0"/>
              <a:t> of response object </a:t>
            </a:r>
            <a:r>
              <a:rPr lang="en-US" dirty="0" err="1"/>
              <a:t>HttpResponse</a:t>
            </a:r>
            <a:r>
              <a:rPr lang="en-US" dirty="0"/>
              <a:t>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i="1" dirty="0"/>
              <a:t>public void </a:t>
            </a:r>
            <a:r>
              <a:rPr lang="en-US" i="1" dirty="0" err="1"/>
              <a:t>HttpServletResponse.</a:t>
            </a:r>
            <a:r>
              <a:rPr lang="en-US" i="1" dirty="0" err="1">
                <a:solidFill>
                  <a:srgbClr val="0033CC"/>
                </a:solidFill>
              </a:rPr>
              <a:t>sendRedirect</a:t>
            </a:r>
            <a:r>
              <a:rPr lang="en-US" i="1" dirty="0"/>
              <a:t>(String location) throws </a:t>
            </a:r>
            <a:r>
              <a:rPr lang="en-US" i="1" dirty="0" err="1"/>
              <a:t>IOException</a:t>
            </a:r>
            <a:endParaRPr lang="en-US" i="1" dirty="0"/>
          </a:p>
          <a:p>
            <a:r>
              <a:rPr lang="en-US" dirty="0"/>
              <a:t>Can also use </a:t>
            </a:r>
            <a:r>
              <a:rPr lang="en-US" dirty="0" err="1"/>
              <a:t>setStatus</a:t>
            </a:r>
            <a:r>
              <a:rPr lang="en-US" dirty="0"/>
              <a:t>() and </a:t>
            </a:r>
            <a:r>
              <a:rPr lang="en-US" dirty="0" err="1"/>
              <a:t>setHeader</a:t>
            </a:r>
            <a:r>
              <a:rPr lang="en-US" dirty="0"/>
              <a:t>() methods together.</a:t>
            </a:r>
          </a:p>
          <a:p>
            <a:pPr lvl="1"/>
            <a:r>
              <a:rPr lang="en-US" i="1" dirty="0" err="1"/>
              <a:t>response.setStatus</a:t>
            </a:r>
            <a:r>
              <a:rPr lang="en-US" i="1" dirty="0"/>
              <a:t>(</a:t>
            </a:r>
            <a:r>
              <a:rPr lang="en-US" i="1" dirty="0" err="1"/>
              <a:t>response.SC_MOVED_TEMPORARILY</a:t>
            </a:r>
            <a:r>
              <a:rPr lang="en-US" i="1" dirty="0"/>
              <a:t>); </a:t>
            </a:r>
          </a:p>
          <a:p>
            <a:pPr lvl="1"/>
            <a:r>
              <a:rPr lang="en-US" i="1" dirty="0" err="1"/>
              <a:t>response.setHeader</a:t>
            </a:r>
            <a:r>
              <a:rPr lang="en-US" i="1" dirty="0"/>
              <a:t>("Location", "http://www.newwebsitepage.com");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email using </a:t>
            </a:r>
            <a:r>
              <a:rPr lang="en-US" b="1" dirty="0" err="1"/>
              <a:t>JavaMail</a:t>
            </a:r>
            <a:r>
              <a:rPr lang="en-US" b="1" dirty="0"/>
              <a:t> API</a:t>
            </a:r>
            <a:r>
              <a:rPr lang="en-US" dirty="0"/>
              <a:t> and </a:t>
            </a:r>
            <a:r>
              <a:rPr lang="en-US" b="1" dirty="0"/>
              <a:t>Java Activation Framework (JAF)</a:t>
            </a:r>
            <a:r>
              <a:rPr lang="en-US" dirty="0"/>
              <a:t> : </a:t>
            </a:r>
            <a:r>
              <a:rPr lang="en-US" b="1" dirty="0"/>
              <a:t>mail.jar</a:t>
            </a:r>
            <a:r>
              <a:rPr lang="en-US" dirty="0"/>
              <a:t> and </a:t>
            </a:r>
            <a:r>
              <a:rPr lang="en-US" b="1" dirty="0"/>
              <a:t>activation.jar</a:t>
            </a:r>
            <a:r>
              <a:rPr lang="en-US" dirty="0"/>
              <a:t> files in the CLASSPATH.</a:t>
            </a:r>
          </a:p>
          <a:p>
            <a:r>
              <a:rPr lang="en-US" dirty="0" err="1"/>
              <a:t>javax.mail.Multipart</a:t>
            </a:r>
            <a:endParaRPr lang="en-US" dirty="0"/>
          </a:p>
          <a:p>
            <a:r>
              <a:rPr lang="en-US" dirty="0" err="1"/>
              <a:t>javax.mail.Part</a:t>
            </a:r>
            <a:endParaRPr lang="en-US" dirty="0"/>
          </a:p>
          <a:p>
            <a:r>
              <a:rPr lang="en-US" dirty="0" err="1"/>
              <a:t>javax.mail.Service</a:t>
            </a:r>
            <a:endParaRPr lang="en-US" dirty="0"/>
          </a:p>
          <a:p>
            <a:r>
              <a:rPr lang="en-US" dirty="0" err="1"/>
              <a:t>javax.mail.internet.InternetHeaders</a:t>
            </a:r>
            <a:endParaRPr lang="en-US" dirty="0"/>
          </a:p>
          <a:p>
            <a:r>
              <a:rPr lang="en-US" dirty="0" err="1"/>
              <a:t>javax.mail.internet.MimeBodyPart</a:t>
            </a:r>
            <a:endParaRPr lang="en-US" dirty="0"/>
          </a:p>
          <a:p>
            <a:r>
              <a:rPr lang="en-US" dirty="0" err="1"/>
              <a:t>javax.mail.internet.MimeMessage</a:t>
            </a:r>
            <a:endParaRPr lang="en-US" dirty="0"/>
          </a:p>
          <a:p>
            <a:r>
              <a:rPr lang="en-US" dirty="0" err="1"/>
              <a:t>javax.mail.internet.MimePart</a:t>
            </a:r>
            <a:endParaRPr lang="en-US" dirty="0"/>
          </a:p>
          <a:p>
            <a:r>
              <a:rPr lang="en-US" dirty="0" err="1"/>
              <a:t>javax.mail.internet.ParameterList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-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API 3.0 has introduced a new package called </a:t>
            </a:r>
            <a:r>
              <a:rPr lang="en-US" dirty="0" err="1">
                <a:solidFill>
                  <a:srgbClr val="0033CC"/>
                </a:solidFill>
              </a:rPr>
              <a:t>javax.servlet.annotation</a:t>
            </a:r>
            <a:r>
              <a:rPr lang="en-US" dirty="0"/>
              <a:t>. It provides annotation types which can be used for annotating a servlet class. </a:t>
            </a:r>
          </a:p>
          <a:p>
            <a:r>
              <a:rPr lang="en-US" i="1" dirty="0"/>
              <a:t>If we use annotation, then the deployment descriptor (web.xml) is not required (only for Tomcat version 7 </a:t>
            </a:r>
            <a:r>
              <a:rPr lang="en-US" i="1" dirty="0">
                <a:sym typeface="Symbol" panose="05050102010706020507" pitchFamily="18" charset="2"/>
              </a:rPr>
              <a:t>)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7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– Annotations (</a:t>
            </a:r>
            <a:r>
              <a:rPr lang="en-US"/>
              <a:t>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46" y="1362501"/>
            <a:ext cx="7383780" cy="50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Servlets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02307"/>
            <a:ext cx="6710861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597527"/>
            <a:ext cx="6710862" cy="29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US" altLang="en-US" dirty="0">
                <a:solidFill>
                  <a:srgbClr val="000000"/>
                </a:solidFill>
                <a:ea typeface="Arial Unicode MS" pitchFamily="34" charset="-128"/>
              </a:rPr>
              <a:t>Server implemented interfaces</a:t>
            </a:r>
          </a:p>
          <a:p>
            <a:pPr marL="1100138" lvl="1" indent="-533400"/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ServletConfig</a:t>
            </a:r>
            <a:endParaRPr lang="en-US" altLang="en-US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ServletContext</a:t>
            </a:r>
            <a:endParaRPr lang="en-US" altLang="en-US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ServletRequest</a:t>
            </a:r>
            <a:r>
              <a:rPr lang="en-US" altLang="en-US" dirty="0">
                <a:solidFill>
                  <a:srgbClr val="000000"/>
                </a:solidFill>
                <a:ea typeface="Arial Unicode MS" pitchFamily="34" charset="-128"/>
              </a:rPr>
              <a:t>/</a:t>
            </a:r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ServletResponse</a:t>
            </a:r>
            <a:endParaRPr lang="en-US" altLang="en-US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RequestDispatcher</a:t>
            </a:r>
            <a:endParaRPr lang="en-US" altLang="en-US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FilterChain</a:t>
            </a:r>
            <a:r>
              <a:rPr lang="en-US" altLang="en-US" dirty="0">
                <a:solidFill>
                  <a:srgbClr val="000000"/>
                </a:solidFill>
                <a:ea typeface="Arial Unicode MS" pitchFamily="34" charset="-128"/>
              </a:rPr>
              <a:t>/</a:t>
            </a:r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FilterConfig</a:t>
            </a:r>
            <a:endParaRPr lang="en-US" altLang="en-US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609600" indent="-609600"/>
            <a:r>
              <a:rPr lang="en-US" altLang="en-US" dirty="0">
                <a:solidFill>
                  <a:srgbClr val="000000"/>
                </a:solidFill>
                <a:ea typeface="Arial Unicode MS" pitchFamily="34" charset="-128"/>
              </a:rPr>
              <a:t>User implemented interfaces </a:t>
            </a:r>
          </a:p>
          <a:p>
            <a:pPr marL="1100138" lvl="1" indent="-533400"/>
            <a:r>
              <a:rPr lang="en-US" altLang="en-US" dirty="0">
                <a:solidFill>
                  <a:srgbClr val="000000"/>
                </a:solidFill>
                <a:ea typeface="Arial Unicode MS" pitchFamily="34" charset="-128"/>
              </a:rPr>
              <a:t>Servlet</a:t>
            </a:r>
          </a:p>
          <a:p>
            <a:pPr marL="1100138" lvl="1" indent="-533400"/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ServletContextListener</a:t>
            </a:r>
            <a:endParaRPr lang="en-US" altLang="en-US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ServletContextAttributeListener</a:t>
            </a:r>
            <a:endParaRPr lang="en-US" altLang="en-US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SingleThreadModel</a:t>
            </a:r>
            <a:endParaRPr lang="en-US" altLang="en-US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dirty="0">
                <a:solidFill>
                  <a:srgbClr val="000000"/>
                </a:solidFill>
                <a:ea typeface="Arial Unicode MS" pitchFamily="34" charset="-128"/>
              </a:rPr>
              <a:t>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javax.servlet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https://docstore.mik.ua/orelly/java-ent/jenut/figs/Jent.25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17" y="1524000"/>
            <a:ext cx="83328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javax.servlet.http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71" y="1371600"/>
            <a:ext cx="6344529" cy="503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2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APIs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servlet must implement </a:t>
            </a:r>
            <a:r>
              <a:rPr lang="en-US" dirty="0" err="1">
                <a:solidFill>
                  <a:srgbClr val="0033CC"/>
                </a:solidFill>
              </a:rPr>
              <a:t>javax.servlet.Servlet</a:t>
            </a:r>
            <a:r>
              <a:rPr lang="en-US" dirty="0"/>
              <a:t> interface</a:t>
            </a:r>
          </a:p>
          <a:p>
            <a:r>
              <a:rPr lang="en-US" dirty="0"/>
              <a:t>Most servlets implement the interface by extending one of these classes</a:t>
            </a:r>
          </a:p>
          <a:p>
            <a:pPr lvl="1"/>
            <a:r>
              <a:rPr lang="en-US" dirty="0" err="1">
                <a:solidFill>
                  <a:srgbClr val="0033CC"/>
                </a:solidFill>
              </a:rPr>
              <a:t>javax.servlet.GenericServlet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 err="1">
                <a:solidFill>
                  <a:srgbClr val="0033CC"/>
                </a:solidFill>
              </a:rPr>
              <a:t>javax.servlet.http.HttpServlet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javax.servlet.Servlet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Servlet interface defines methods</a:t>
            </a:r>
          </a:p>
          <a:p>
            <a:pPr lvl="1"/>
            <a:r>
              <a:rPr lang="en-US" dirty="0"/>
              <a:t>to initialize a servlet</a:t>
            </a:r>
          </a:p>
          <a:p>
            <a:pPr lvl="1"/>
            <a:r>
              <a:rPr lang="en-US" dirty="0"/>
              <a:t>to receive and respond to client requests</a:t>
            </a:r>
          </a:p>
          <a:p>
            <a:pPr lvl="1"/>
            <a:r>
              <a:rPr lang="en-US" dirty="0"/>
              <a:t>to destroy a servlet and its resources</a:t>
            </a:r>
          </a:p>
          <a:p>
            <a:pPr lvl="1"/>
            <a:r>
              <a:rPr lang="en-US" dirty="0"/>
              <a:t>to get any startup information</a:t>
            </a:r>
          </a:p>
          <a:p>
            <a:pPr lvl="1"/>
            <a:r>
              <a:rPr lang="en-US" dirty="0"/>
              <a:t>to return basic information about itself, such as its author, version and copyright. </a:t>
            </a:r>
          </a:p>
          <a:p>
            <a:r>
              <a:rPr lang="en-US" dirty="0"/>
              <a:t>Developers need to directly implement this interface only if their servlets cannot (or choose not to) inherit from </a:t>
            </a:r>
            <a:r>
              <a:rPr lang="en-US" dirty="0" err="1"/>
              <a:t>GenericServlet</a:t>
            </a:r>
            <a:r>
              <a:rPr lang="en-US" dirty="0"/>
              <a:t> or </a:t>
            </a:r>
            <a:r>
              <a:rPr lang="en-US" dirty="0" err="1"/>
              <a:t>HttpServlet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1147</TotalTime>
  <Words>2870</Words>
  <Application>Microsoft Office PowerPoint</Application>
  <PresentationFormat>Custom</PresentationFormat>
  <Paragraphs>324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Times New Roman</vt:lpstr>
      <vt:lpstr>Wingdings</vt:lpstr>
      <vt:lpstr>Class open house presentation</vt:lpstr>
      <vt:lpstr>WWW Programming (Advanced Web Programming with Java)</vt:lpstr>
      <vt:lpstr>Content</vt:lpstr>
      <vt:lpstr>Definitions</vt:lpstr>
      <vt:lpstr>Servlet Container Architecture </vt:lpstr>
      <vt:lpstr>Servlets Interfaces</vt:lpstr>
      <vt:lpstr>The javax.servlet package</vt:lpstr>
      <vt:lpstr>The javax.servlet.http Package</vt:lpstr>
      <vt:lpstr>Servlet APIs </vt:lpstr>
      <vt:lpstr>Interface javax.servlet.Servlet</vt:lpstr>
      <vt:lpstr>Generic Servlet &amp; HTTP Servlet </vt:lpstr>
      <vt:lpstr>HttpServlet - Methods</vt:lpstr>
      <vt:lpstr>Main Concepts of Servlet Programming</vt:lpstr>
      <vt:lpstr>Life Cycle</vt:lpstr>
      <vt:lpstr>Life Cycle (cont.)</vt:lpstr>
      <vt:lpstr>Life Cycle (cont.)</vt:lpstr>
      <vt:lpstr>Benefits of Java Servlets </vt:lpstr>
      <vt:lpstr>Servlet Request Objects</vt:lpstr>
      <vt:lpstr>HttpServletRequest - Methods</vt:lpstr>
      <vt:lpstr>HttpServletRequest – Methods (cont.)</vt:lpstr>
      <vt:lpstr>Servlet Response Objects</vt:lpstr>
      <vt:lpstr>ServletContext</vt:lpstr>
      <vt:lpstr>ServletContext (cont.)</vt:lpstr>
      <vt:lpstr>ServletContext (cont.)</vt:lpstr>
      <vt:lpstr>Working with Form Data</vt:lpstr>
      <vt:lpstr>Working with Form Data (cont.)</vt:lpstr>
      <vt:lpstr>HttpServletRequest Methods to read HTTP Header </vt:lpstr>
      <vt:lpstr>Writing Filters with Servlet</vt:lpstr>
      <vt:lpstr>Writing Filters with Servlet (cont.)</vt:lpstr>
      <vt:lpstr>Exception Handling </vt:lpstr>
      <vt:lpstr>Session Tracking</vt:lpstr>
      <vt:lpstr>Session Tracking (cont.)</vt:lpstr>
      <vt:lpstr>Session Tracking (cont.)</vt:lpstr>
      <vt:lpstr>Session Tracking (cont.)</vt:lpstr>
      <vt:lpstr>File Uploading</vt:lpstr>
      <vt:lpstr>File Uploading (cont.)</vt:lpstr>
      <vt:lpstr>Page Redirection</vt:lpstr>
      <vt:lpstr>Sending Email</vt:lpstr>
      <vt:lpstr>Servlets - Annotations</vt:lpstr>
      <vt:lpstr>Servlets – Annotations (cont.)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Programming with Java</dc:title>
  <dc:creator>Thanh Van</dc:creator>
  <cp:lastModifiedBy>I M</cp:lastModifiedBy>
  <cp:revision>60</cp:revision>
  <dcterms:created xsi:type="dcterms:W3CDTF">2018-11-21T01:01:11Z</dcterms:created>
  <dcterms:modified xsi:type="dcterms:W3CDTF">2020-01-09T14:17:36Z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