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92" r:id="rId1"/>
  </p:sldMasterIdLst>
  <p:notesMasterIdLst>
    <p:notesMasterId r:id="rId39"/>
  </p:notesMasterIdLst>
  <p:handoutMasterIdLst>
    <p:handoutMasterId r:id="rId40"/>
  </p:handoutMasterIdLst>
  <p:sldIdLst>
    <p:sldId id="257" r:id="rId2"/>
    <p:sldId id="293" r:id="rId3"/>
    <p:sldId id="294" r:id="rId4"/>
    <p:sldId id="295" r:id="rId5"/>
    <p:sldId id="296" r:id="rId6"/>
    <p:sldId id="297" r:id="rId7"/>
    <p:sldId id="298" r:id="rId8"/>
    <p:sldId id="299" r:id="rId9"/>
    <p:sldId id="300" r:id="rId10"/>
    <p:sldId id="301" r:id="rId11"/>
    <p:sldId id="302" r:id="rId12"/>
    <p:sldId id="303" r:id="rId13"/>
    <p:sldId id="304" r:id="rId14"/>
    <p:sldId id="305" r:id="rId15"/>
    <p:sldId id="306" r:id="rId16"/>
    <p:sldId id="307" r:id="rId17"/>
    <p:sldId id="308" r:id="rId18"/>
    <p:sldId id="309" r:id="rId19"/>
    <p:sldId id="310" r:id="rId20"/>
    <p:sldId id="311" r:id="rId21"/>
    <p:sldId id="312" r:id="rId22"/>
    <p:sldId id="335" r:id="rId23"/>
    <p:sldId id="313" r:id="rId24"/>
    <p:sldId id="314" r:id="rId25"/>
    <p:sldId id="315" r:id="rId26"/>
    <p:sldId id="316" r:id="rId27"/>
    <p:sldId id="317" r:id="rId28"/>
    <p:sldId id="318" r:id="rId29"/>
    <p:sldId id="319" r:id="rId30"/>
    <p:sldId id="336" r:id="rId31"/>
    <p:sldId id="320" r:id="rId32"/>
    <p:sldId id="321" r:id="rId33"/>
    <p:sldId id="322" r:id="rId34"/>
    <p:sldId id="323" r:id="rId35"/>
    <p:sldId id="324" r:id="rId36"/>
    <p:sldId id="325" r:id="rId37"/>
    <p:sldId id="326" r:id="rId38"/>
  </p:sldIdLst>
  <p:sldSz cx="10972800"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orient="horz" pos="945" userDrawn="1">
          <p15:clr>
            <a:srgbClr val="A4A3A4"/>
          </p15:clr>
        </p15:guide>
        <p15:guide id="3" orient="horz" pos="3888" userDrawn="1">
          <p15:clr>
            <a:srgbClr val="A4A3A4"/>
          </p15:clr>
        </p15:guide>
        <p15:guide id="4" orient="horz" pos="192" userDrawn="1">
          <p15:clr>
            <a:srgbClr val="A4A3A4"/>
          </p15:clr>
        </p15:guide>
        <p15:guide id="5" orient="horz" pos="1072" userDrawn="1">
          <p15:clr>
            <a:srgbClr val="A4A3A4"/>
          </p15:clr>
        </p15:guide>
        <p15:guide id="6" pos="3456" userDrawn="1">
          <p15:clr>
            <a:srgbClr val="A4A3A4"/>
          </p15:clr>
        </p15:guide>
        <p15:guide id="7" pos="634" userDrawn="1">
          <p15:clr>
            <a:srgbClr val="A4A3A4"/>
          </p15:clr>
        </p15:guide>
        <p15:guide id="8" pos="639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DBED569-4797-4DF1-A0F4-6AAB3CD982D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6182" autoAdjust="0"/>
  </p:normalViewPr>
  <p:slideViewPr>
    <p:cSldViewPr showGuides="1">
      <p:cViewPr varScale="1">
        <p:scale>
          <a:sx n="95" d="100"/>
          <a:sy n="95" d="100"/>
        </p:scale>
        <p:origin x="738" y="96"/>
      </p:cViewPr>
      <p:guideLst>
        <p:guide orient="horz" pos="2160"/>
        <p:guide orient="horz" pos="945"/>
        <p:guide orient="horz" pos="3888"/>
        <p:guide orient="horz" pos="192"/>
        <p:guide orient="horz" pos="1072"/>
        <p:guide pos="3456"/>
        <p:guide pos="634"/>
        <p:guide pos="6394"/>
      </p:guideLst>
    </p:cSldViewPr>
  </p:slideViewPr>
  <p:outlineViewPr>
    <p:cViewPr>
      <p:scale>
        <a:sx n="33" d="100"/>
        <a:sy n="33" d="100"/>
      </p:scale>
      <p:origin x="0" y="-2886"/>
    </p:cViewPr>
  </p:outlineViewPr>
  <p:notesTextViewPr>
    <p:cViewPr>
      <p:scale>
        <a:sx n="3" d="2"/>
        <a:sy n="3" d="2"/>
      </p:scale>
      <p:origin x="0" y="0"/>
    </p:cViewPr>
  </p:notesTextViewPr>
  <p:notesViewPr>
    <p:cSldViewPr>
      <p:cViewPr varScale="1">
        <p:scale>
          <a:sx n="79" d="100"/>
          <a:sy n="79" d="100"/>
        </p:scale>
        <p:origin x="164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1/9/2020</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1/9/2020</a:t>
            </a:fld>
            <a:endParaRPr/>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8796F01-7154-41E0-B48B-A6921757531A}" type="slidenum">
              <a:rPr lang="en-US" smtClean="0"/>
              <a:pPr/>
              <a:t>1</a:t>
            </a:fld>
            <a:endParaRPr lang="en-US"/>
          </a:p>
        </p:txBody>
      </p:sp>
    </p:spTree>
    <p:extLst>
      <p:ext uri="{BB962C8B-B14F-4D97-AF65-F5344CB8AC3E}">
        <p14:creationId xmlns:p14="http://schemas.microsoft.com/office/powerpoint/2010/main" val="16077057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4" name="Group 13"/>
          <p:cNvGrpSpPr/>
          <p:nvPr/>
        </p:nvGrpSpPr>
        <p:grpSpPr>
          <a:xfrm>
            <a:off x="0" y="0"/>
            <a:ext cx="10974373" cy="6858000"/>
            <a:chOff x="0" y="0"/>
            <a:chExt cx="12190572" cy="6858000"/>
          </a:xfrm>
        </p:grpSpPr>
        <p:sp>
          <p:nvSpPr>
            <p:cNvPr id="13" name="Rectangle 12"/>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2400"/>
            </a:p>
          </p:txBody>
        </p:sp>
        <p:grpSp>
          <p:nvGrpSpPr>
            <p:cNvPr id="12" name="Group 11"/>
            <p:cNvGrpSpPr/>
            <p:nvPr/>
          </p:nvGrpSpPr>
          <p:grpSpPr>
            <a:xfrm>
              <a:off x="0" y="0"/>
              <a:ext cx="4742741" cy="6858000"/>
              <a:chOff x="0" y="0"/>
              <a:chExt cx="4742741" cy="6858000"/>
            </a:xfrm>
          </p:grpSpPr>
          <p:pic>
            <p:nvPicPr>
              <p:cNvPr id="9" name="Picture 8" descr="Stacked book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4591594" cy="6858000"/>
              </a:xfrm>
              <a:prstGeom prst="rect">
                <a:avLst/>
              </a:prstGeom>
            </p:spPr>
          </p:pic>
          <p:sp>
            <p:nvSpPr>
              <p:cNvPr id="10" name="Rectangle 9"/>
              <p:cNvSpPr/>
              <p:nvPr/>
            </p:nvSpPr>
            <p:spPr>
              <a:xfrm>
                <a:off x="4605581" y="0"/>
                <a:ext cx="13716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sp>
        <p:nvSpPr>
          <p:cNvPr id="2" name="Title 1"/>
          <p:cNvSpPr>
            <a:spLocks noGrp="1"/>
          </p:cNvSpPr>
          <p:nvPr>
            <p:ph type="ctrTitle"/>
          </p:nvPr>
        </p:nvSpPr>
        <p:spPr>
          <a:xfrm>
            <a:off x="4392555" y="1498603"/>
            <a:ext cx="6309360" cy="3298825"/>
          </a:xfrm>
        </p:spPr>
        <p:txBody>
          <a:bodyPr>
            <a:normAutofit/>
          </a:bodyPr>
          <a:lstStyle>
            <a:lvl1pPr algn="l">
              <a:lnSpc>
                <a:spcPct val="90000"/>
              </a:lnSpc>
              <a:defRPr sz="4000" b="0" cap="none" spc="0" baseline="0">
                <a:ln w="0"/>
                <a:solidFill>
                  <a:schemeClr val="tx2"/>
                </a:solidFill>
                <a:effectLst/>
              </a:defRPr>
            </a:lvl1pPr>
          </a:lstStyle>
          <a:p>
            <a:r>
              <a:rPr lang="en-US" dirty="0"/>
              <a:t>Click to edit Master title style</a:t>
            </a:r>
            <a:endParaRPr dirty="0"/>
          </a:p>
        </p:txBody>
      </p:sp>
      <p:sp>
        <p:nvSpPr>
          <p:cNvPr id="3" name="Subtitle 2"/>
          <p:cNvSpPr>
            <a:spLocks noGrp="1"/>
          </p:cNvSpPr>
          <p:nvPr>
            <p:ph type="subTitle" idx="1"/>
          </p:nvPr>
        </p:nvSpPr>
        <p:spPr>
          <a:xfrm>
            <a:off x="4392555" y="4927600"/>
            <a:ext cx="6309360" cy="1244600"/>
          </a:xfrm>
        </p:spPr>
        <p:txBody>
          <a:bodyPr>
            <a:normAutofit/>
          </a:bodyPr>
          <a:lstStyle>
            <a:lvl1pPr marL="0" indent="0" algn="l">
              <a:spcBef>
                <a:spcPts val="0"/>
              </a:spcBef>
              <a:buNone/>
              <a:defRPr sz="2800" b="0" cap="none" spc="0">
                <a:ln w="0"/>
                <a:solidFill>
                  <a:schemeClr val="accent2">
                    <a:lumMod val="50000"/>
                  </a:schemeClr>
                </a:solidFill>
                <a:effectLst/>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Click to edit Master subtitle style</a:t>
            </a:r>
            <a:endParaRPr dirty="0"/>
          </a:p>
        </p:txBody>
      </p:sp>
      <p:sp>
        <p:nvSpPr>
          <p:cNvPr id="5" name="Date Placeholder 4"/>
          <p:cNvSpPr>
            <a:spLocks noGrp="1"/>
          </p:cNvSpPr>
          <p:nvPr>
            <p:ph type="dt" sz="half" idx="10"/>
          </p:nvPr>
        </p:nvSpPr>
        <p:spPr/>
        <p:txBody>
          <a:bodyPr/>
          <a:lstStyle/>
          <a:p>
            <a:fld id="{00DA274C-3DF9-4CCA-A0AA-650C4701A7F1}" type="datetime1">
              <a:rPr lang="en-US" smtClean="0"/>
              <a:t>1/9/2020</a:t>
            </a:fld>
            <a:endParaRPr lang="en-US"/>
          </a:p>
        </p:txBody>
      </p:sp>
      <p:sp>
        <p:nvSpPr>
          <p:cNvPr id="7" name="Footer Placeholder 6"/>
          <p:cNvSpPr>
            <a:spLocks noGrp="1"/>
          </p:cNvSpPr>
          <p:nvPr>
            <p:ph type="ftr" sz="quarter" idx="11"/>
          </p:nvPr>
        </p:nvSpPr>
        <p:spPr/>
        <p:txBody>
          <a:bodyPr/>
          <a:lstStyle/>
          <a:p>
            <a:r>
              <a:rPr lang="en-US" dirty="0"/>
              <a:t>Add a footer</a:t>
            </a:r>
          </a:p>
        </p:txBody>
      </p:sp>
      <p:sp>
        <p:nvSpPr>
          <p:cNvPr id="11" name="Slide Number Placeholder 10"/>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332201210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49382" y="76200"/>
            <a:ext cx="10390909" cy="1142998"/>
          </a:xfrm>
        </p:spPr>
        <p:txBody>
          <a:bodyPr>
            <a:normAutofit/>
          </a:bodyPr>
          <a:lstStyle>
            <a:lvl1pPr>
              <a:defRPr sz="4000"/>
            </a:lvl1pPr>
          </a:lstStyle>
          <a:p>
            <a:r>
              <a:rPr lang="en-US" dirty="0"/>
              <a:t>Click to edit Master title style</a:t>
            </a:r>
            <a:endParaRPr dirty="0"/>
          </a:p>
        </p:txBody>
      </p:sp>
      <p:sp>
        <p:nvSpPr>
          <p:cNvPr id="3" name="Content Placeholder 2"/>
          <p:cNvSpPr>
            <a:spLocks noGrp="1"/>
          </p:cNvSpPr>
          <p:nvPr>
            <p:ph idx="1"/>
          </p:nvPr>
        </p:nvSpPr>
        <p:spPr>
          <a:xfrm>
            <a:off x="249382" y="1371600"/>
            <a:ext cx="10390909" cy="4876800"/>
          </a:xfrm>
        </p:spPr>
        <p:txBody>
          <a:bodyPr/>
          <a:lstStyle>
            <a:lvl1pPr marL="304747" indent="-304747" algn="just">
              <a:lnSpc>
                <a:spcPct val="100000"/>
              </a:lnSpc>
              <a:spcBef>
                <a:spcPts val="0"/>
              </a:spcBef>
              <a:spcAft>
                <a:spcPts val="600"/>
              </a:spcAft>
              <a:buFont typeface="Wingdings" panose="05000000000000000000" pitchFamily="2" charset="2"/>
              <a:buChar char="v"/>
              <a:defRPr/>
            </a:lvl1pPr>
            <a:lvl2pPr marL="731392" indent="-304747" algn="just">
              <a:lnSpc>
                <a:spcPct val="100000"/>
              </a:lnSpc>
              <a:spcBef>
                <a:spcPts val="0"/>
              </a:spcBef>
              <a:spcAft>
                <a:spcPts val="600"/>
              </a:spcAft>
              <a:buFont typeface="Wingdings" panose="05000000000000000000" pitchFamily="2" charset="2"/>
              <a:buChar char="q"/>
              <a:defRPr sz="2400"/>
            </a:lvl2pPr>
            <a:lvl3pPr marL="1158037" indent="-304747" algn="just">
              <a:lnSpc>
                <a:spcPct val="100000"/>
              </a:lnSpc>
              <a:spcBef>
                <a:spcPts val="0"/>
              </a:spcBef>
              <a:spcAft>
                <a:spcPts val="600"/>
              </a:spcAft>
              <a:buFont typeface="Wingdings" panose="05000000000000000000" pitchFamily="2" charset="2"/>
              <a:buChar char=""/>
              <a:defRPr sz="2400"/>
            </a:lvl3pPr>
            <a:lvl4pPr marL="1584683" indent="-304747" algn="just">
              <a:lnSpc>
                <a:spcPct val="100000"/>
              </a:lnSpc>
              <a:spcBef>
                <a:spcPts val="0"/>
              </a:spcBef>
              <a:spcAft>
                <a:spcPts val="600"/>
              </a:spcAft>
              <a:buFont typeface="Wingdings" panose="05000000000000000000" pitchFamily="2" charset="2"/>
              <a:buChar char=""/>
              <a:defRPr sz="2400"/>
            </a:lvl4pPr>
            <a:lvl5pPr marL="2011328" indent="-304747" algn="just">
              <a:lnSpc>
                <a:spcPct val="100000"/>
              </a:lnSpc>
              <a:spcBef>
                <a:spcPts val="0"/>
              </a:spcBef>
              <a:spcAft>
                <a:spcPts val="600"/>
              </a:spcAft>
              <a:buFont typeface="Wingdings" panose="05000000000000000000" pitchFamily="2" charset="2"/>
              <a:buChar char=""/>
              <a:defRPr sz="2400"/>
            </a:lvl5pPr>
            <a:lvl6pPr>
              <a:defRPr/>
            </a:lvl6pPr>
            <a:lvl7pPr>
              <a:defRPr baseline="0"/>
            </a:lvl7pPr>
            <a:lvl8pPr>
              <a:defRPr baseline="0"/>
            </a:lvl8pPr>
            <a:lvl9pPr>
              <a:defRPr baseline="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10"/>
          </p:nvPr>
        </p:nvSpPr>
        <p:spPr/>
        <p:txBody>
          <a:bodyPr/>
          <a:lstStyle/>
          <a:p>
            <a:fld id="{FF082940-67C9-4D5B-B0DA-D2A75DBE14A5}" type="datetime1">
              <a:rPr lang="en-US" smtClean="0"/>
              <a:t>1/9/2020</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a:xfrm>
            <a:off x="9643266" y="6400803"/>
            <a:ext cx="997025" cy="320675"/>
          </a:xfrm>
        </p:spPr>
        <p:txBody>
          <a:bodyPr/>
          <a:lstStyle>
            <a:lvl1pPr>
              <a:defRPr sz="1800"/>
            </a:lvl1pPr>
          </a:lstStyle>
          <a:p>
            <a:fld id="{DA60BA0E-20D0-4E7C-B286-26C960A6788F}" type="slidenum">
              <a:rPr lang="en-US" smtClean="0"/>
              <a:pPr/>
              <a:t>‹#›</a:t>
            </a:fld>
            <a:endParaRPr lang="en-US"/>
          </a:p>
        </p:txBody>
      </p:sp>
    </p:spTree>
    <p:extLst>
      <p:ext uri="{BB962C8B-B14F-4D97-AF65-F5344CB8AC3E}">
        <p14:creationId xmlns:p14="http://schemas.microsoft.com/office/powerpoint/2010/main" val="2865359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2" name="Group 11"/>
          <p:cNvGrpSpPr/>
          <p:nvPr/>
        </p:nvGrpSpPr>
        <p:grpSpPr>
          <a:xfrm>
            <a:off x="1459" y="0"/>
            <a:ext cx="10972915" cy="6858000"/>
            <a:chOff x="1620" y="0"/>
            <a:chExt cx="12188952" cy="6858000"/>
          </a:xfrm>
        </p:grpSpPr>
        <p:sp>
          <p:nvSpPr>
            <p:cNvPr id="4" name="Rectangle 3"/>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240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8818" y="0"/>
              <a:ext cx="4591594" cy="6858000"/>
            </a:xfrm>
            <a:prstGeom prst="rect">
              <a:avLst/>
            </a:prstGeom>
          </p:spPr>
        </p:pic>
        <p:sp>
          <p:nvSpPr>
            <p:cNvPr id="11" name="Rectangle 10"/>
            <p:cNvSpPr/>
            <p:nvPr/>
          </p:nvSpPr>
          <p:spPr>
            <a:xfrm>
              <a:off x="7481252" y="0"/>
              <a:ext cx="13716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0">
                <a:solidFill>
                  <a:schemeClr val="tx2"/>
                </a:solidFill>
              </a:endParaRPr>
            </a:p>
          </p:txBody>
        </p:sp>
      </p:grpSp>
      <p:pic>
        <p:nvPicPr>
          <p:cNvPr id="5" name="Picture 4" descr="Stacked book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0718" y="0"/>
            <a:ext cx="4133511" cy="6858000"/>
          </a:xfrm>
          <a:prstGeom prst="rect">
            <a:avLst/>
          </a:prstGeom>
        </p:spPr>
      </p:pic>
      <p:sp>
        <p:nvSpPr>
          <p:cNvPr id="7" name="Title 1"/>
          <p:cNvSpPr>
            <a:spLocks noGrp="1"/>
          </p:cNvSpPr>
          <p:nvPr>
            <p:ph type="ctrTitle"/>
          </p:nvPr>
        </p:nvSpPr>
        <p:spPr>
          <a:xfrm>
            <a:off x="213490" y="1498603"/>
            <a:ext cx="6309360" cy="3298825"/>
          </a:xfrm>
        </p:spPr>
        <p:txBody>
          <a:bodyPr>
            <a:normAutofit/>
          </a:bodyPr>
          <a:lstStyle>
            <a:lvl1pPr algn="l">
              <a:lnSpc>
                <a:spcPct val="90000"/>
              </a:lnSpc>
              <a:defRPr sz="5400" b="0" cap="none" spc="0" baseline="0">
                <a:ln w="0"/>
                <a:solidFill>
                  <a:schemeClr val="tx2"/>
                </a:solidFill>
                <a:effectLst/>
              </a:defRPr>
            </a:lvl1pPr>
          </a:lstStyle>
          <a:p>
            <a:r>
              <a:rPr lang="en-US"/>
              <a:t>Click to edit Master title style</a:t>
            </a:r>
            <a:endParaRPr dirty="0"/>
          </a:p>
        </p:txBody>
      </p:sp>
      <p:sp>
        <p:nvSpPr>
          <p:cNvPr id="8" name="Subtitle 2"/>
          <p:cNvSpPr>
            <a:spLocks noGrp="1"/>
          </p:cNvSpPr>
          <p:nvPr>
            <p:ph type="subTitle" idx="1"/>
          </p:nvPr>
        </p:nvSpPr>
        <p:spPr>
          <a:xfrm>
            <a:off x="213490" y="4927600"/>
            <a:ext cx="6309360" cy="1244600"/>
          </a:xfrm>
        </p:spPr>
        <p:txBody>
          <a:bodyPr>
            <a:normAutofit/>
          </a:bodyPr>
          <a:lstStyle>
            <a:lvl1pPr marL="0" indent="0" algn="l">
              <a:spcBef>
                <a:spcPts val="0"/>
              </a:spcBef>
              <a:buNone/>
              <a:defRPr sz="2800" b="0" cap="none" spc="0">
                <a:ln w="0"/>
                <a:solidFill>
                  <a:schemeClr val="accent2">
                    <a:lumMod val="50000"/>
                  </a:schemeClr>
                </a:solidFill>
                <a:effectLst/>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dirty="0"/>
          </a:p>
        </p:txBody>
      </p:sp>
      <p:sp>
        <p:nvSpPr>
          <p:cNvPr id="2" name="Date Placeholder 1"/>
          <p:cNvSpPr>
            <a:spLocks noGrp="1"/>
          </p:cNvSpPr>
          <p:nvPr>
            <p:ph type="dt" sz="half" idx="10"/>
          </p:nvPr>
        </p:nvSpPr>
        <p:spPr/>
        <p:txBody>
          <a:bodyPr/>
          <a:lstStyle/>
          <a:p>
            <a:fld id="{6373AD29-009D-498E-B13D-0C9F9A6A012D}" type="datetime1">
              <a:rPr lang="en-US" smtClean="0"/>
              <a:t>1/9/2020</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30525827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5">
            <a:lum/>
          </a:blip>
          <a:srcRect/>
          <a:stretch>
            <a:fillRect/>
          </a:stretch>
        </a:blipFill>
        <a:effectLst/>
      </p:bgPr>
    </p:bg>
    <p:spTree>
      <p:nvGrpSpPr>
        <p:cNvPr id="1" name=""/>
        <p:cNvGrpSpPr/>
        <p:nvPr/>
      </p:nvGrpSpPr>
      <p:grpSpPr>
        <a:xfrm>
          <a:off x="0" y="0"/>
          <a:ext cx="0" cy="0"/>
          <a:chOff x="0" y="0"/>
          <a:chExt cx="0" cy="0"/>
        </a:xfrm>
      </p:grpSpPr>
      <p:grpSp>
        <p:nvGrpSpPr>
          <p:cNvPr id="7" name="Group 6"/>
          <p:cNvGrpSpPr/>
          <p:nvPr/>
        </p:nvGrpSpPr>
        <p:grpSpPr>
          <a:xfrm>
            <a:off x="1459" y="0"/>
            <a:ext cx="10972915" cy="6858000"/>
            <a:chOff x="1620" y="0"/>
            <a:chExt cx="12188952" cy="6858000"/>
          </a:xfrm>
        </p:grpSpPr>
        <p:sp>
          <p:nvSpPr>
            <p:cNvPr id="10" name="Rectangle 9"/>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2400"/>
            </a:p>
          </p:txBody>
        </p:sp>
        <p:sp>
          <p:nvSpPr>
            <p:cNvPr id="8" name="Rectangle 7"/>
            <p:cNvSpPr/>
            <p:nvPr/>
          </p:nvSpPr>
          <p:spPr>
            <a:xfrm>
              <a:off x="304721" y="0"/>
              <a:ext cx="11579384" cy="6858000"/>
            </a:xfrm>
            <a:prstGeom prst="rect">
              <a:avLst/>
            </a:prstGeom>
            <a:solidFill>
              <a:schemeClr val="accent1">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2400"/>
            </a:p>
          </p:txBody>
        </p:sp>
      </p:grpSp>
      <p:sp>
        <p:nvSpPr>
          <p:cNvPr id="2" name="Title Placeholder 1"/>
          <p:cNvSpPr>
            <a:spLocks noGrp="1"/>
          </p:cNvSpPr>
          <p:nvPr>
            <p:ph type="title"/>
          </p:nvPr>
        </p:nvSpPr>
        <p:spPr>
          <a:xfrm>
            <a:off x="1005840" y="76200"/>
            <a:ext cx="9144000" cy="1397000"/>
          </a:xfrm>
          <a:prstGeom prst="rect">
            <a:avLst/>
          </a:prstGeom>
        </p:spPr>
        <p:txBody>
          <a:bodyPr vert="horz" lIns="121899" tIns="60949" rIns="121899" bIns="60949" rtlCol="0" anchor="b">
            <a:normAutofit/>
          </a:bodyPr>
          <a:lstStyle/>
          <a:p>
            <a:r>
              <a:rPr lang="en-US"/>
              <a:t>Click to edit Master title style</a:t>
            </a:r>
            <a:endParaRPr dirty="0"/>
          </a:p>
        </p:txBody>
      </p:sp>
      <p:sp>
        <p:nvSpPr>
          <p:cNvPr id="3" name="Text Placeholder 2"/>
          <p:cNvSpPr>
            <a:spLocks noGrp="1"/>
          </p:cNvSpPr>
          <p:nvPr>
            <p:ph type="body" idx="1"/>
          </p:nvPr>
        </p:nvSpPr>
        <p:spPr>
          <a:xfrm>
            <a:off x="1005840" y="1701800"/>
            <a:ext cx="9144000" cy="4470400"/>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05840" y="6400803"/>
            <a:ext cx="2468880" cy="320675"/>
          </a:xfrm>
          <a:prstGeom prst="rect">
            <a:avLst/>
          </a:prstGeom>
        </p:spPr>
        <p:txBody>
          <a:bodyPr vert="horz" lIns="121899" tIns="60949" rIns="121899" bIns="60949" rtlCol="0" anchor="b"/>
          <a:lstStyle>
            <a:lvl1pPr algn="l">
              <a:defRPr sz="1200">
                <a:solidFill>
                  <a:schemeClr val="tx2">
                    <a:lumMod val="50000"/>
                  </a:schemeClr>
                </a:solidFill>
              </a:defRPr>
            </a:lvl1pPr>
          </a:lstStyle>
          <a:p>
            <a:fld id="{B81F504C-9876-4829-908F-644938C5133D}" type="datetime1">
              <a:rPr lang="en-US" smtClean="0"/>
              <a:t>1/9/2020</a:t>
            </a:fld>
            <a:endParaRPr lang="en-US" dirty="0"/>
          </a:p>
        </p:txBody>
      </p:sp>
      <p:sp>
        <p:nvSpPr>
          <p:cNvPr id="5" name="Footer Placeholder 4"/>
          <p:cNvSpPr>
            <a:spLocks noGrp="1"/>
          </p:cNvSpPr>
          <p:nvPr>
            <p:ph type="ftr" sz="quarter" idx="3"/>
          </p:nvPr>
        </p:nvSpPr>
        <p:spPr>
          <a:xfrm>
            <a:off x="3517975" y="6400803"/>
            <a:ext cx="5596128" cy="320675"/>
          </a:xfrm>
          <a:prstGeom prst="rect">
            <a:avLst/>
          </a:prstGeom>
        </p:spPr>
        <p:txBody>
          <a:bodyPr vert="horz" lIns="121899" tIns="60949" rIns="121899" bIns="60949" rtlCol="0" anchor="b"/>
          <a:lstStyle>
            <a:lvl1pPr algn="ctr">
              <a:defRPr sz="1200">
                <a:solidFill>
                  <a:schemeClr val="tx2">
                    <a:lumMod val="50000"/>
                  </a:schemeClr>
                </a:solidFill>
              </a:defRPr>
            </a:lvl1pPr>
          </a:lstStyle>
          <a:p>
            <a:r>
              <a:rPr lang="en-US"/>
              <a:t>Add a footer</a:t>
            </a:r>
            <a:endParaRPr lang="en-US" dirty="0"/>
          </a:p>
        </p:txBody>
      </p:sp>
      <p:sp>
        <p:nvSpPr>
          <p:cNvPr id="6" name="Slide Number Placeholder 5"/>
          <p:cNvSpPr>
            <a:spLocks noGrp="1"/>
          </p:cNvSpPr>
          <p:nvPr>
            <p:ph type="sldNum" sz="quarter" idx="4"/>
          </p:nvPr>
        </p:nvSpPr>
        <p:spPr>
          <a:xfrm>
            <a:off x="9152816" y="6400803"/>
            <a:ext cx="997025" cy="320675"/>
          </a:xfrm>
          <a:prstGeom prst="rect">
            <a:avLst/>
          </a:prstGeom>
        </p:spPr>
        <p:txBody>
          <a:bodyPr vert="horz" lIns="121899" tIns="60949" rIns="121899" bIns="60949" rtlCol="0" anchor="b"/>
          <a:lstStyle>
            <a:lvl1pPr algn="r">
              <a:defRPr sz="1200">
                <a:solidFill>
                  <a:schemeClr val="tx2">
                    <a:lumMod val="50000"/>
                  </a:schemeClr>
                </a:solidFill>
              </a:defRPr>
            </a:lvl1pPr>
          </a:lstStyle>
          <a:p>
            <a:fld id="{EB37DED6-D4C7-42EE-AB49-D2E39E64FDE4}" type="slidenum">
              <a:rPr lang="en-US" smtClean="0"/>
              <a:pPr/>
              <a:t>‹#›</a:t>
            </a:fld>
            <a:endParaRPr lang="en-US"/>
          </a:p>
        </p:txBody>
      </p:sp>
    </p:spTree>
    <p:extLst>
      <p:ext uri="{BB962C8B-B14F-4D97-AF65-F5344CB8AC3E}">
        <p14:creationId xmlns:p14="http://schemas.microsoft.com/office/powerpoint/2010/main" val="2060187724"/>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218987" rtl="0" eaLnBrk="1" latinLnBrk="0" hangingPunct="1">
        <a:lnSpc>
          <a:spcPct val="85000"/>
        </a:lnSpc>
        <a:spcBef>
          <a:spcPct val="0"/>
        </a:spcBef>
        <a:buNone/>
        <a:tabLst/>
        <a:defRPr sz="4400" b="0" kern="1200" cap="none" baseline="0">
          <a:solidFill>
            <a:schemeClr val="accent2">
              <a:lumMod val="50000"/>
            </a:schemeClr>
          </a:solidFill>
          <a:effectLst/>
          <a:latin typeface="+mj-lt"/>
          <a:ea typeface="+mj-ea"/>
          <a:cs typeface="+mj-cs"/>
        </a:defRPr>
      </a:lvl1pPr>
    </p:titleStyle>
    <p:bodyStyle>
      <a:lvl1pPr marL="304747" indent="-304747" algn="l" defTabSz="1218987" rtl="0" eaLnBrk="1" latinLnBrk="0" hangingPunct="1">
        <a:lnSpc>
          <a:spcPct val="95000"/>
        </a:lnSpc>
        <a:spcBef>
          <a:spcPts val="1866"/>
        </a:spcBef>
        <a:buClr>
          <a:schemeClr val="accent6">
            <a:lumMod val="50000"/>
          </a:schemeClr>
        </a:buClr>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5pPr>
      <a:lvl6pPr marL="2133226" indent="0" algn="l" defTabSz="1218987" rtl="0" eaLnBrk="1" latinLnBrk="0" hangingPunct="1">
        <a:lnSpc>
          <a:spcPct val="95000"/>
        </a:lnSpc>
        <a:spcBef>
          <a:spcPts val="1066"/>
        </a:spcBef>
        <a:buClr>
          <a:schemeClr val="accent6">
            <a:lumMod val="50000"/>
          </a:schemeClr>
        </a:buClr>
        <a:buSzPct val="90000"/>
        <a:buFont typeface="Century Gothic" panose="020B0502020202020204" pitchFamily="34" charset="0"/>
        <a:buNone/>
        <a:defRPr sz="1800" kern="1200">
          <a:solidFill>
            <a:schemeClr val="tx2">
              <a:lumMod val="50000"/>
            </a:schemeClr>
          </a:solidFill>
          <a:latin typeface="+mn-lt"/>
          <a:ea typeface="+mn-ea"/>
          <a:cs typeface="+mn-cs"/>
        </a:defRPr>
      </a:lvl6pPr>
      <a:lvl7pPr marL="2845622" indent="-285750" algn="l" defTabSz="1218987" rtl="0" eaLnBrk="1" latinLnBrk="0" hangingPunct="1">
        <a:lnSpc>
          <a:spcPct val="95000"/>
        </a:lnSpc>
        <a:spcBef>
          <a:spcPts val="1066"/>
        </a:spcBef>
        <a:buClr>
          <a:schemeClr val="accent6">
            <a:lumMod val="50000"/>
          </a:schemeClr>
        </a:buClr>
        <a:buSzPct val="90000"/>
        <a:buFont typeface="Century Gothic" panose="020B0502020202020204" pitchFamily="34" charset="0"/>
        <a:buChar char="–"/>
        <a:defRPr sz="1800" kern="1200">
          <a:solidFill>
            <a:schemeClr val="tx2">
              <a:lumMod val="50000"/>
            </a:schemeClr>
          </a:solidFill>
          <a:latin typeface="+mn-lt"/>
          <a:ea typeface="+mn-ea"/>
          <a:cs typeface="+mn-cs"/>
        </a:defRPr>
      </a:lvl7pPr>
      <a:lvl8pPr marL="3272267" indent="-285750" algn="l" defTabSz="1218987" rtl="0" eaLnBrk="1" latinLnBrk="0" hangingPunct="1">
        <a:lnSpc>
          <a:spcPct val="95000"/>
        </a:lnSpc>
        <a:spcBef>
          <a:spcPts val="1066"/>
        </a:spcBef>
        <a:buClr>
          <a:schemeClr val="accent6">
            <a:lumMod val="50000"/>
          </a:schemeClr>
        </a:buClr>
        <a:buSzPct val="90000"/>
        <a:buFont typeface="Century Gothic" panose="020B0502020202020204" pitchFamily="34" charset="0"/>
        <a:buChar char="–"/>
        <a:defRPr sz="1800" kern="1200">
          <a:solidFill>
            <a:schemeClr val="tx2">
              <a:lumMod val="50000"/>
            </a:schemeClr>
          </a:solidFill>
          <a:latin typeface="+mn-lt"/>
          <a:ea typeface="+mn-ea"/>
          <a:cs typeface="+mn-cs"/>
        </a:defRPr>
      </a:lvl8pPr>
      <a:lvl9pPr marL="3759862" indent="-285750" algn="l" defTabSz="1218987" rtl="0" eaLnBrk="1" latinLnBrk="0" hangingPunct="1">
        <a:lnSpc>
          <a:spcPct val="95000"/>
        </a:lnSpc>
        <a:spcBef>
          <a:spcPts val="1066"/>
        </a:spcBef>
        <a:buClr>
          <a:schemeClr val="accent6">
            <a:lumMod val="50000"/>
          </a:schemeClr>
        </a:buClr>
        <a:buSzPct val="90000"/>
        <a:buFont typeface="Century Gothic" panose="020B0502020202020204" pitchFamily="34" charset="0"/>
        <a:buChar char="–"/>
        <a:defRPr sz="1800" kern="1200">
          <a:solidFill>
            <a:schemeClr val="tx2">
              <a:lumMod val="50000"/>
            </a:schemeClr>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r>
              <a:rPr lang="en-US"/>
              <a:t>3</a:t>
            </a:r>
            <a:r>
              <a:rPr lang="en-US" dirty="0"/>
              <a:t>. </a:t>
            </a:r>
            <a:r>
              <a:rPr lang="en-US" dirty="0" err="1"/>
              <a:t>JavaServer</a:t>
            </a:r>
            <a:r>
              <a:rPr lang="en-US" dirty="0"/>
              <a:t> Pages</a:t>
            </a:r>
          </a:p>
        </p:txBody>
      </p:sp>
      <p:sp>
        <p:nvSpPr>
          <p:cNvPr id="2" name="Title 1"/>
          <p:cNvSpPr>
            <a:spLocks noGrp="1"/>
          </p:cNvSpPr>
          <p:nvPr>
            <p:ph type="ctrTitle"/>
          </p:nvPr>
        </p:nvSpPr>
        <p:spPr>
          <a:xfrm>
            <a:off x="4343402" y="1498603"/>
            <a:ext cx="6358514" cy="3298825"/>
          </a:xfrm>
        </p:spPr>
        <p:txBody>
          <a:bodyPr>
            <a:normAutofit/>
          </a:bodyPr>
          <a:lstStyle/>
          <a:p>
            <a:r>
              <a:rPr lang="en-US" dirty="0"/>
              <a:t>WWW Programming (Advanced Web Programming with Java)</a:t>
            </a:r>
          </a:p>
        </p:txBody>
      </p:sp>
    </p:spTree>
    <p:extLst>
      <p:ext uri="{BB962C8B-B14F-4D97-AF65-F5344CB8AC3E}">
        <p14:creationId xmlns:p14="http://schemas.microsoft.com/office/powerpoint/2010/main" val="168988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JSP Actions Forward</a:t>
            </a:r>
          </a:p>
        </p:txBody>
      </p:sp>
      <p:sp>
        <p:nvSpPr>
          <p:cNvPr id="3" name="Content Placeholder 2"/>
          <p:cNvSpPr>
            <a:spLocks noGrp="1"/>
          </p:cNvSpPr>
          <p:nvPr>
            <p:ph idx="1"/>
          </p:nvPr>
        </p:nvSpPr>
        <p:spPr/>
        <p:txBody>
          <a:bodyPr/>
          <a:lstStyle/>
          <a:p>
            <a:r>
              <a:rPr lang="en-US" dirty="0"/>
              <a:t>Forwards the response to other web specification resources</a:t>
            </a:r>
          </a:p>
          <a:p>
            <a:pPr lvl="1"/>
            <a:r>
              <a:rPr lang="en-US" dirty="0"/>
              <a:t>Same as forwarding to resources using </a:t>
            </a:r>
            <a:r>
              <a:rPr lang="en-US" dirty="0" err="1"/>
              <a:t>RequestDispatcher</a:t>
            </a:r>
            <a:r>
              <a:rPr lang="en-US" dirty="0"/>
              <a:t> interface</a:t>
            </a:r>
          </a:p>
          <a:p>
            <a:r>
              <a:rPr lang="en-US" dirty="0"/>
              <a:t>Forwarded only when content is not committed to other web application resources</a:t>
            </a:r>
          </a:p>
          <a:p>
            <a:pPr lvl="1"/>
            <a:r>
              <a:rPr lang="en-US" dirty="0"/>
              <a:t>Otherwise an </a:t>
            </a:r>
            <a:r>
              <a:rPr lang="en-US" dirty="0" err="1"/>
              <a:t>IllegalStateException</a:t>
            </a:r>
            <a:r>
              <a:rPr lang="en-US" dirty="0"/>
              <a:t> is thrown</a:t>
            </a:r>
          </a:p>
          <a:p>
            <a:r>
              <a:rPr lang="en-US" dirty="0"/>
              <a:t>Can be avoided by setting a high buffer size for the forwarding </a:t>
            </a:r>
            <a:r>
              <a:rPr lang="en-US" dirty="0" err="1"/>
              <a:t>jsp</a:t>
            </a:r>
            <a:r>
              <a:rPr lang="en-US" dirty="0"/>
              <a:t> page</a:t>
            </a:r>
          </a:p>
          <a:p>
            <a:r>
              <a:rPr lang="en-US" dirty="0"/>
              <a:t>Example</a:t>
            </a:r>
          </a:p>
          <a:p>
            <a:pPr marL="394335" lvl="1" indent="0">
              <a:buNone/>
            </a:pPr>
            <a:r>
              <a:rPr lang="en-US" dirty="0">
                <a:solidFill>
                  <a:srgbClr val="002060"/>
                </a:solidFill>
                <a:effectLst>
                  <a:outerShdw blurRad="38100" dist="38100" dir="2700000" algn="tl">
                    <a:srgbClr val="000000">
                      <a:alpha val="43137"/>
                    </a:srgbClr>
                  </a:outerShdw>
                </a:effectLst>
              </a:rPr>
              <a:t>&lt;</a:t>
            </a:r>
            <a:r>
              <a:rPr lang="en-US" dirty="0" err="1">
                <a:solidFill>
                  <a:srgbClr val="002060"/>
                </a:solidFill>
                <a:effectLst>
                  <a:outerShdw blurRad="38100" dist="38100" dir="2700000" algn="tl">
                    <a:srgbClr val="000000">
                      <a:alpha val="43137"/>
                    </a:srgbClr>
                  </a:outerShdw>
                </a:effectLst>
              </a:rPr>
              <a:t>jsp:forward</a:t>
            </a:r>
            <a:r>
              <a:rPr lang="en-US" dirty="0">
                <a:solidFill>
                  <a:srgbClr val="002060"/>
                </a:solidFill>
                <a:effectLst>
                  <a:outerShdw blurRad="38100" dist="38100" dir="2700000" algn="tl">
                    <a:srgbClr val="000000">
                      <a:alpha val="43137"/>
                    </a:srgbClr>
                  </a:outerShdw>
                </a:effectLst>
              </a:rPr>
              <a:t> page=“Forwarded.html”&gt;</a:t>
            </a:r>
          </a:p>
          <a:p>
            <a:pPr lvl="1"/>
            <a:r>
              <a:rPr lang="en-US" dirty="0"/>
              <a:t>Forwards the request to Forwarded.html</a:t>
            </a:r>
          </a:p>
        </p:txBody>
      </p:sp>
      <p:sp>
        <p:nvSpPr>
          <p:cNvPr id="4" name="Slide Number Placeholder 3"/>
          <p:cNvSpPr>
            <a:spLocks noGrp="1"/>
          </p:cNvSpPr>
          <p:nvPr>
            <p:ph type="sldNum" sz="quarter" idx="12"/>
          </p:nvPr>
        </p:nvSpPr>
        <p:spPr/>
        <p:txBody>
          <a:bodyPr/>
          <a:lstStyle/>
          <a:p>
            <a:fld id="{DA60BA0E-20D0-4E7C-B286-26C960A6788F}" type="slidenum">
              <a:rPr lang="en-US" smtClean="0"/>
              <a:pPr/>
              <a:t>10</a:t>
            </a:fld>
            <a:endParaRPr lang="en-US"/>
          </a:p>
        </p:txBody>
      </p:sp>
    </p:spTree>
    <p:extLst>
      <p:ext uri="{BB962C8B-B14F-4D97-AF65-F5344CB8AC3E}">
        <p14:creationId xmlns:p14="http://schemas.microsoft.com/office/powerpoint/2010/main" val="1944769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JSP Actions </a:t>
            </a:r>
            <a:r>
              <a:rPr lang="en-US" dirty="0" err="1"/>
              <a:t>Params</a:t>
            </a:r>
            <a:endParaRPr lang="en-US" dirty="0"/>
          </a:p>
        </p:txBody>
      </p:sp>
      <p:sp>
        <p:nvSpPr>
          <p:cNvPr id="3" name="Content Placeholder 2"/>
          <p:cNvSpPr>
            <a:spLocks noGrp="1"/>
          </p:cNvSpPr>
          <p:nvPr>
            <p:ph idx="1"/>
          </p:nvPr>
        </p:nvSpPr>
        <p:spPr/>
        <p:txBody>
          <a:bodyPr/>
          <a:lstStyle/>
          <a:p>
            <a:r>
              <a:rPr lang="en-US" dirty="0"/>
              <a:t>Used in conjunction with Include &amp; Forward actions to include additional request parameters to the included or forwarded resource</a:t>
            </a:r>
          </a:p>
          <a:p>
            <a:endParaRPr lang="en-US" dirty="0"/>
          </a:p>
          <a:p>
            <a:r>
              <a:rPr lang="en-US" dirty="0"/>
              <a:t>Example</a:t>
            </a:r>
          </a:p>
          <a:p>
            <a:pPr marL="394335" lvl="1" indent="0">
              <a:buNone/>
            </a:pPr>
            <a:r>
              <a:rPr lang="en-US" dirty="0">
                <a:solidFill>
                  <a:srgbClr val="002060"/>
                </a:solidFill>
                <a:effectLst>
                  <a:outerShdw blurRad="38100" dist="38100" dir="2700000" algn="tl">
                    <a:srgbClr val="000000">
                      <a:alpha val="43137"/>
                    </a:srgbClr>
                  </a:outerShdw>
                </a:effectLst>
              </a:rPr>
              <a:t>&lt;</a:t>
            </a:r>
            <a:r>
              <a:rPr lang="en-US" dirty="0" err="1">
                <a:solidFill>
                  <a:srgbClr val="002060"/>
                </a:solidFill>
                <a:effectLst>
                  <a:outerShdw blurRad="38100" dist="38100" dir="2700000" algn="tl">
                    <a:srgbClr val="000000">
                      <a:alpha val="43137"/>
                    </a:srgbClr>
                  </a:outerShdw>
                </a:effectLst>
              </a:rPr>
              <a:t>jsp:forward</a:t>
            </a:r>
            <a:r>
              <a:rPr lang="en-US" dirty="0">
                <a:solidFill>
                  <a:srgbClr val="002060"/>
                </a:solidFill>
                <a:effectLst>
                  <a:outerShdw blurRad="38100" dist="38100" dir="2700000" algn="tl">
                    <a:srgbClr val="000000">
                      <a:alpha val="43137"/>
                    </a:srgbClr>
                  </a:outerShdw>
                </a:effectLst>
              </a:rPr>
              <a:t> page=“Param2.jsp”&gt;</a:t>
            </a:r>
          </a:p>
          <a:p>
            <a:pPr marL="394335" lvl="1" indent="0">
              <a:buNone/>
            </a:pPr>
            <a:r>
              <a:rPr lang="en-US" dirty="0">
                <a:solidFill>
                  <a:srgbClr val="002060"/>
                </a:solidFill>
                <a:effectLst>
                  <a:outerShdw blurRad="38100" dist="38100" dir="2700000" algn="tl">
                    <a:srgbClr val="000000">
                      <a:alpha val="43137"/>
                    </a:srgbClr>
                  </a:outerShdw>
                </a:effectLst>
              </a:rPr>
              <a:t>	&lt;</a:t>
            </a:r>
            <a:r>
              <a:rPr lang="en-US" dirty="0" err="1">
                <a:solidFill>
                  <a:srgbClr val="002060"/>
                </a:solidFill>
                <a:effectLst>
                  <a:outerShdw blurRad="38100" dist="38100" dir="2700000" algn="tl">
                    <a:srgbClr val="000000">
                      <a:alpha val="43137"/>
                    </a:srgbClr>
                  </a:outerShdw>
                </a:effectLst>
              </a:rPr>
              <a:t>jsp:param</a:t>
            </a:r>
            <a:r>
              <a:rPr lang="en-US" dirty="0">
                <a:solidFill>
                  <a:srgbClr val="002060"/>
                </a:solidFill>
                <a:effectLst>
                  <a:outerShdw blurRad="38100" dist="38100" dir="2700000" algn="tl">
                    <a:srgbClr val="000000">
                      <a:alpha val="43137"/>
                    </a:srgbClr>
                  </a:outerShdw>
                </a:effectLst>
              </a:rPr>
              <a:t> name=“</a:t>
            </a:r>
            <a:r>
              <a:rPr lang="en-US" dirty="0" err="1">
                <a:solidFill>
                  <a:srgbClr val="002060"/>
                </a:solidFill>
                <a:effectLst>
                  <a:outerShdw blurRad="38100" dist="38100" dir="2700000" algn="tl">
                    <a:srgbClr val="000000">
                      <a:alpha val="43137"/>
                    </a:srgbClr>
                  </a:outerShdw>
                </a:effectLst>
              </a:rPr>
              <a:t>FirstName</a:t>
            </a:r>
            <a:r>
              <a:rPr lang="en-US" dirty="0">
                <a:solidFill>
                  <a:srgbClr val="002060"/>
                </a:solidFill>
                <a:effectLst>
                  <a:outerShdw blurRad="38100" dist="38100" dir="2700000" algn="tl">
                    <a:srgbClr val="000000">
                      <a:alpha val="43137"/>
                    </a:srgbClr>
                  </a:outerShdw>
                </a:effectLst>
              </a:rPr>
              <a:t>” value=“Sanjay”&gt;</a:t>
            </a:r>
          </a:p>
          <a:p>
            <a:pPr marL="394335" lvl="1" indent="0">
              <a:buNone/>
            </a:pPr>
            <a:r>
              <a:rPr lang="en-US" dirty="0">
                <a:solidFill>
                  <a:srgbClr val="002060"/>
                </a:solidFill>
                <a:effectLst>
                  <a:outerShdw blurRad="38100" dist="38100" dir="2700000" algn="tl">
                    <a:srgbClr val="000000">
                      <a:alpha val="43137"/>
                    </a:srgbClr>
                  </a:outerShdw>
                </a:effectLst>
              </a:rPr>
              <a:t>&lt;/</a:t>
            </a:r>
            <a:r>
              <a:rPr lang="en-US" dirty="0" err="1">
                <a:solidFill>
                  <a:srgbClr val="002060"/>
                </a:solidFill>
                <a:effectLst>
                  <a:outerShdw blurRad="38100" dist="38100" dir="2700000" algn="tl">
                    <a:srgbClr val="000000">
                      <a:alpha val="43137"/>
                    </a:srgbClr>
                  </a:outerShdw>
                </a:effectLst>
              </a:rPr>
              <a:t>jsp:forward</a:t>
            </a:r>
            <a:r>
              <a:rPr lang="en-US" dirty="0">
                <a:solidFill>
                  <a:srgbClr val="002060"/>
                </a:solidFill>
                <a:effectLst>
                  <a:outerShdw blurRad="38100" dist="38100" dir="2700000" algn="tl">
                    <a:srgbClr val="000000">
                      <a:alpha val="43137"/>
                    </a:srgbClr>
                  </a:outerShdw>
                </a:effectLst>
              </a:rPr>
              <a:t>&gt;</a:t>
            </a:r>
          </a:p>
          <a:p>
            <a:pPr marL="394335" lvl="1" indent="0">
              <a:buNone/>
            </a:pPr>
            <a:endParaRPr lang="en-US" sz="2000" dirty="0"/>
          </a:p>
          <a:p>
            <a:pPr lvl="1"/>
            <a:r>
              <a:rPr lang="en-US" dirty="0"/>
              <a:t>This will result in the forwarded resource having an additional parameter </a:t>
            </a:r>
            <a:r>
              <a:rPr lang="en-US" dirty="0" err="1"/>
              <a:t>FirstName</a:t>
            </a:r>
            <a:r>
              <a:rPr lang="en-US" dirty="0"/>
              <a:t> with a value of Sanjay</a:t>
            </a:r>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11</a:t>
            </a:fld>
            <a:endParaRPr lang="en-US"/>
          </a:p>
        </p:txBody>
      </p:sp>
    </p:spTree>
    <p:extLst>
      <p:ext uri="{BB962C8B-B14F-4D97-AF65-F5344CB8AC3E}">
        <p14:creationId xmlns:p14="http://schemas.microsoft.com/office/powerpoint/2010/main" val="3191795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JSP Actions </a:t>
            </a:r>
            <a:r>
              <a:rPr lang="en-US" dirty="0" err="1"/>
              <a:t>useBean</a:t>
            </a:r>
            <a:endParaRPr lang="en-US" dirty="0"/>
          </a:p>
        </p:txBody>
      </p:sp>
      <p:sp>
        <p:nvSpPr>
          <p:cNvPr id="3" name="Content Placeholder 2"/>
          <p:cNvSpPr>
            <a:spLocks noGrp="1"/>
          </p:cNvSpPr>
          <p:nvPr>
            <p:ph idx="1"/>
          </p:nvPr>
        </p:nvSpPr>
        <p:spPr>
          <a:xfrm>
            <a:off x="249382" y="1371600"/>
            <a:ext cx="10390909" cy="5791200"/>
          </a:xfrm>
        </p:spPr>
        <p:txBody>
          <a:bodyPr>
            <a:normAutofit/>
          </a:bodyPr>
          <a:lstStyle/>
          <a:p>
            <a:pPr>
              <a:spcAft>
                <a:spcPts val="0"/>
              </a:spcAft>
            </a:pPr>
            <a:r>
              <a:rPr lang="en-US" dirty="0"/>
              <a:t>Creates or finds a Java object with the defined scope.</a:t>
            </a:r>
          </a:p>
          <a:p>
            <a:pPr>
              <a:spcAft>
                <a:spcPts val="0"/>
              </a:spcAft>
            </a:pPr>
            <a:r>
              <a:rPr lang="en-US" dirty="0"/>
              <a:t>Object is also available in the current JSP as a scripting variable</a:t>
            </a:r>
          </a:p>
          <a:p>
            <a:pPr>
              <a:spcAft>
                <a:spcPts val="0"/>
              </a:spcAft>
            </a:pPr>
            <a:r>
              <a:rPr lang="en-US" dirty="0"/>
              <a:t>Syntax:</a:t>
            </a:r>
          </a:p>
          <a:p>
            <a:pPr marL="394335" lvl="1" indent="0">
              <a:spcAft>
                <a:spcPts val="0"/>
              </a:spcAft>
              <a:buNone/>
            </a:pPr>
            <a:r>
              <a:rPr lang="en-US" dirty="0">
                <a:solidFill>
                  <a:srgbClr val="002060"/>
                </a:solidFill>
                <a:effectLst>
                  <a:outerShdw blurRad="38100" dist="38100" dir="2700000" algn="tl">
                    <a:srgbClr val="000000">
                      <a:alpha val="43137"/>
                    </a:srgbClr>
                  </a:outerShdw>
                </a:effectLst>
              </a:rPr>
              <a:t>&lt;</a:t>
            </a:r>
            <a:r>
              <a:rPr lang="en-US" dirty="0" err="1">
                <a:solidFill>
                  <a:srgbClr val="002060"/>
                </a:solidFill>
                <a:effectLst>
                  <a:outerShdw blurRad="38100" dist="38100" dir="2700000" algn="tl">
                    <a:srgbClr val="000000">
                      <a:alpha val="43137"/>
                    </a:srgbClr>
                  </a:outerShdw>
                </a:effectLst>
              </a:rPr>
              <a:t>jsp:useBean</a:t>
            </a:r>
            <a:r>
              <a:rPr lang="en-US" dirty="0">
                <a:solidFill>
                  <a:srgbClr val="002060"/>
                </a:solidFill>
                <a:effectLst>
                  <a:outerShdw blurRad="38100" dist="38100" dir="2700000" algn="tl">
                    <a:srgbClr val="000000">
                      <a:alpha val="43137"/>
                    </a:srgbClr>
                  </a:outerShdw>
                </a:effectLst>
              </a:rPr>
              <a:t> id=“name” </a:t>
            </a:r>
          </a:p>
          <a:p>
            <a:pPr marL="394335" lvl="1" indent="0">
              <a:spcAft>
                <a:spcPts val="0"/>
              </a:spcAft>
              <a:buNone/>
            </a:pPr>
            <a:r>
              <a:rPr lang="en-US" dirty="0">
                <a:solidFill>
                  <a:srgbClr val="002060"/>
                </a:solidFill>
                <a:effectLst>
                  <a:outerShdw blurRad="38100" dist="38100" dir="2700000" algn="tl">
                    <a:srgbClr val="000000">
                      <a:alpha val="43137"/>
                    </a:srgbClr>
                  </a:outerShdw>
                </a:effectLst>
              </a:rPr>
              <a:t>scope=“page | request | session | application”</a:t>
            </a:r>
          </a:p>
          <a:p>
            <a:pPr marL="394335" lvl="1" indent="0">
              <a:spcAft>
                <a:spcPts val="0"/>
              </a:spcAft>
              <a:buNone/>
            </a:pPr>
            <a:r>
              <a:rPr lang="en-US" dirty="0">
                <a:solidFill>
                  <a:srgbClr val="002060"/>
                </a:solidFill>
                <a:effectLst>
                  <a:outerShdw blurRad="38100" dist="38100" dir="2700000" algn="tl">
                    <a:srgbClr val="000000">
                      <a:alpha val="43137"/>
                    </a:srgbClr>
                  </a:outerShdw>
                </a:effectLst>
              </a:rPr>
              <a:t>class=“</a:t>
            </a:r>
            <a:r>
              <a:rPr lang="en-US" dirty="0" err="1">
                <a:solidFill>
                  <a:srgbClr val="002060"/>
                </a:solidFill>
                <a:effectLst>
                  <a:outerShdw blurRad="38100" dist="38100" dir="2700000" algn="tl">
                    <a:srgbClr val="000000">
                      <a:alpha val="43137"/>
                    </a:srgbClr>
                  </a:outerShdw>
                </a:effectLst>
              </a:rPr>
              <a:t>className</a:t>
            </a:r>
            <a:r>
              <a:rPr lang="en-US" dirty="0">
                <a:solidFill>
                  <a:srgbClr val="002060"/>
                </a:solidFill>
                <a:effectLst>
                  <a:outerShdw blurRad="38100" dist="38100" dir="2700000" algn="tl">
                    <a:srgbClr val="000000">
                      <a:alpha val="43137"/>
                    </a:srgbClr>
                  </a:outerShdw>
                </a:effectLst>
              </a:rPr>
              <a:t>” type=“</a:t>
            </a:r>
            <a:r>
              <a:rPr lang="en-US" dirty="0" err="1">
                <a:solidFill>
                  <a:srgbClr val="002060"/>
                </a:solidFill>
                <a:effectLst>
                  <a:outerShdw blurRad="38100" dist="38100" dir="2700000" algn="tl">
                    <a:srgbClr val="000000">
                      <a:alpha val="43137"/>
                    </a:srgbClr>
                  </a:outerShdw>
                </a:effectLst>
              </a:rPr>
              <a:t>typeName</a:t>
            </a:r>
            <a:r>
              <a:rPr lang="en-US" dirty="0">
                <a:solidFill>
                  <a:srgbClr val="002060"/>
                </a:solidFill>
                <a:effectLst>
                  <a:outerShdw blurRad="38100" dist="38100" dir="2700000" algn="tl">
                    <a:srgbClr val="000000">
                      <a:alpha val="43137"/>
                    </a:srgbClr>
                  </a:outerShdw>
                </a:effectLst>
              </a:rPr>
              <a:t>” |</a:t>
            </a:r>
          </a:p>
          <a:p>
            <a:pPr marL="394335" lvl="1" indent="0">
              <a:spcAft>
                <a:spcPts val="0"/>
              </a:spcAft>
              <a:buNone/>
            </a:pPr>
            <a:r>
              <a:rPr lang="en-US" dirty="0">
                <a:solidFill>
                  <a:srgbClr val="002060"/>
                </a:solidFill>
                <a:effectLst>
                  <a:outerShdw blurRad="38100" dist="38100" dir="2700000" algn="tl">
                    <a:srgbClr val="000000">
                      <a:alpha val="43137"/>
                    </a:srgbClr>
                  </a:outerShdw>
                </a:effectLst>
              </a:rPr>
              <a:t>bean=“</a:t>
            </a:r>
            <a:r>
              <a:rPr lang="en-US" dirty="0" err="1">
                <a:solidFill>
                  <a:srgbClr val="002060"/>
                </a:solidFill>
                <a:effectLst>
                  <a:outerShdw blurRad="38100" dist="38100" dir="2700000" algn="tl">
                    <a:srgbClr val="000000">
                      <a:alpha val="43137"/>
                    </a:srgbClr>
                  </a:outerShdw>
                </a:effectLst>
              </a:rPr>
              <a:t>beanName</a:t>
            </a:r>
            <a:r>
              <a:rPr lang="en-US" dirty="0">
                <a:solidFill>
                  <a:srgbClr val="002060"/>
                </a:solidFill>
                <a:effectLst>
                  <a:outerShdw blurRad="38100" dist="38100" dir="2700000" algn="tl">
                    <a:srgbClr val="000000">
                      <a:alpha val="43137"/>
                    </a:srgbClr>
                  </a:outerShdw>
                </a:effectLst>
              </a:rPr>
              <a:t>” type=“</a:t>
            </a:r>
            <a:r>
              <a:rPr lang="en-US" dirty="0" err="1">
                <a:solidFill>
                  <a:srgbClr val="002060"/>
                </a:solidFill>
                <a:effectLst>
                  <a:outerShdw blurRad="38100" dist="38100" dir="2700000" algn="tl">
                    <a:srgbClr val="000000">
                      <a:alpha val="43137"/>
                    </a:srgbClr>
                  </a:outerShdw>
                </a:effectLst>
              </a:rPr>
              <a:t>typeName</a:t>
            </a:r>
            <a:r>
              <a:rPr lang="en-US" dirty="0">
                <a:solidFill>
                  <a:srgbClr val="002060"/>
                </a:solidFill>
                <a:effectLst>
                  <a:outerShdw blurRad="38100" dist="38100" dir="2700000" algn="tl">
                    <a:srgbClr val="000000">
                      <a:alpha val="43137"/>
                    </a:srgbClr>
                  </a:outerShdw>
                </a:effectLst>
              </a:rPr>
              <a:t>” |type=“</a:t>
            </a:r>
            <a:r>
              <a:rPr lang="en-US" dirty="0" err="1">
                <a:solidFill>
                  <a:srgbClr val="002060"/>
                </a:solidFill>
                <a:effectLst>
                  <a:outerShdw blurRad="38100" dist="38100" dir="2700000" algn="tl">
                    <a:srgbClr val="000000">
                      <a:alpha val="43137"/>
                    </a:srgbClr>
                  </a:outerShdw>
                </a:effectLst>
              </a:rPr>
              <a:t>typeName</a:t>
            </a:r>
            <a:r>
              <a:rPr lang="en-US" dirty="0">
                <a:solidFill>
                  <a:srgbClr val="002060"/>
                </a:solidFill>
                <a:effectLst>
                  <a:outerShdw blurRad="38100" dist="38100" dir="2700000" algn="tl">
                    <a:srgbClr val="000000">
                      <a:alpha val="43137"/>
                    </a:srgbClr>
                  </a:outerShdw>
                </a:effectLst>
              </a:rPr>
              <a:t>” /&gt;</a:t>
            </a:r>
          </a:p>
          <a:p>
            <a:pPr>
              <a:spcAft>
                <a:spcPts val="0"/>
              </a:spcAft>
            </a:pPr>
            <a:r>
              <a:rPr lang="en-US" dirty="0"/>
              <a:t>At least one of the type and class attributes must be present</a:t>
            </a:r>
          </a:p>
          <a:p>
            <a:pPr>
              <a:spcAft>
                <a:spcPts val="0"/>
              </a:spcAft>
            </a:pPr>
            <a:r>
              <a:rPr lang="en-US" dirty="0"/>
              <a:t>We can’t specify values for </a:t>
            </a:r>
            <a:r>
              <a:rPr lang="en-US" dirty="0" err="1"/>
              <a:t>bith</a:t>
            </a:r>
            <a:r>
              <a:rPr lang="en-US" dirty="0"/>
              <a:t> the class and bean name.</a:t>
            </a:r>
          </a:p>
          <a:p>
            <a:pPr>
              <a:spcAft>
                <a:spcPts val="0"/>
              </a:spcAft>
            </a:pPr>
            <a:r>
              <a:rPr lang="en-US" dirty="0"/>
              <a:t>Example	    </a:t>
            </a:r>
          </a:p>
          <a:p>
            <a:pPr marL="394335" lvl="1" indent="0" algn="l">
              <a:spcAft>
                <a:spcPts val="0"/>
              </a:spcAft>
              <a:buNone/>
            </a:pPr>
            <a:r>
              <a:rPr lang="en-US" dirty="0">
                <a:solidFill>
                  <a:srgbClr val="002060"/>
                </a:solidFill>
                <a:effectLst>
                  <a:outerShdw blurRad="38100" dist="38100" dir="2700000" algn="tl">
                    <a:srgbClr val="000000">
                      <a:alpha val="43137"/>
                    </a:srgbClr>
                  </a:outerShdw>
                </a:effectLst>
              </a:rPr>
              <a:t>&lt;</a:t>
            </a:r>
            <a:r>
              <a:rPr lang="en-US" dirty="0" err="1">
                <a:solidFill>
                  <a:srgbClr val="002060"/>
                </a:solidFill>
                <a:effectLst>
                  <a:outerShdw blurRad="38100" dist="38100" dir="2700000" algn="tl">
                    <a:srgbClr val="000000">
                      <a:alpha val="43137"/>
                    </a:srgbClr>
                  </a:outerShdw>
                </a:effectLst>
              </a:rPr>
              <a:t>jsp:useBean</a:t>
            </a:r>
            <a:r>
              <a:rPr lang="en-US" dirty="0">
                <a:solidFill>
                  <a:srgbClr val="002060"/>
                </a:solidFill>
                <a:effectLst>
                  <a:outerShdw blurRad="38100" dist="38100" dir="2700000" algn="tl">
                    <a:srgbClr val="000000">
                      <a:alpha val="43137"/>
                    </a:srgbClr>
                  </a:outerShdw>
                </a:effectLst>
              </a:rPr>
              <a:t> id=“</a:t>
            </a:r>
            <a:r>
              <a:rPr lang="en-US" dirty="0" err="1">
                <a:solidFill>
                  <a:srgbClr val="002060"/>
                </a:solidFill>
                <a:effectLst>
                  <a:outerShdw blurRad="38100" dist="38100" dir="2700000" algn="tl">
                    <a:srgbClr val="000000">
                      <a:alpha val="43137"/>
                    </a:srgbClr>
                  </a:outerShdw>
                </a:effectLst>
              </a:rPr>
              <a:t>myName</a:t>
            </a:r>
            <a:r>
              <a:rPr lang="en-US" dirty="0">
                <a:solidFill>
                  <a:srgbClr val="002060"/>
                </a:solidFill>
                <a:effectLst>
                  <a:outerShdw blurRad="38100" dist="38100" dir="2700000" algn="tl">
                    <a:srgbClr val="000000">
                      <a:alpha val="43137"/>
                    </a:srgbClr>
                  </a:outerShdw>
                </a:effectLst>
              </a:rPr>
              <a:t>” scope=“request” class=“</a:t>
            </a:r>
            <a:r>
              <a:rPr lang="en-US" dirty="0" err="1">
                <a:solidFill>
                  <a:srgbClr val="002060"/>
                </a:solidFill>
                <a:effectLst>
                  <a:outerShdw blurRad="38100" dist="38100" dir="2700000" algn="tl">
                    <a:srgbClr val="000000">
                      <a:alpha val="43137"/>
                    </a:srgbClr>
                  </a:outerShdw>
                </a:effectLst>
              </a:rPr>
              <a:t>java.lang.String</a:t>
            </a:r>
            <a:r>
              <a:rPr lang="en-US" dirty="0">
                <a:solidFill>
                  <a:srgbClr val="002060"/>
                </a:solidFill>
                <a:effectLst>
                  <a:outerShdw blurRad="38100" dist="38100" dir="2700000" algn="tl">
                    <a:srgbClr val="000000">
                      <a:alpha val="43137"/>
                    </a:srgbClr>
                  </a:outerShdw>
                </a:effectLst>
              </a:rPr>
              <a:t>”&gt;</a:t>
            </a:r>
          </a:p>
          <a:p>
            <a:pPr marL="394335" lvl="1" indent="0" algn="l">
              <a:spcAft>
                <a:spcPts val="0"/>
              </a:spcAft>
              <a:buNone/>
            </a:pPr>
            <a:r>
              <a:rPr lang="en-US" dirty="0">
                <a:solidFill>
                  <a:srgbClr val="002060"/>
                </a:solidFill>
                <a:effectLst>
                  <a:outerShdw blurRad="38100" dist="38100" dir="2700000" algn="tl">
                    <a:srgbClr val="000000">
                      <a:alpha val="43137"/>
                    </a:srgbClr>
                  </a:outerShdw>
                </a:effectLst>
              </a:rPr>
              <a:t>	&lt;% </a:t>
            </a:r>
            <a:r>
              <a:rPr lang="en-US" dirty="0" err="1">
                <a:solidFill>
                  <a:srgbClr val="002060"/>
                </a:solidFill>
                <a:effectLst>
                  <a:outerShdw blurRad="38100" dist="38100" dir="2700000" algn="tl">
                    <a:srgbClr val="000000">
                      <a:alpha val="43137"/>
                    </a:srgbClr>
                  </a:outerShdw>
                </a:effectLst>
              </a:rPr>
              <a:t>firstName</a:t>
            </a:r>
            <a:r>
              <a:rPr lang="en-US" dirty="0">
                <a:solidFill>
                  <a:srgbClr val="002060"/>
                </a:solidFill>
                <a:effectLst>
                  <a:outerShdw blurRad="38100" dist="38100" dir="2700000" algn="tl">
                    <a:srgbClr val="000000">
                      <a:alpha val="43137"/>
                    </a:srgbClr>
                  </a:outerShdw>
                </a:effectLst>
              </a:rPr>
              <a:t>=“Sanjay”; %&gt;</a:t>
            </a:r>
          </a:p>
          <a:p>
            <a:pPr marL="394335" lvl="1" indent="0" algn="l">
              <a:spcAft>
                <a:spcPts val="0"/>
              </a:spcAft>
              <a:buNone/>
            </a:pPr>
            <a:r>
              <a:rPr lang="en-US" dirty="0">
                <a:solidFill>
                  <a:srgbClr val="002060"/>
                </a:solidFill>
                <a:effectLst>
                  <a:outerShdw blurRad="38100" dist="38100" dir="2700000" algn="tl">
                    <a:srgbClr val="000000">
                      <a:alpha val="43137"/>
                    </a:srgbClr>
                  </a:outerShdw>
                </a:effectLst>
              </a:rPr>
              <a:t>&lt;/</a:t>
            </a:r>
            <a:r>
              <a:rPr lang="en-US" dirty="0" err="1">
                <a:solidFill>
                  <a:srgbClr val="002060"/>
                </a:solidFill>
                <a:effectLst>
                  <a:outerShdw blurRad="38100" dist="38100" dir="2700000" algn="tl">
                    <a:srgbClr val="000000">
                      <a:alpha val="43137"/>
                    </a:srgbClr>
                  </a:outerShdw>
                </a:effectLst>
              </a:rPr>
              <a:t>jsp:useBean</a:t>
            </a:r>
            <a:r>
              <a:rPr lang="en-US" dirty="0">
                <a:solidFill>
                  <a:srgbClr val="002060"/>
                </a:solidFill>
                <a:effectLst>
                  <a:outerShdw blurRad="38100" dist="38100" dir="2700000" algn="tl">
                    <a:srgbClr val="000000">
                      <a:alpha val="43137"/>
                    </a:srgbClr>
                  </a:outerShdw>
                </a:effectLst>
              </a:rPr>
              <a:t>&gt;</a:t>
            </a:r>
          </a:p>
        </p:txBody>
      </p:sp>
      <p:sp>
        <p:nvSpPr>
          <p:cNvPr id="4" name="Slide Number Placeholder 3"/>
          <p:cNvSpPr>
            <a:spLocks noGrp="1"/>
          </p:cNvSpPr>
          <p:nvPr>
            <p:ph type="sldNum" sz="quarter" idx="12"/>
          </p:nvPr>
        </p:nvSpPr>
        <p:spPr/>
        <p:txBody>
          <a:bodyPr/>
          <a:lstStyle/>
          <a:p>
            <a:fld id="{DA60BA0E-20D0-4E7C-B286-26C960A6788F}" type="slidenum">
              <a:rPr lang="en-US" smtClean="0"/>
              <a:pPr/>
              <a:t>12</a:t>
            </a:fld>
            <a:endParaRPr lang="en-US"/>
          </a:p>
        </p:txBody>
      </p:sp>
    </p:spTree>
    <p:extLst>
      <p:ext uri="{BB962C8B-B14F-4D97-AF65-F5344CB8AC3E}">
        <p14:creationId xmlns:p14="http://schemas.microsoft.com/office/powerpoint/2010/main" val="4180262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JSP Actions </a:t>
            </a:r>
            <a:r>
              <a:rPr lang="en-US" dirty="0" err="1"/>
              <a:t>useBean</a:t>
            </a:r>
            <a:r>
              <a:rPr lang="en-US" dirty="0"/>
              <a:t> (cont.)</a:t>
            </a:r>
          </a:p>
        </p:txBody>
      </p:sp>
      <p:sp>
        <p:nvSpPr>
          <p:cNvPr id="3" name="Content Placeholder 2"/>
          <p:cNvSpPr>
            <a:spLocks noGrp="1"/>
          </p:cNvSpPr>
          <p:nvPr>
            <p:ph idx="1"/>
          </p:nvPr>
        </p:nvSpPr>
        <p:spPr/>
        <p:txBody>
          <a:bodyPr/>
          <a:lstStyle/>
          <a:p>
            <a:r>
              <a:rPr lang="en-US" altLang="en-US" dirty="0" err="1"/>
              <a:t>jsp:useBean</a:t>
            </a:r>
            <a:r>
              <a:rPr lang="en-US" altLang="en-US" dirty="0"/>
              <a:t> does the following:</a:t>
            </a:r>
          </a:p>
          <a:p>
            <a:pPr lvl="1"/>
            <a:r>
              <a:rPr lang="en-US" altLang="en-US" dirty="0"/>
              <a:t>If the object is found within the specified scope it is retrieved and assigned to the object</a:t>
            </a:r>
          </a:p>
          <a:p>
            <a:pPr lvl="1"/>
            <a:r>
              <a:rPr lang="en-US" altLang="en-US" dirty="0"/>
              <a:t>if not found it is instantiated</a:t>
            </a:r>
          </a:p>
          <a:p>
            <a:pPr lvl="1"/>
            <a:r>
              <a:rPr lang="en-US" altLang="en-US" dirty="0"/>
              <a:t>if newly instantiated it executes the code specified in the body ( one or more </a:t>
            </a:r>
            <a:r>
              <a:rPr lang="en-US" altLang="en-US" dirty="0" err="1"/>
              <a:t>jsp:setProperty</a:t>
            </a:r>
            <a:r>
              <a:rPr lang="en-US" altLang="en-US" dirty="0"/>
              <a:t> tags or a </a:t>
            </a:r>
            <a:r>
              <a:rPr lang="en-US" altLang="en-US" dirty="0" err="1"/>
              <a:t>scriptlet</a:t>
            </a:r>
            <a:r>
              <a:rPr lang="en-US" altLang="en-US" dirty="0"/>
              <a:t>)</a:t>
            </a:r>
          </a:p>
          <a:p>
            <a:pPr lvl="1"/>
            <a:r>
              <a:rPr lang="en-US" altLang="en-US" dirty="0"/>
              <a:t>if newly instantiated it is saved into the scope via </a:t>
            </a:r>
            <a:r>
              <a:rPr lang="en-US" altLang="en-US" dirty="0" err="1"/>
              <a:t>setAttribute</a:t>
            </a:r>
            <a:r>
              <a:rPr lang="en-US" altLang="en-US" dirty="0"/>
              <a:t>( ) method</a:t>
            </a:r>
          </a:p>
          <a:p>
            <a:r>
              <a:rPr lang="en-US" altLang="en-US" dirty="0" err="1"/>
              <a:t>jsp:useBean</a:t>
            </a:r>
            <a:r>
              <a:rPr lang="en-US" altLang="en-US" dirty="0"/>
              <a:t> also makes the bean visible to the JSP; there may be other objects in the context that were put there by other JSPs or servlets; </a:t>
            </a:r>
            <a:r>
              <a:rPr lang="en-US" altLang="en-US" dirty="0" err="1"/>
              <a:t>jsp:useBean</a:t>
            </a:r>
            <a:r>
              <a:rPr lang="en-US" altLang="en-US" dirty="0"/>
              <a:t> can make them visible to the current JSP</a:t>
            </a:r>
          </a:p>
          <a:p>
            <a:endParaRPr lang="en-US" dirty="0"/>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13</a:t>
            </a:fld>
            <a:endParaRPr lang="en-US"/>
          </a:p>
        </p:txBody>
      </p:sp>
    </p:spTree>
    <p:extLst>
      <p:ext uri="{BB962C8B-B14F-4D97-AF65-F5344CB8AC3E}">
        <p14:creationId xmlns:p14="http://schemas.microsoft.com/office/powerpoint/2010/main" val="1492060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JSP Actions </a:t>
            </a:r>
            <a:r>
              <a:rPr lang="en-US" dirty="0" err="1"/>
              <a:t>getProperty</a:t>
            </a:r>
            <a:endParaRPr lang="en-US" dirty="0"/>
          </a:p>
        </p:txBody>
      </p:sp>
      <p:sp>
        <p:nvSpPr>
          <p:cNvPr id="3" name="Content Placeholder 2"/>
          <p:cNvSpPr>
            <a:spLocks noGrp="1"/>
          </p:cNvSpPr>
          <p:nvPr>
            <p:ph idx="1"/>
          </p:nvPr>
        </p:nvSpPr>
        <p:spPr/>
        <p:txBody>
          <a:bodyPr/>
          <a:lstStyle/>
          <a:p>
            <a:r>
              <a:rPr lang="en-US" dirty="0" err="1"/>
              <a:t>getProperty</a:t>
            </a:r>
            <a:r>
              <a:rPr lang="en-US" dirty="0"/>
              <a:t> is used in conjunction with </a:t>
            </a:r>
            <a:r>
              <a:rPr lang="en-US" dirty="0" err="1"/>
              <a:t>useBean</a:t>
            </a:r>
            <a:r>
              <a:rPr lang="en-US" dirty="0"/>
              <a:t> to get property values of the bean defined by the </a:t>
            </a:r>
            <a:r>
              <a:rPr lang="en-US" dirty="0" err="1"/>
              <a:t>useBean</a:t>
            </a:r>
            <a:r>
              <a:rPr lang="en-US" dirty="0"/>
              <a:t> action</a:t>
            </a:r>
          </a:p>
          <a:p>
            <a:r>
              <a:rPr lang="en-US" dirty="0"/>
              <a:t>Example (</a:t>
            </a:r>
            <a:r>
              <a:rPr lang="en-US" dirty="0" err="1"/>
              <a:t>getProperty</a:t>
            </a:r>
            <a:r>
              <a:rPr lang="en-US" dirty="0"/>
              <a:t>)</a:t>
            </a:r>
          </a:p>
          <a:p>
            <a:pPr lvl="1"/>
            <a:r>
              <a:rPr lang="en-US" dirty="0">
                <a:solidFill>
                  <a:srgbClr val="002060"/>
                </a:solidFill>
                <a:effectLst>
                  <a:outerShdw blurRad="38100" dist="38100" dir="2700000" algn="tl">
                    <a:srgbClr val="000000">
                      <a:alpha val="43137"/>
                    </a:srgbClr>
                  </a:outerShdw>
                </a:effectLst>
              </a:rPr>
              <a:t>&lt;</a:t>
            </a:r>
            <a:r>
              <a:rPr lang="en-US" dirty="0" err="1">
                <a:solidFill>
                  <a:srgbClr val="002060"/>
                </a:solidFill>
                <a:effectLst>
                  <a:outerShdw blurRad="38100" dist="38100" dir="2700000" algn="tl">
                    <a:srgbClr val="000000">
                      <a:alpha val="43137"/>
                    </a:srgbClr>
                  </a:outerShdw>
                </a:effectLst>
              </a:rPr>
              <a:t>jsp:getProperty</a:t>
            </a:r>
            <a:r>
              <a:rPr lang="en-US" dirty="0">
                <a:solidFill>
                  <a:srgbClr val="002060"/>
                </a:solidFill>
                <a:effectLst>
                  <a:outerShdw blurRad="38100" dist="38100" dir="2700000" algn="tl">
                    <a:srgbClr val="000000">
                      <a:alpha val="43137"/>
                    </a:srgbClr>
                  </a:outerShdw>
                </a:effectLst>
              </a:rPr>
              <a:t> name=“</a:t>
            </a:r>
            <a:r>
              <a:rPr lang="en-US" dirty="0" err="1">
                <a:solidFill>
                  <a:srgbClr val="002060"/>
                </a:solidFill>
                <a:effectLst>
                  <a:outerShdw blurRad="38100" dist="38100" dir="2700000" algn="tl">
                    <a:srgbClr val="000000">
                      <a:alpha val="43137"/>
                    </a:srgbClr>
                  </a:outerShdw>
                </a:effectLst>
              </a:rPr>
              <a:t>myBean</a:t>
            </a:r>
            <a:r>
              <a:rPr lang="en-US" dirty="0">
                <a:solidFill>
                  <a:srgbClr val="002060"/>
                </a:solidFill>
                <a:effectLst>
                  <a:outerShdw blurRad="38100" dist="38100" dir="2700000" algn="tl">
                    <a:srgbClr val="000000">
                      <a:alpha val="43137"/>
                    </a:srgbClr>
                  </a:outerShdw>
                </a:effectLst>
              </a:rPr>
              <a:t>” property=“</a:t>
            </a:r>
            <a:r>
              <a:rPr lang="en-US" dirty="0" err="1">
                <a:solidFill>
                  <a:srgbClr val="002060"/>
                </a:solidFill>
                <a:effectLst>
                  <a:outerShdw blurRad="38100" dist="38100" dir="2700000" algn="tl">
                    <a:srgbClr val="000000">
                      <a:alpha val="43137"/>
                    </a:srgbClr>
                  </a:outerShdw>
                </a:effectLst>
              </a:rPr>
              <a:t>firstName</a:t>
            </a:r>
            <a:r>
              <a:rPr lang="en-US" dirty="0">
                <a:solidFill>
                  <a:srgbClr val="002060"/>
                </a:solidFill>
                <a:effectLst>
                  <a:outerShdw blurRad="38100" dist="38100" dir="2700000" algn="tl">
                    <a:srgbClr val="000000">
                      <a:alpha val="43137"/>
                    </a:srgbClr>
                  </a:outerShdw>
                </a:effectLst>
              </a:rPr>
              <a:t>” /&gt;</a:t>
            </a:r>
          </a:p>
          <a:p>
            <a:pPr lvl="1"/>
            <a:r>
              <a:rPr lang="en-US" dirty="0"/>
              <a:t>Name corresponds to the id value in the </a:t>
            </a:r>
            <a:r>
              <a:rPr lang="en-US" dirty="0" err="1"/>
              <a:t>useBean</a:t>
            </a:r>
            <a:endParaRPr lang="en-US" dirty="0"/>
          </a:p>
          <a:p>
            <a:pPr lvl="1"/>
            <a:r>
              <a:rPr lang="en-US" dirty="0"/>
              <a:t>Property refers to the name of the bean property</a:t>
            </a:r>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14</a:t>
            </a:fld>
            <a:endParaRPr lang="en-US"/>
          </a:p>
        </p:txBody>
      </p:sp>
    </p:spTree>
    <p:extLst>
      <p:ext uri="{BB962C8B-B14F-4D97-AF65-F5344CB8AC3E}">
        <p14:creationId xmlns:p14="http://schemas.microsoft.com/office/powerpoint/2010/main" val="3734332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JSP Actions </a:t>
            </a:r>
            <a:r>
              <a:rPr lang="en-US" dirty="0" err="1"/>
              <a:t>setProperty</a:t>
            </a:r>
            <a:endParaRPr lang="en-US" dirty="0"/>
          </a:p>
        </p:txBody>
      </p:sp>
      <p:sp>
        <p:nvSpPr>
          <p:cNvPr id="3" name="Content Placeholder 2"/>
          <p:cNvSpPr>
            <a:spLocks noGrp="1"/>
          </p:cNvSpPr>
          <p:nvPr>
            <p:ph idx="1"/>
          </p:nvPr>
        </p:nvSpPr>
        <p:spPr/>
        <p:txBody>
          <a:bodyPr>
            <a:normAutofit lnSpcReduction="10000"/>
          </a:bodyPr>
          <a:lstStyle/>
          <a:p>
            <a:r>
              <a:rPr lang="en-US" dirty="0" err="1"/>
              <a:t>setProperty</a:t>
            </a:r>
            <a:r>
              <a:rPr lang="en-US" dirty="0"/>
              <a:t> is used to set bean properties</a:t>
            </a:r>
          </a:p>
          <a:p>
            <a:r>
              <a:rPr lang="en-US" dirty="0"/>
              <a:t>Example (</a:t>
            </a:r>
            <a:r>
              <a:rPr lang="en-US" dirty="0" err="1"/>
              <a:t>setProperty</a:t>
            </a:r>
            <a:r>
              <a:rPr lang="en-US" dirty="0"/>
              <a:t>)</a:t>
            </a:r>
          </a:p>
          <a:p>
            <a:pPr lvl="1"/>
            <a:r>
              <a:rPr lang="en-US" dirty="0">
                <a:solidFill>
                  <a:srgbClr val="002060"/>
                </a:solidFill>
                <a:effectLst>
                  <a:outerShdw blurRad="38100" dist="38100" dir="2700000" algn="tl">
                    <a:srgbClr val="000000">
                      <a:alpha val="43137"/>
                    </a:srgbClr>
                  </a:outerShdw>
                </a:effectLst>
              </a:rPr>
              <a:t>&lt;</a:t>
            </a:r>
            <a:r>
              <a:rPr lang="en-US" dirty="0" err="1">
                <a:solidFill>
                  <a:srgbClr val="002060"/>
                </a:solidFill>
                <a:effectLst>
                  <a:outerShdw blurRad="38100" dist="38100" dir="2700000" algn="tl">
                    <a:srgbClr val="000000">
                      <a:alpha val="43137"/>
                    </a:srgbClr>
                  </a:outerShdw>
                </a:effectLst>
              </a:rPr>
              <a:t>jsp:setProperty</a:t>
            </a:r>
            <a:r>
              <a:rPr lang="en-US" dirty="0">
                <a:solidFill>
                  <a:srgbClr val="002060"/>
                </a:solidFill>
                <a:effectLst>
                  <a:outerShdw blurRad="38100" dist="38100" dir="2700000" algn="tl">
                    <a:srgbClr val="000000">
                      <a:alpha val="43137"/>
                    </a:srgbClr>
                  </a:outerShdw>
                </a:effectLst>
              </a:rPr>
              <a:t> name=“</a:t>
            </a:r>
            <a:r>
              <a:rPr lang="en-US" dirty="0" err="1">
                <a:solidFill>
                  <a:srgbClr val="002060"/>
                </a:solidFill>
                <a:effectLst>
                  <a:outerShdw blurRad="38100" dist="38100" dir="2700000" algn="tl">
                    <a:srgbClr val="000000">
                      <a:alpha val="43137"/>
                    </a:srgbClr>
                  </a:outerShdw>
                </a:effectLst>
              </a:rPr>
              <a:t>myBean</a:t>
            </a:r>
            <a:r>
              <a:rPr lang="en-US" dirty="0">
                <a:solidFill>
                  <a:srgbClr val="002060"/>
                </a:solidFill>
                <a:effectLst>
                  <a:outerShdw blurRad="38100" dist="38100" dir="2700000" algn="tl">
                    <a:srgbClr val="000000">
                      <a:alpha val="43137"/>
                    </a:srgbClr>
                  </a:outerShdw>
                </a:effectLst>
              </a:rPr>
              <a:t>” property=“</a:t>
            </a:r>
            <a:r>
              <a:rPr lang="en-US" dirty="0" err="1">
                <a:solidFill>
                  <a:srgbClr val="002060"/>
                </a:solidFill>
                <a:effectLst>
                  <a:outerShdw blurRad="38100" dist="38100" dir="2700000" algn="tl">
                    <a:srgbClr val="000000">
                      <a:alpha val="43137"/>
                    </a:srgbClr>
                  </a:outerShdw>
                </a:effectLst>
              </a:rPr>
              <a:t>firstName</a:t>
            </a:r>
            <a:r>
              <a:rPr lang="en-US" dirty="0">
                <a:solidFill>
                  <a:srgbClr val="002060"/>
                </a:solidFill>
                <a:effectLst>
                  <a:outerShdw blurRad="38100" dist="38100" dir="2700000" algn="tl">
                    <a:srgbClr val="000000">
                      <a:alpha val="43137"/>
                    </a:srgbClr>
                  </a:outerShdw>
                </a:effectLst>
              </a:rPr>
              <a:t>”  value=“Sanjay”/&gt;</a:t>
            </a:r>
          </a:p>
          <a:p>
            <a:pPr lvl="1"/>
            <a:r>
              <a:rPr lang="en-US" dirty="0"/>
              <a:t>Sets the name property of </a:t>
            </a:r>
            <a:r>
              <a:rPr lang="en-US" dirty="0" err="1"/>
              <a:t>myBean</a:t>
            </a:r>
            <a:r>
              <a:rPr lang="en-US" dirty="0"/>
              <a:t> to </a:t>
            </a:r>
            <a:r>
              <a:rPr lang="en-US" dirty="0" err="1"/>
              <a:t>SanjayExample</a:t>
            </a:r>
            <a:r>
              <a:rPr lang="en-US" dirty="0"/>
              <a:t> (</a:t>
            </a:r>
            <a:r>
              <a:rPr lang="en-US" dirty="0" err="1"/>
              <a:t>setProperty</a:t>
            </a:r>
            <a:r>
              <a:rPr lang="en-US" dirty="0"/>
              <a:t>)</a:t>
            </a:r>
          </a:p>
          <a:p>
            <a:pPr lvl="1">
              <a:lnSpc>
                <a:spcPct val="110000"/>
              </a:lnSpc>
            </a:pPr>
            <a:r>
              <a:rPr lang="en-US" dirty="0">
                <a:solidFill>
                  <a:srgbClr val="002060"/>
                </a:solidFill>
                <a:effectLst>
                  <a:outerShdw blurRad="38100" dist="38100" dir="2700000" algn="tl">
                    <a:srgbClr val="000000">
                      <a:alpha val="43137"/>
                    </a:srgbClr>
                  </a:outerShdw>
                </a:effectLst>
              </a:rPr>
              <a:t>&lt;</a:t>
            </a:r>
            <a:r>
              <a:rPr lang="en-US" dirty="0" err="1">
                <a:solidFill>
                  <a:srgbClr val="002060"/>
                </a:solidFill>
                <a:effectLst>
                  <a:outerShdw blurRad="38100" dist="38100" dir="2700000" algn="tl">
                    <a:srgbClr val="000000">
                      <a:alpha val="43137"/>
                    </a:srgbClr>
                  </a:outerShdw>
                </a:effectLst>
              </a:rPr>
              <a:t>jsp:setProperty</a:t>
            </a:r>
            <a:r>
              <a:rPr lang="en-US" dirty="0">
                <a:solidFill>
                  <a:srgbClr val="002060"/>
                </a:solidFill>
                <a:effectLst>
                  <a:outerShdw blurRad="38100" dist="38100" dir="2700000" algn="tl">
                    <a:srgbClr val="000000">
                      <a:alpha val="43137"/>
                    </a:srgbClr>
                  </a:outerShdw>
                </a:effectLst>
              </a:rPr>
              <a:t> name=“</a:t>
            </a:r>
            <a:r>
              <a:rPr lang="en-US" dirty="0" err="1">
                <a:solidFill>
                  <a:srgbClr val="002060"/>
                </a:solidFill>
                <a:effectLst>
                  <a:outerShdw blurRad="38100" dist="38100" dir="2700000" algn="tl">
                    <a:srgbClr val="000000">
                      <a:alpha val="43137"/>
                    </a:srgbClr>
                  </a:outerShdw>
                </a:effectLst>
              </a:rPr>
              <a:t>myBean</a:t>
            </a:r>
            <a:r>
              <a:rPr lang="en-US" dirty="0">
                <a:solidFill>
                  <a:srgbClr val="002060"/>
                </a:solidFill>
                <a:effectLst>
                  <a:outerShdw blurRad="38100" dist="38100" dir="2700000" algn="tl">
                    <a:srgbClr val="000000">
                      <a:alpha val="43137"/>
                    </a:srgbClr>
                  </a:outerShdw>
                </a:effectLst>
              </a:rPr>
              <a:t>” property=“</a:t>
            </a:r>
            <a:r>
              <a:rPr lang="en-US" dirty="0" err="1">
                <a:solidFill>
                  <a:srgbClr val="002060"/>
                </a:solidFill>
                <a:effectLst>
                  <a:outerShdw blurRad="38100" dist="38100" dir="2700000" algn="tl">
                    <a:srgbClr val="000000">
                      <a:alpha val="43137"/>
                    </a:srgbClr>
                  </a:outerShdw>
                </a:effectLst>
              </a:rPr>
              <a:t>firstName</a:t>
            </a:r>
            <a:r>
              <a:rPr lang="en-US" dirty="0">
                <a:solidFill>
                  <a:srgbClr val="002060"/>
                </a:solidFill>
                <a:effectLst>
                  <a:outerShdw blurRad="38100" dist="38100" dir="2700000" algn="tl">
                    <a:srgbClr val="000000">
                      <a:alpha val="43137"/>
                    </a:srgbClr>
                  </a:outerShdw>
                </a:effectLst>
              </a:rPr>
              <a:t>”  </a:t>
            </a:r>
            <a:r>
              <a:rPr lang="en-US" dirty="0" err="1">
                <a:solidFill>
                  <a:srgbClr val="002060"/>
                </a:solidFill>
                <a:effectLst>
                  <a:outerShdw blurRad="38100" dist="38100" dir="2700000" algn="tl">
                    <a:srgbClr val="000000">
                      <a:alpha val="43137"/>
                    </a:srgbClr>
                  </a:outerShdw>
                </a:effectLst>
              </a:rPr>
              <a:t>param</a:t>
            </a:r>
            <a:r>
              <a:rPr lang="en-US" dirty="0">
                <a:solidFill>
                  <a:srgbClr val="002060"/>
                </a:solidFill>
                <a:effectLst>
                  <a:outerShdw blurRad="38100" dist="38100" dir="2700000" algn="tl">
                    <a:srgbClr val="000000">
                      <a:alpha val="43137"/>
                    </a:srgbClr>
                  </a:outerShdw>
                </a:effectLst>
              </a:rPr>
              <a:t>=“</a:t>
            </a:r>
            <a:r>
              <a:rPr lang="en-US" dirty="0" err="1">
                <a:solidFill>
                  <a:srgbClr val="002060"/>
                </a:solidFill>
                <a:effectLst>
                  <a:outerShdw blurRad="38100" dist="38100" dir="2700000" algn="tl">
                    <a:srgbClr val="000000">
                      <a:alpha val="43137"/>
                    </a:srgbClr>
                  </a:outerShdw>
                </a:effectLst>
              </a:rPr>
              <a:t>fname</a:t>
            </a:r>
            <a:r>
              <a:rPr lang="en-US" dirty="0">
                <a:solidFill>
                  <a:srgbClr val="002060"/>
                </a:solidFill>
                <a:effectLst>
                  <a:outerShdw blurRad="38100" dist="38100" dir="2700000" algn="tl">
                    <a:srgbClr val="000000">
                      <a:alpha val="43137"/>
                    </a:srgbClr>
                  </a:outerShdw>
                </a:effectLst>
              </a:rPr>
              <a:t>”/&gt;</a:t>
            </a:r>
          </a:p>
          <a:p>
            <a:pPr lvl="1"/>
            <a:r>
              <a:rPr lang="en-US" dirty="0"/>
              <a:t>Sets the name property of </a:t>
            </a:r>
            <a:r>
              <a:rPr lang="en-US" dirty="0" err="1"/>
              <a:t>myBean</a:t>
            </a:r>
            <a:r>
              <a:rPr lang="en-US" dirty="0"/>
              <a:t> to the request parameter </a:t>
            </a:r>
            <a:r>
              <a:rPr lang="en-US" dirty="0" err="1"/>
              <a:t>fname</a:t>
            </a:r>
            <a:endParaRPr lang="en-US" dirty="0"/>
          </a:p>
          <a:p>
            <a:pPr lvl="1">
              <a:lnSpc>
                <a:spcPct val="110000"/>
              </a:lnSpc>
            </a:pPr>
            <a:r>
              <a:rPr lang="en-US" dirty="0">
                <a:solidFill>
                  <a:srgbClr val="002060"/>
                </a:solidFill>
                <a:effectLst>
                  <a:outerShdw blurRad="38100" dist="38100" dir="2700000" algn="tl">
                    <a:srgbClr val="000000">
                      <a:alpha val="43137"/>
                    </a:srgbClr>
                  </a:outerShdw>
                </a:effectLst>
              </a:rPr>
              <a:t>&lt;</a:t>
            </a:r>
            <a:r>
              <a:rPr lang="en-US" dirty="0" err="1">
                <a:solidFill>
                  <a:srgbClr val="002060"/>
                </a:solidFill>
                <a:effectLst>
                  <a:outerShdw blurRad="38100" dist="38100" dir="2700000" algn="tl">
                    <a:srgbClr val="000000">
                      <a:alpha val="43137"/>
                    </a:srgbClr>
                  </a:outerShdw>
                </a:effectLst>
              </a:rPr>
              <a:t>jsp:setProperty</a:t>
            </a:r>
            <a:r>
              <a:rPr lang="en-US" dirty="0">
                <a:solidFill>
                  <a:srgbClr val="002060"/>
                </a:solidFill>
                <a:effectLst>
                  <a:outerShdw blurRad="38100" dist="38100" dir="2700000" algn="tl">
                    <a:srgbClr val="000000">
                      <a:alpha val="43137"/>
                    </a:srgbClr>
                  </a:outerShdw>
                </a:effectLst>
              </a:rPr>
              <a:t> name=“</a:t>
            </a:r>
            <a:r>
              <a:rPr lang="en-US" dirty="0" err="1">
                <a:solidFill>
                  <a:srgbClr val="002060"/>
                </a:solidFill>
                <a:effectLst>
                  <a:outerShdw blurRad="38100" dist="38100" dir="2700000" algn="tl">
                    <a:srgbClr val="000000">
                      <a:alpha val="43137"/>
                    </a:srgbClr>
                  </a:outerShdw>
                </a:effectLst>
              </a:rPr>
              <a:t>myBean</a:t>
            </a:r>
            <a:r>
              <a:rPr lang="en-US" dirty="0">
                <a:solidFill>
                  <a:srgbClr val="002060"/>
                </a:solidFill>
                <a:effectLst>
                  <a:outerShdw blurRad="38100" dist="38100" dir="2700000" algn="tl">
                    <a:srgbClr val="000000">
                      <a:alpha val="43137"/>
                    </a:srgbClr>
                  </a:outerShdw>
                </a:effectLst>
              </a:rPr>
              <a:t>” property=“*”&gt;</a:t>
            </a:r>
          </a:p>
          <a:p>
            <a:pPr lvl="1"/>
            <a:r>
              <a:rPr lang="en-US" dirty="0"/>
              <a:t>Sets property to the corresponding value in request</a:t>
            </a:r>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15</a:t>
            </a:fld>
            <a:endParaRPr lang="en-US"/>
          </a:p>
        </p:txBody>
      </p:sp>
    </p:spTree>
    <p:extLst>
      <p:ext uri="{BB962C8B-B14F-4D97-AF65-F5344CB8AC3E}">
        <p14:creationId xmlns:p14="http://schemas.microsoft.com/office/powerpoint/2010/main" val="2081629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JSP Actions plugin</a:t>
            </a:r>
          </a:p>
        </p:txBody>
      </p:sp>
      <p:sp>
        <p:nvSpPr>
          <p:cNvPr id="3" name="Content Placeholder 2"/>
          <p:cNvSpPr>
            <a:spLocks noGrp="1"/>
          </p:cNvSpPr>
          <p:nvPr>
            <p:ph idx="1"/>
          </p:nvPr>
        </p:nvSpPr>
        <p:spPr>
          <a:xfrm>
            <a:off x="249382" y="1371600"/>
            <a:ext cx="10390909" cy="5867400"/>
          </a:xfrm>
        </p:spPr>
        <p:txBody>
          <a:bodyPr>
            <a:normAutofit lnSpcReduction="10000"/>
          </a:bodyPr>
          <a:lstStyle/>
          <a:p>
            <a:r>
              <a:rPr lang="en-US" dirty="0"/>
              <a:t>Enables the JSP container to render appropriate HTML (based on the browser type) to:</a:t>
            </a:r>
          </a:p>
          <a:p>
            <a:pPr lvl="1"/>
            <a:r>
              <a:rPr lang="en-US" dirty="0"/>
              <a:t>Initiate the download of the Java plugin</a:t>
            </a:r>
          </a:p>
          <a:p>
            <a:pPr lvl="1"/>
            <a:r>
              <a:rPr lang="en-US" dirty="0"/>
              <a:t>Execution of the specified applet or bean</a:t>
            </a:r>
          </a:p>
          <a:p>
            <a:r>
              <a:rPr lang="en-US" dirty="0" err="1"/>
              <a:t>plugIn</a:t>
            </a:r>
            <a:r>
              <a:rPr lang="en-US" dirty="0"/>
              <a:t> standard action allows the applet to be embedded in a browser neutral fashion</a:t>
            </a:r>
          </a:p>
          <a:p>
            <a:pPr lvl="1"/>
            <a:r>
              <a:rPr lang="en-US" dirty="0"/>
              <a:t>Example</a:t>
            </a:r>
          </a:p>
          <a:p>
            <a:pPr marL="426645" lvl="1" indent="0">
              <a:buNone/>
            </a:pPr>
            <a:r>
              <a:rPr lang="en-US" dirty="0">
                <a:solidFill>
                  <a:srgbClr val="002060"/>
                </a:solidFill>
                <a:effectLst>
                  <a:outerShdw blurRad="38100" dist="38100" dir="2700000" algn="tl">
                    <a:srgbClr val="000000">
                      <a:alpha val="43137"/>
                    </a:srgbClr>
                  </a:outerShdw>
                </a:effectLst>
              </a:rPr>
              <a:t>&lt;</a:t>
            </a:r>
            <a:r>
              <a:rPr lang="en-US" dirty="0" err="1">
                <a:solidFill>
                  <a:srgbClr val="002060"/>
                </a:solidFill>
                <a:effectLst>
                  <a:outerShdw blurRad="38100" dist="38100" dir="2700000" algn="tl">
                    <a:srgbClr val="000000">
                      <a:alpha val="43137"/>
                    </a:srgbClr>
                  </a:outerShdw>
                </a:effectLst>
              </a:rPr>
              <a:t>jsp</a:t>
            </a:r>
            <a:r>
              <a:rPr lang="en-US" dirty="0">
                <a:solidFill>
                  <a:srgbClr val="002060"/>
                </a:solidFill>
                <a:effectLst>
                  <a:outerShdw blurRad="38100" dist="38100" dir="2700000" algn="tl">
                    <a:srgbClr val="000000">
                      <a:alpha val="43137"/>
                    </a:srgbClr>
                  </a:outerShdw>
                </a:effectLst>
              </a:rPr>
              <a:t>: plugin type=“applet” code=“</a:t>
            </a:r>
            <a:r>
              <a:rPr lang="en-US" dirty="0" err="1">
                <a:solidFill>
                  <a:srgbClr val="002060"/>
                </a:solidFill>
                <a:effectLst>
                  <a:outerShdw blurRad="38100" dist="38100" dir="2700000" algn="tl">
                    <a:srgbClr val="000000">
                      <a:alpha val="43137"/>
                    </a:srgbClr>
                  </a:outerShdw>
                </a:effectLst>
              </a:rPr>
              <a:t>MyApplet.class</a:t>
            </a:r>
            <a:r>
              <a:rPr lang="en-US" dirty="0">
                <a:solidFill>
                  <a:srgbClr val="002060"/>
                </a:solidFill>
                <a:effectLst>
                  <a:outerShdw blurRad="38100" dist="38100" dir="2700000" algn="tl">
                    <a:srgbClr val="000000">
                      <a:alpha val="43137"/>
                    </a:srgbClr>
                  </a:outerShdw>
                </a:effectLst>
              </a:rPr>
              <a:t>” codebase=“/”&gt;</a:t>
            </a:r>
          </a:p>
          <a:p>
            <a:pPr marL="426645" lvl="1" indent="0">
              <a:buNone/>
            </a:pPr>
            <a:r>
              <a:rPr lang="en-US" dirty="0">
                <a:solidFill>
                  <a:srgbClr val="002060"/>
                </a:solidFill>
                <a:effectLst>
                  <a:outerShdw blurRad="38100" dist="38100" dir="2700000" algn="tl">
                    <a:srgbClr val="000000">
                      <a:alpha val="43137"/>
                    </a:srgbClr>
                  </a:outerShdw>
                </a:effectLst>
              </a:rPr>
              <a:t>	&lt;</a:t>
            </a:r>
            <a:r>
              <a:rPr lang="en-US" dirty="0" err="1">
                <a:solidFill>
                  <a:srgbClr val="002060"/>
                </a:solidFill>
                <a:effectLst>
                  <a:outerShdw blurRad="38100" dist="38100" dir="2700000" algn="tl">
                    <a:srgbClr val="000000">
                      <a:alpha val="43137"/>
                    </a:srgbClr>
                  </a:outerShdw>
                </a:effectLst>
              </a:rPr>
              <a:t>jsp:params</a:t>
            </a:r>
            <a:r>
              <a:rPr lang="en-US" dirty="0">
                <a:solidFill>
                  <a:srgbClr val="002060"/>
                </a:solidFill>
                <a:effectLst>
                  <a:outerShdw blurRad="38100" dist="38100" dir="2700000" algn="tl">
                    <a:srgbClr val="000000">
                      <a:alpha val="43137"/>
                    </a:srgbClr>
                  </a:outerShdw>
                </a:effectLst>
              </a:rPr>
              <a:t>&gt;</a:t>
            </a:r>
          </a:p>
          <a:p>
            <a:pPr marL="426645" lvl="1" indent="0">
              <a:buNone/>
            </a:pPr>
            <a:r>
              <a:rPr lang="en-US" dirty="0">
                <a:solidFill>
                  <a:srgbClr val="002060"/>
                </a:solidFill>
                <a:effectLst>
                  <a:outerShdw blurRad="38100" dist="38100" dir="2700000" algn="tl">
                    <a:srgbClr val="000000">
                      <a:alpha val="43137"/>
                    </a:srgbClr>
                  </a:outerShdw>
                </a:effectLst>
              </a:rPr>
              <a:t>		&lt;</a:t>
            </a:r>
            <a:r>
              <a:rPr lang="en-US" dirty="0" err="1">
                <a:solidFill>
                  <a:srgbClr val="002060"/>
                </a:solidFill>
                <a:effectLst>
                  <a:outerShdw blurRad="38100" dist="38100" dir="2700000" algn="tl">
                    <a:srgbClr val="000000">
                      <a:alpha val="43137"/>
                    </a:srgbClr>
                  </a:outerShdw>
                </a:effectLst>
              </a:rPr>
              <a:t>jsp:param</a:t>
            </a:r>
            <a:r>
              <a:rPr lang="en-US" dirty="0">
                <a:solidFill>
                  <a:srgbClr val="002060"/>
                </a:solidFill>
                <a:effectLst>
                  <a:outerShdw blurRad="38100" dist="38100" dir="2700000" algn="tl">
                    <a:srgbClr val="000000">
                      <a:alpha val="43137"/>
                    </a:srgbClr>
                  </a:outerShdw>
                </a:effectLst>
              </a:rPr>
              <a:t> name=“</a:t>
            </a:r>
            <a:r>
              <a:rPr lang="en-US" dirty="0" err="1">
                <a:solidFill>
                  <a:srgbClr val="002060"/>
                </a:solidFill>
                <a:effectLst>
                  <a:outerShdw blurRad="38100" dist="38100" dir="2700000" algn="tl">
                    <a:srgbClr val="000000">
                      <a:alpha val="43137"/>
                    </a:srgbClr>
                  </a:outerShdw>
                </a:effectLst>
              </a:rPr>
              <a:t>myParam</a:t>
            </a:r>
            <a:r>
              <a:rPr lang="en-US" dirty="0">
                <a:solidFill>
                  <a:srgbClr val="002060"/>
                </a:solidFill>
                <a:effectLst>
                  <a:outerShdw blurRad="38100" dist="38100" dir="2700000" algn="tl">
                    <a:srgbClr val="000000">
                      <a:alpha val="43137"/>
                    </a:srgbClr>
                  </a:outerShdw>
                </a:effectLst>
              </a:rPr>
              <a:t>” value=“122”/&gt;</a:t>
            </a:r>
          </a:p>
          <a:p>
            <a:pPr marL="426645" lvl="1" indent="0">
              <a:buNone/>
            </a:pPr>
            <a:r>
              <a:rPr lang="en-US" dirty="0">
                <a:solidFill>
                  <a:srgbClr val="002060"/>
                </a:solidFill>
                <a:effectLst>
                  <a:outerShdw blurRad="38100" dist="38100" dir="2700000" algn="tl">
                    <a:srgbClr val="000000">
                      <a:alpha val="43137"/>
                    </a:srgbClr>
                  </a:outerShdw>
                </a:effectLst>
              </a:rPr>
              <a:t>	&lt;/</a:t>
            </a:r>
            <a:r>
              <a:rPr lang="en-US" dirty="0" err="1">
                <a:solidFill>
                  <a:srgbClr val="002060"/>
                </a:solidFill>
                <a:effectLst>
                  <a:outerShdw blurRad="38100" dist="38100" dir="2700000" algn="tl">
                    <a:srgbClr val="000000">
                      <a:alpha val="43137"/>
                    </a:srgbClr>
                  </a:outerShdw>
                </a:effectLst>
              </a:rPr>
              <a:t>jsp:params</a:t>
            </a:r>
            <a:r>
              <a:rPr lang="en-US" dirty="0">
                <a:solidFill>
                  <a:srgbClr val="002060"/>
                </a:solidFill>
                <a:effectLst>
                  <a:outerShdw blurRad="38100" dist="38100" dir="2700000" algn="tl">
                    <a:srgbClr val="000000">
                      <a:alpha val="43137"/>
                    </a:srgbClr>
                  </a:outerShdw>
                </a:effectLst>
              </a:rPr>
              <a:t>&gt;</a:t>
            </a:r>
          </a:p>
          <a:p>
            <a:pPr marL="426645" lvl="1" indent="0">
              <a:buNone/>
            </a:pPr>
            <a:r>
              <a:rPr lang="en-US" dirty="0">
                <a:solidFill>
                  <a:srgbClr val="002060"/>
                </a:solidFill>
                <a:effectLst>
                  <a:outerShdw blurRad="38100" dist="38100" dir="2700000" algn="tl">
                    <a:srgbClr val="000000">
                      <a:alpha val="43137"/>
                    </a:srgbClr>
                  </a:outerShdw>
                </a:effectLst>
              </a:rPr>
              <a:t>	&lt;</a:t>
            </a:r>
            <a:r>
              <a:rPr lang="en-US" dirty="0" err="1">
                <a:solidFill>
                  <a:srgbClr val="002060"/>
                </a:solidFill>
                <a:effectLst>
                  <a:outerShdw blurRad="38100" dist="38100" dir="2700000" algn="tl">
                    <a:srgbClr val="000000">
                      <a:alpha val="43137"/>
                    </a:srgbClr>
                  </a:outerShdw>
                </a:effectLst>
              </a:rPr>
              <a:t>jsp:fallback</a:t>
            </a:r>
            <a:r>
              <a:rPr lang="en-US" dirty="0">
                <a:solidFill>
                  <a:srgbClr val="002060"/>
                </a:solidFill>
                <a:effectLst>
                  <a:outerShdw blurRad="38100" dist="38100" dir="2700000" algn="tl">
                    <a:srgbClr val="000000">
                      <a:alpha val="43137"/>
                    </a:srgbClr>
                  </a:outerShdw>
                </a:effectLst>
              </a:rPr>
              <a:t>&gt;&lt;b&gt;Unable to load applet&lt;/b&gt;&lt;/</a:t>
            </a:r>
            <a:r>
              <a:rPr lang="en-US" dirty="0" err="1">
                <a:solidFill>
                  <a:srgbClr val="002060"/>
                </a:solidFill>
                <a:effectLst>
                  <a:outerShdw blurRad="38100" dist="38100" dir="2700000" algn="tl">
                    <a:srgbClr val="000000">
                      <a:alpha val="43137"/>
                    </a:srgbClr>
                  </a:outerShdw>
                </a:effectLst>
              </a:rPr>
              <a:t>jsp:fallback</a:t>
            </a:r>
            <a:r>
              <a:rPr lang="en-US" dirty="0">
                <a:solidFill>
                  <a:srgbClr val="002060"/>
                </a:solidFill>
                <a:effectLst>
                  <a:outerShdw blurRad="38100" dist="38100" dir="2700000" algn="tl">
                    <a:srgbClr val="000000">
                      <a:alpha val="43137"/>
                    </a:srgbClr>
                  </a:outerShdw>
                </a:effectLst>
              </a:rPr>
              <a:t>&gt;</a:t>
            </a:r>
          </a:p>
          <a:p>
            <a:pPr marL="426645" lvl="1" indent="0">
              <a:buNone/>
            </a:pPr>
            <a:r>
              <a:rPr lang="en-US" dirty="0">
                <a:solidFill>
                  <a:srgbClr val="002060"/>
                </a:solidFill>
                <a:effectLst>
                  <a:outerShdw blurRad="38100" dist="38100" dir="2700000" algn="tl">
                    <a:srgbClr val="000000">
                      <a:alpha val="43137"/>
                    </a:srgbClr>
                  </a:outerShdw>
                </a:effectLst>
              </a:rPr>
              <a:t>&lt;/</a:t>
            </a:r>
            <a:r>
              <a:rPr lang="en-US" dirty="0" err="1">
                <a:solidFill>
                  <a:srgbClr val="002060"/>
                </a:solidFill>
                <a:effectLst>
                  <a:outerShdw blurRad="38100" dist="38100" dir="2700000" algn="tl">
                    <a:srgbClr val="000000">
                      <a:alpha val="43137"/>
                    </a:srgbClr>
                  </a:outerShdw>
                </a:effectLst>
              </a:rPr>
              <a:t>jsp:plugin</a:t>
            </a:r>
            <a:r>
              <a:rPr lang="en-US" dirty="0">
                <a:solidFill>
                  <a:srgbClr val="002060"/>
                </a:solidFill>
                <a:effectLst>
                  <a:outerShdw blurRad="38100" dist="38100" dir="2700000" algn="tl">
                    <a:srgbClr val="000000">
                      <a:alpha val="43137"/>
                    </a:srgbClr>
                  </a:outerShdw>
                </a:effectLst>
              </a:rPr>
              <a:t>&gt;</a:t>
            </a:r>
          </a:p>
        </p:txBody>
      </p:sp>
      <p:sp>
        <p:nvSpPr>
          <p:cNvPr id="4" name="Slide Number Placeholder 3"/>
          <p:cNvSpPr>
            <a:spLocks noGrp="1"/>
          </p:cNvSpPr>
          <p:nvPr>
            <p:ph type="sldNum" sz="quarter" idx="12"/>
          </p:nvPr>
        </p:nvSpPr>
        <p:spPr/>
        <p:txBody>
          <a:bodyPr/>
          <a:lstStyle/>
          <a:p>
            <a:fld id="{DA60BA0E-20D0-4E7C-B286-26C960A6788F}" type="slidenum">
              <a:rPr lang="en-US" smtClean="0"/>
              <a:pPr/>
              <a:t>16</a:t>
            </a:fld>
            <a:endParaRPr lang="en-US"/>
          </a:p>
        </p:txBody>
      </p:sp>
    </p:spTree>
    <p:extLst>
      <p:ext uri="{BB962C8B-B14F-4D97-AF65-F5344CB8AC3E}">
        <p14:creationId xmlns:p14="http://schemas.microsoft.com/office/powerpoint/2010/main" val="1735693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a:t>
            </a:r>
            <a:r>
              <a:rPr lang="en-US" altLang="en-US" dirty="0" err="1"/>
              <a:t>jsp:plugin</a:t>
            </a:r>
            <a:r>
              <a:rPr lang="en-US" altLang="en-US" dirty="0"/>
              <a:t> Action</a:t>
            </a:r>
            <a:endParaRPr lang="en-US" dirty="0"/>
          </a:p>
        </p:txBody>
      </p:sp>
      <p:sp>
        <p:nvSpPr>
          <p:cNvPr id="3" name="Content Placeholder 2"/>
          <p:cNvSpPr>
            <a:spLocks noGrp="1"/>
          </p:cNvSpPr>
          <p:nvPr>
            <p:ph idx="1"/>
          </p:nvPr>
        </p:nvSpPr>
        <p:spPr/>
        <p:txBody>
          <a:bodyPr/>
          <a:lstStyle/>
          <a:p>
            <a:r>
              <a:rPr lang="en-US" altLang="en-US" dirty="0"/>
              <a:t>Used to embed a java applet into the generated output.</a:t>
            </a:r>
          </a:p>
          <a:p>
            <a:r>
              <a:rPr lang="en-US" altLang="en-US" dirty="0"/>
              <a:t>Java applets are rarely used in web pages now a days.</a:t>
            </a:r>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17</a:t>
            </a:fld>
            <a:endParaRPr lang="en-US"/>
          </a:p>
        </p:txBody>
      </p:sp>
      <p:sp>
        <p:nvSpPr>
          <p:cNvPr id="5" name="Text Box 6"/>
          <p:cNvSpPr txBox="1">
            <a:spLocks noChangeArrowheads="1"/>
          </p:cNvSpPr>
          <p:nvPr/>
        </p:nvSpPr>
        <p:spPr bwMode="auto">
          <a:xfrm>
            <a:off x="249382" y="2369491"/>
            <a:ext cx="4676272" cy="1920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20000"/>
              </a:spcBef>
            </a:pPr>
            <a:r>
              <a:rPr lang="en-US" altLang="en-US" sz="1800" dirty="0">
                <a:latin typeface="Courier New" panose="02070309020205020404" pitchFamily="49" charset="0"/>
              </a:rPr>
              <a:t>&lt;jsp:plugin type=“applet”</a:t>
            </a:r>
          </a:p>
          <a:p>
            <a:pPr eaLnBrk="1" hangingPunct="1">
              <a:spcBef>
                <a:spcPct val="20000"/>
              </a:spcBef>
            </a:pPr>
            <a:r>
              <a:rPr lang="en-US" altLang="en-US" sz="1800" dirty="0">
                <a:latin typeface="Courier New" panose="02070309020205020404" pitchFamily="49" charset="0"/>
              </a:rPr>
              <a:t>		code=“MyApplet.class”</a:t>
            </a:r>
          </a:p>
          <a:p>
            <a:pPr eaLnBrk="1" hangingPunct="1">
              <a:spcBef>
                <a:spcPct val="20000"/>
              </a:spcBef>
            </a:pPr>
            <a:r>
              <a:rPr lang="en-US" altLang="en-US" sz="1800" dirty="0">
                <a:latin typeface="Courier New" panose="02070309020205020404" pitchFamily="49" charset="0"/>
              </a:rPr>
              <a:t>		width=“400”</a:t>
            </a:r>
            <a:br>
              <a:rPr lang="en-US" altLang="en-US" sz="1800" dirty="0">
                <a:latin typeface="Courier New" panose="02070309020205020404" pitchFamily="49" charset="0"/>
              </a:rPr>
            </a:br>
            <a:r>
              <a:rPr lang="en-US" altLang="en-US" sz="1800" dirty="0">
                <a:latin typeface="Courier New" panose="02070309020205020404" pitchFamily="49" charset="0"/>
              </a:rPr>
              <a:t>		height=“300”&gt;</a:t>
            </a:r>
          </a:p>
          <a:p>
            <a:pPr eaLnBrk="1" hangingPunct="1">
              <a:spcBef>
                <a:spcPct val="20000"/>
              </a:spcBef>
            </a:pPr>
            <a:r>
              <a:rPr lang="en-US" altLang="en-US" sz="1800" dirty="0">
                <a:latin typeface="Courier New" panose="02070309020205020404" pitchFamily="49" charset="0"/>
              </a:rPr>
              <a:t>&lt;/jsp:plugin&gt;</a:t>
            </a:r>
          </a:p>
        </p:txBody>
      </p:sp>
      <p:sp>
        <p:nvSpPr>
          <p:cNvPr id="6" name="Text Box 3"/>
          <p:cNvSpPr txBox="1">
            <a:spLocks noChangeArrowheads="1"/>
          </p:cNvSpPr>
          <p:nvPr/>
        </p:nvSpPr>
        <p:spPr bwMode="auto">
          <a:xfrm>
            <a:off x="4572000" y="2369491"/>
            <a:ext cx="8776533" cy="4358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20000"/>
              </a:spcBef>
            </a:pPr>
            <a:r>
              <a:rPr lang="en-US" altLang="en-US" sz="1800" dirty="0">
                <a:solidFill>
                  <a:srgbClr val="0033CC"/>
                </a:solidFill>
                <a:latin typeface="Courier New" panose="02070309020205020404" pitchFamily="49" charset="0"/>
              </a:rPr>
              <a:t>type=“applet” bean can also be used.</a:t>
            </a:r>
          </a:p>
          <a:p>
            <a:pPr eaLnBrk="1" hangingPunct="1">
              <a:spcBef>
                <a:spcPct val="20000"/>
              </a:spcBef>
            </a:pPr>
            <a:r>
              <a:rPr lang="en-US" altLang="en-US" sz="1800" dirty="0">
                <a:solidFill>
                  <a:srgbClr val="0033CC"/>
                </a:solidFill>
                <a:latin typeface="Courier New" panose="02070309020205020404" pitchFamily="49" charset="0"/>
              </a:rPr>
              <a:t>code=“MyApplet.class”</a:t>
            </a:r>
          </a:p>
          <a:p>
            <a:pPr eaLnBrk="1" hangingPunct="1">
              <a:spcBef>
                <a:spcPct val="20000"/>
              </a:spcBef>
            </a:pPr>
            <a:r>
              <a:rPr lang="en-US" altLang="en-US" sz="1800" dirty="0">
                <a:solidFill>
                  <a:srgbClr val="0033CC"/>
                </a:solidFill>
                <a:latin typeface="Courier New" panose="02070309020205020404" pitchFamily="49" charset="0"/>
              </a:rPr>
              <a:t>width=“…”</a:t>
            </a:r>
          </a:p>
          <a:p>
            <a:pPr eaLnBrk="1" hangingPunct="1">
              <a:spcBef>
                <a:spcPct val="20000"/>
              </a:spcBef>
            </a:pPr>
            <a:r>
              <a:rPr lang="en-US" altLang="en-US" sz="1800" dirty="0">
                <a:solidFill>
                  <a:srgbClr val="0033CC"/>
                </a:solidFill>
                <a:latin typeface="Courier New" panose="02070309020205020404" pitchFamily="49" charset="0"/>
              </a:rPr>
              <a:t>height=“…”</a:t>
            </a:r>
          </a:p>
          <a:p>
            <a:pPr eaLnBrk="1" hangingPunct="1">
              <a:spcBef>
                <a:spcPct val="20000"/>
              </a:spcBef>
            </a:pPr>
            <a:r>
              <a:rPr lang="en-US" altLang="en-US" sz="1800" dirty="0">
                <a:solidFill>
                  <a:srgbClr val="0033CC"/>
                </a:solidFill>
                <a:latin typeface="Courier New" panose="02070309020205020404" pitchFamily="49" charset="0"/>
              </a:rPr>
              <a:t>codebase=“base directory for the applet”</a:t>
            </a:r>
          </a:p>
          <a:p>
            <a:pPr eaLnBrk="1" hangingPunct="1">
              <a:spcBef>
                <a:spcPct val="20000"/>
              </a:spcBef>
            </a:pPr>
            <a:r>
              <a:rPr lang="en-US" altLang="en-US" sz="1800" dirty="0">
                <a:solidFill>
                  <a:srgbClr val="0033CC"/>
                </a:solidFill>
                <a:latin typeface="Courier New" panose="02070309020205020404" pitchFamily="49" charset="0"/>
              </a:rPr>
              <a:t>align=“…”  left, right, top, bottom or middle</a:t>
            </a:r>
          </a:p>
          <a:p>
            <a:pPr eaLnBrk="1" hangingPunct="1">
              <a:spcBef>
                <a:spcPct val="20000"/>
              </a:spcBef>
            </a:pPr>
            <a:r>
              <a:rPr lang="en-US" altLang="en-US" sz="1800" dirty="0">
                <a:solidFill>
                  <a:srgbClr val="0033CC"/>
                </a:solidFill>
                <a:latin typeface="Courier New" panose="02070309020205020404" pitchFamily="49" charset="0"/>
              </a:rPr>
              <a:t>hspace=“…”</a:t>
            </a:r>
          </a:p>
          <a:p>
            <a:pPr eaLnBrk="1" hangingPunct="1">
              <a:spcBef>
                <a:spcPct val="20000"/>
              </a:spcBef>
            </a:pPr>
            <a:r>
              <a:rPr lang="en-US" altLang="en-US" sz="1800" dirty="0">
                <a:solidFill>
                  <a:srgbClr val="0033CC"/>
                </a:solidFill>
                <a:latin typeface="Courier New" panose="02070309020205020404" pitchFamily="49" charset="0"/>
              </a:rPr>
              <a:t>vspace=“…”</a:t>
            </a:r>
          </a:p>
          <a:p>
            <a:pPr eaLnBrk="1" hangingPunct="1">
              <a:spcBef>
                <a:spcPct val="20000"/>
              </a:spcBef>
            </a:pPr>
            <a:r>
              <a:rPr lang="en-US" altLang="en-US" sz="1800" dirty="0">
                <a:solidFill>
                  <a:srgbClr val="0033CC"/>
                </a:solidFill>
                <a:latin typeface="Courier New" panose="02070309020205020404" pitchFamily="49" charset="0"/>
              </a:rPr>
              <a:t>archive=“specify JAR file”</a:t>
            </a:r>
          </a:p>
          <a:p>
            <a:pPr eaLnBrk="1" hangingPunct="1">
              <a:spcBef>
                <a:spcPct val="20000"/>
              </a:spcBef>
            </a:pPr>
            <a:r>
              <a:rPr lang="en-US" altLang="en-US" sz="1800" dirty="0">
                <a:solidFill>
                  <a:srgbClr val="0033CC"/>
                </a:solidFill>
                <a:latin typeface="Courier New" panose="02070309020205020404" pitchFamily="49" charset="0"/>
              </a:rPr>
              <a:t>title=“Title for the Applet”</a:t>
            </a:r>
          </a:p>
          <a:p>
            <a:pPr eaLnBrk="1" hangingPunct="1">
              <a:spcBef>
                <a:spcPct val="20000"/>
              </a:spcBef>
            </a:pPr>
            <a:r>
              <a:rPr lang="en-US" altLang="en-US" sz="1800" dirty="0">
                <a:solidFill>
                  <a:srgbClr val="0033CC"/>
                </a:solidFill>
                <a:latin typeface="Courier New" panose="02070309020205020404" pitchFamily="49" charset="0"/>
              </a:rPr>
              <a:t>jreversion=“1.2”</a:t>
            </a:r>
          </a:p>
          <a:p>
            <a:pPr eaLnBrk="1" hangingPunct="1">
              <a:spcBef>
                <a:spcPct val="20000"/>
              </a:spcBef>
            </a:pPr>
            <a:r>
              <a:rPr lang="en-US" altLang="en-US" sz="1800" dirty="0">
                <a:solidFill>
                  <a:srgbClr val="0033CC"/>
                </a:solidFill>
                <a:latin typeface="Courier New" panose="02070309020205020404" pitchFamily="49" charset="0"/>
              </a:rPr>
              <a:t>iepluginurl=“…”</a:t>
            </a:r>
          </a:p>
          <a:p>
            <a:pPr eaLnBrk="1" hangingPunct="1">
              <a:spcBef>
                <a:spcPct val="20000"/>
              </a:spcBef>
            </a:pPr>
            <a:r>
              <a:rPr lang="en-US" altLang="en-US" sz="1800" dirty="0">
                <a:solidFill>
                  <a:srgbClr val="0033CC"/>
                </a:solidFill>
                <a:latin typeface="Courier New" panose="02070309020205020404" pitchFamily="49" charset="0"/>
              </a:rPr>
              <a:t>nspluginurl=“…”</a:t>
            </a:r>
          </a:p>
        </p:txBody>
      </p:sp>
    </p:spTree>
    <p:extLst>
      <p:ext uri="{BB962C8B-B14F-4D97-AF65-F5344CB8AC3E}">
        <p14:creationId xmlns:p14="http://schemas.microsoft.com/office/powerpoint/2010/main" val="1083489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err="1"/>
              <a:t>jsp:plugin</a:t>
            </a:r>
            <a:r>
              <a:rPr lang="en-US" altLang="en-US" dirty="0"/>
              <a:t> Parameters &amp; Fallback</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DA60BA0E-20D0-4E7C-B286-26C960A6788F}" type="slidenum">
              <a:rPr lang="en-US" smtClean="0"/>
              <a:pPr/>
              <a:t>18</a:t>
            </a:fld>
            <a:endParaRPr lang="en-US"/>
          </a:p>
        </p:txBody>
      </p:sp>
      <p:sp>
        <p:nvSpPr>
          <p:cNvPr id="5" name="Rectangle 4"/>
          <p:cNvSpPr/>
          <p:nvPr/>
        </p:nvSpPr>
        <p:spPr>
          <a:xfrm>
            <a:off x="1066800" y="1344304"/>
            <a:ext cx="9067800" cy="4924425"/>
          </a:xfrm>
          <a:prstGeom prst="rect">
            <a:avLst/>
          </a:prstGeom>
        </p:spPr>
        <p:txBody>
          <a:bodyPr wrap="square">
            <a:spAutoFit/>
          </a:bodyPr>
          <a:lstStyle/>
          <a:p>
            <a:pPr marL="426645" lvl="1" algn="just">
              <a:spcAft>
                <a:spcPts val="600"/>
              </a:spcAft>
              <a:buClr>
                <a:schemeClr val="accent6">
                  <a:lumMod val="50000"/>
                </a:schemeClr>
              </a:buClr>
              <a:buSzPct val="100000"/>
            </a:pPr>
            <a:r>
              <a:rPr lang="en-US" altLang="en-US" dirty="0">
                <a:solidFill>
                  <a:srgbClr val="002060"/>
                </a:solidFill>
                <a:effectLst>
                  <a:outerShdw blurRad="38100" dist="38100" dir="2700000" algn="tl">
                    <a:srgbClr val="000000">
                      <a:alpha val="43137"/>
                    </a:srgbClr>
                  </a:outerShdw>
                </a:effectLst>
              </a:rPr>
              <a:t>&lt;</a:t>
            </a:r>
            <a:r>
              <a:rPr lang="en-US" altLang="en-US" dirty="0" err="1">
                <a:solidFill>
                  <a:srgbClr val="002060"/>
                </a:solidFill>
                <a:effectLst>
                  <a:outerShdw blurRad="38100" dist="38100" dir="2700000" algn="tl">
                    <a:srgbClr val="000000">
                      <a:alpha val="43137"/>
                    </a:srgbClr>
                  </a:outerShdw>
                </a:effectLst>
              </a:rPr>
              <a:t>jsp:plugin</a:t>
            </a:r>
            <a:r>
              <a:rPr lang="en-US" altLang="en-US" dirty="0">
                <a:solidFill>
                  <a:srgbClr val="002060"/>
                </a:solidFill>
                <a:effectLst>
                  <a:outerShdw blurRad="38100" dist="38100" dir="2700000" algn="tl">
                    <a:srgbClr val="000000">
                      <a:alpha val="43137"/>
                    </a:srgbClr>
                  </a:outerShdw>
                </a:effectLst>
              </a:rPr>
              <a:t> type=“applet”</a:t>
            </a:r>
          </a:p>
          <a:p>
            <a:pPr marL="426645" lvl="1" algn="just">
              <a:spcAft>
                <a:spcPts val="600"/>
              </a:spcAft>
              <a:buClr>
                <a:schemeClr val="accent6">
                  <a:lumMod val="50000"/>
                </a:schemeClr>
              </a:buClr>
              <a:buSzPct val="100000"/>
            </a:pPr>
            <a:r>
              <a:rPr lang="en-US" altLang="en-US" dirty="0">
                <a:solidFill>
                  <a:srgbClr val="002060"/>
                </a:solidFill>
                <a:effectLst>
                  <a:outerShdw blurRad="38100" dist="38100" dir="2700000" algn="tl">
                    <a:srgbClr val="000000">
                      <a:alpha val="43137"/>
                    </a:srgbClr>
                  </a:outerShdw>
                </a:effectLst>
              </a:rPr>
              <a:t>		code=“</a:t>
            </a:r>
            <a:r>
              <a:rPr lang="en-US" altLang="en-US" dirty="0" err="1">
                <a:solidFill>
                  <a:srgbClr val="002060"/>
                </a:solidFill>
                <a:effectLst>
                  <a:outerShdw blurRad="38100" dist="38100" dir="2700000" algn="tl">
                    <a:srgbClr val="000000">
                      <a:alpha val="43137"/>
                    </a:srgbClr>
                  </a:outerShdw>
                </a:effectLst>
              </a:rPr>
              <a:t>MyApplet.class</a:t>
            </a:r>
            <a:r>
              <a:rPr lang="en-US" altLang="en-US" dirty="0">
                <a:solidFill>
                  <a:srgbClr val="002060"/>
                </a:solidFill>
                <a:effectLst>
                  <a:outerShdw blurRad="38100" dist="38100" dir="2700000" algn="tl">
                    <a:srgbClr val="000000">
                      <a:alpha val="43137"/>
                    </a:srgbClr>
                  </a:outerShdw>
                </a:effectLst>
              </a:rPr>
              <a:t>”</a:t>
            </a:r>
          </a:p>
          <a:p>
            <a:pPr marL="426645" lvl="1" algn="just">
              <a:spcAft>
                <a:spcPts val="600"/>
              </a:spcAft>
              <a:buClr>
                <a:schemeClr val="accent6">
                  <a:lumMod val="50000"/>
                </a:schemeClr>
              </a:buClr>
              <a:buSzPct val="100000"/>
            </a:pPr>
            <a:r>
              <a:rPr lang="en-US" altLang="en-US" dirty="0">
                <a:solidFill>
                  <a:srgbClr val="002060"/>
                </a:solidFill>
                <a:effectLst>
                  <a:outerShdw blurRad="38100" dist="38100" dir="2700000" algn="tl">
                    <a:srgbClr val="000000">
                      <a:alpha val="43137"/>
                    </a:srgbClr>
                  </a:outerShdw>
                </a:effectLst>
              </a:rPr>
              <a:t>		width=“400” height=“300”&gt;</a:t>
            </a:r>
          </a:p>
          <a:p>
            <a:pPr marL="426645" lvl="1" algn="just">
              <a:spcAft>
                <a:spcPts val="600"/>
              </a:spcAft>
              <a:buClr>
                <a:schemeClr val="accent6">
                  <a:lumMod val="50000"/>
                </a:schemeClr>
              </a:buClr>
              <a:buSzPct val="100000"/>
            </a:pPr>
            <a:r>
              <a:rPr lang="en-US" altLang="en-US" dirty="0">
                <a:solidFill>
                  <a:srgbClr val="002060"/>
                </a:solidFill>
                <a:effectLst>
                  <a:outerShdw blurRad="38100" dist="38100" dir="2700000" algn="tl">
                    <a:srgbClr val="000000">
                      <a:alpha val="43137"/>
                    </a:srgbClr>
                  </a:outerShdw>
                </a:effectLst>
              </a:rPr>
              <a:t>    &lt;</a:t>
            </a:r>
            <a:r>
              <a:rPr lang="en-US" altLang="en-US" dirty="0" err="1">
                <a:solidFill>
                  <a:srgbClr val="002060"/>
                </a:solidFill>
                <a:effectLst>
                  <a:outerShdw blurRad="38100" dist="38100" dir="2700000" algn="tl">
                    <a:srgbClr val="000000">
                      <a:alpha val="43137"/>
                    </a:srgbClr>
                  </a:outerShdw>
                </a:effectLst>
              </a:rPr>
              <a:t>jsp:params</a:t>
            </a:r>
            <a:r>
              <a:rPr lang="en-US" altLang="en-US" dirty="0">
                <a:solidFill>
                  <a:srgbClr val="002060"/>
                </a:solidFill>
                <a:effectLst>
                  <a:outerShdw blurRad="38100" dist="38100" dir="2700000" algn="tl">
                    <a:srgbClr val="000000">
                      <a:alpha val="43137"/>
                    </a:srgbClr>
                  </a:outerShdw>
                </a:effectLst>
              </a:rPr>
              <a:t>&gt;</a:t>
            </a:r>
          </a:p>
          <a:p>
            <a:pPr marL="426645" lvl="1" algn="just">
              <a:spcAft>
                <a:spcPts val="600"/>
              </a:spcAft>
              <a:buClr>
                <a:schemeClr val="accent6">
                  <a:lumMod val="50000"/>
                </a:schemeClr>
              </a:buClr>
              <a:buSzPct val="100000"/>
            </a:pPr>
            <a:r>
              <a:rPr lang="en-US" altLang="en-US" dirty="0">
                <a:solidFill>
                  <a:srgbClr val="002060"/>
                </a:solidFill>
                <a:effectLst>
                  <a:outerShdw blurRad="38100" dist="38100" dir="2700000" algn="tl">
                    <a:srgbClr val="000000">
                      <a:alpha val="43137"/>
                    </a:srgbClr>
                  </a:outerShdw>
                </a:effectLst>
              </a:rPr>
              <a:t>       &lt;</a:t>
            </a:r>
            <a:r>
              <a:rPr lang="en-US" altLang="en-US" dirty="0" err="1">
                <a:solidFill>
                  <a:srgbClr val="002060"/>
                </a:solidFill>
                <a:effectLst>
                  <a:outerShdw blurRad="38100" dist="38100" dir="2700000" algn="tl">
                    <a:srgbClr val="000000">
                      <a:alpha val="43137"/>
                    </a:srgbClr>
                  </a:outerShdw>
                </a:effectLst>
              </a:rPr>
              <a:t>jsp:param</a:t>
            </a:r>
            <a:r>
              <a:rPr lang="en-US" altLang="en-US" dirty="0">
                <a:solidFill>
                  <a:srgbClr val="002060"/>
                </a:solidFill>
                <a:effectLst>
                  <a:outerShdw blurRad="38100" dist="38100" dir="2700000" algn="tl">
                    <a:srgbClr val="000000">
                      <a:alpha val="43137"/>
                    </a:srgbClr>
                  </a:outerShdw>
                </a:effectLst>
              </a:rPr>
              <a:t> name=“P1” value=“xyz” /&gt;</a:t>
            </a:r>
          </a:p>
          <a:p>
            <a:pPr marL="426645" lvl="1" algn="just">
              <a:spcAft>
                <a:spcPts val="600"/>
              </a:spcAft>
              <a:buClr>
                <a:schemeClr val="accent6">
                  <a:lumMod val="50000"/>
                </a:schemeClr>
              </a:buClr>
              <a:buSzPct val="100000"/>
            </a:pPr>
            <a:r>
              <a:rPr lang="en-US" altLang="en-US" dirty="0">
                <a:solidFill>
                  <a:srgbClr val="002060"/>
                </a:solidFill>
                <a:effectLst>
                  <a:outerShdw blurRad="38100" dist="38100" dir="2700000" algn="tl">
                    <a:srgbClr val="000000">
                      <a:alpha val="43137"/>
                    </a:srgbClr>
                  </a:outerShdw>
                </a:effectLst>
              </a:rPr>
              <a:t>       &lt;</a:t>
            </a:r>
            <a:r>
              <a:rPr lang="en-US" altLang="en-US" dirty="0" err="1">
                <a:solidFill>
                  <a:srgbClr val="002060"/>
                </a:solidFill>
                <a:effectLst>
                  <a:outerShdw blurRad="38100" dist="38100" dir="2700000" algn="tl">
                    <a:srgbClr val="000000">
                      <a:alpha val="43137"/>
                    </a:srgbClr>
                  </a:outerShdw>
                </a:effectLst>
              </a:rPr>
              <a:t>jsp:param</a:t>
            </a:r>
            <a:r>
              <a:rPr lang="en-US" altLang="en-US" dirty="0">
                <a:solidFill>
                  <a:srgbClr val="002060"/>
                </a:solidFill>
                <a:effectLst>
                  <a:outerShdw blurRad="38100" dist="38100" dir="2700000" algn="tl">
                    <a:srgbClr val="000000">
                      <a:alpha val="43137"/>
                    </a:srgbClr>
                  </a:outerShdw>
                </a:effectLst>
              </a:rPr>
              <a:t> name=“P2” value=“</a:t>
            </a:r>
            <a:r>
              <a:rPr lang="en-US" altLang="en-US" dirty="0" err="1">
                <a:solidFill>
                  <a:srgbClr val="002060"/>
                </a:solidFill>
                <a:effectLst>
                  <a:outerShdw blurRad="38100" dist="38100" dir="2700000" algn="tl">
                    <a:srgbClr val="000000">
                      <a:alpha val="43137"/>
                    </a:srgbClr>
                  </a:outerShdw>
                </a:effectLst>
              </a:rPr>
              <a:t>abc</a:t>
            </a:r>
            <a:r>
              <a:rPr lang="en-US" altLang="en-US" dirty="0">
                <a:solidFill>
                  <a:srgbClr val="002060"/>
                </a:solidFill>
                <a:effectLst>
                  <a:outerShdw blurRad="38100" dist="38100" dir="2700000" algn="tl">
                    <a:srgbClr val="000000">
                      <a:alpha val="43137"/>
                    </a:srgbClr>
                  </a:outerShdw>
                </a:effectLst>
              </a:rPr>
              <a:t>” /&gt;</a:t>
            </a:r>
          </a:p>
          <a:p>
            <a:pPr marL="426645" lvl="1" algn="just">
              <a:spcAft>
                <a:spcPts val="600"/>
              </a:spcAft>
              <a:buClr>
                <a:schemeClr val="accent6">
                  <a:lumMod val="50000"/>
                </a:schemeClr>
              </a:buClr>
              <a:buSzPct val="100000"/>
            </a:pPr>
            <a:r>
              <a:rPr lang="en-US" altLang="en-US" dirty="0">
                <a:solidFill>
                  <a:srgbClr val="002060"/>
                </a:solidFill>
                <a:effectLst>
                  <a:outerShdw blurRad="38100" dist="38100" dir="2700000" algn="tl">
                    <a:srgbClr val="000000">
                      <a:alpha val="43137"/>
                    </a:srgbClr>
                  </a:outerShdw>
                </a:effectLst>
              </a:rPr>
              <a:t>    &lt;/</a:t>
            </a:r>
            <a:r>
              <a:rPr lang="en-US" altLang="en-US" dirty="0" err="1">
                <a:solidFill>
                  <a:srgbClr val="002060"/>
                </a:solidFill>
                <a:effectLst>
                  <a:outerShdw blurRad="38100" dist="38100" dir="2700000" algn="tl">
                    <a:srgbClr val="000000">
                      <a:alpha val="43137"/>
                    </a:srgbClr>
                  </a:outerShdw>
                </a:effectLst>
              </a:rPr>
              <a:t>jsp:params</a:t>
            </a:r>
            <a:r>
              <a:rPr lang="en-US" altLang="en-US" dirty="0">
                <a:solidFill>
                  <a:srgbClr val="002060"/>
                </a:solidFill>
                <a:effectLst>
                  <a:outerShdw blurRad="38100" dist="38100" dir="2700000" algn="tl">
                    <a:srgbClr val="000000">
                      <a:alpha val="43137"/>
                    </a:srgbClr>
                  </a:outerShdw>
                </a:effectLst>
              </a:rPr>
              <a:t>&gt;</a:t>
            </a:r>
          </a:p>
          <a:p>
            <a:pPr marL="426645" lvl="1" algn="just">
              <a:spcAft>
                <a:spcPts val="600"/>
              </a:spcAft>
              <a:buClr>
                <a:schemeClr val="accent6">
                  <a:lumMod val="50000"/>
                </a:schemeClr>
              </a:buClr>
              <a:buSzPct val="100000"/>
            </a:pPr>
            <a:r>
              <a:rPr lang="en-US" altLang="en-US" dirty="0">
                <a:solidFill>
                  <a:srgbClr val="002060"/>
                </a:solidFill>
                <a:effectLst>
                  <a:outerShdw blurRad="38100" dist="38100" dir="2700000" algn="tl">
                    <a:srgbClr val="000000">
                      <a:alpha val="43137"/>
                    </a:srgbClr>
                  </a:outerShdw>
                </a:effectLst>
              </a:rPr>
              <a:t>    &lt;</a:t>
            </a:r>
            <a:r>
              <a:rPr lang="en-US" altLang="en-US" dirty="0" err="1">
                <a:solidFill>
                  <a:srgbClr val="002060"/>
                </a:solidFill>
                <a:effectLst>
                  <a:outerShdw blurRad="38100" dist="38100" dir="2700000" algn="tl">
                    <a:srgbClr val="000000">
                      <a:alpha val="43137"/>
                    </a:srgbClr>
                  </a:outerShdw>
                </a:effectLst>
              </a:rPr>
              <a:t>jsp:fallback</a:t>
            </a:r>
            <a:r>
              <a:rPr lang="en-US" altLang="en-US" dirty="0">
                <a:solidFill>
                  <a:srgbClr val="002060"/>
                </a:solidFill>
                <a:effectLst>
                  <a:outerShdw blurRad="38100" dist="38100" dir="2700000" algn="tl">
                    <a:srgbClr val="000000">
                      <a:alpha val="43137"/>
                    </a:srgbClr>
                  </a:outerShdw>
                </a:effectLst>
              </a:rPr>
              <a:t>&gt;</a:t>
            </a:r>
          </a:p>
          <a:p>
            <a:pPr marL="426645" lvl="1" algn="just">
              <a:spcAft>
                <a:spcPts val="600"/>
              </a:spcAft>
              <a:buClr>
                <a:schemeClr val="accent6">
                  <a:lumMod val="50000"/>
                </a:schemeClr>
              </a:buClr>
              <a:buSzPct val="100000"/>
            </a:pPr>
            <a:r>
              <a:rPr lang="en-US" altLang="en-US" dirty="0">
                <a:solidFill>
                  <a:srgbClr val="002060"/>
                </a:solidFill>
                <a:effectLst>
                  <a:outerShdw blurRad="38100" dist="38100" dir="2700000" algn="tl">
                    <a:srgbClr val="000000">
                      <a:alpha val="43137"/>
                    </a:srgbClr>
                  </a:outerShdw>
                </a:effectLst>
              </a:rPr>
              <a:t>	&lt;b&gt;Java Plugin needed.&lt;/b&gt;</a:t>
            </a:r>
          </a:p>
          <a:p>
            <a:pPr marL="426645" lvl="1" algn="just">
              <a:spcAft>
                <a:spcPts val="600"/>
              </a:spcAft>
              <a:buClr>
                <a:schemeClr val="accent6">
                  <a:lumMod val="50000"/>
                </a:schemeClr>
              </a:buClr>
              <a:buSzPct val="100000"/>
            </a:pPr>
            <a:r>
              <a:rPr lang="en-US" altLang="en-US" dirty="0">
                <a:solidFill>
                  <a:srgbClr val="002060"/>
                </a:solidFill>
                <a:effectLst>
                  <a:outerShdw blurRad="38100" dist="38100" dir="2700000" algn="tl">
                    <a:srgbClr val="000000">
                      <a:alpha val="43137"/>
                    </a:srgbClr>
                  </a:outerShdw>
                </a:effectLst>
              </a:rPr>
              <a:t>    &lt;/</a:t>
            </a:r>
            <a:r>
              <a:rPr lang="en-US" altLang="en-US" dirty="0" err="1">
                <a:solidFill>
                  <a:srgbClr val="002060"/>
                </a:solidFill>
                <a:effectLst>
                  <a:outerShdw blurRad="38100" dist="38100" dir="2700000" algn="tl">
                    <a:srgbClr val="000000">
                      <a:alpha val="43137"/>
                    </a:srgbClr>
                  </a:outerShdw>
                </a:effectLst>
              </a:rPr>
              <a:t>jsp:fallback</a:t>
            </a:r>
            <a:r>
              <a:rPr lang="en-US" altLang="en-US" dirty="0">
                <a:solidFill>
                  <a:srgbClr val="002060"/>
                </a:solidFill>
                <a:effectLst>
                  <a:outerShdw blurRad="38100" dist="38100" dir="2700000" algn="tl">
                    <a:srgbClr val="000000">
                      <a:alpha val="43137"/>
                    </a:srgbClr>
                  </a:outerShdw>
                </a:effectLst>
              </a:rPr>
              <a:t>&gt;</a:t>
            </a:r>
          </a:p>
          <a:p>
            <a:pPr marL="426645" lvl="1" algn="just">
              <a:spcAft>
                <a:spcPts val="600"/>
              </a:spcAft>
              <a:buClr>
                <a:schemeClr val="accent6">
                  <a:lumMod val="50000"/>
                </a:schemeClr>
              </a:buClr>
              <a:buSzPct val="100000"/>
            </a:pPr>
            <a:r>
              <a:rPr lang="en-US" altLang="en-US" dirty="0">
                <a:solidFill>
                  <a:srgbClr val="002060"/>
                </a:solidFill>
                <a:effectLst>
                  <a:outerShdw blurRad="38100" dist="38100" dir="2700000" algn="tl">
                    <a:srgbClr val="000000">
                      <a:alpha val="43137"/>
                    </a:srgbClr>
                  </a:outerShdw>
                </a:effectLst>
              </a:rPr>
              <a:t>&lt;/</a:t>
            </a:r>
            <a:r>
              <a:rPr lang="en-US" altLang="en-US" dirty="0" err="1">
                <a:solidFill>
                  <a:srgbClr val="002060"/>
                </a:solidFill>
                <a:effectLst>
                  <a:outerShdw blurRad="38100" dist="38100" dir="2700000" algn="tl">
                    <a:srgbClr val="000000">
                      <a:alpha val="43137"/>
                    </a:srgbClr>
                  </a:outerShdw>
                </a:effectLst>
              </a:rPr>
              <a:t>jsp:plugin</a:t>
            </a:r>
            <a:r>
              <a:rPr lang="en-US" altLang="en-US" dirty="0">
                <a:solidFill>
                  <a:srgbClr val="002060"/>
                </a:solidFill>
                <a:effectLst>
                  <a:outerShdw blurRad="38100" dist="38100" dir="2700000" algn="tl">
                    <a:srgbClr val="000000">
                      <a:alpha val="43137"/>
                    </a:srgbClr>
                  </a:outerShdw>
                </a:effectLst>
              </a:rPr>
              <a:t>&gt;</a:t>
            </a:r>
          </a:p>
        </p:txBody>
      </p:sp>
    </p:spTree>
    <p:extLst>
      <p:ext uri="{BB962C8B-B14F-4D97-AF65-F5344CB8AC3E}">
        <p14:creationId xmlns:p14="http://schemas.microsoft.com/office/powerpoint/2010/main" val="1906205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Loan Calculator</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19</a:t>
            </a:fld>
            <a:endParaRPr lang="en-US"/>
          </a:p>
        </p:txBody>
      </p:sp>
      <p:grpSp>
        <p:nvGrpSpPr>
          <p:cNvPr id="5" name="Group 4"/>
          <p:cNvGrpSpPr/>
          <p:nvPr/>
        </p:nvGrpSpPr>
        <p:grpSpPr>
          <a:xfrm>
            <a:off x="533400" y="1913932"/>
            <a:ext cx="9677400" cy="4213642"/>
            <a:chOff x="-963386" y="1420813"/>
            <a:chExt cx="10368643" cy="4514616"/>
          </a:xfrm>
        </p:grpSpPr>
        <p:sp>
          <p:nvSpPr>
            <p:cNvPr id="6" name="Rectangle 4"/>
            <p:cNvSpPr>
              <a:spLocks noChangeArrowheads="1"/>
            </p:cNvSpPr>
            <p:nvPr/>
          </p:nvSpPr>
          <p:spPr bwMode="auto">
            <a:xfrm>
              <a:off x="3886200" y="1524000"/>
              <a:ext cx="12954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a:t>index.jsp</a:t>
              </a:r>
            </a:p>
          </p:txBody>
        </p:sp>
        <p:sp>
          <p:nvSpPr>
            <p:cNvPr id="7" name="Text Box 6"/>
            <p:cNvSpPr txBox="1">
              <a:spLocks noChangeArrowheads="1"/>
            </p:cNvSpPr>
            <p:nvPr/>
          </p:nvSpPr>
          <p:spPr bwMode="auto">
            <a:xfrm>
              <a:off x="5486400" y="1420813"/>
              <a:ext cx="1339996" cy="626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t>Header.jsp</a:t>
              </a:r>
            </a:p>
            <a:p>
              <a:r>
                <a:rPr lang="en-US" altLang="en-US" sz="1600"/>
                <a:t>Footer.jsp</a:t>
              </a:r>
            </a:p>
          </p:txBody>
        </p:sp>
        <p:sp>
          <p:nvSpPr>
            <p:cNvPr id="8" name="Rectangle 7"/>
            <p:cNvSpPr>
              <a:spLocks noChangeArrowheads="1"/>
            </p:cNvSpPr>
            <p:nvPr/>
          </p:nvSpPr>
          <p:spPr bwMode="auto">
            <a:xfrm>
              <a:off x="3886200" y="2590800"/>
              <a:ext cx="12954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a:t>controller.jsp</a:t>
              </a:r>
            </a:p>
          </p:txBody>
        </p:sp>
        <p:cxnSp>
          <p:nvCxnSpPr>
            <p:cNvPr id="9" name="AutoShape 9"/>
            <p:cNvCxnSpPr>
              <a:cxnSpLocks noChangeShapeType="1"/>
              <a:stCxn id="6" idx="2"/>
              <a:endCxn id="8" idx="0"/>
            </p:cNvCxnSpPr>
            <p:nvPr/>
          </p:nvCxnSpPr>
          <p:spPr bwMode="auto">
            <a:xfrm>
              <a:off x="4533900" y="1905000"/>
              <a:ext cx="0" cy="6858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Rectangle 10"/>
            <p:cNvSpPr>
              <a:spLocks noChangeArrowheads="1"/>
            </p:cNvSpPr>
            <p:nvPr/>
          </p:nvSpPr>
          <p:spPr bwMode="auto">
            <a:xfrm>
              <a:off x="2209800" y="3657600"/>
              <a:ext cx="12954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a:t>simple.jsp</a:t>
              </a:r>
            </a:p>
          </p:txBody>
        </p:sp>
        <p:sp>
          <p:nvSpPr>
            <p:cNvPr id="11" name="Rectangle 11"/>
            <p:cNvSpPr>
              <a:spLocks noChangeArrowheads="1"/>
            </p:cNvSpPr>
            <p:nvPr/>
          </p:nvSpPr>
          <p:spPr bwMode="auto">
            <a:xfrm>
              <a:off x="5448300" y="3657600"/>
              <a:ext cx="14859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dirty="0"/>
                <a:t>compound.jsp</a:t>
              </a:r>
            </a:p>
          </p:txBody>
        </p:sp>
        <p:cxnSp>
          <p:nvCxnSpPr>
            <p:cNvPr id="12" name="AutoShape 12"/>
            <p:cNvCxnSpPr>
              <a:cxnSpLocks noChangeShapeType="1"/>
              <a:stCxn id="8" idx="2"/>
              <a:endCxn id="10" idx="0"/>
            </p:cNvCxnSpPr>
            <p:nvPr/>
          </p:nvCxnSpPr>
          <p:spPr bwMode="auto">
            <a:xfrm rot="5400000">
              <a:off x="3352800" y="2476500"/>
              <a:ext cx="685800" cy="1676400"/>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AutoShape 13"/>
            <p:cNvCxnSpPr>
              <a:cxnSpLocks noChangeShapeType="1"/>
              <a:stCxn id="8" idx="2"/>
              <a:endCxn id="11" idx="0"/>
            </p:cNvCxnSpPr>
            <p:nvPr/>
          </p:nvCxnSpPr>
          <p:spPr bwMode="auto">
            <a:xfrm rot="16200000" flipH="1">
              <a:off x="5019675" y="2486025"/>
              <a:ext cx="685800" cy="1657350"/>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AutoShape 14"/>
            <p:cNvSpPr>
              <a:spLocks/>
            </p:cNvSpPr>
            <p:nvPr/>
          </p:nvSpPr>
          <p:spPr bwMode="auto">
            <a:xfrm>
              <a:off x="3581400" y="3533775"/>
              <a:ext cx="228600" cy="657225"/>
            </a:xfrm>
            <a:prstGeom prst="leftBrace">
              <a:avLst>
                <a:gd name="adj1" fmla="val 23958"/>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5" name="Text Box 15"/>
            <p:cNvSpPr txBox="1">
              <a:spLocks noChangeArrowheads="1"/>
            </p:cNvSpPr>
            <p:nvPr/>
          </p:nvSpPr>
          <p:spPr bwMode="auto">
            <a:xfrm>
              <a:off x="3987800" y="3554413"/>
              <a:ext cx="1339996" cy="626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t>Header.jsp</a:t>
              </a:r>
            </a:p>
            <a:p>
              <a:r>
                <a:rPr lang="en-US" altLang="en-US" sz="1600"/>
                <a:t>Footer.jsp</a:t>
              </a:r>
            </a:p>
          </p:txBody>
        </p:sp>
        <p:sp>
          <p:nvSpPr>
            <p:cNvPr id="16" name="AutoShape 16"/>
            <p:cNvSpPr>
              <a:spLocks/>
            </p:cNvSpPr>
            <p:nvPr/>
          </p:nvSpPr>
          <p:spPr bwMode="auto">
            <a:xfrm flipH="1">
              <a:off x="5105400" y="3533775"/>
              <a:ext cx="228600" cy="657225"/>
            </a:xfrm>
            <a:prstGeom prst="leftBrace">
              <a:avLst>
                <a:gd name="adj1" fmla="val 23958"/>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7" name="Rectangle 18"/>
            <p:cNvSpPr>
              <a:spLocks noChangeArrowheads="1"/>
            </p:cNvSpPr>
            <p:nvPr/>
          </p:nvSpPr>
          <p:spPr bwMode="auto">
            <a:xfrm>
              <a:off x="1295400" y="4648200"/>
              <a:ext cx="12954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a:t>error.jsp</a:t>
              </a:r>
            </a:p>
          </p:txBody>
        </p:sp>
        <p:sp>
          <p:nvSpPr>
            <p:cNvPr id="18" name="Rectangle 19"/>
            <p:cNvSpPr>
              <a:spLocks noChangeArrowheads="1"/>
            </p:cNvSpPr>
            <p:nvPr/>
          </p:nvSpPr>
          <p:spPr bwMode="auto">
            <a:xfrm>
              <a:off x="3048000" y="4648200"/>
              <a:ext cx="1295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a:t>Calculate loan</a:t>
              </a:r>
            </a:p>
          </p:txBody>
        </p:sp>
        <p:sp>
          <p:nvSpPr>
            <p:cNvPr id="19" name="Rectangle 20"/>
            <p:cNvSpPr>
              <a:spLocks noChangeArrowheads="1"/>
            </p:cNvSpPr>
            <p:nvPr/>
          </p:nvSpPr>
          <p:spPr bwMode="auto">
            <a:xfrm>
              <a:off x="4724400" y="4648200"/>
              <a:ext cx="12954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a:t>error.jsp</a:t>
              </a:r>
            </a:p>
          </p:txBody>
        </p:sp>
        <p:sp>
          <p:nvSpPr>
            <p:cNvPr id="20" name="Rectangle 21"/>
            <p:cNvSpPr>
              <a:spLocks noChangeArrowheads="1"/>
            </p:cNvSpPr>
            <p:nvPr/>
          </p:nvSpPr>
          <p:spPr bwMode="auto">
            <a:xfrm>
              <a:off x="6477000" y="4648200"/>
              <a:ext cx="1295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a:t>Calculate loan</a:t>
              </a:r>
            </a:p>
          </p:txBody>
        </p:sp>
        <p:cxnSp>
          <p:nvCxnSpPr>
            <p:cNvPr id="21" name="AutoShape 22"/>
            <p:cNvCxnSpPr>
              <a:cxnSpLocks noChangeShapeType="1"/>
              <a:stCxn id="10" idx="2"/>
              <a:endCxn id="17" idx="0"/>
            </p:cNvCxnSpPr>
            <p:nvPr/>
          </p:nvCxnSpPr>
          <p:spPr bwMode="auto">
            <a:xfrm rot="5400000">
              <a:off x="2095500" y="3886200"/>
              <a:ext cx="609600" cy="914400"/>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AutoShape 23"/>
            <p:cNvCxnSpPr>
              <a:cxnSpLocks noChangeShapeType="1"/>
              <a:stCxn id="10" idx="2"/>
              <a:endCxn id="18" idx="0"/>
            </p:cNvCxnSpPr>
            <p:nvPr/>
          </p:nvCxnSpPr>
          <p:spPr bwMode="auto">
            <a:xfrm rot="16200000" flipH="1">
              <a:off x="2971800" y="3924300"/>
              <a:ext cx="609600" cy="838200"/>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AutoShape 26"/>
            <p:cNvCxnSpPr>
              <a:cxnSpLocks noChangeShapeType="1"/>
              <a:stCxn id="11" idx="2"/>
              <a:endCxn id="19" idx="0"/>
            </p:cNvCxnSpPr>
            <p:nvPr/>
          </p:nvCxnSpPr>
          <p:spPr bwMode="auto">
            <a:xfrm rot="5400000">
              <a:off x="5476875" y="3933825"/>
              <a:ext cx="609600" cy="819150"/>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AutoShape 27"/>
            <p:cNvCxnSpPr>
              <a:cxnSpLocks noChangeShapeType="1"/>
              <a:stCxn id="11" idx="2"/>
              <a:endCxn id="20" idx="0"/>
            </p:cNvCxnSpPr>
            <p:nvPr/>
          </p:nvCxnSpPr>
          <p:spPr bwMode="auto">
            <a:xfrm rot="16200000" flipH="1">
              <a:off x="6353175" y="3876675"/>
              <a:ext cx="609600" cy="933450"/>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Text Box 29"/>
            <p:cNvSpPr txBox="1">
              <a:spLocks noChangeArrowheads="1"/>
            </p:cNvSpPr>
            <p:nvPr/>
          </p:nvSpPr>
          <p:spPr bwMode="auto">
            <a:xfrm>
              <a:off x="-797625" y="1524000"/>
              <a:ext cx="4607626" cy="3627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1600" dirty="0">
                  <a:sym typeface="Wingdings" panose="05000000000000000000" pitchFamily="2" charset="2"/>
                </a:rPr>
                <a:t>Gets input to compute loan from user </a:t>
              </a:r>
              <a:endParaRPr lang="en-US" altLang="en-US" sz="1600" dirty="0"/>
            </a:p>
          </p:txBody>
        </p:sp>
        <p:sp>
          <p:nvSpPr>
            <p:cNvPr id="26" name="Text Box 30"/>
            <p:cNvSpPr txBox="1">
              <a:spLocks noChangeArrowheads="1"/>
            </p:cNvSpPr>
            <p:nvPr/>
          </p:nvSpPr>
          <p:spPr bwMode="auto">
            <a:xfrm>
              <a:off x="-963386" y="2590800"/>
              <a:ext cx="4773386" cy="3627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1600" dirty="0">
                  <a:sym typeface="Wingdings" panose="05000000000000000000" pitchFamily="2" charset="2"/>
                </a:rPr>
                <a:t>Selects the right jsp for calculating loan </a:t>
              </a:r>
              <a:endParaRPr lang="en-US" altLang="en-US" sz="1600" dirty="0"/>
            </a:p>
          </p:txBody>
        </p:sp>
        <p:sp>
          <p:nvSpPr>
            <p:cNvPr id="27" name="Text Box 31"/>
            <p:cNvSpPr txBox="1">
              <a:spLocks noChangeArrowheads="1"/>
            </p:cNvSpPr>
            <p:nvPr/>
          </p:nvSpPr>
          <p:spPr bwMode="auto">
            <a:xfrm>
              <a:off x="304800" y="3581400"/>
              <a:ext cx="1981200" cy="890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dirty="0">
                  <a:sym typeface="Wingdings" panose="05000000000000000000" pitchFamily="2" charset="2"/>
                </a:rPr>
                <a:t>Computes loan based on simple interest</a:t>
              </a:r>
              <a:endParaRPr lang="en-US" altLang="en-US" sz="1600" dirty="0"/>
            </a:p>
          </p:txBody>
        </p:sp>
        <p:sp>
          <p:nvSpPr>
            <p:cNvPr id="28" name="Text Box 32"/>
            <p:cNvSpPr txBox="1">
              <a:spLocks noChangeArrowheads="1"/>
            </p:cNvSpPr>
            <p:nvPr/>
          </p:nvSpPr>
          <p:spPr bwMode="auto">
            <a:xfrm>
              <a:off x="1143000" y="5045075"/>
              <a:ext cx="1981200" cy="890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a:sym typeface="Wingdings" panose="05000000000000000000" pitchFamily="2" charset="2"/>
                </a:rPr>
                <a:t>Handles error if exception is thrown</a:t>
              </a:r>
              <a:endParaRPr lang="en-US" altLang="en-US" sz="1600"/>
            </a:p>
          </p:txBody>
        </p:sp>
        <p:sp>
          <p:nvSpPr>
            <p:cNvPr id="29" name="Text Box 33"/>
            <p:cNvSpPr txBox="1">
              <a:spLocks noChangeArrowheads="1"/>
            </p:cNvSpPr>
            <p:nvPr/>
          </p:nvSpPr>
          <p:spPr bwMode="auto">
            <a:xfrm>
              <a:off x="4572000" y="5045075"/>
              <a:ext cx="1981200" cy="890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a:sym typeface="Wingdings" panose="05000000000000000000" pitchFamily="2" charset="2"/>
                </a:rPr>
                <a:t>Handles error if exception is thrown</a:t>
              </a:r>
              <a:endParaRPr lang="en-US" altLang="en-US" sz="1600"/>
            </a:p>
          </p:txBody>
        </p:sp>
        <p:sp>
          <p:nvSpPr>
            <p:cNvPr id="30" name="Text Box 34"/>
            <p:cNvSpPr txBox="1">
              <a:spLocks noChangeArrowheads="1"/>
            </p:cNvSpPr>
            <p:nvPr/>
          </p:nvSpPr>
          <p:spPr bwMode="auto">
            <a:xfrm>
              <a:off x="6934200" y="3581400"/>
              <a:ext cx="2471057" cy="890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1600" dirty="0">
                  <a:sym typeface="Wingdings" panose="05000000000000000000" pitchFamily="2" charset="2"/>
                </a:rPr>
                <a:t>Computes loan based on simple interest</a:t>
              </a:r>
              <a:endParaRPr lang="en-US" altLang="en-US" sz="1600" dirty="0"/>
            </a:p>
          </p:txBody>
        </p:sp>
      </p:grpSp>
    </p:spTree>
    <p:extLst>
      <p:ext uri="{BB962C8B-B14F-4D97-AF65-F5344CB8AC3E}">
        <p14:creationId xmlns:p14="http://schemas.microsoft.com/office/powerpoint/2010/main" val="3641358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err="1"/>
              <a:t>JavaServer</a:t>
            </a:r>
            <a:r>
              <a:rPr lang="en-US" altLang="en-US" dirty="0"/>
              <a:t> Pages</a:t>
            </a:r>
            <a:endParaRPr lang="en-US" dirty="0"/>
          </a:p>
        </p:txBody>
      </p:sp>
      <p:sp>
        <p:nvSpPr>
          <p:cNvPr id="3" name="Content Placeholder 2"/>
          <p:cNvSpPr>
            <a:spLocks noGrp="1"/>
          </p:cNvSpPr>
          <p:nvPr>
            <p:ph idx="1"/>
          </p:nvPr>
        </p:nvSpPr>
        <p:spPr/>
        <p:txBody>
          <a:bodyPr/>
          <a:lstStyle/>
          <a:p>
            <a:pPr>
              <a:lnSpc>
                <a:spcPct val="90000"/>
              </a:lnSpc>
            </a:pPr>
            <a:r>
              <a:rPr lang="en-US" altLang="en-US" dirty="0"/>
              <a:t>Servlets are pure Java programs. They introduce dynamism into web pages by using programmatic content.</a:t>
            </a:r>
          </a:p>
          <a:p>
            <a:pPr>
              <a:lnSpc>
                <a:spcPct val="90000"/>
              </a:lnSpc>
            </a:pPr>
            <a:r>
              <a:rPr lang="en-US" altLang="en-US" dirty="0"/>
              <a:t>JSP technology is an extension/wrapper over the Java servlet technology.</a:t>
            </a:r>
          </a:p>
          <a:p>
            <a:pPr>
              <a:lnSpc>
                <a:spcPct val="90000"/>
              </a:lnSpc>
            </a:pPr>
            <a:r>
              <a:rPr lang="en-US" altLang="en-US" dirty="0"/>
              <a:t>JSP are text based documents. </a:t>
            </a:r>
          </a:p>
          <a:p>
            <a:pPr>
              <a:lnSpc>
                <a:spcPct val="90000"/>
              </a:lnSpc>
            </a:pPr>
            <a:r>
              <a:rPr lang="en-US" altLang="en-US" dirty="0"/>
              <a:t>We will focus only on JSP since it subsumes the servlet technology.</a:t>
            </a:r>
          </a:p>
          <a:p>
            <a:pPr>
              <a:lnSpc>
                <a:spcPct val="90000"/>
              </a:lnSpc>
            </a:pPr>
            <a:r>
              <a:rPr lang="en-US" altLang="en-US" dirty="0"/>
              <a:t>Two major components of JSP:</a:t>
            </a:r>
          </a:p>
          <a:p>
            <a:pPr lvl="1">
              <a:lnSpc>
                <a:spcPct val="90000"/>
              </a:lnSpc>
            </a:pPr>
            <a:r>
              <a:rPr lang="en-US" altLang="en-US" dirty="0"/>
              <a:t>Static content: provided by HTML or XML</a:t>
            </a:r>
          </a:p>
          <a:p>
            <a:pPr lvl="1">
              <a:lnSpc>
                <a:spcPct val="90000"/>
              </a:lnSpc>
            </a:pPr>
            <a:r>
              <a:rPr lang="en-US" altLang="en-US" dirty="0"/>
              <a:t>Dynamic content: generated by JSP tags and </a:t>
            </a:r>
            <a:r>
              <a:rPr lang="en-US" altLang="en-US" dirty="0" err="1"/>
              <a:t>scriplets</a:t>
            </a:r>
            <a:r>
              <a:rPr lang="en-US" altLang="en-US" dirty="0"/>
              <a:t> written in Java language to encapsulate the application logic.</a:t>
            </a:r>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2</a:t>
            </a:fld>
            <a:endParaRPr lang="en-US"/>
          </a:p>
        </p:txBody>
      </p:sp>
    </p:spTree>
    <p:extLst>
      <p:ext uri="{BB962C8B-B14F-4D97-AF65-F5344CB8AC3E}">
        <p14:creationId xmlns:p14="http://schemas.microsoft.com/office/powerpoint/2010/main" val="907278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Inventory</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20</a:t>
            </a:fld>
            <a:endParaRPr lang="en-US"/>
          </a:p>
        </p:txBody>
      </p:sp>
      <p:grpSp>
        <p:nvGrpSpPr>
          <p:cNvPr id="5" name="Group 4"/>
          <p:cNvGrpSpPr/>
          <p:nvPr/>
        </p:nvGrpSpPr>
        <p:grpSpPr>
          <a:xfrm>
            <a:off x="69273" y="1691213"/>
            <a:ext cx="10751127" cy="3987645"/>
            <a:chOff x="-819289" y="1422400"/>
            <a:chExt cx="10751127" cy="3987645"/>
          </a:xfrm>
        </p:grpSpPr>
        <p:sp>
          <p:nvSpPr>
            <p:cNvPr id="6" name="Rectangle 3"/>
            <p:cNvSpPr>
              <a:spLocks noChangeArrowheads="1"/>
            </p:cNvSpPr>
            <p:nvPr/>
          </p:nvSpPr>
          <p:spPr bwMode="auto">
            <a:xfrm>
              <a:off x="4973320" y="1422400"/>
              <a:ext cx="1209040" cy="355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a:t>ListServlet</a:t>
              </a:r>
            </a:p>
          </p:txBody>
        </p:sp>
        <p:sp>
          <p:nvSpPr>
            <p:cNvPr id="7" name="Rectangle 6"/>
            <p:cNvSpPr>
              <a:spLocks noChangeArrowheads="1"/>
            </p:cNvSpPr>
            <p:nvPr/>
          </p:nvSpPr>
          <p:spPr bwMode="auto">
            <a:xfrm>
              <a:off x="4973320" y="2418080"/>
              <a:ext cx="1209040" cy="355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a:t>List.jsp</a:t>
              </a:r>
            </a:p>
          </p:txBody>
        </p:sp>
        <p:cxnSp>
          <p:nvCxnSpPr>
            <p:cNvPr id="8" name="AutoShape 7"/>
            <p:cNvCxnSpPr>
              <a:cxnSpLocks noChangeShapeType="1"/>
              <a:stCxn id="6" idx="2"/>
              <a:endCxn id="7" idx="0"/>
            </p:cNvCxnSpPr>
            <p:nvPr/>
          </p:nvCxnSpPr>
          <p:spPr bwMode="auto">
            <a:xfrm>
              <a:off x="5577840" y="1778000"/>
              <a:ext cx="0" cy="64008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Rectangle 8"/>
            <p:cNvSpPr>
              <a:spLocks noChangeArrowheads="1"/>
            </p:cNvSpPr>
            <p:nvPr/>
          </p:nvSpPr>
          <p:spPr bwMode="auto">
            <a:xfrm>
              <a:off x="3408680" y="3556000"/>
              <a:ext cx="1209040" cy="355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dirty="0"/>
                <a:t>EditServlet</a:t>
              </a:r>
            </a:p>
          </p:txBody>
        </p:sp>
        <p:sp>
          <p:nvSpPr>
            <p:cNvPr id="10" name="Rectangle 9"/>
            <p:cNvSpPr>
              <a:spLocks noChangeArrowheads="1"/>
            </p:cNvSpPr>
            <p:nvPr/>
          </p:nvSpPr>
          <p:spPr bwMode="auto">
            <a:xfrm>
              <a:off x="6537960" y="3556000"/>
              <a:ext cx="1209040" cy="355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a:t>DeleteServlet</a:t>
              </a:r>
            </a:p>
          </p:txBody>
        </p:sp>
        <p:cxnSp>
          <p:nvCxnSpPr>
            <p:cNvPr id="11" name="AutoShape 10"/>
            <p:cNvCxnSpPr>
              <a:cxnSpLocks noChangeShapeType="1"/>
              <a:stCxn id="7" idx="2"/>
              <a:endCxn id="9" idx="0"/>
            </p:cNvCxnSpPr>
            <p:nvPr/>
          </p:nvCxnSpPr>
          <p:spPr bwMode="auto">
            <a:xfrm rot="5400000">
              <a:off x="4404360" y="2382520"/>
              <a:ext cx="782320" cy="1564640"/>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AutoShape 11"/>
            <p:cNvCxnSpPr>
              <a:cxnSpLocks noChangeShapeType="1"/>
              <a:stCxn id="7" idx="2"/>
              <a:endCxn id="10" idx="0"/>
            </p:cNvCxnSpPr>
            <p:nvPr/>
          </p:nvCxnSpPr>
          <p:spPr bwMode="auto">
            <a:xfrm rot="16200000" flipH="1">
              <a:off x="5969000" y="2382520"/>
              <a:ext cx="782320" cy="1564640"/>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Rectangle 15"/>
            <p:cNvSpPr>
              <a:spLocks noChangeArrowheads="1"/>
            </p:cNvSpPr>
            <p:nvPr/>
          </p:nvSpPr>
          <p:spPr bwMode="auto">
            <a:xfrm>
              <a:off x="3408680" y="4196080"/>
              <a:ext cx="1209040" cy="355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a:t>Edit.jsp</a:t>
              </a:r>
            </a:p>
          </p:txBody>
        </p:sp>
        <p:sp>
          <p:nvSpPr>
            <p:cNvPr id="14" name="Rectangle 16"/>
            <p:cNvSpPr>
              <a:spLocks noChangeArrowheads="1"/>
            </p:cNvSpPr>
            <p:nvPr/>
          </p:nvSpPr>
          <p:spPr bwMode="auto">
            <a:xfrm>
              <a:off x="4973320" y="4196080"/>
              <a:ext cx="1209040"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a:t>CreateServlet</a:t>
              </a:r>
            </a:p>
          </p:txBody>
        </p:sp>
        <p:cxnSp>
          <p:nvCxnSpPr>
            <p:cNvPr id="15" name="AutoShape 19"/>
            <p:cNvCxnSpPr>
              <a:cxnSpLocks noChangeShapeType="1"/>
              <a:stCxn id="9" idx="2"/>
              <a:endCxn id="13" idx="0"/>
            </p:cNvCxnSpPr>
            <p:nvPr/>
          </p:nvCxnSpPr>
          <p:spPr bwMode="auto">
            <a:xfrm rot="5400000">
              <a:off x="3870960" y="4053840"/>
              <a:ext cx="28448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AutoShape 20"/>
            <p:cNvCxnSpPr>
              <a:cxnSpLocks noChangeShapeType="1"/>
              <a:stCxn id="21" idx="2"/>
              <a:endCxn id="23" idx="0"/>
            </p:cNvCxnSpPr>
            <p:nvPr/>
          </p:nvCxnSpPr>
          <p:spPr bwMode="auto">
            <a:xfrm rot="5400000">
              <a:off x="5435600" y="4053840"/>
              <a:ext cx="28448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Text Box 23"/>
            <p:cNvSpPr txBox="1">
              <a:spLocks noChangeArrowheads="1"/>
            </p:cNvSpPr>
            <p:nvPr/>
          </p:nvSpPr>
          <p:spPr bwMode="auto">
            <a:xfrm>
              <a:off x="1313291" y="1452453"/>
              <a:ext cx="376709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1600" dirty="0">
                  <a:sym typeface="Wingdings" panose="05000000000000000000" pitchFamily="2" charset="2"/>
                </a:rPr>
                <a:t>Runs the SQL query for listing inventory</a:t>
              </a:r>
              <a:endParaRPr lang="en-US" altLang="en-US" sz="1600" dirty="0"/>
            </a:p>
          </p:txBody>
        </p:sp>
        <p:sp>
          <p:nvSpPr>
            <p:cNvPr id="18" name="Text Box 24"/>
            <p:cNvSpPr txBox="1">
              <a:spLocks noChangeArrowheads="1"/>
            </p:cNvSpPr>
            <p:nvPr/>
          </p:nvSpPr>
          <p:spPr bwMode="auto">
            <a:xfrm>
              <a:off x="635438" y="2346960"/>
              <a:ext cx="426676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1600" dirty="0">
                  <a:sym typeface="Wingdings" panose="05000000000000000000" pitchFamily="2" charset="2"/>
                </a:rPr>
                <a:t>Takes the RowSet in the context and renders it</a:t>
              </a:r>
              <a:endParaRPr lang="en-US" altLang="en-US" sz="1600" dirty="0"/>
            </a:p>
          </p:txBody>
        </p:sp>
        <p:sp>
          <p:nvSpPr>
            <p:cNvPr id="19" name="Text Box 25"/>
            <p:cNvSpPr txBox="1">
              <a:spLocks noChangeArrowheads="1"/>
            </p:cNvSpPr>
            <p:nvPr/>
          </p:nvSpPr>
          <p:spPr bwMode="auto">
            <a:xfrm>
              <a:off x="-355162" y="3587606"/>
              <a:ext cx="376465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1600" dirty="0">
                  <a:sym typeface="Wingdings" panose="05000000000000000000" pitchFamily="2" charset="2"/>
                </a:rPr>
                <a:t>Runs SQL query to get a record from item</a:t>
              </a:r>
              <a:endParaRPr lang="en-US" altLang="en-US" sz="1600" dirty="0"/>
            </a:p>
          </p:txBody>
        </p:sp>
        <p:sp>
          <p:nvSpPr>
            <p:cNvPr id="20" name="Text Box 26"/>
            <p:cNvSpPr txBox="1">
              <a:spLocks noChangeArrowheads="1"/>
            </p:cNvSpPr>
            <p:nvPr/>
          </p:nvSpPr>
          <p:spPr bwMode="auto">
            <a:xfrm>
              <a:off x="-510877" y="4825270"/>
              <a:ext cx="377731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r>
                <a:rPr lang="en-US" altLang="en-US" sz="1600" dirty="0">
                  <a:sym typeface="Wingdings" panose="05000000000000000000" pitchFamily="2" charset="2"/>
                </a:rPr>
                <a:t>Runs SQL query to update the data in the item table after editing</a:t>
              </a:r>
              <a:endParaRPr lang="en-US" altLang="en-US" sz="1600" dirty="0"/>
            </a:p>
          </p:txBody>
        </p:sp>
        <p:sp>
          <p:nvSpPr>
            <p:cNvPr id="21" name="Rectangle 29"/>
            <p:cNvSpPr>
              <a:spLocks noChangeArrowheads="1"/>
            </p:cNvSpPr>
            <p:nvPr/>
          </p:nvSpPr>
          <p:spPr bwMode="auto">
            <a:xfrm>
              <a:off x="4973320" y="3556000"/>
              <a:ext cx="1209040" cy="355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a:t>New.html</a:t>
              </a:r>
            </a:p>
          </p:txBody>
        </p:sp>
        <p:cxnSp>
          <p:nvCxnSpPr>
            <p:cNvPr id="22" name="AutoShape 30"/>
            <p:cNvCxnSpPr>
              <a:cxnSpLocks noChangeShapeType="1"/>
              <a:stCxn id="21" idx="0"/>
              <a:endCxn id="7" idx="2"/>
            </p:cNvCxnSpPr>
            <p:nvPr/>
          </p:nvCxnSpPr>
          <p:spPr bwMode="auto">
            <a:xfrm rot="16200000">
              <a:off x="5186680" y="3164840"/>
              <a:ext cx="782320" cy="0"/>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Rectangle 31"/>
            <p:cNvSpPr>
              <a:spLocks noChangeArrowheads="1"/>
            </p:cNvSpPr>
            <p:nvPr/>
          </p:nvSpPr>
          <p:spPr bwMode="auto">
            <a:xfrm>
              <a:off x="4973320" y="4196080"/>
              <a:ext cx="1209040" cy="355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600"/>
            </a:p>
          </p:txBody>
        </p:sp>
        <p:sp>
          <p:nvSpPr>
            <p:cNvPr id="24" name="Rectangle 35"/>
            <p:cNvSpPr>
              <a:spLocks noChangeArrowheads="1"/>
            </p:cNvSpPr>
            <p:nvPr/>
          </p:nvSpPr>
          <p:spPr bwMode="auto">
            <a:xfrm>
              <a:off x="3408680" y="4907280"/>
              <a:ext cx="1209040" cy="355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a:t>UpdateServlet</a:t>
              </a:r>
            </a:p>
          </p:txBody>
        </p:sp>
        <p:cxnSp>
          <p:nvCxnSpPr>
            <p:cNvPr id="25" name="AutoShape 36"/>
            <p:cNvCxnSpPr>
              <a:cxnSpLocks noChangeShapeType="1"/>
              <a:stCxn id="13" idx="2"/>
              <a:endCxn id="24" idx="0"/>
            </p:cNvCxnSpPr>
            <p:nvPr/>
          </p:nvCxnSpPr>
          <p:spPr bwMode="auto">
            <a:xfrm rot="5400000">
              <a:off x="3835400" y="4729480"/>
              <a:ext cx="35560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AutoShape 37"/>
            <p:cNvCxnSpPr>
              <a:cxnSpLocks noChangeShapeType="1"/>
              <a:stCxn id="10" idx="3"/>
              <a:endCxn id="6" idx="3"/>
            </p:cNvCxnSpPr>
            <p:nvPr/>
          </p:nvCxnSpPr>
          <p:spPr bwMode="auto">
            <a:xfrm flipH="1" flipV="1">
              <a:off x="6182360" y="1600200"/>
              <a:ext cx="1564640" cy="2133600"/>
            </a:xfrm>
            <a:prstGeom prst="bentConnector3">
              <a:avLst>
                <a:gd name="adj1" fmla="val -13634"/>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AutoShape 38"/>
            <p:cNvCxnSpPr>
              <a:cxnSpLocks noChangeShapeType="1"/>
              <a:stCxn id="23" idx="3"/>
              <a:endCxn id="6" idx="3"/>
            </p:cNvCxnSpPr>
            <p:nvPr/>
          </p:nvCxnSpPr>
          <p:spPr bwMode="auto">
            <a:xfrm flipV="1">
              <a:off x="6182360" y="1600200"/>
              <a:ext cx="1482" cy="2773680"/>
            </a:xfrm>
            <a:prstGeom prst="bentConnector3">
              <a:avLst>
                <a:gd name="adj1" fmla="val 11990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AutoShape 39"/>
            <p:cNvCxnSpPr>
              <a:cxnSpLocks noChangeShapeType="1"/>
              <a:stCxn id="24" idx="3"/>
              <a:endCxn id="6" idx="3"/>
            </p:cNvCxnSpPr>
            <p:nvPr/>
          </p:nvCxnSpPr>
          <p:spPr bwMode="auto">
            <a:xfrm flipV="1">
              <a:off x="4617720" y="1600200"/>
              <a:ext cx="1564640" cy="3484880"/>
            </a:xfrm>
            <a:prstGeom prst="bentConnector3">
              <a:avLst>
                <a:gd name="adj1" fmla="val 213824"/>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Text Box 40"/>
            <p:cNvSpPr txBox="1">
              <a:spLocks noChangeArrowheads="1"/>
            </p:cNvSpPr>
            <p:nvPr/>
          </p:nvSpPr>
          <p:spPr bwMode="auto">
            <a:xfrm>
              <a:off x="-819289" y="4219786"/>
              <a:ext cx="428205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1600" dirty="0">
                  <a:sym typeface="Wingdings" panose="05000000000000000000" pitchFamily="2" charset="2"/>
                </a:rPr>
                <a:t>Takes a RowSet and renders a form for editing</a:t>
              </a:r>
              <a:endParaRPr lang="en-US" altLang="en-US" sz="1600" dirty="0"/>
            </a:p>
          </p:txBody>
        </p:sp>
        <p:sp>
          <p:nvSpPr>
            <p:cNvPr id="30" name="Text Box 41"/>
            <p:cNvSpPr txBox="1">
              <a:spLocks noChangeArrowheads="1"/>
            </p:cNvSpPr>
            <p:nvPr/>
          </p:nvSpPr>
          <p:spPr bwMode="auto">
            <a:xfrm>
              <a:off x="7980242" y="3487578"/>
              <a:ext cx="195159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1600" dirty="0">
                  <a:sym typeface="Wingdings" panose="05000000000000000000" pitchFamily="2" charset="2"/>
                </a:rPr>
                <a:t>Deletes a record from the item table</a:t>
              </a:r>
              <a:endParaRPr lang="en-US" altLang="en-US" sz="1600" dirty="0"/>
            </a:p>
          </p:txBody>
        </p:sp>
        <p:sp>
          <p:nvSpPr>
            <p:cNvPr id="31" name="Text Box 42"/>
            <p:cNvSpPr txBox="1">
              <a:spLocks noChangeArrowheads="1"/>
            </p:cNvSpPr>
            <p:nvPr/>
          </p:nvSpPr>
          <p:spPr bwMode="auto">
            <a:xfrm>
              <a:off x="4831080" y="4566497"/>
              <a:ext cx="184912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dirty="0">
                  <a:sym typeface="Wingdings" panose="05000000000000000000" pitchFamily="2" charset="2"/>
                </a:rPr>
                <a:t>Runs SQL query to create new record</a:t>
              </a:r>
            </a:p>
          </p:txBody>
        </p:sp>
        <p:sp>
          <p:nvSpPr>
            <p:cNvPr id="32" name="Text Box 43"/>
            <p:cNvSpPr txBox="1">
              <a:spLocks noChangeArrowheads="1"/>
            </p:cNvSpPr>
            <p:nvPr/>
          </p:nvSpPr>
          <p:spPr bwMode="auto">
            <a:xfrm>
              <a:off x="4404043" y="3188538"/>
              <a:ext cx="241674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1600" dirty="0">
                  <a:sym typeface="Wingdings" panose="05000000000000000000" pitchFamily="2" charset="2"/>
                </a:rPr>
                <a:t>Renders form for new item</a:t>
              </a:r>
            </a:p>
          </p:txBody>
        </p:sp>
      </p:grpSp>
    </p:spTree>
    <p:extLst>
      <p:ext uri="{BB962C8B-B14F-4D97-AF65-F5344CB8AC3E}">
        <p14:creationId xmlns:p14="http://schemas.microsoft.com/office/powerpoint/2010/main" val="3185026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JavaBeans</a:t>
            </a:r>
            <a:endParaRPr lang="en-US" dirty="0"/>
          </a:p>
        </p:txBody>
      </p:sp>
      <p:sp>
        <p:nvSpPr>
          <p:cNvPr id="3" name="Content Placeholder 2"/>
          <p:cNvSpPr>
            <a:spLocks noGrp="1"/>
          </p:cNvSpPr>
          <p:nvPr>
            <p:ph idx="1"/>
          </p:nvPr>
        </p:nvSpPr>
        <p:spPr>
          <a:xfrm>
            <a:off x="249382" y="1371600"/>
            <a:ext cx="10390909" cy="5867400"/>
          </a:xfrm>
        </p:spPr>
        <p:txBody>
          <a:bodyPr>
            <a:normAutofit/>
          </a:bodyPr>
          <a:lstStyle/>
          <a:p>
            <a:r>
              <a:rPr lang="en-US" altLang="en-US" dirty="0"/>
              <a:t>The Java component technology</a:t>
            </a:r>
          </a:p>
          <a:p>
            <a:pPr lvl="1"/>
            <a:r>
              <a:rPr lang="en-US" altLang="en-US" dirty="0"/>
              <a:t>originally intended for the creation and management of “pluggable” GUI components; Java’s answer to Visual Basic’s VBX/OCXs</a:t>
            </a:r>
          </a:p>
          <a:p>
            <a:pPr lvl="1"/>
            <a:r>
              <a:rPr lang="en-US" altLang="en-US" dirty="0"/>
              <a:t>becoming more popular for encapsulating business logic for server-side applications (especially Java Server Pages </a:t>
            </a:r>
          </a:p>
          <a:p>
            <a:pPr lvl="1"/>
            <a:r>
              <a:rPr lang="en-US" altLang="en-US" dirty="0"/>
              <a:t>many Java GUI Development tools have been modified to allow application development of server-side applications (Visual Café, </a:t>
            </a:r>
            <a:r>
              <a:rPr lang="en-US" altLang="en-US" dirty="0" err="1"/>
              <a:t>Jbuilder</a:t>
            </a:r>
            <a:r>
              <a:rPr lang="en-US" altLang="en-US" dirty="0"/>
              <a:t>, </a:t>
            </a:r>
            <a:r>
              <a:rPr lang="en-US" altLang="en-US" dirty="0" err="1"/>
              <a:t>VisualAge</a:t>
            </a:r>
            <a:r>
              <a:rPr lang="en-US" altLang="en-US" dirty="0"/>
              <a:t> for Java) along with the development tools being delivered with application servers (</a:t>
            </a:r>
            <a:r>
              <a:rPr lang="en-US" altLang="en-US" dirty="0" err="1"/>
              <a:t>SilverStream</a:t>
            </a:r>
            <a:r>
              <a:rPr lang="en-US" altLang="en-US" dirty="0"/>
              <a:t>, BEA </a:t>
            </a:r>
            <a:r>
              <a:rPr lang="en-US" altLang="en-US" dirty="0" err="1"/>
              <a:t>Weblogic</a:t>
            </a:r>
            <a:r>
              <a:rPr lang="en-US" altLang="en-US" dirty="0"/>
              <a:t>)</a:t>
            </a:r>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21</a:t>
            </a:fld>
            <a:endParaRPr lang="en-US"/>
          </a:p>
        </p:txBody>
      </p:sp>
    </p:spTree>
    <p:extLst>
      <p:ext uri="{BB962C8B-B14F-4D97-AF65-F5344CB8AC3E}">
        <p14:creationId xmlns:p14="http://schemas.microsoft.com/office/powerpoint/2010/main" val="3079403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JavaBeans (cont.)</a:t>
            </a:r>
            <a:endParaRPr lang="en-US" dirty="0"/>
          </a:p>
        </p:txBody>
      </p:sp>
      <p:sp>
        <p:nvSpPr>
          <p:cNvPr id="3" name="Content Placeholder 2"/>
          <p:cNvSpPr>
            <a:spLocks noGrp="1"/>
          </p:cNvSpPr>
          <p:nvPr>
            <p:ph idx="1"/>
          </p:nvPr>
        </p:nvSpPr>
        <p:spPr>
          <a:xfrm>
            <a:off x="249382" y="1371600"/>
            <a:ext cx="10390909" cy="5867400"/>
          </a:xfrm>
        </p:spPr>
        <p:txBody>
          <a:bodyPr>
            <a:normAutofit/>
          </a:bodyPr>
          <a:lstStyle/>
          <a:p>
            <a:r>
              <a:rPr lang="en-US" altLang="en-US" dirty="0"/>
              <a:t>A JavaBean is nothing more than a class that maintains some state data (called properties) and follows a certain set of coding conventions. </a:t>
            </a:r>
          </a:p>
          <a:p>
            <a:r>
              <a:rPr lang="en-US" altLang="en-US" dirty="0"/>
              <a:t>Along with certain Java runtime support (reflection and introspection), JavaBeans can be easily added to and maintained by most of the Java GUI Development Tools</a:t>
            </a:r>
            <a:endParaRPr lang="en-US" dirty="0"/>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22</a:t>
            </a:fld>
            <a:endParaRPr lang="en-US"/>
          </a:p>
        </p:txBody>
      </p:sp>
    </p:spTree>
    <p:extLst>
      <p:ext uri="{BB962C8B-B14F-4D97-AF65-F5344CB8AC3E}">
        <p14:creationId xmlns:p14="http://schemas.microsoft.com/office/powerpoint/2010/main" val="1927626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API requires</a:t>
            </a:r>
            <a:endParaRPr lang="en-US" dirty="0"/>
          </a:p>
        </p:txBody>
      </p:sp>
      <p:sp>
        <p:nvSpPr>
          <p:cNvPr id="3" name="Content Placeholder 2"/>
          <p:cNvSpPr>
            <a:spLocks noGrp="1"/>
          </p:cNvSpPr>
          <p:nvPr>
            <p:ph idx="1"/>
          </p:nvPr>
        </p:nvSpPr>
        <p:spPr/>
        <p:txBody>
          <a:bodyPr>
            <a:normAutofit lnSpcReduction="10000"/>
          </a:bodyPr>
          <a:lstStyle/>
          <a:p>
            <a:r>
              <a:rPr lang="en-US" altLang="en-US" dirty="0"/>
              <a:t>Must implement </a:t>
            </a:r>
            <a:r>
              <a:rPr lang="en-US" altLang="en-US" dirty="0" err="1"/>
              <a:t>java.io.Serializable</a:t>
            </a:r>
            <a:r>
              <a:rPr lang="en-US" altLang="en-US" dirty="0"/>
              <a:t> or </a:t>
            </a:r>
            <a:r>
              <a:rPr lang="en-US" altLang="en-US" dirty="0" err="1"/>
              <a:t>java.io.Externalizable</a:t>
            </a:r>
            <a:endParaRPr lang="en-US" altLang="en-US" dirty="0"/>
          </a:p>
          <a:p>
            <a:pPr lvl="1"/>
            <a:r>
              <a:rPr lang="en-US" altLang="en-US" dirty="0"/>
              <a:t>Beans must be able to support their own persistence</a:t>
            </a:r>
          </a:p>
          <a:p>
            <a:pPr lvl="2"/>
            <a:r>
              <a:rPr lang="en-US" altLang="en-US" dirty="0"/>
              <a:t>this allows the bean to be saved and restored consistently</a:t>
            </a:r>
          </a:p>
          <a:p>
            <a:r>
              <a:rPr lang="en-US" altLang="en-US" dirty="0"/>
              <a:t>provide a no-arguments constructor</a:t>
            </a:r>
          </a:p>
          <a:p>
            <a:pPr lvl="1"/>
            <a:r>
              <a:rPr lang="en-US" altLang="en-US" dirty="0"/>
              <a:t>provides a single way for the Bean to be instantiated</a:t>
            </a:r>
          </a:p>
          <a:p>
            <a:pPr lvl="1"/>
            <a:r>
              <a:rPr lang="en-US" altLang="en-US" dirty="0"/>
              <a:t>insures consistent bean creation and initialization</a:t>
            </a:r>
          </a:p>
          <a:p>
            <a:r>
              <a:rPr lang="en-US" altLang="en-US" dirty="0"/>
              <a:t>private properties must have corresponding get/set methods that follow the appropriate naming patterns</a:t>
            </a:r>
          </a:p>
          <a:p>
            <a:pPr lvl="1"/>
            <a:r>
              <a:rPr lang="en-US" altLang="en-US" dirty="0"/>
              <a:t>each piece of state data to be exposed is called a property</a:t>
            </a:r>
          </a:p>
          <a:p>
            <a:pPr lvl="1"/>
            <a:r>
              <a:rPr lang="en-US" altLang="en-US" dirty="0"/>
              <a:t>made public via </a:t>
            </a:r>
            <a:r>
              <a:rPr lang="en-US" altLang="en-US" dirty="0" err="1"/>
              <a:t>accessor</a:t>
            </a:r>
            <a:r>
              <a:rPr lang="en-US" altLang="en-US" dirty="0"/>
              <a:t> and </a:t>
            </a:r>
            <a:r>
              <a:rPr lang="en-US" altLang="en-US" dirty="0" err="1"/>
              <a:t>mutators</a:t>
            </a:r>
            <a:r>
              <a:rPr lang="en-US" altLang="en-US" dirty="0"/>
              <a:t> (setters and getters)</a:t>
            </a:r>
          </a:p>
          <a:p>
            <a:pPr lvl="2"/>
            <a:r>
              <a:rPr lang="en-US" altLang="en-US" dirty="0" err="1"/>
              <a:t>accessor</a:t>
            </a:r>
            <a:r>
              <a:rPr lang="en-US" altLang="en-US" dirty="0"/>
              <a:t> </a:t>
            </a:r>
            <a:r>
              <a:rPr lang="en-US" altLang="en-US" dirty="0" err="1"/>
              <a:t>methos</a:t>
            </a:r>
            <a:r>
              <a:rPr lang="en-US" altLang="en-US" dirty="0"/>
              <a:t> names must start with “get”</a:t>
            </a:r>
          </a:p>
          <a:p>
            <a:pPr lvl="2"/>
            <a:r>
              <a:rPr lang="en-US" altLang="en-US" dirty="0" err="1"/>
              <a:t>mutator</a:t>
            </a:r>
            <a:r>
              <a:rPr lang="en-US" altLang="en-US" dirty="0"/>
              <a:t> methods names must start with “set”</a:t>
            </a:r>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23</a:t>
            </a:fld>
            <a:endParaRPr lang="en-US"/>
          </a:p>
        </p:txBody>
      </p:sp>
    </p:spTree>
    <p:extLst>
      <p:ext uri="{BB962C8B-B14F-4D97-AF65-F5344CB8AC3E}">
        <p14:creationId xmlns:p14="http://schemas.microsoft.com/office/powerpoint/2010/main" val="2932360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Environmental Support</a:t>
            </a:r>
            <a:endParaRPr lang="en-US" dirty="0"/>
          </a:p>
        </p:txBody>
      </p:sp>
      <p:sp>
        <p:nvSpPr>
          <p:cNvPr id="3" name="Content Placeholder 2"/>
          <p:cNvSpPr>
            <a:spLocks noGrp="1"/>
          </p:cNvSpPr>
          <p:nvPr>
            <p:ph idx="1"/>
          </p:nvPr>
        </p:nvSpPr>
        <p:spPr/>
        <p:txBody>
          <a:bodyPr/>
          <a:lstStyle/>
          <a:p>
            <a:r>
              <a:rPr lang="en-US" altLang="en-US" dirty="0"/>
              <a:t>To use JavaBeans with JSP no environmental support is needed, but for a better understanding of JavaBeans in the whole we’ll take a look…</a:t>
            </a:r>
          </a:p>
          <a:p>
            <a:pPr lvl="1"/>
            <a:r>
              <a:rPr lang="en-US" altLang="en-US" dirty="0"/>
              <a:t>Introspection ( </a:t>
            </a:r>
            <a:r>
              <a:rPr lang="en-US" altLang="en-US" dirty="0" err="1"/>
              <a:t>java.beans.Introspector</a:t>
            </a:r>
            <a:r>
              <a:rPr lang="en-US" altLang="en-US" dirty="0"/>
              <a:t>) defines the resources that allow the </a:t>
            </a:r>
            <a:r>
              <a:rPr lang="en-US" altLang="en-US" dirty="0" err="1"/>
              <a:t>programatic</a:t>
            </a:r>
            <a:r>
              <a:rPr lang="en-US" altLang="en-US" dirty="0"/>
              <a:t> construction of information on the Bean</a:t>
            </a:r>
          </a:p>
          <a:p>
            <a:pPr lvl="1"/>
            <a:r>
              <a:rPr lang="en-US" altLang="en-US" dirty="0"/>
              <a:t>Reflection (</a:t>
            </a:r>
            <a:r>
              <a:rPr lang="en-US" altLang="en-US" dirty="0" err="1"/>
              <a:t>java.lang.reflect</a:t>
            </a:r>
            <a:r>
              <a:rPr lang="en-US" altLang="en-US" dirty="0"/>
              <a:t>) a set of resources that allows a program to discover the public properties and methods of classes that have been loaded by the class loader</a:t>
            </a:r>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24</a:t>
            </a:fld>
            <a:endParaRPr lang="en-US"/>
          </a:p>
        </p:txBody>
      </p:sp>
    </p:spTree>
    <p:extLst>
      <p:ext uri="{BB962C8B-B14F-4D97-AF65-F5344CB8AC3E}">
        <p14:creationId xmlns:p14="http://schemas.microsoft.com/office/powerpoint/2010/main" val="3119225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altLang="en-US" dirty="0"/>
              <a:t>JSP Standard Tag Library </a:t>
            </a:r>
            <a:endParaRPr lang="en-US" dirty="0"/>
          </a:p>
        </p:txBody>
      </p:sp>
      <p:sp>
        <p:nvSpPr>
          <p:cNvPr id="3" name="Content Placeholder 2"/>
          <p:cNvSpPr>
            <a:spLocks noGrp="1"/>
          </p:cNvSpPr>
          <p:nvPr>
            <p:ph idx="1"/>
          </p:nvPr>
        </p:nvSpPr>
        <p:spPr/>
        <p:txBody>
          <a:bodyPr/>
          <a:lstStyle/>
          <a:p>
            <a:r>
              <a:rPr lang="en-IE" altLang="en-US" dirty="0"/>
              <a:t>JSTL (JSP Standard Tag Libraries) is a collection of JSP custom tags developed by Java Community Process, www.jcp.org. The reference implementation is developed by the Jakarta project, jakarta.apache.org. </a:t>
            </a:r>
          </a:p>
          <a:p>
            <a:r>
              <a:rPr lang="en-IE" altLang="en-US" dirty="0"/>
              <a:t>Full JSTL</a:t>
            </a:r>
          </a:p>
          <a:p>
            <a:pPr lvl="1">
              <a:buFont typeface="Wingdings 2" panose="05020102010507070707" pitchFamily="18" charset="2"/>
              <a:buNone/>
            </a:pPr>
            <a:r>
              <a:rPr lang="en-IE" altLang="en-US" dirty="0"/>
              <a:t>–   Contains many common and useful JSP custom tags</a:t>
            </a:r>
          </a:p>
          <a:p>
            <a:endParaRPr lang="en-IE" altLang="en-US" dirty="0"/>
          </a:p>
          <a:p>
            <a:r>
              <a:rPr lang="en-IE" altLang="en-US" dirty="0"/>
              <a:t>JSTL allows you to program your JSP pages using tags, rather than the </a:t>
            </a:r>
            <a:r>
              <a:rPr lang="en-IE" altLang="en-US" dirty="0" err="1"/>
              <a:t>scriptlet</a:t>
            </a:r>
            <a:r>
              <a:rPr lang="en-IE" altLang="en-US" dirty="0"/>
              <a:t> code that most JSP programmers are already accustomed to. JSTL can do nearly everything that regular JSP </a:t>
            </a:r>
            <a:r>
              <a:rPr lang="en-IE" altLang="en-US" dirty="0" err="1"/>
              <a:t>scriptlet</a:t>
            </a:r>
            <a:r>
              <a:rPr lang="en-IE" altLang="en-US" dirty="0"/>
              <a:t> code can do.</a:t>
            </a:r>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25</a:t>
            </a:fld>
            <a:endParaRPr lang="en-US"/>
          </a:p>
        </p:txBody>
      </p:sp>
    </p:spTree>
    <p:extLst>
      <p:ext uri="{BB962C8B-B14F-4D97-AF65-F5344CB8AC3E}">
        <p14:creationId xmlns:p14="http://schemas.microsoft.com/office/powerpoint/2010/main" val="929301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altLang="en-US" dirty="0"/>
              <a:t>Example using </a:t>
            </a:r>
            <a:r>
              <a:rPr lang="en-IE" altLang="en-US" dirty="0" err="1"/>
              <a:t>scriptlet</a:t>
            </a:r>
            <a:r>
              <a:rPr lang="en-IE" altLang="en-US" dirty="0"/>
              <a:t> – Count to ten</a:t>
            </a:r>
            <a:endParaRPr lang="en-US" dirty="0"/>
          </a:p>
        </p:txBody>
      </p:sp>
      <p:sp>
        <p:nvSpPr>
          <p:cNvPr id="3" name="Content Placeholder 2"/>
          <p:cNvSpPr>
            <a:spLocks noGrp="1"/>
          </p:cNvSpPr>
          <p:nvPr>
            <p:ph idx="1"/>
          </p:nvPr>
        </p:nvSpPr>
        <p:spPr/>
        <p:txBody>
          <a:bodyPr>
            <a:normAutofit lnSpcReduction="10000"/>
          </a:bodyPr>
          <a:lstStyle/>
          <a:p>
            <a:r>
              <a:rPr lang="en-IE" altLang="en-US" dirty="0"/>
              <a:t>JSTL was introduced to allow JSP programmers to program using tags rather than Java code.</a:t>
            </a:r>
          </a:p>
          <a:p>
            <a:r>
              <a:rPr lang="en-IE" altLang="en-US" dirty="0"/>
              <a:t>To show why this is preferable, a quick example is in order. We will examine a very simple JSP page that counts to ten. </a:t>
            </a:r>
          </a:p>
          <a:p>
            <a:r>
              <a:rPr lang="en-IE" altLang="en-US" dirty="0"/>
              <a:t>We will examine this page both as regular </a:t>
            </a:r>
            <a:r>
              <a:rPr lang="en-IE" altLang="en-US" dirty="0" err="1"/>
              <a:t>scriptlet</a:t>
            </a:r>
            <a:r>
              <a:rPr lang="en-IE" altLang="en-US" dirty="0"/>
              <a:t>-based JSP, and then as JSTL. When the count to ten example is programmed using </a:t>
            </a:r>
            <a:r>
              <a:rPr lang="en-IE" altLang="en-US" dirty="0" err="1"/>
              <a:t>scriptlet</a:t>
            </a:r>
            <a:r>
              <a:rPr lang="en-IE" altLang="en-US" dirty="0"/>
              <a:t> based JSP, the JSP page appears as follows.</a:t>
            </a:r>
          </a:p>
          <a:p>
            <a:pPr marL="394335" lvl="1" indent="0" algn="l">
              <a:buNone/>
            </a:pPr>
            <a:r>
              <a:rPr lang="en-IE" dirty="0">
                <a:solidFill>
                  <a:srgbClr val="0033CC"/>
                </a:solidFill>
              </a:rPr>
              <a:t>&lt;% for(</a:t>
            </a:r>
            <a:r>
              <a:rPr lang="en-IE" dirty="0" err="1">
                <a:solidFill>
                  <a:srgbClr val="0033CC"/>
                </a:solidFill>
              </a:rPr>
              <a:t>int</a:t>
            </a:r>
            <a:r>
              <a:rPr lang="en-IE" dirty="0">
                <a:solidFill>
                  <a:srgbClr val="0033CC"/>
                </a:solidFill>
              </a:rPr>
              <a:t> </a:t>
            </a:r>
            <a:r>
              <a:rPr lang="en-IE" dirty="0" err="1">
                <a:solidFill>
                  <a:srgbClr val="0033CC"/>
                </a:solidFill>
              </a:rPr>
              <a:t>i</a:t>
            </a:r>
            <a:r>
              <a:rPr lang="en-IE" dirty="0">
                <a:solidFill>
                  <a:srgbClr val="0033CC"/>
                </a:solidFill>
              </a:rPr>
              <a:t>=1;i&lt;=10;i++)</a:t>
            </a:r>
            <a:br>
              <a:rPr lang="en-IE" dirty="0">
                <a:solidFill>
                  <a:srgbClr val="0033CC"/>
                </a:solidFill>
              </a:rPr>
            </a:br>
            <a:r>
              <a:rPr lang="en-IE" dirty="0">
                <a:solidFill>
                  <a:srgbClr val="0033CC"/>
                </a:solidFill>
              </a:rPr>
              <a:t>      {%&gt;</a:t>
            </a:r>
            <a:br>
              <a:rPr lang="en-IE" dirty="0">
                <a:solidFill>
                  <a:srgbClr val="0033CC"/>
                </a:solidFill>
              </a:rPr>
            </a:br>
            <a:r>
              <a:rPr lang="en-IE" dirty="0">
                <a:solidFill>
                  <a:srgbClr val="0033CC"/>
                </a:solidFill>
              </a:rPr>
              <a:t>     &lt;%=</a:t>
            </a:r>
            <a:r>
              <a:rPr lang="en-IE" dirty="0" err="1">
                <a:solidFill>
                  <a:srgbClr val="0033CC"/>
                </a:solidFill>
              </a:rPr>
              <a:t>i</a:t>
            </a:r>
            <a:r>
              <a:rPr lang="en-IE" dirty="0">
                <a:solidFill>
                  <a:srgbClr val="0033CC"/>
                </a:solidFill>
              </a:rPr>
              <a:t>%&gt;&lt;</a:t>
            </a:r>
            <a:r>
              <a:rPr lang="en-IE" dirty="0" err="1">
                <a:solidFill>
                  <a:srgbClr val="0033CC"/>
                </a:solidFill>
              </a:rPr>
              <a:t>br</a:t>
            </a:r>
            <a:r>
              <a:rPr lang="en-IE" dirty="0">
                <a:solidFill>
                  <a:srgbClr val="0033CC"/>
                </a:solidFill>
              </a:rPr>
              <a:t>/&gt;</a:t>
            </a:r>
            <a:br>
              <a:rPr lang="en-IE" dirty="0">
                <a:solidFill>
                  <a:srgbClr val="0033CC"/>
                </a:solidFill>
              </a:rPr>
            </a:br>
            <a:r>
              <a:rPr lang="en-IE" dirty="0">
                <a:solidFill>
                  <a:srgbClr val="0033CC"/>
                </a:solidFill>
              </a:rPr>
              <a:t>&lt;%</a:t>
            </a:r>
            <a:br>
              <a:rPr lang="en-IE" dirty="0">
                <a:solidFill>
                  <a:srgbClr val="0033CC"/>
                </a:solidFill>
              </a:rPr>
            </a:br>
            <a:r>
              <a:rPr lang="en-IE" dirty="0">
                <a:solidFill>
                  <a:srgbClr val="0033CC"/>
                </a:solidFill>
              </a:rPr>
              <a:t>      }</a:t>
            </a:r>
            <a:br>
              <a:rPr lang="en-IE" dirty="0">
                <a:solidFill>
                  <a:srgbClr val="0033CC"/>
                </a:solidFill>
              </a:rPr>
            </a:br>
            <a:r>
              <a:rPr lang="en-IE" dirty="0">
                <a:solidFill>
                  <a:srgbClr val="0033CC"/>
                </a:solidFill>
              </a:rPr>
              <a:t>%&gt;</a:t>
            </a:r>
            <a:endParaRPr lang="en-US" dirty="0">
              <a:solidFill>
                <a:srgbClr val="0033CC"/>
              </a:solidFill>
            </a:endParaRPr>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26</a:t>
            </a:fld>
            <a:endParaRPr lang="en-US"/>
          </a:p>
        </p:txBody>
      </p:sp>
    </p:spTree>
    <p:extLst>
      <p:ext uri="{BB962C8B-B14F-4D97-AF65-F5344CB8AC3E}">
        <p14:creationId xmlns:p14="http://schemas.microsoft.com/office/powerpoint/2010/main" val="1177458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altLang="en-US" dirty="0"/>
              <a:t>Example using JSTL – Count to ten</a:t>
            </a:r>
            <a:endParaRPr lang="en-US" dirty="0"/>
          </a:p>
        </p:txBody>
      </p:sp>
      <p:sp>
        <p:nvSpPr>
          <p:cNvPr id="3" name="Content Placeholder 2"/>
          <p:cNvSpPr>
            <a:spLocks noGrp="1"/>
          </p:cNvSpPr>
          <p:nvPr>
            <p:ph idx="1"/>
          </p:nvPr>
        </p:nvSpPr>
        <p:spPr>
          <a:xfrm>
            <a:off x="249382" y="1371600"/>
            <a:ext cx="10390909" cy="5638800"/>
          </a:xfrm>
        </p:spPr>
        <p:txBody>
          <a:bodyPr>
            <a:normAutofit/>
          </a:bodyPr>
          <a:lstStyle/>
          <a:p>
            <a:r>
              <a:rPr lang="en-IE" altLang="en-US" dirty="0"/>
              <a:t>The following code shows how the count to ten example would be written using JSTL. As you can see, this code listing is much more constant, as only tags are used. HTML and JSTL tags are mixed to produce the example.</a:t>
            </a:r>
          </a:p>
          <a:p>
            <a:pPr marL="394335" lvl="1" indent="0" algn="l">
              <a:buNone/>
            </a:pPr>
            <a:r>
              <a:rPr lang="en-IE" altLang="en-US" sz="2000" dirty="0">
                <a:solidFill>
                  <a:srgbClr val="0033CC"/>
                </a:solidFill>
              </a:rPr>
              <a:t>&lt;%@ </a:t>
            </a:r>
            <a:r>
              <a:rPr lang="en-IE" altLang="en-US" sz="2000" dirty="0" err="1">
                <a:solidFill>
                  <a:srgbClr val="0033CC"/>
                </a:solidFill>
              </a:rPr>
              <a:t>taglib</a:t>
            </a:r>
            <a:r>
              <a:rPr lang="en-IE" altLang="en-US" sz="2000" dirty="0">
                <a:solidFill>
                  <a:srgbClr val="0033CC"/>
                </a:solidFill>
              </a:rPr>
              <a:t> </a:t>
            </a:r>
            <a:r>
              <a:rPr lang="en-IE" altLang="en-US" sz="2000" dirty="0" err="1">
                <a:solidFill>
                  <a:srgbClr val="0033CC"/>
                </a:solidFill>
              </a:rPr>
              <a:t>uri</a:t>
            </a:r>
            <a:r>
              <a:rPr lang="en-IE" altLang="en-US" sz="2000" dirty="0">
                <a:solidFill>
                  <a:srgbClr val="0033CC"/>
                </a:solidFill>
              </a:rPr>
              <a:t>="http://java.sun.com/</a:t>
            </a:r>
            <a:r>
              <a:rPr lang="en-IE" altLang="en-US" sz="2000" dirty="0" err="1">
                <a:solidFill>
                  <a:srgbClr val="0033CC"/>
                </a:solidFill>
              </a:rPr>
              <a:t>jstl</a:t>
            </a:r>
            <a:r>
              <a:rPr lang="en-IE" altLang="en-US" sz="2000" dirty="0">
                <a:solidFill>
                  <a:srgbClr val="0033CC"/>
                </a:solidFill>
              </a:rPr>
              <a:t>/core" prefix="c" %&gt;</a:t>
            </a:r>
            <a:br>
              <a:rPr lang="en-IE" altLang="en-US" sz="2000" dirty="0"/>
            </a:br>
            <a:r>
              <a:rPr lang="en-IE" altLang="en-US" sz="2000" dirty="0"/>
              <a:t>&lt;html&gt;</a:t>
            </a:r>
            <a:br>
              <a:rPr lang="en-IE" altLang="en-US" sz="2000" dirty="0"/>
            </a:br>
            <a:r>
              <a:rPr lang="en-IE" altLang="en-US" sz="2000" dirty="0"/>
              <a:t>&lt;head&gt;</a:t>
            </a:r>
            <a:br>
              <a:rPr lang="en-IE" altLang="en-US" sz="2000" dirty="0"/>
            </a:br>
            <a:r>
              <a:rPr lang="en-IE" altLang="en-US" sz="2000" dirty="0"/>
              <a:t>&lt;title&gt;Count to 10 Example (using JSTL)&lt;/title&gt;</a:t>
            </a:r>
            <a:br>
              <a:rPr lang="en-IE" altLang="en-US" sz="2000" dirty="0"/>
            </a:br>
            <a:r>
              <a:rPr lang="en-IE" altLang="en-US" sz="2000" dirty="0"/>
              <a:t>&lt;/head&gt;</a:t>
            </a:r>
            <a:br>
              <a:rPr lang="en-IE" altLang="en-US" sz="2000" dirty="0"/>
            </a:br>
            <a:r>
              <a:rPr lang="en-IE" altLang="en-US" sz="2000" dirty="0"/>
              <a:t>&lt;body&gt;</a:t>
            </a:r>
            <a:br>
              <a:rPr lang="en-IE" altLang="en-US" sz="2000" dirty="0"/>
            </a:br>
            <a:r>
              <a:rPr lang="en-IE" altLang="en-US" sz="2000" dirty="0"/>
              <a:t>	</a:t>
            </a:r>
            <a:r>
              <a:rPr lang="en-IE" altLang="en-US" sz="2000" dirty="0">
                <a:solidFill>
                  <a:srgbClr val="0033CC"/>
                </a:solidFill>
              </a:rPr>
              <a:t>&lt;</a:t>
            </a:r>
            <a:r>
              <a:rPr lang="en-IE" altLang="en-US" sz="2000" dirty="0" err="1">
                <a:solidFill>
                  <a:srgbClr val="0033CC"/>
                </a:solidFill>
              </a:rPr>
              <a:t>c:forEach</a:t>
            </a:r>
            <a:r>
              <a:rPr lang="en-IE" altLang="en-US" sz="2000" dirty="0">
                <a:solidFill>
                  <a:srgbClr val="0033CC"/>
                </a:solidFill>
              </a:rPr>
              <a:t> </a:t>
            </a:r>
            <a:r>
              <a:rPr lang="en-IE" altLang="en-US" sz="2000" dirty="0" err="1">
                <a:solidFill>
                  <a:srgbClr val="0033CC"/>
                </a:solidFill>
              </a:rPr>
              <a:t>var</a:t>
            </a:r>
            <a:r>
              <a:rPr lang="en-IE" altLang="en-US" sz="2000" dirty="0">
                <a:solidFill>
                  <a:srgbClr val="0033CC"/>
                </a:solidFill>
              </a:rPr>
              <a:t>="</a:t>
            </a:r>
            <a:r>
              <a:rPr lang="en-IE" altLang="en-US" sz="2000" dirty="0" err="1">
                <a:solidFill>
                  <a:srgbClr val="0033CC"/>
                </a:solidFill>
              </a:rPr>
              <a:t>i</a:t>
            </a:r>
            <a:r>
              <a:rPr lang="en-IE" altLang="en-US" sz="2000" dirty="0">
                <a:solidFill>
                  <a:srgbClr val="0033CC"/>
                </a:solidFill>
              </a:rPr>
              <a:t>" begin="1" end="10" step="1"&gt;</a:t>
            </a:r>
            <a:br>
              <a:rPr lang="en-IE" altLang="en-US" sz="2000" dirty="0">
                <a:solidFill>
                  <a:srgbClr val="0033CC"/>
                </a:solidFill>
              </a:rPr>
            </a:br>
            <a:r>
              <a:rPr lang="en-IE" altLang="en-US" sz="2000" dirty="0">
                <a:solidFill>
                  <a:srgbClr val="0033CC"/>
                </a:solidFill>
              </a:rPr>
              <a:t>	&lt;</a:t>
            </a:r>
            <a:r>
              <a:rPr lang="en-IE" altLang="en-US" sz="2000" dirty="0" err="1">
                <a:solidFill>
                  <a:srgbClr val="0033CC"/>
                </a:solidFill>
              </a:rPr>
              <a:t>c:out</a:t>
            </a:r>
            <a:r>
              <a:rPr lang="en-IE" altLang="en-US" sz="2000" dirty="0">
                <a:solidFill>
                  <a:srgbClr val="0033CC"/>
                </a:solidFill>
              </a:rPr>
              <a:t> value="${</a:t>
            </a:r>
            <a:r>
              <a:rPr lang="en-IE" altLang="en-US" sz="2000" dirty="0" err="1">
                <a:solidFill>
                  <a:srgbClr val="0033CC"/>
                </a:solidFill>
              </a:rPr>
              <a:t>i</a:t>
            </a:r>
            <a:r>
              <a:rPr lang="en-IE" altLang="en-US" sz="2000" dirty="0">
                <a:solidFill>
                  <a:srgbClr val="0033CC"/>
                </a:solidFill>
              </a:rPr>
              <a:t>}" /&gt;</a:t>
            </a:r>
            <a:br>
              <a:rPr lang="en-IE" altLang="en-US" sz="2000" dirty="0"/>
            </a:br>
            <a:r>
              <a:rPr lang="en-IE" altLang="en-US" sz="2000" dirty="0"/>
              <a:t>&lt;</a:t>
            </a:r>
            <a:r>
              <a:rPr lang="en-IE" altLang="en-US" sz="2000" dirty="0" err="1"/>
              <a:t>br</a:t>
            </a:r>
            <a:r>
              <a:rPr lang="en-IE" altLang="en-US" sz="2000" dirty="0"/>
              <a:t> /&gt;</a:t>
            </a:r>
            <a:br>
              <a:rPr lang="en-IE" altLang="en-US" sz="2000" dirty="0"/>
            </a:br>
            <a:r>
              <a:rPr lang="en-IE" altLang="en-US" sz="2000" dirty="0"/>
              <a:t>&lt;/</a:t>
            </a:r>
            <a:r>
              <a:rPr lang="en-IE" altLang="en-US" sz="2000" dirty="0" err="1"/>
              <a:t>c:forEach</a:t>
            </a:r>
            <a:r>
              <a:rPr lang="en-IE" altLang="en-US" sz="2000" dirty="0"/>
              <a:t>&gt;</a:t>
            </a:r>
            <a:br>
              <a:rPr lang="en-IE" altLang="en-US" sz="2000" dirty="0"/>
            </a:br>
            <a:r>
              <a:rPr lang="en-IE" altLang="en-US" sz="2000" dirty="0"/>
              <a:t>&lt;/body&gt;</a:t>
            </a:r>
            <a:br>
              <a:rPr lang="en-IE" altLang="en-US" sz="2000" dirty="0"/>
            </a:br>
            <a:r>
              <a:rPr lang="en-IE" altLang="en-US" sz="2000" dirty="0"/>
              <a:t>&lt;/html&gt;</a:t>
            </a:r>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27</a:t>
            </a:fld>
            <a:endParaRPr lang="en-US"/>
          </a:p>
        </p:txBody>
      </p:sp>
    </p:spTree>
    <p:extLst>
      <p:ext uri="{BB962C8B-B14F-4D97-AF65-F5344CB8AC3E}">
        <p14:creationId xmlns:p14="http://schemas.microsoft.com/office/powerpoint/2010/main" val="3035810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altLang="en-US" dirty="0"/>
              <a:t>The JSTL Tag Libraries</a:t>
            </a:r>
            <a:endParaRPr lang="en-US" dirty="0"/>
          </a:p>
        </p:txBody>
      </p:sp>
      <p:sp>
        <p:nvSpPr>
          <p:cNvPr id="3" name="Content Placeholder 2"/>
          <p:cNvSpPr>
            <a:spLocks noGrp="1"/>
          </p:cNvSpPr>
          <p:nvPr>
            <p:ph idx="1"/>
          </p:nvPr>
        </p:nvSpPr>
        <p:spPr>
          <a:xfrm>
            <a:off x="249382" y="1371600"/>
            <a:ext cx="10390909" cy="5257800"/>
          </a:xfrm>
        </p:spPr>
        <p:txBody>
          <a:bodyPr>
            <a:normAutofit fontScale="92500" lnSpcReduction="10000"/>
          </a:bodyPr>
          <a:lstStyle/>
          <a:p>
            <a:pPr>
              <a:lnSpc>
                <a:spcPct val="110000"/>
              </a:lnSpc>
              <a:defRPr/>
            </a:pPr>
            <a:r>
              <a:rPr lang="en-IE" altLang="en-US" sz="2600" dirty="0"/>
              <a:t>The </a:t>
            </a:r>
            <a:r>
              <a:rPr lang="en-IE" altLang="en-US" sz="2600" dirty="0" err="1"/>
              <a:t>JavaServer</a:t>
            </a:r>
            <a:r>
              <a:rPr lang="en-IE" altLang="en-US" sz="2600" dirty="0"/>
              <a:t> Pages Standard Tag Library (JSTL) is a collection of useful JSP tags which encapsulates core functionality common to many JSP applications. JSTL is often spoken of as a single-tag library. </a:t>
            </a:r>
          </a:p>
          <a:p>
            <a:pPr>
              <a:lnSpc>
                <a:spcPct val="110000"/>
              </a:lnSpc>
              <a:defRPr/>
            </a:pPr>
            <a:r>
              <a:rPr lang="en-IE" altLang="en-US" sz="2600" dirty="0"/>
              <a:t>JSTL has support for common, structural tasks such as iteration and conditionals, tags for manipulating XML documents, internationalization tags, and SQL tags. It also provides a framework for integrating existing custom tags with JSTL tags.</a:t>
            </a:r>
          </a:p>
          <a:p>
            <a:pPr>
              <a:lnSpc>
                <a:spcPct val="110000"/>
              </a:lnSpc>
              <a:defRPr/>
            </a:pPr>
            <a:r>
              <a:rPr lang="en-IE" altLang="en-US" sz="2600" dirty="0"/>
              <a:t>The JSTL tags can be classified, according to their functions, into following JSTL tag library groups that can be used when creating a JSP page:</a:t>
            </a:r>
          </a:p>
          <a:p>
            <a:pPr lvl="3">
              <a:lnSpc>
                <a:spcPct val="110000"/>
              </a:lnSpc>
            </a:pPr>
            <a:r>
              <a:rPr lang="en-IE" altLang="en-US" sz="2600" dirty="0"/>
              <a:t>Core Tags | Formatting tags </a:t>
            </a:r>
          </a:p>
          <a:p>
            <a:pPr lvl="3">
              <a:lnSpc>
                <a:spcPct val="110000"/>
              </a:lnSpc>
            </a:pPr>
            <a:r>
              <a:rPr lang="en-IE" altLang="en-US" sz="2600" dirty="0"/>
              <a:t>SQL tags  | XML tags | JSTL Functions</a:t>
            </a:r>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28</a:t>
            </a:fld>
            <a:endParaRPr lang="en-US"/>
          </a:p>
        </p:txBody>
      </p:sp>
    </p:spTree>
    <p:extLst>
      <p:ext uri="{BB962C8B-B14F-4D97-AF65-F5344CB8AC3E}">
        <p14:creationId xmlns:p14="http://schemas.microsoft.com/office/powerpoint/2010/main" val="1497488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altLang="en-US" dirty="0"/>
              <a:t>The JSTL Tag Libraries (cont.)</a:t>
            </a:r>
            <a:endParaRPr lang="en-US" dirty="0"/>
          </a:p>
        </p:txBody>
      </p:sp>
      <p:sp>
        <p:nvSpPr>
          <p:cNvPr id="3" name="Content Placeholder 2"/>
          <p:cNvSpPr>
            <a:spLocks noGrp="1"/>
          </p:cNvSpPr>
          <p:nvPr>
            <p:ph idx="1"/>
          </p:nvPr>
        </p:nvSpPr>
        <p:spPr>
          <a:xfrm>
            <a:off x="249382" y="1371600"/>
            <a:ext cx="10390909" cy="5486400"/>
          </a:xfrm>
        </p:spPr>
        <p:txBody>
          <a:bodyPr>
            <a:normAutofit/>
          </a:bodyPr>
          <a:lstStyle/>
          <a:p>
            <a:r>
              <a:rPr lang="en-IE" altLang="en-US" b="1" dirty="0"/>
              <a:t>Core Tag Library</a:t>
            </a:r>
            <a:r>
              <a:rPr lang="en-IE" altLang="en-US" dirty="0"/>
              <a:t>: Contains tags that are essential to nearly any Web application. Examples of core tag libraries include looping, expression evaluation, and basic input and output.</a:t>
            </a:r>
          </a:p>
          <a:p>
            <a:r>
              <a:rPr lang="en-IE" altLang="en-US" b="1" dirty="0"/>
              <a:t>Formatting/Internationalization Tag Library</a:t>
            </a:r>
            <a:r>
              <a:rPr lang="en-IE" altLang="en-US" dirty="0"/>
              <a:t>: Contains tags that are used to parse data. Some of these tags will parse data, such as dates, differently based on the current locale.</a:t>
            </a:r>
          </a:p>
          <a:p>
            <a:r>
              <a:rPr lang="en-IE" altLang="en-US" b="1" dirty="0"/>
              <a:t>Database Tag Library</a:t>
            </a:r>
            <a:r>
              <a:rPr lang="en-IE" altLang="en-US" dirty="0"/>
              <a:t>: Contains tags that can be used to access SQL databases. These tags are normally used only to create prototype programs. This is because most programs will not handle database access directly from JSP pages. Database access should be embedded in EJBs that are accessed by the JSP pages.</a:t>
            </a:r>
          </a:p>
        </p:txBody>
      </p:sp>
      <p:sp>
        <p:nvSpPr>
          <p:cNvPr id="4" name="Slide Number Placeholder 3"/>
          <p:cNvSpPr>
            <a:spLocks noGrp="1"/>
          </p:cNvSpPr>
          <p:nvPr>
            <p:ph type="sldNum" sz="quarter" idx="12"/>
          </p:nvPr>
        </p:nvSpPr>
        <p:spPr/>
        <p:txBody>
          <a:bodyPr/>
          <a:lstStyle/>
          <a:p>
            <a:fld id="{DA60BA0E-20D0-4E7C-B286-26C960A6788F}" type="slidenum">
              <a:rPr lang="en-US" smtClean="0"/>
              <a:pPr/>
              <a:t>29</a:t>
            </a:fld>
            <a:endParaRPr lang="en-US"/>
          </a:p>
        </p:txBody>
      </p:sp>
    </p:spTree>
    <p:extLst>
      <p:ext uri="{BB962C8B-B14F-4D97-AF65-F5344CB8AC3E}">
        <p14:creationId xmlns:p14="http://schemas.microsoft.com/office/powerpoint/2010/main" val="3472297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JSP compilation into Servlets</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3</a:t>
            </a:fld>
            <a:endParaRPr lang="en-US"/>
          </a:p>
        </p:txBody>
      </p:sp>
      <p:grpSp>
        <p:nvGrpSpPr>
          <p:cNvPr id="5" name="Group 4"/>
          <p:cNvGrpSpPr/>
          <p:nvPr/>
        </p:nvGrpSpPr>
        <p:grpSpPr>
          <a:xfrm>
            <a:off x="1482436" y="1409131"/>
            <a:ext cx="8956964" cy="4495800"/>
            <a:chOff x="609600" y="1295400"/>
            <a:chExt cx="7924800" cy="4495800"/>
          </a:xfrm>
        </p:grpSpPr>
        <p:sp>
          <p:nvSpPr>
            <p:cNvPr id="6" name="Rectangle 3"/>
            <p:cNvSpPr>
              <a:spLocks noChangeArrowheads="1"/>
            </p:cNvSpPr>
            <p:nvPr/>
          </p:nvSpPr>
          <p:spPr bwMode="auto">
            <a:xfrm>
              <a:off x="609600" y="3733800"/>
              <a:ext cx="1524000" cy="838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Web </a:t>
              </a:r>
            </a:p>
            <a:p>
              <a:pPr algn="ctr"/>
              <a:r>
                <a:rPr lang="en-US" altLang="en-US"/>
                <a:t>Browser</a:t>
              </a:r>
            </a:p>
          </p:txBody>
        </p:sp>
        <p:sp>
          <p:nvSpPr>
            <p:cNvPr id="7" name="Rectangle 4"/>
            <p:cNvSpPr>
              <a:spLocks noChangeArrowheads="1"/>
            </p:cNvSpPr>
            <p:nvPr/>
          </p:nvSpPr>
          <p:spPr bwMode="auto">
            <a:xfrm>
              <a:off x="3124200" y="3657600"/>
              <a:ext cx="1524000" cy="838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Web </a:t>
              </a:r>
            </a:p>
            <a:p>
              <a:pPr algn="ctr"/>
              <a:r>
                <a:rPr lang="en-US" altLang="en-US"/>
                <a:t>Server</a:t>
              </a:r>
            </a:p>
          </p:txBody>
        </p:sp>
        <p:sp>
          <p:nvSpPr>
            <p:cNvPr id="8" name="Rectangle 5"/>
            <p:cNvSpPr>
              <a:spLocks noChangeArrowheads="1"/>
            </p:cNvSpPr>
            <p:nvPr/>
          </p:nvSpPr>
          <p:spPr bwMode="auto">
            <a:xfrm>
              <a:off x="5181600" y="3657600"/>
              <a:ext cx="1752600" cy="914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J2EE Web</a:t>
              </a:r>
            </a:p>
            <a:p>
              <a:pPr algn="ctr"/>
              <a:r>
                <a:rPr lang="en-US" altLang="en-US"/>
                <a:t>Container</a:t>
              </a:r>
            </a:p>
          </p:txBody>
        </p:sp>
        <p:sp>
          <p:nvSpPr>
            <p:cNvPr id="9" name="Line 6"/>
            <p:cNvSpPr>
              <a:spLocks noChangeShapeType="1"/>
            </p:cNvSpPr>
            <p:nvPr/>
          </p:nvSpPr>
          <p:spPr bwMode="auto">
            <a:xfrm>
              <a:off x="2133600" y="3962400"/>
              <a:ext cx="1066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 name="Line 7"/>
            <p:cNvSpPr>
              <a:spLocks noChangeShapeType="1"/>
            </p:cNvSpPr>
            <p:nvPr/>
          </p:nvSpPr>
          <p:spPr bwMode="auto">
            <a:xfrm flipH="1">
              <a:off x="2133600" y="4343400"/>
              <a:ext cx="990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 name="Line 8"/>
            <p:cNvSpPr>
              <a:spLocks noChangeShapeType="1"/>
            </p:cNvSpPr>
            <p:nvPr/>
          </p:nvSpPr>
          <p:spPr bwMode="auto">
            <a:xfrm>
              <a:off x="4648200" y="3962400"/>
              <a:ext cx="533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2" name="Line 9"/>
            <p:cNvSpPr>
              <a:spLocks noChangeShapeType="1"/>
            </p:cNvSpPr>
            <p:nvPr/>
          </p:nvSpPr>
          <p:spPr bwMode="auto">
            <a:xfrm flipH="1">
              <a:off x="4648200" y="4267200"/>
              <a:ext cx="533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3" name="Rectangle 10"/>
            <p:cNvSpPr>
              <a:spLocks noChangeArrowheads="1"/>
            </p:cNvSpPr>
            <p:nvPr/>
          </p:nvSpPr>
          <p:spPr bwMode="auto">
            <a:xfrm>
              <a:off x="7315200" y="1676400"/>
              <a:ext cx="1219200" cy="1676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14" name="Line 11"/>
            <p:cNvSpPr>
              <a:spLocks noChangeShapeType="1"/>
            </p:cNvSpPr>
            <p:nvPr/>
          </p:nvSpPr>
          <p:spPr bwMode="auto">
            <a:xfrm>
              <a:off x="7620000" y="1981200"/>
              <a:ext cx="685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5" name="Line 12"/>
            <p:cNvSpPr>
              <a:spLocks noChangeShapeType="1"/>
            </p:cNvSpPr>
            <p:nvPr/>
          </p:nvSpPr>
          <p:spPr bwMode="auto">
            <a:xfrm>
              <a:off x="7620000" y="2133600"/>
              <a:ext cx="685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 name="Line 13"/>
            <p:cNvSpPr>
              <a:spLocks noChangeShapeType="1"/>
            </p:cNvSpPr>
            <p:nvPr/>
          </p:nvSpPr>
          <p:spPr bwMode="auto">
            <a:xfrm>
              <a:off x="7620000" y="2362200"/>
              <a:ext cx="685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7" name="Line 14"/>
            <p:cNvSpPr>
              <a:spLocks noChangeShapeType="1"/>
            </p:cNvSpPr>
            <p:nvPr/>
          </p:nvSpPr>
          <p:spPr bwMode="auto">
            <a:xfrm>
              <a:off x="7620000" y="2590800"/>
              <a:ext cx="685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 name="Line 15"/>
            <p:cNvSpPr>
              <a:spLocks noChangeShapeType="1"/>
            </p:cNvSpPr>
            <p:nvPr/>
          </p:nvSpPr>
          <p:spPr bwMode="auto">
            <a:xfrm>
              <a:off x="7620000" y="2819400"/>
              <a:ext cx="685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 name="Line 16"/>
            <p:cNvSpPr>
              <a:spLocks noChangeShapeType="1"/>
            </p:cNvSpPr>
            <p:nvPr/>
          </p:nvSpPr>
          <p:spPr bwMode="auto">
            <a:xfrm>
              <a:off x="7620000" y="3048000"/>
              <a:ext cx="685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0" name="Rectangle 17"/>
            <p:cNvSpPr>
              <a:spLocks noChangeArrowheads="1"/>
            </p:cNvSpPr>
            <p:nvPr/>
          </p:nvSpPr>
          <p:spPr bwMode="auto">
            <a:xfrm>
              <a:off x="7315200" y="4648200"/>
              <a:ext cx="1143000" cy="1143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Java</a:t>
              </a:r>
            </a:p>
            <a:p>
              <a:pPr algn="ctr"/>
              <a:r>
                <a:rPr lang="en-US" altLang="en-US"/>
                <a:t>Servlets</a:t>
              </a:r>
            </a:p>
          </p:txBody>
        </p:sp>
        <p:sp>
          <p:nvSpPr>
            <p:cNvPr id="21" name="Text Box 18"/>
            <p:cNvSpPr txBox="1">
              <a:spLocks noChangeArrowheads="1"/>
            </p:cNvSpPr>
            <p:nvPr/>
          </p:nvSpPr>
          <p:spPr bwMode="auto">
            <a:xfrm>
              <a:off x="7620000" y="1295400"/>
              <a:ext cx="649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JSP</a:t>
              </a:r>
            </a:p>
          </p:txBody>
        </p:sp>
        <p:sp>
          <p:nvSpPr>
            <p:cNvPr id="22" name="Line 19"/>
            <p:cNvSpPr>
              <a:spLocks noChangeShapeType="1"/>
            </p:cNvSpPr>
            <p:nvPr/>
          </p:nvSpPr>
          <p:spPr bwMode="auto">
            <a:xfrm flipV="1">
              <a:off x="6324600" y="3276600"/>
              <a:ext cx="9906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3" name="Line 20"/>
            <p:cNvSpPr>
              <a:spLocks noChangeShapeType="1"/>
            </p:cNvSpPr>
            <p:nvPr/>
          </p:nvSpPr>
          <p:spPr bwMode="auto">
            <a:xfrm>
              <a:off x="7924800" y="3352800"/>
              <a:ext cx="0" cy="1295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4" name="Line 21"/>
            <p:cNvSpPr>
              <a:spLocks noChangeShapeType="1"/>
            </p:cNvSpPr>
            <p:nvPr/>
          </p:nvSpPr>
          <p:spPr bwMode="auto">
            <a:xfrm>
              <a:off x="6553200" y="4572000"/>
              <a:ext cx="7620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5" name="Line 22"/>
            <p:cNvSpPr>
              <a:spLocks noChangeShapeType="1"/>
            </p:cNvSpPr>
            <p:nvPr/>
          </p:nvSpPr>
          <p:spPr bwMode="auto">
            <a:xfrm flipH="1" flipV="1">
              <a:off x="6248400" y="4572000"/>
              <a:ext cx="1066800" cy="1066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6" name="Text Box 24"/>
            <p:cNvSpPr txBox="1">
              <a:spLocks noChangeArrowheads="1"/>
            </p:cNvSpPr>
            <p:nvPr/>
          </p:nvSpPr>
          <p:spPr bwMode="auto">
            <a:xfrm>
              <a:off x="6042293" y="2614613"/>
              <a:ext cx="11906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Initial</a:t>
              </a:r>
            </a:p>
            <a:p>
              <a:r>
                <a:rPr lang="en-US" altLang="en-US" dirty="0"/>
                <a:t>request</a:t>
              </a:r>
            </a:p>
          </p:txBody>
        </p:sp>
        <p:sp>
          <p:nvSpPr>
            <p:cNvPr id="27" name="Text Box 25"/>
            <p:cNvSpPr txBox="1">
              <a:spLocks noChangeArrowheads="1"/>
            </p:cNvSpPr>
            <p:nvPr/>
          </p:nvSpPr>
          <p:spPr bwMode="auto">
            <a:xfrm>
              <a:off x="5666453" y="4846637"/>
              <a:ext cx="11906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err="1"/>
                <a:t>Subseq</a:t>
              </a:r>
              <a:endParaRPr lang="en-US" altLang="en-US" dirty="0"/>
            </a:p>
            <a:p>
              <a:r>
                <a:rPr lang="en-US" altLang="en-US" dirty="0"/>
                <a:t>request</a:t>
              </a:r>
            </a:p>
          </p:txBody>
        </p:sp>
      </p:grpSp>
    </p:spTree>
    <p:extLst>
      <p:ext uri="{BB962C8B-B14F-4D97-AF65-F5344CB8AC3E}">
        <p14:creationId xmlns:p14="http://schemas.microsoft.com/office/powerpoint/2010/main" val="2367481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altLang="en-US" dirty="0"/>
              <a:t>The JSTL Tag Libraries (cont.)</a:t>
            </a:r>
            <a:endParaRPr lang="en-US" dirty="0"/>
          </a:p>
        </p:txBody>
      </p:sp>
      <p:sp>
        <p:nvSpPr>
          <p:cNvPr id="3" name="Content Placeholder 2"/>
          <p:cNvSpPr>
            <a:spLocks noGrp="1"/>
          </p:cNvSpPr>
          <p:nvPr>
            <p:ph idx="1"/>
          </p:nvPr>
        </p:nvSpPr>
        <p:spPr>
          <a:xfrm>
            <a:off x="249382" y="1371600"/>
            <a:ext cx="10390909" cy="5486400"/>
          </a:xfrm>
        </p:spPr>
        <p:txBody>
          <a:bodyPr>
            <a:normAutofit/>
          </a:bodyPr>
          <a:lstStyle/>
          <a:p>
            <a:r>
              <a:rPr lang="en-IE" altLang="en-US" b="1" dirty="0"/>
              <a:t>XML Tag Library</a:t>
            </a:r>
            <a:r>
              <a:rPr lang="en-IE" altLang="en-US" dirty="0"/>
              <a:t>: Contains tags that can be used to access XML elements. Because XML is used in many Web applications, XML processing is an important feature of JSTL.</a:t>
            </a:r>
          </a:p>
          <a:p>
            <a:r>
              <a:rPr lang="en-IE" altLang="en-US" b="1" dirty="0"/>
              <a:t>JSTL Functions: </a:t>
            </a:r>
            <a:r>
              <a:rPr lang="en-IE" altLang="en-US" dirty="0"/>
              <a:t>JSTL includes a number of standard functions, most of which are common string manipulation functions.</a:t>
            </a:r>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30</a:t>
            </a:fld>
            <a:endParaRPr lang="en-US"/>
          </a:p>
        </p:txBody>
      </p:sp>
    </p:spTree>
    <p:extLst>
      <p:ext uri="{BB962C8B-B14F-4D97-AF65-F5344CB8AC3E}">
        <p14:creationId xmlns:p14="http://schemas.microsoft.com/office/powerpoint/2010/main" val="2869510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JSTL Core Tags</a:t>
            </a:r>
            <a:endParaRPr lang="en-US" dirty="0"/>
          </a:p>
        </p:txBody>
      </p:sp>
      <p:sp>
        <p:nvSpPr>
          <p:cNvPr id="3" name="Content Placeholder 2"/>
          <p:cNvSpPr>
            <a:spLocks noGrp="1"/>
          </p:cNvSpPr>
          <p:nvPr>
            <p:ph idx="1"/>
          </p:nvPr>
        </p:nvSpPr>
        <p:spPr/>
        <p:txBody>
          <a:bodyPr/>
          <a:lstStyle/>
          <a:p>
            <a:pPr>
              <a:buNone/>
            </a:pPr>
            <a:r>
              <a:rPr lang="en-IE" altLang="en-US" dirty="0"/>
              <a:t>Syntax to include JSTL Core library in JSP:</a:t>
            </a:r>
          </a:p>
          <a:p>
            <a:pPr>
              <a:buNone/>
            </a:pPr>
            <a:r>
              <a:rPr lang="it-IT" altLang="en-US" b="1" dirty="0"/>
              <a:t>	</a:t>
            </a:r>
            <a:r>
              <a:rPr lang="it-IT" altLang="en-US" dirty="0">
                <a:solidFill>
                  <a:srgbClr val="0033CC"/>
                </a:solidFill>
              </a:rPr>
              <a:t>&lt;%@ taglib prefix="c" uri="http://java.sun.com/jsp/jstl/core" %&gt; </a:t>
            </a:r>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31</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064683101"/>
              </p:ext>
            </p:extLst>
          </p:nvPr>
        </p:nvGraphicFramePr>
        <p:xfrm>
          <a:off x="457200" y="2223618"/>
          <a:ext cx="10311061" cy="5656224"/>
        </p:xfrm>
        <a:graphic>
          <a:graphicData uri="http://schemas.openxmlformats.org/drawingml/2006/table">
            <a:tbl>
              <a:tblPr>
                <a:tableStyleId>{8799B23B-EC83-4686-B30A-512413B5E67A}</a:tableStyleId>
              </a:tblPr>
              <a:tblGrid>
                <a:gridCol w="1143000">
                  <a:extLst>
                    <a:ext uri="{9D8B030D-6E8A-4147-A177-3AD203B41FA5}">
                      <a16:colId xmlns:a16="http://schemas.microsoft.com/office/drawing/2014/main" val="20000"/>
                    </a:ext>
                  </a:extLst>
                </a:gridCol>
                <a:gridCol w="9168061">
                  <a:extLst>
                    <a:ext uri="{9D8B030D-6E8A-4147-A177-3AD203B41FA5}">
                      <a16:colId xmlns:a16="http://schemas.microsoft.com/office/drawing/2014/main" val="20001"/>
                    </a:ext>
                  </a:extLst>
                </a:gridCol>
              </a:tblGrid>
              <a:tr h="0">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IE" altLang="en-US" sz="1300" b="1" u="none" strike="noStrike" cap="none" normalizeH="0" baseline="0" dirty="0">
                          <a:ln>
                            <a:noFill/>
                          </a:ln>
                          <a:effectLst/>
                        </a:rPr>
                        <a:t>Tag</a:t>
                      </a:r>
                      <a:endParaRPr kumimoji="0" lang="en-IE" altLang="en-US" sz="1300" b="1" i="0" u="none" strike="noStrike" cap="none" normalizeH="0" baseline="0" dirty="0">
                        <a:ln>
                          <a:noFill/>
                        </a:ln>
                        <a:solidFill>
                          <a:schemeClr val="tx1"/>
                        </a:solidFill>
                        <a:effectLst/>
                        <a:latin typeface="Calibri" pitchFamily="34" charset="0"/>
                        <a:ea typeface="Calibri" pitchFamily="34" charset="0"/>
                        <a:cs typeface="Times New Roman" pitchFamily="18" charset="0"/>
                      </a:endParaRPr>
                    </a:p>
                  </a:txBody>
                  <a:tcPr marL="43907" marR="43907" marT="43908" marB="43908" anchor="ctr" horzOverflow="overflow"/>
                </a:tc>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IE" altLang="en-US" sz="1300" b="1" u="none" strike="noStrike" cap="none" normalizeH="0" baseline="0" dirty="0">
                          <a:ln>
                            <a:noFill/>
                          </a:ln>
                          <a:effectLst/>
                        </a:rPr>
                        <a:t>Description </a:t>
                      </a:r>
                      <a:endParaRPr kumimoji="0" lang="en-IE" altLang="en-US" sz="1300" b="1" i="0" u="none" strike="noStrike" cap="none" normalizeH="0" baseline="0" dirty="0">
                        <a:ln>
                          <a:noFill/>
                        </a:ln>
                        <a:solidFill>
                          <a:schemeClr val="tx1"/>
                        </a:solidFill>
                        <a:effectLst/>
                        <a:latin typeface="Calibri" pitchFamily="34" charset="0"/>
                        <a:ea typeface="Calibri" pitchFamily="34" charset="0"/>
                        <a:cs typeface="Times New Roman" pitchFamily="18" charset="0"/>
                      </a:endParaRPr>
                    </a:p>
                  </a:txBody>
                  <a:tcPr marL="43907" marR="43907" marT="43908" marB="43908" anchor="ctr" horzOverflow="overflow"/>
                </a:tc>
                <a:extLst>
                  <a:ext uri="{0D108BD9-81ED-4DB2-BD59-A6C34878D82A}">
                    <a16:rowId xmlns:a16="http://schemas.microsoft.com/office/drawing/2014/main" val="10000"/>
                  </a:ext>
                </a:extLst>
              </a:tr>
              <a:tr h="263082">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IE" altLang="en-US" sz="1300" u="sng" strike="noStrike" cap="none" normalizeH="0" baseline="0" dirty="0">
                          <a:ln>
                            <a:noFill/>
                          </a:ln>
                          <a:effectLst/>
                        </a:rPr>
                        <a:t>&lt;c:out &gt;</a:t>
                      </a:r>
                      <a:endParaRPr kumimoji="0" lang="en-IE" altLang="en-US" sz="1300" b="0" i="0" u="none" strike="noStrike" cap="none" normalizeH="0" baseline="0" dirty="0">
                        <a:ln>
                          <a:noFill/>
                        </a:ln>
                        <a:solidFill>
                          <a:schemeClr val="tx1"/>
                        </a:solidFill>
                        <a:effectLst/>
                        <a:latin typeface="Calibri" pitchFamily="34" charset="0"/>
                        <a:ea typeface="Calibri" pitchFamily="34" charset="0"/>
                        <a:cs typeface="Times New Roman" pitchFamily="18" charset="0"/>
                      </a:endParaRPr>
                    </a:p>
                  </a:txBody>
                  <a:tcPr marL="43907" marR="43907" marT="43908" marB="43908" horzOverflow="overflow"/>
                </a:tc>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IE" altLang="en-US" sz="1300" u="none" strike="noStrike" cap="none" normalizeH="0" baseline="0" dirty="0">
                          <a:ln>
                            <a:noFill/>
                          </a:ln>
                          <a:effectLst/>
                        </a:rPr>
                        <a:t>Like &lt;%= ... &gt;, but for expressions. </a:t>
                      </a:r>
                      <a:endParaRPr kumimoji="0" lang="en-IE" altLang="en-US" sz="1300" b="0" i="0" u="none" strike="noStrike" cap="none" normalizeH="0" baseline="0" dirty="0">
                        <a:ln>
                          <a:noFill/>
                        </a:ln>
                        <a:solidFill>
                          <a:schemeClr val="tx1"/>
                        </a:solidFill>
                        <a:effectLst/>
                        <a:latin typeface="Calibri" pitchFamily="34" charset="0"/>
                        <a:ea typeface="Calibri" pitchFamily="34" charset="0"/>
                        <a:cs typeface="Times New Roman" pitchFamily="18" charset="0"/>
                      </a:endParaRPr>
                    </a:p>
                  </a:txBody>
                  <a:tcPr marL="43907" marR="43907" marT="43908" marB="43908" horzOverflow="overflow"/>
                </a:tc>
                <a:extLst>
                  <a:ext uri="{0D108BD9-81ED-4DB2-BD59-A6C34878D82A}">
                    <a16:rowId xmlns:a16="http://schemas.microsoft.com/office/drawing/2014/main" val="10001"/>
                  </a:ext>
                </a:extLst>
              </a:tr>
              <a:tr h="263082">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IE" altLang="en-US" sz="1300" u="sng" strike="noStrike" cap="none" normalizeH="0" baseline="0" dirty="0">
                          <a:ln>
                            <a:noFill/>
                          </a:ln>
                          <a:effectLst/>
                        </a:rPr>
                        <a:t>&lt;c:set &gt;</a:t>
                      </a:r>
                      <a:endParaRPr kumimoji="0" lang="en-IE" altLang="en-US" sz="1300" b="0" i="0" u="none" strike="noStrike" cap="none" normalizeH="0" baseline="0" dirty="0">
                        <a:ln>
                          <a:noFill/>
                        </a:ln>
                        <a:solidFill>
                          <a:schemeClr val="tx1"/>
                        </a:solidFill>
                        <a:effectLst/>
                        <a:latin typeface="Calibri" pitchFamily="34" charset="0"/>
                        <a:ea typeface="Calibri" pitchFamily="34" charset="0"/>
                        <a:cs typeface="Times New Roman" pitchFamily="18" charset="0"/>
                      </a:endParaRPr>
                    </a:p>
                  </a:txBody>
                  <a:tcPr marL="43907" marR="43907" marT="43908" marB="43908" horzOverflow="overflow"/>
                </a:tc>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IE" altLang="en-US" sz="1300" u="none" strike="noStrike" cap="none" normalizeH="0" baseline="0">
                          <a:ln>
                            <a:noFill/>
                          </a:ln>
                          <a:effectLst/>
                        </a:rPr>
                        <a:t>Sets the result of an expression evaluation in a 'scope'</a:t>
                      </a:r>
                      <a:endParaRPr kumimoji="0" lang="en-IE" altLang="en-US" sz="1300" b="0"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43907" marR="43907" marT="43908" marB="43908" horzOverflow="overflow"/>
                </a:tc>
                <a:extLst>
                  <a:ext uri="{0D108BD9-81ED-4DB2-BD59-A6C34878D82A}">
                    <a16:rowId xmlns:a16="http://schemas.microsoft.com/office/drawing/2014/main" val="10002"/>
                  </a:ext>
                </a:extLst>
              </a:tr>
              <a:tr h="263082">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IE" altLang="en-US" sz="1300" u="sng" strike="noStrike" cap="none" normalizeH="0" baseline="0" dirty="0">
                          <a:ln>
                            <a:noFill/>
                          </a:ln>
                          <a:effectLst/>
                        </a:rPr>
                        <a:t>&lt;c:remove &gt;</a:t>
                      </a:r>
                      <a:endParaRPr kumimoji="0" lang="en-IE" altLang="en-US" sz="1300" b="0" i="0" u="none" strike="noStrike" cap="none" normalizeH="0" baseline="0" dirty="0">
                        <a:ln>
                          <a:noFill/>
                        </a:ln>
                        <a:solidFill>
                          <a:schemeClr val="tx1"/>
                        </a:solidFill>
                        <a:effectLst/>
                        <a:latin typeface="Calibri" pitchFamily="34" charset="0"/>
                        <a:ea typeface="Calibri" pitchFamily="34" charset="0"/>
                        <a:cs typeface="Times New Roman" pitchFamily="18" charset="0"/>
                      </a:endParaRPr>
                    </a:p>
                  </a:txBody>
                  <a:tcPr marL="43907" marR="43907" marT="43908" marB="43908" horzOverflow="overflow"/>
                </a:tc>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IE" altLang="en-US" sz="1300" u="none" strike="noStrike" cap="none" normalizeH="0" baseline="0">
                          <a:ln>
                            <a:noFill/>
                          </a:ln>
                          <a:effectLst/>
                        </a:rPr>
                        <a:t>Removes a scoped variable (from a particular scope, if specified). </a:t>
                      </a:r>
                      <a:endParaRPr kumimoji="0" lang="en-IE" altLang="en-US" sz="1300" b="0"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43907" marR="43907" marT="43908" marB="43908" horzOverflow="overflow"/>
                </a:tc>
                <a:extLst>
                  <a:ext uri="{0D108BD9-81ED-4DB2-BD59-A6C34878D82A}">
                    <a16:rowId xmlns:a16="http://schemas.microsoft.com/office/drawing/2014/main" val="10003"/>
                  </a:ext>
                </a:extLst>
              </a:tr>
              <a:tr h="263082">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IE" altLang="en-US" sz="1300" u="sng" strike="noStrike" cap="none" normalizeH="0" baseline="0" dirty="0">
                          <a:ln>
                            <a:noFill/>
                          </a:ln>
                          <a:effectLst/>
                        </a:rPr>
                        <a:t>&lt;c:catch&gt;</a:t>
                      </a:r>
                      <a:endParaRPr kumimoji="0" lang="en-IE" altLang="en-US" sz="1300" b="0" i="0" u="none" strike="noStrike" cap="none" normalizeH="0" baseline="0" dirty="0">
                        <a:ln>
                          <a:noFill/>
                        </a:ln>
                        <a:solidFill>
                          <a:schemeClr val="tx1"/>
                        </a:solidFill>
                        <a:effectLst/>
                        <a:latin typeface="Calibri" pitchFamily="34" charset="0"/>
                        <a:ea typeface="Calibri" pitchFamily="34" charset="0"/>
                        <a:cs typeface="Times New Roman" pitchFamily="18" charset="0"/>
                      </a:endParaRPr>
                    </a:p>
                  </a:txBody>
                  <a:tcPr marL="43907" marR="43907" marT="43908" marB="43908" horzOverflow="overflow"/>
                </a:tc>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IE" altLang="en-US" sz="1300" u="none" strike="noStrike" cap="none" normalizeH="0" baseline="0" dirty="0">
                          <a:ln>
                            <a:noFill/>
                          </a:ln>
                          <a:effectLst/>
                        </a:rPr>
                        <a:t>Catches any </a:t>
                      </a:r>
                      <a:r>
                        <a:rPr kumimoji="0" lang="en-IE" altLang="en-US" sz="1300" u="none" strike="noStrike" cap="none" normalizeH="0" baseline="0" dirty="0" err="1">
                          <a:ln>
                            <a:noFill/>
                          </a:ln>
                          <a:effectLst/>
                        </a:rPr>
                        <a:t>Throwable</a:t>
                      </a:r>
                      <a:r>
                        <a:rPr kumimoji="0" lang="en-IE" altLang="en-US" sz="1300" u="none" strike="noStrike" cap="none" normalizeH="0" baseline="0" dirty="0">
                          <a:ln>
                            <a:noFill/>
                          </a:ln>
                          <a:effectLst/>
                        </a:rPr>
                        <a:t> that occurs in its body and optionally exposes it.</a:t>
                      </a:r>
                      <a:endParaRPr kumimoji="0" lang="en-IE" altLang="en-US" sz="1300" b="0" i="0" u="none" strike="noStrike" cap="none" normalizeH="0" baseline="0" dirty="0">
                        <a:ln>
                          <a:noFill/>
                        </a:ln>
                        <a:solidFill>
                          <a:schemeClr val="tx1"/>
                        </a:solidFill>
                        <a:effectLst/>
                        <a:latin typeface="Calibri" pitchFamily="34" charset="0"/>
                        <a:ea typeface="Calibri" pitchFamily="34" charset="0"/>
                        <a:cs typeface="Times New Roman" pitchFamily="18" charset="0"/>
                      </a:endParaRPr>
                    </a:p>
                  </a:txBody>
                  <a:tcPr marL="43907" marR="43907" marT="43908" marB="43908" horzOverflow="overflow"/>
                </a:tc>
                <a:extLst>
                  <a:ext uri="{0D108BD9-81ED-4DB2-BD59-A6C34878D82A}">
                    <a16:rowId xmlns:a16="http://schemas.microsoft.com/office/drawing/2014/main" val="10004"/>
                  </a:ext>
                </a:extLst>
              </a:tr>
              <a:tr h="320685">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IE" altLang="en-US" sz="1300" u="sng" strike="noStrike" cap="none" normalizeH="0" baseline="0" dirty="0">
                          <a:ln>
                            <a:noFill/>
                          </a:ln>
                          <a:effectLst/>
                        </a:rPr>
                        <a:t>&lt;c:if&gt;</a:t>
                      </a:r>
                      <a:endParaRPr kumimoji="0" lang="en-IE" altLang="en-US" sz="1300" b="0" i="0" u="none" strike="noStrike" cap="none" normalizeH="0" baseline="0" dirty="0">
                        <a:ln>
                          <a:noFill/>
                        </a:ln>
                        <a:solidFill>
                          <a:schemeClr val="tx1"/>
                        </a:solidFill>
                        <a:effectLst/>
                        <a:latin typeface="Calibri" pitchFamily="34" charset="0"/>
                        <a:ea typeface="Calibri" pitchFamily="34" charset="0"/>
                        <a:cs typeface="Times New Roman" pitchFamily="18" charset="0"/>
                      </a:endParaRPr>
                    </a:p>
                  </a:txBody>
                  <a:tcPr marL="43907" marR="43907" marT="43908" marB="43908" horzOverflow="overflow"/>
                </a:tc>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IE" altLang="en-US" sz="1300" u="none" strike="noStrike" cap="none" normalizeH="0" baseline="0" dirty="0">
                          <a:ln>
                            <a:noFill/>
                          </a:ln>
                          <a:effectLst/>
                        </a:rPr>
                        <a:t>Simple conditional tag which </a:t>
                      </a:r>
                      <a:r>
                        <a:rPr kumimoji="0" lang="en-IE" altLang="en-US" sz="1300" u="none" strike="noStrike" cap="none" normalizeH="0" baseline="0" dirty="0" err="1">
                          <a:ln>
                            <a:noFill/>
                          </a:ln>
                          <a:effectLst/>
                        </a:rPr>
                        <a:t>evalutes</a:t>
                      </a:r>
                      <a:r>
                        <a:rPr kumimoji="0" lang="en-IE" altLang="en-US" sz="1300" u="none" strike="noStrike" cap="none" normalizeH="0" baseline="0" dirty="0">
                          <a:ln>
                            <a:noFill/>
                          </a:ln>
                          <a:effectLst/>
                        </a:rPr>
                        <a:t> its body if the supplied condition is true.</a:t>
                      </a:r>
                      <a:endParaRPr kumimoji="0" lang="en-IE" altLang="en-US" sz="1300" b="0" i="0" u="none" strike="noStrike" cap="none" normalizeH="0" baseline="0" dirty="0">
                        <a:ln>
                          <a:noFill/>
                        </a:ln>
                        <a:solidFill>
                          <a:schemeClr val="tx1"/>
                        </a:solidFill>
                        <a:effectLst/>
                        <a:latin typeface="Calibri" pitchFamily="34" charset="0"/>
                        <a:ea typeface="Calibri" pitchFamily="34" charset="0"/>
                        <a:cs typeface="Times New Roman" pitchFamily="18" charset="0"/>
                      </a:endParaRPr>
                    </a:p>
                  </a:txBody>
                  <a:tcPr marL="43907" marR="43907" marT="43908" marB="43908" horzOverflow="overflow"/>
                </a:tc>
                <a:extLst>
                  <a:ext uri="{0D108BD9-81ED-4DB2-BD59-A6C34878D82A}">
                    <a16:rowId xmlns:a16="http://schemas.microsoft.com/office/drawing/2014/main" val="10005"/>
                  </a:ext>
                </a:extLst>
              </a:tr>
              <a:tr h="0">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IE" altLang="en-US" sz="1300" u="sng" strike="noStrike" cap="none" normalizeH="0" baseline="0" dirty="0">
                          <a:ln>
                            <a:noFill/>
                          </a:ln>
                          <a:effectLst/>
                        </a:rPr>
                        <a:t>&lt;c:choose&gt;</a:t>
                      </a:r>
                      <a:endParaRPr kumimoji="0" lang="en-IE" altLang="en-US" sz="1300" b="0" i="0" u="none" strike="noStrike" cap="none" normalizeH="0" baseline="0" dirty="0">
                        <a:ln>
                          <a:noFill/>
                        </a:ln>
                        <a:solidFill>
                          <a:schemeClr val="tx1"/>
                        </a:solidFill>
                        <a:effectLst/>
                        <a:latin typeface="Calibri" pitchFamily="34" charset="0"/>
                        <a:ea typeface="Calibri" pitchFamily="34" charset="0"/>
                        <a:cs typeface="Times New Roman" pitchFamily="18" charset="0"/>
                      </a:endParaRPr>
                    </a:p>
                  </a:txBody>
                  <a:tcPr marL="43907" marR="43907" marT="43908" marB="43908" horzOverflow="overflow"/>
                </a:tc>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IE" altLang="en-US" sz="1300" u="none" strike="noStrike" cap="none" normalizeH="0" baseline="0" dirty="0">
                          <a:ln>
                            <a:noFill/>
                          </a:ln>
                          <a:effectLst/>
                        </a:rPr>
                        <a:t>Simple conditional tag that establishes a context for mutually exclusive conditional operations, marked by &lt;when&gt; and &lt;otherwise&gt; </a:t>
                      </a:r>
                      <a:endParaRPr kumimoji="0" lang="en-IE" altLang="en-US" sz="1300" b="0" i="0" u="none" strike="noStrike" cap="none" normalizeH="0" baseline="0" dirty="0">
                        <a:ln>
                          <a:noFill/>
                        </a:ln>
                        <a:solidFill>
                          <a:schemeClr val="tx1"/>
                        </a:solidFill>
                        <a:effectLst/>
                        <a:latin typeface="Calibri" pitchFamily="34" charset="0"/>
                        <a:ea typeface="Calibri" pitchFamily="34" charset="0"/>
                        <a:cs typeface="Times New Roman" pitchFamily="18" charset="0"/>
                      </a:endParaRPr>
                    </a:p>
                  </a:txBody>
                  <a:tcPr marL="43907" marR="43907" marT="43908" marB="43908" horzOverflow="overflow"/>
                </a:tc>
                <a:extLst>
                  <a:ext uri="{0D108BD9-81ED-4DB2-BD59-A6C34878D82A}">
                    <a16:rowId xmlns:a16="http://schemas.microsoft.com/office/drawing/2014/main" val="10006"/>
                  </a:ext>
                </a:extLst>
              </a:tr>
              <a:tr h="320685">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IE" altLang="en-US" sz="1300" u="sng" strike="noStrike" cap="none" normalizeH="0" baseline="0" dirty="0">
                          <a:ln>
                            <a:noFill/>
                          </a:ln>
                          <a:effectLst/>
                        </a:rPr>
                        <a:t>&lt;c:when&gt;</a:t>
                      </a:r>
                      <a:endParaRPr kumimoji="0" lang="en-IE" altLang="en-US" sz="1300" b="0" i="0" u="none" strike="noStrike" cap="none" normalizeH="0" baseline="0" dirty="0">
                        <a:ln>
                          <a:noFill/>
                        </a:ln>
                        <a:solidFill>
                          <a:schemeClr val="tx1"/>
                        </a:solidFill>
                        <a:effectLst/>
                        <a:latin typeface="Calibri" pitchFamily="34" charset="0"/>
                        <a:ea typeface="Calibri" pitchFamily="34" charset="0"/>
                        <a:cs typeface="Times New Roman" pitchFamily="18" charset="0"/>
                      </a:endParaRPr>
                    </a:p>
                  </a:txBody>
                  <a:tcPr marL="43907" marR="43907" marT="43908" marB="43908" horzOverflow="overflow"/>
                </a:tc>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IE" altLang="en-US" sz="1300" u="none" strike="noStrike" cap="none" normalizeH="0" baseline="0" dirty="0" err="1">
                          <a:ln>
                            <a:noFill/>
                          </a:ln>
                          <a:effectLst/>
                        </a:rPr>
                        <a:t>Subtag</a:t>
                      </a:r>
                      <a:r>
                        <a:rPr kumimoji="0" lang="en-IE" altLang="en-US" sz="1300" u="none" strike="noStrike" cap="none" normalizeH="0" baseline="0" dirty="0">
                          <a:ln>
                            <a:noFill/>
                          </a:ln>
                          <a:effectLst/>
                        </a:rPr>
                        <a:t> of &lt;choose&gt; that includes its body if its condition </a:t>
                      </a:r>
                      <a:r>
                        <a:rPr kumimoji="0" lang="en-IE" altLang="en-US" sz="1300" u="none" strike="noStrike" cap="none" normalizeH="0" baseline="0" dirty="0" err="1">
                          <a:ln>
                            <a:noFill/>
                          </a:ln>
                          <a:effectLst/>
                        </a:rPr>
                        <a:t>evalutes</a:t>
                      </a:r>
                      <a:r>
                        <a:rPr kumimoji="0" lang="en-IE" altLang="en-US" sz="1300" u="none" strike="noStrike" cap="none" normalizeH="0" baseline="0" dirty="0">
                          <a:ln>
                            <a:noFill/>
                          </a:ln>
                          <a:effectLst/>
                        </a:rPr>
                        <a:t> to 'true'.</a:t>
                      </a:r>
                      <a:endParaRPr kumimoji="0" lang="en-IE" altLang="en-US" sz="1300" b="0" i="0" u="none" strike="noStrike" cap="none" normalizeH="0" baseline="0" dirty="0">
                        <a:ln>
                          <a:noFill/>
                        </a:ln>
                        <a:solidFill>
                          <a:schemeClr val="tx1"/>
                        </a:solidFill>
                        <a:effectLst/>
                        <a:latin typeface="Calibri" pitchFamily="34" charset="0"/>
                        <a:ea typeface="Calibri" pitchFamily="34" charset="0"/>
                        <a:cs typeface="Times New Roman" pitchFamily="18" charset="0"/>
                      </a:endParaRPr>
                    </a:p>
                  </a:txBody>
                  <a:tcPr marL="43907" marR="43907" marT="43908" marB="43908" horzOverflow="overflow"/>
                </a:tc>
                <a:extLst>
                  <a:ext uri="{0D108BD9-81ED-4DB2-BD59-A6C34878D82A}">
                    <a16:rowId xmlns:a16="http://schemas.microsoft.com/office/drawing/2014/main" val="10007"/>
                  </a:ext>
                </a:extLst>
              </a:tr>
              <a:tr h="0">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IE" altLang="en-US" sz="1300" u="sng" strike="noStrike" cap="none" normalizeH="0" baseline="0" dirty="0">
                          <a:ln>
                            <a:noFill/>
                          </a:ln>
                          <a:effectLst/>
                        </a:rPr>
                        <a:t>&lt;c:otherwise &gt;</a:t>
                      </a:r>
                      <a:endParaRPr kumimoji="0" lang="en-IE" altLang="en-US" sz="1300" b="0" i="0" u="none" strike="noStrike" cap="none" normalizeH="0" baseline="0" dirty="0">
                        <a:ln>
                          <a:noFill/>
                        </a:ln>
                        <a:solidFill>
                          <a:schemeClr val="tx1"/>
                        </a:solidFill>
                        <a:effectLst/>
                        <a:latin typeface="Calibri" pitchFamily="34" charset="0"/>
                        <a:ea typeface="Calibri" pitchFamily="34" charset="0"/>
                        <a:cs typeface="Times New Roman" pitchFamily="18" charset="0"/>
                      </a:endParaRPr>
                    </a:p>
                  </a:txBody>
                  <a:tcPr marL="43907" marR="43907" marT="43908" marB="43908" horzOverflow="overflow"/>
                </a:tc>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IE" altLang="en-US" sz="1300" u="none" strike="noStrike" cap="none" normalizeH="0" baseline="0" dirty="0" err="1">
                          <a:ln>
                            <a:noFill/>
                          </a:ln>
                          <a:effectLst/>
                        </a:rPr>
                        <a:t>Subtag</a:t>
                      </a:r>
                      <a:r>
                        <a:rPr kumimoji="0" lang="en-IE" altLang="en-US" sz="1300" u="none" strike="noStrike" cap="none" normalizeH="0" baseline="0" dirty="0">
                          <a:ln>
                            <a:noFill/>
                          </a:ln>
                          <a:effectLst/>
                        </a:rPr>
                        <a:t> of &lt;choose&gt; that follows &lt;when&gt; tags and runs only if all of the prior conditions evaluated to 'false'.</a:t>
                      </a:r>
                      <a:endParaRPr kumimoji="0" lang="en-IE" altLang="en-US" sz="1300" b="0" i="0" u="none" strike="noStrike" cap="none" normalizeH="0" baseline="0" dirty="0">
                        <a:ln>
                          <a:noFill/>
                        </a:ln>
                        <a:solidFill>
                          <a:schemeClr val="tx1"/>
                        </a:solidFill>
                        <a:effectLst/>
                        <a:latin typeface="Calibri" pitchFamily="34" charset="0"/>
                        <a:ea typeface="Calibri" pitchFamily="34" charset="0"/>
                        <a:cs typeface="Times New Roman" pitchFamily="18" charset="0"/>
                      </a:endParaRPr>
                    </a:p>
                  </a:txBody>
                  <a:tcPr marL="43907" marR="43907" marT="43908" marB="43908" horzOverflow="overflow"/>
                </a:tc>
                <a:extLst>
                  <a:ext uri="{0D108BD9-81ED-4DB2-BD59-A6C34878D82A}">
                    <a16:rowId xmlns:a16="http://schemas.microsoft.com/office/drawing/2014/main" val="10008"/>
                  </a:ext>
                </a:extLst>
              </a:tr>
              <a:tr h="0">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IE" altLang="en-US" sz="1300" u="sng" strike="noStrike" cap="none" normalizeH="0" baseline="0" dirty="0">
                          <a:ln>
                            <a:noFill/>
                          </a:ln>
                          <a:effectLst/>
                        </a:rPr>
                        <a:t>&lt;c:import&gt;</a:t>
                      </a:r>
                      <a:endParaRPr kumimoji="0" lang="en-IE" altLang="en-US" sz="1300" b="0" i="0" u="none" strike="noStrike" cap="none" normalizeH="0" baseline="0" dirty="0">
                        <a:ln>
                          <a:noFill/>
                        </a:ln>
                        <a:solidFill>
                          <a:schemeClr val="tx1"/>
                        </a:solidFill>
                        <a:effectLst/>
                        <a:latin typeface="Calibri" pitchFamily="34" charset="0"/>
                        <a:ea typeface="Calibri" pitchFamily="34" charset="0"/>
                        <a:cs typeface="Times New Roman" pitchFamily="18" charset="0"/>
                      </a:endParaRPr>
                    </a:p>
                  </a:txBody>
                  <a:tcPr marL="43907" marR="43907" marT="43908" marB="43908" horzOverflow="overflow"/>
                </a:tc>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IE" altLang="en-US" sz="1300" u="none" strike="noStrike" cap="none" normalizeH="0" baseline="0" dirty="0">
                          <a:ln>
                            <a:noFill/>
                          </a:ln>
                          <a:effectLst/>
                        </a:rPr>
                        <a:t>Retrieves an absolute or relative URL and exposes its contents to either the page, a String in '</a:t>
                      </a:r>
                      <a:r>
                        <a:rPr kumimoji="0" lang="en-IE" altLang="en-US" sz="1300" u="none" strike="noStrike" cap="none" normalizeH="0" baseline="0" dirty="0" err="1">
                          <a:ln>
                            <a:noFill/>
                          </a:ln>
                          <a:effectLst/>
                        </a:rPr>
                        <a:t>var</a:t>
                      </a:r>
                      <a:r>
                        <a:rPr kumimoji="0" lang="en-IE" altLang="en-US" sz="1300" u="none" strike="noStrike" cap="none" normalizeH="0" baseline="0" dirty="0">
                          <a:ln>
                            <a:noFill/>
                          </a:ln>
                          <a:effectLst/>
                        </a:rPr>
                        <a:t>', or a Reader in '</a:t>
                      </a:r>
                      <a:r>
                        <a:rPr kumimoji="0" lang="en-IE" altLang="en-US" sz="1300" u="none" strike="noStrike" cap="none" normalizeH="0" baseline="0" dirty="0" err="1">
                          <a:ln>
                            <a:noFill/>
                          </a:ln>
                          <a:effectLst/>
                        </a:rPr>
                        <a:t>varReader</a:t>
                      </a:r>
                      <a:r>
                        <a:rPr kumimoji="0" lang="en-IE" altLang="en-US" sz="1300" u="none" strike="noStrike" cap="none" normalizeH="0" baseline="0" dirty="0">
                          <a:ln>
                            <a:noFill/>
                          </a:ln>
                          <a:effectLst/>
                        </a:rPr>
                        <a:t>'.</a:t>
                      </a:r>
                      <a:endParaRPr kumimoji="0" lang="en-IE" altLang="en-US" sz="1300" b="0" i="0" u="none" strike="noStrike" cap="none" normalizeH="0" baseline="0" dirty="0">
                        <a:ln>
                          <a:noFill/>
                        </a:ln>
                        <a:solidFill>
                          <a:schemeClr val="tx1"/>
                        </a:solidFill>
                        <a:effectLst/>
                        <a:latin typeface="Calibri" pitchFamily="34" charset="0"/>
                        <a:ea typeface="Calibri" pitchFamily="34" charset="0"/>
                        <a:cs typeface="Times New Roman" pitchFamily="18" charset="0"/>
                      </a:endParaRPr>
                    </a:p>
                  </a:txBody>
                  <a:tcPr marL="43907" marR="43907" marT="43908" marB="43908" horzOverflow="overflow"/>
                </a:tc>
                <a:extLst>
                  <a:ext uri="{0D108BD9-81ED-4DB2-BD59-A6C34878D82A}">
                    <a16:rowId xmlns:a16="http://schemas.microsoft.com/office/drawing/2014/main" val="10009"/>
                  </a:ext>
                </a:extLst>
              </a:tr>
              <a:tr h="0">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IE" altLang="en-US" sz="1300" u="sng" strike="noStrike" cap="none" normalizeH="0" baseline="0" dirty="0">
                          <a:ln>
                            <a:noFill/>
                          </a:ln>
                          <a:effectLst/>
                        </a:rPr>
                        <a:t>&lt;c:forEach &gt;</a:t>
                      </a:r>
                      <a:endParaRPr kumimoji="0" lang="en-IE" altLang="en-US" sz="1300" b="0" i="0" u="none" strike="noStrike" cap="none" normalizeH="0" baseline="0" dirty="0">
                        <a:ln>
                          <a:noFill/>
                        </a:ln>
                        <a:solidFill>
                          <a:schemeClr val="tx1"/>
                        </a:solidFill>
                        <a:effectLst/>
                        <a:latin typeface="Calibri" pitchFamily="34" charset="0"/>
                        <a:ea typeface="Calibri" pitchFamily="34" charset="0"/>
                        <a:cs typeface="Times New Roman" pitchFamily="18" charset="0"/>
                      </a:endParaRPr>
                    </a:p>
                  </a:txBody>
                  <a:tcPr marL="43907" marR="43907" marT="43908" marB="43908" horzOverflow="overflow"/>
                </a:tc>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IE" altLang="en-US" sz="1300" u="none" strike="noStrike" cap="none" normalizeH="0" baseline="0" dirty="0">
                          <a:ln>
                            <a:noFill/>
                          </a:ln>
                          <a:effectLst/>
                        </a:rPr>
                        <a:t>The basic iteration tag, accepting many different collection types and supporting </a:t>
                      </a:r>
                      <a:r>
                        <a:rPr kumimoji="0" lang="en-IE" altLang="en-US" sz="1300" u="none" strike="noStrike" cap="none" normalizeH="0" baseline="0" dirty="0" err="1">
                          <a:ln>
                            <a:noFill/>
                          </a:ln>
                          <a:effectLst/>
                        </a:rPr>
                        <a:t>subsetting</a:t>
                      </a:r>
                      <a:r>
                        <a:rPr kumimoji="0" lang="en-IE" altLang="en-US" sz="1300" u="none" strike="noStrike" cap="none" normalizeH="0" baseline="0" dirty="0">
                          <a:ln>
                            <a:noFill/>
                          </a:ln>
                          <a:effectLst/>
                        </a:rPr>
                        <a:t> and other functionality .</a:t>
                      </a:r>
                      <a:endParaRPr kumimoji="0" lang="en-IE" altLang="en-US" sz="1300" b="0" i="0" u="none" strike="noStrike" cap="none" normalizeH="0" baseline="0" dirty="0">
                        <a:ln>
                          <a:noFill/>
                        </a:ln>
                        <a:solidFill>
                          <a:schemeClr val="tx1"/>
                        </a:solidFill>
                        <a:effectLst/>
                        <a:latin typeface="Calibri" pitchFamily="34" charset="0"/>
                        <a:ea typeface="Calibri" pitchFamily="34" charset="0"/>
                        <a:cs typeface="Times New Roman" pitchFamily="18" charset="0"/>
                      </a:endParaRPr>
                    </a:p>
                  </a:txBody>
                  <a:tcPr marL="43907" marR="43907" marT="43908" marB="43908" horzOverflow="overflow"/>
                </a:tc>
                <a:extLst>
                  <a:ext uri="{0D108BD9-81ED-4DB2-BD59-A6C34878D82A}">
                    <a16:rowId xmlns:a16="http://schemas.microsoft.com/office/drawing/2014/main" val="10010"/>
                  </a:ext>
                </a:extLst>
              </a:tr>
              <a:tr h="263082">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IE" altLang="en-US" sz="1300" u="sng" strike="noStrike" cap="none" normalizeH="0" baseline="0" dirty="0">
                          <a:ln>
                            <a:noFill/>
                          </a:ln>
                          <a:effectLst/>
                        </a:rPr>
                        <a:t>&lt;c:forTokens&gt;</a:t>
                      </a:r>
                      <a:endParaRPr kumimoji="0" lang="en-IE" altLang="en-US" sz="1300" b="0" i="0" u="none" strike="noStrike" cap="none" normalizeH="0" baseline="0" dirty="0">
                        <a:ln>
                          <a:noFill/>
                        </a:ln>
                        <a:solidFill>
                          <a:schemeClr val="tx1"/>
                        </a:solidFill>
                        <a:effectLst/>
                        <a:latin typeface="Calibri" pitchFamily="34" charset="0"/>
                        <a:ea typeface="Calibri" pitchFamily="34" charset="0"/>
                        <a:cs typeface="Times New Roman" pitchFamily="18" charset="0"/>
                      </a:endParaRPr>
                    </a:p>
                  </a:txBody>
                  <a:tcPr marL="43907" marR="43907" marT="43908" marB="43908" horzOverflow="overflow"/>
                </a:tc>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IE" altLang="en-US" sz="1300" u="none" strike="noStrike" cap="none" normalizeH="0" baseline="0" dirty="0">
                          <a:ln>
                            <a:noFill/>
                          </a:ln>
                          <a:effectLst/>
                        </a:rPr>
                        <a:t>Iterates over tokens, separated by the supplied </a:t>
                      </a:r>
                      <a:r>
                        <a:rPr kumimoji="0" lang="en-IE" altLang="en-US" sz="1300" u="none" strike="noStrike" cap="none" normalizeH="0" baseline="0" dirty="0" err="1">
                          <a:ln>
                            <a:noFill/>
                          </a:ln>
                          <a:effectLst/>
                        </a:rPr>
                        <a:t>delimeters</a:t>
                      </a:r>
                      <a:r>
                        <a:rPr kumimoji="0" lang="en-IE" altLang="en-US" sz="1300" u="none" strike="noStrike" cap="none" normalizeH="0" baseline="0" dirty="0">
                          <a:ln>
                            <a:noFill/>
                          </a:ln>
                          <a:effectLst/>
                        </a:rPr>
                        <a:t>.</a:t>
                      </a:r>
                      <a:endParaRPr kumimoji="0" lang="en-IE" altLang="en-US" sz="1300" b="0" i="0" u="none" strike="noStrike" cap="none" normalizeH="0" baseline="0" dirty="0">
                        <a:ln>
                          <a:noFill/>
                        </a:ln>
                        <a:solidFill>
                          <a:schemeClr val="tx1"/>
                        </a:solidFill>
                        <a:effectLst/>
                        <a:latin typeface="Calibri" pitchFamily="34" charset="0"/>
                        <a:ea typeface="Calibri" pitchFamily="34" charset="0"/>
                        <a:cs typeface="Times New Roman" pitchFamily="18" charset="0"/>
                      </a:endParaRPr>
                    </a:p>
                  </a:txBody>
                  <a:tcPr marL="43907" marR="43907" marT="43908" marB="43908" horzOverflow="overflow"/>
                </a:tc>
                <a:extLst>
                  <a:ext uri="{0D108BD9-81ED-4DB2-BD59-A6C34878D82A}">
                    <a16:rowId xmlns:a16="http://schemas.microsoft.com/office/drawing/2014/main" val="10011"/>
                  </a:ext>
                </a:extLst>
              </a:tr>
              <a:tr h="263082">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IE" altLang="en-US" sz="1300" u="sng" strike="noStrike" cap="none" normalizeH="0" baseline="0" dirty="0">
                          <a:ln>
                            <a:noFill/>
                          </a:ln>
                          <a:effectLst/>
                        </a:rPr>
                        <a:t>&lt;c:param&gt;</a:t>
                      </a:r>
                      <a:endParaRPr kumimoji="0" lang="en-IE" altLang="en-US" sz="1300" b="0" i="0" u="none" strike="noStrike" cap="none" normalizeH="0" baseline="0" dirty="0">
                        <a:ln>
                          <a:noFill/>
                        </a:ln>
                        <a:solidFill>
                          <a:schemeClr val="tx1"/>
                        </a:solidFill>
                        <a:effectLst/>
                        <a:latin typeface="Calibri" pitchFamily="34" charset="0"/>
                        <a:ea typeface="Calibri" pitchFamily="34" charset="0"/>
                        <a:cs typeface="Times New Roman" pitchFamily="18" charset="0"/>
                      </a:endParaRPr>
                    </a:p>
                  </a:txBody>
                  <a:tcPr marL="43907" marR="43907" marT="43908" marB="43908" horzOverflow="overflow"/>
                </a:tc>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IE" altLang="en-US" sz="1300" u="none" strike="noStrike" cap="none" normalizeH="0" baseline="0" dirty="0">
                          <a:ln>
                            <a:noFill/>
                          </a:ln>
                          <a:effectLst/>
                        </a:rPr>
                        <a:t>Adds a parameter to a containing 'import' tag's URL.</a:t>
                      </a:r>
                      <a:endParaRPr kumimoji="0" lang="en-IE" altLang="en-US" sz="1300" b="0" i="0" u="none" strike="noStrike" cap="none" normalizeH="0" baseline="0" dirty="0">
                        <a:ln>
                          <a:noFill/>
                        </a:ln>
                        <a:solidFill>
                          <a:schemeClr val="tx1"/>
                        </a:solidFill>
                        <a:effectLst/>
                        <a:latin typeface="Calibri" pitchFamily="34" charset="0"/>
                        <a:ea typeface="Calibri" pitchFamily="34" charset="0"/>
                        <a:cs typeface="Times New Roman" pitchFamily="18" charset="0"/>
                      </a:endParaRPr>
                    </a:p>
                  </a:txBody>
                  <a:tcPr marL="43907" marR="43907" marT="43908" marB="43908" horzOverflow="overflow"/>
                </a:tc>
                <a:extLst>
                  <a:ext uri="{0D108BD9-81ED-4DB2-BD59-A6C34878D82A}">
                    <a16:rowId xmlns:a16="http://schemas.microsoft.com/office/drawing/2014/main" val="10012"/>
                  </a:ext>
                </a:extLst>
              </a:tr>
              <a:tr h="263082">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IE" altLang="en-US" sz="1300" u="sng" strike="noStrike" cap="none" normalizeH="0" baseline="0" dirty="0">
                          <a:ln>
                            <a:noFill/>
                          </a:ln>
                          <a:effectLst/>
                        </a:rPr>
                        <a:t>&lt;c:redirect &gt;</a:t>
                      </a:r>
                      <a:endParaRPr kumimoji="0" lang="en-IE" altLang="en-US" sz="1300" b="0" i="0" u="none" strike="noStrike" cap="none" normalizeH="0" baseline="0" dirty="0">
                        <a:ln>
                          <a:noFill/>
                        </a:ln>
                        <a:solidFill>
                          <a:schemeClr val="tx1"/>
                        </a:solidFill>
                        <a:effectLst/>
                        <a:latin typeface="Calibri" pitchFamily="34" charset="0"/>
                        <a:ea typeface="Calibri" pitchFamily="34" charset="0"/>
                        <a:cs typeface="Times New Roman" pitchFamily="18" charset="0"/>
                      </a:endParaRPr>
                    </a:p>
                  </a:txBody>
                  <a:tcPr marL="43907" marR="43907" marT="43908" marB="43908" horzOverflow="overflow"/>
                </a:tc>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IE" altLang="en-US" sz="1300" u="none" strike="noStrike" cap="none" normalizeH="0" baseline="0" dirty="0">
                          <a:ln>
                            <a:noFill/>
                          </a:ln>
                          <a:effectLst/>
                        </a:rPr>
                        <a:t>Redirects to a new URL.</a:t>
                      </a:r>
                      <a:endParaRPr kumimoji="0" lang="en-IE" altLang="en-US" sz="1300" b="0" i="0" u="none" strike="noStrike" cap="none" normalizeH="0" baseline="0" dirty="0">
                        <a:ln>
                          <a:noFill/>
                        </a:ln>
                        <a:solidFill>
                          <a:schemeClr val="tx1"/>
                        </a:solidFill>
                        <a:effectLst/>
                        <a:latin typeface="Calibri" pitchFamily="34" charset="0"/>
                        <a:ea typeface="Calibri" pitchFamily="34" charset="0"/>
                        <a:cs typeface="Times New Roman" pitchFamily="18" charset="0"/>
                      </a:endParaRPr>
                    </a:p>
                  </a:txBody>
                  <a:tcPr marL="43907" marR="43907" marT="43908" marB="43908" horzOverflow="overflow"/>
                </a:tc>
                <a:extLst>
                  <a:ext uri="{0D108BD9-81ED-4DB2-BD59-A6C34878D82A}">
                    <a16:rowId xmlns:a16="http://schemas.microsoft.com/office/drawing/2014/main" val="10013"/>
                  </a:ext>
                </a:extLst>
              </a:tr>
              <a:tr h="263082">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IE" altLang="en-US" sz="1300" u="sng" strike="noStrike" cap="none" normalizeH="0" baseline="0" dirty="0">
                          <a:ln>
                            <a:noFill/>
                          </a:ln>
                          <a:effectLst/>
                        </a:rPr>
                        <a:t>&lt;c:url&gt;</a:t>
                      </a:r>
                      <a:endParaRPr kumimoji="0" lang="en-IE" altLang="en-US" sz="1300" b="0" i="0" u="none" strike="noStrike" cap="none" normalizeH="0" baseline="0" dirty="0">
                        <a:ln>
                          <a:noFill/>
                        </a:ln>
                        <a:solidFill>
                          <a:schemeClr val="tx1"/>
                        </a:solidFill>
                        <a:effectLst/>
                        <a:latin typeface="Calibri" pitchFamily="34" charset="0"/>
                        <a:ea typeface="Calibri" pitchFamily="34" charset="0"/>
                        <a:cs typeface="Times New Roman" pitchFamily="18" charset="0"/>
                      </a:endParaRPr>
                    </a:p>
                  </a:txBody>
                  <a:tcPr marL="43907" marR="43907" marT="43908" marB="43908" horzOverflow="overflow"/>
                </a:tc>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IE" altLang="en-US" sz="1300" u="none" strike="noStrike" cap="none" normalizeH="0" baseline="0" dirty="0">
                          <a:ln>
                            <a:noFill/>
                          </a:ln>
                          <a:effectLst/>
                        </a:rPr>
                        <a:t>Creates a URL with optional query parameters</a:t>
                      </a:r>
                      <a:endParaRPr kumimoji="0" lang="en-IE" altLang="en-US" sz="1300" b="0" i="0" u="none" strike="noStrike" cap="none" normalizeH="0" baseline="0" dirty="0">
                        <a:ln>
                          <a:noFill/>
                        </a:ln>
                        <a:solidFill>
                          <a:schemeClr val="tx1"/>
                        </a:solidFill>
                        <a:effectLst/>
                        <a:latin typeface="Calibri" pitchFamily="34" charset="0"/>
                        <a:ea typeface="Calibri" pitchFamily="34" charset="0"/>
                        <a:cs typeface="Times New Roman" pitchFamily="18" charset="0"/>
                      </a:endParaRPr>
                    </a:p>
                  </a:txBody>
                  <a:tcPr marL="43907" marR="43907" marT="43908" marB="43908" horzOverflow="overflow"/>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4289626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JSTL Formatting Tags</a:t>
            </a:r>
            <a:endParaRPr lang="en-US" dirty="0"/>
          </a:p>
        </p:txBody>
      </p:sp>
      <p:sp>
        <p:nvSpPr>
          <p:cNvPr id="3" name="Content Placeholder 2"/>
          <p:cNvSpPr>
            <a:spLocks noGrp="1"/>
          </p:cNvSpPr>
          <p:nvPr>
            <p:ph idx="1"/>
          </p:nvPr>
        </p:nvSpPr>
        <p:spPr/>
        <p:txBody>
          <a:bodyPr/>
          <a:lstStyle/>
          <a:p>
            <a:pPr>
              <a:buNone/>
            </a:pPr>
            <a:r>
              <a:rPr lang="en-IE" altLang="en-US" dirty="0"/>
              <a:t>Syntax to include JSTL Core library in JSP:</a:t>
            </a:r>
          </a:p>
          <a:p>
            <a:pPr>
              <a:buNone/>
            </a:pPr>
            <a:r>
              <a:rPr lang="it-IT" altLang="en-US" dirty="0"/>
              <a:t>	&lt;%@ taglib prefix="fmt" uri="http://java.sun.com/jsp/jstl/fmt" %&gt; </a:t>
            </a:r>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32</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587302814"/>
              </p:ext>
            </p:extLst>
          </p:nvPr>
        </p:nvGraphicFramePr>
        <p:xfrm>
          <a:off x="685800" y="2451616"/>
          <a:ext cx="9829800" cy="4109524"/>
        </p:xfrm>
        <a:graphic>
          <a:graphicData uri="http://schemas.openxmlformats.org/drawingml/2006/table">
            <a:tbl>
              <a:tblPr/>
              <a:tblGrid>
                <a:gridCol w="2149643">
                  <a:extLst>
                    <a:ext uri="{9D8B030D-6E8A-4147-A177-3AD203B41FA5}">
                      <a16:colId xmlns:a16="http://schemas.microsoft.com/office/drawing/2014/main" val="20000"/>
                    </a:ext>
                  </a:extLst>
                </a:gridCol>
                <a:gridCol w="7680157">
                  <a:extLst>
                    <a:ext uri="{9D8B030D-6E8A-4147-A177-3AD203B41FA5}">
                      <a16:colId xmlns:a16="http://schemas.microsoft.com/office/drawing/2014/main" val="20001"/>
                    </a:ext>
                  </a:extLst>
                </a:gridCol>
              </a:tblGrid>
              <a:tr h="307367">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IE" altLang="en-US" sz="1400" b="1" i="0" u="none" strike="noStrike" cap="none" normalizeH="0" baseline="0" dirty="0">
                          <a:ln>
                            <a:noFill/>
                          </a:ln>
                          <a:solidFill>
                            <a:schemeClr val="tx1"/>
                          </a:solidFill>
                          <a:effectLst/>
                          <a:latin typeface="Century Schoolbook" pitchFamily="18" charset="0"/>
                        </a:rPr>
                        <a:t>Tag</a:t>
                      </a:r>
                    </a:p>
                  </a:txBody>
                  <a:tcPr marL="47625" marR="47625" marT="49897" marB="49897"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CDCDCD"/>
                    </a:solidFill>
                  </a:tcPr>
                </a:tc>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IE" altLang="en-US" sz="1400" b="1" i="0" u="none" strike="noStrike" cap="none" normalizeH="0" baseline="0">
                          <a:ln>
                            <a:noFill/>
                          </a:ln>
                          <a:solidFill>
                            <a:schemeClr val="tx1"/>
                          </a:solidFill>
                          <a:effectLst/>
                          <a:latin typeface="Century Schoolbook" pitchFamily="18" charset="0"/>
                        </a:rPr>
                        <a:t>Description </a:t>
                      </a:r>
                    </a:p>
                  </a:txBody>
                  <a:tcPr marL="47625" marR="47625" marT="49897" marB="49897"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CDCDCD"/>
                    </a:solidFill>
                  </a:tcPr>
                </a:tc>
                <a:extLst>
                  <a:ext uri="{0D108BD9-81ED-4DB2-BD59-A6C34878D82A}">
                    <a16:rowId xmlns:a16="http://schemas.microsoft.com/office/drawing/2014/main" val="10000"/>
                  </a:ext>
                </a:extLst>
              </a:tr>
              <a:tr h="307367">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400" b="0" i="0" u="none" strike="noStrike" cap="none" normalizeH="0" baseline="0" dirty="0">
                          <a:ln>
                            <a:noFill/>
                          </a:ln>
                          <a:solidFill>
                            <a:schemeClr val="tx1"/>
                          </a:solidFill>
                          <a:effectLst/>
                          <a:latin typeface="Century Schoolbook" pitchFamily="18" charset="0"/>
                        </a:rPr>
                        <a:t>&lt;fmt:formatNumber&gt;</a:t>
                      </a:r>
                    </a:p>
                  </a:txBody>
                  <a:tcPr marL="47625" marR="47625" marT="49897" marB="49897"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400" b="0" i="0" u="none" strike="noStrike" cap="none" normalizeH="0" baseline="0">
                          <a:ln>
                            <a:noFill/>
                          </a:ln>
                          <a:solidFill>
                            <a:schemeClr val="tx1"/>
                          </a:solidFill>
                          <a:effectLst/>
                          <a:latin typeface="Century Schoolbook" pitchFamily="18" charset="0"/>
                        </a:rPr>
                        <a:t>To render numerical value with specific precision or format.</a:t>
                      </a:r>
                    </a:p>
                  </a:txBody>
                  <a:tcPr marL="47625" marR="47625" marT="49897" marB="49897"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extLst>
                  <a:ext uri="{0D108BD9-81ED-4DB2-BD59-A6C34878D82A}">
                    <a16:rowId xmlns:a16="http://schemas.microsoft.com/office/drawing/2014/main" val="10001"/>
                  </a:ext>
                </a:extLst>
              </a:tr>
              <a:tr h="307367">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400" b="0" i="0" u="none" strike="noStrike" cap="none" normalizeH="0" baseline="0" dirty="0">
                          <a:ln>
                            <a:noFill/>
                          </a:ln>
                          <a:solidFill>
                            <a:schemeClr val="tx1"/>
                          </a:solidFill>
                          <a:effectLst/>
                          <a:latin typeface="Century Schoolbook" pitchFamily="18" charset="0"/>
                        </a:rPr>
                        <a:t>&lt;fmt:parseNumber&gt;</a:t>
                      </a:r>
                    </a:p>
                  </a:txBody>
                  <a:tcPr marL="47625" marR="47625" marT="49897" marB="49897"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400" b="0" i="0" u="none" strike="noStrike" cap="none" normalizeH="0" baseline="0">
                          <a:ln>
                            <a:noFill/>
                          </a:ln>
                          <a:solidFill>
                            <a:schemeClr val="tx1"/>
                          </a:solidFill>
                          <a:effectLst/>
                          <a:latin typeface="Century Schoolbook" pitchFamily="18" charset="0"/>
                        </a:rPr>
                        <a:t>Parses the string representation of a number, currency, or percentage.</a:t>
                      </a:r>
                    </a:p>
                  </a:txBody>
                  <a:tcPr marL="47625" marR="47625" marT="49897" marB="49897"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extLst>
                  <a:ext uri="{0D108BD9-81ED-4DB2-BD59-A6C34878D82A}">
                    <a16:rowId xmlns:a16="http://schemas.microsoft.com/office/drawing/2014/main" val="10002"/>
                  </a:ext>
                </a:extLst>
              </a:tr>
              <a:tr h="335974">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400" b="0" i="0" u="none" strike="noStrike" cap="none" normalizeH="0" baseline="0" dirty="0">
                          <a:ln>
                            <a:noFill/>
                          </a:ln>
                          <a:solidFill>
                            <a:schemeClr val="tx1"/>
                          </a:solidFill>
                          <a:effectLst/>
                          <a:latin typeface="Century Schoolbook" pitchFamily="18" charset="0"/>
                        </a:rPr>
                        <a:t>&lt;fmt:formatDate&gt;</a:t>
                      </a:r>
                    </a:p>
                  </a:txBody>
                  <a:tcPr marL="47625" marR="47625" marT="49897" marB="49897"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400" b="0" i="0" u="none" strike="noStrike" cap="none" normalizeH="0" baseline="0" dirty="0">
                          <a:ln>
                            <a:noFill/>
                          </a:ln>
                          <a:solidFill>
                            <a:schemeClr val="tx1"/>
                          </a:solidFill>
                          <a:effectLst/>
                          <a:latin typeface="Century Schoolbook" pitchFamily="18" charset="0"/>
                        </a:rPr>
                        <a:t>Formats a date and/or time using the supplied styles and pattern</a:t>
                      </a:r>
                    </a:p>
                  </a:txBody>
                  <a:tcPr marL="47625" marR="47625" marT="49897" marB="49897"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extLst>
                  <a:ext uri="{0D108BD9-81ED-4DB2-BD59-A6C34878D82A}">
                    <a16:rowId xmlns:a16="http://schemas.microsoft.com/office/drawing/2014/main" val="10003"/>
                  </a:ext>
                </a:extLst>
              </a:tr>
              <a:tr h="405830">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400" b="0" i="0" u="none" strike="noStrike" cap="none" normalizeH="0" baseline="0" dirty="0">
                          <a:ln>
                            <a:noFill/>
                          </a:ln>
                          <a:solidFill>
                            <a:schemeClr val="tx1"/>
                          </a:solidFill>
                          <a:effectLst/>
                          <a:latin typeface="Century Schoolbook" pitchFamily="18" charset="0"/>
                        </a:rPr>
                        <a:t>&lt;fmt:parseDate&gt;</a:t>
                      </a:r>
                    </a:p>
                  </a:txBody>
                  <a:tcPr marL="47625" marR="47625" marT="49897" marB="49897"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400" b="0" i="0" u="none" strike="noStrike" cap="none" normalizeH="0" baseline="0">
                          <a:ln>
                            <a:noFill/>
                          </a:ln>
                          <a:solidFill>
                            <a:schemeClr val="tx1"/>
                          </a:solidFill>
                          <a:effectLst/>
                          <a:latin typeface="Century Schoolbook" pitchFamily="18" charset="0"/>
                        </a:rPr>
                        <a:t>Parses the string representation of a date and/or time</a:t>
                      </a:r>
                    </a:p>
                  </a:txBody>
                  <a:tcPr marL="47625" marR="47625" marT="49897" marB="49897"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extLst>
                  <a:ext uri="{0D108BD9-81ED-4DB2-BD59-A6C34878D82A}">
                    <a16:rowId xmlns:a16="http://schemas.microsoft.com/office/drawing/2014/main" val="10004"/>
                  </a:ext>
                </a:extLst>
              </a:tr>
              <a:tr h="335974">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400" b="0" i="0" u="none" strike="noStrike" cap="none" normalizeH="0" baseline="0" dirty="0">
                          <a:ln>
                            <a:noFill/>
                          </a:ln>
                          <a:solidFill>
                            <a:schemeClr val="tx1"/>
                          </a:solidFill>
                          <a:effectLst/>
                          <a:latin typeface="Century Schoolbook" pitchFamily="18" charset="0"/>
                        </a:rPr>
                        <a:t>&lt;fmt:bundle&gt;</a:t>
                      </a:r>
                    </a:p>
                  </a:txBody>
                  <a:tcPr marL="47625" marR="47625" marT="49897" marB="49897"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400" b="0" i="0" u="none" strike="noStrike" cap="none" normalizeH="0" baseline="0">
                          <a:ln>
                            <a:noFill/>
                          </a:ln>
                          <a:solidFill>
                            <a:schemeClr val="tx1"/>
                          </a:solidFill>
                          <a:effectLst/>
                          <a:latin typeface="Century Schoolbook" pitchFamily="18" charset="0"/>
                        </a:rPr>
                        <a:t>Loads a resource bundle to be used by its tag body.</a:t>
                      </a:r>
                    </a:p>
                  </a:txBody>
                  <a:tcPr marL="47625" marR="47625" marT="49897" marB="49897"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extLst>
                  <a:ext uri="{0D108BD9-81ED-4DB2-BD59-A6C34878D82A}">
                    <a16:rowId xmlns:a16="http://schemas.microsoft.com/office/drawing/2014/main" val="10005"/>
                  </a:ext>
                </a:extLst>
              </a:tr>
              <a:tr h="158219">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400" b="0" i="0" u="none" strike="noStrike" cap="none" normalizeH="0" baseline="0" dirty="0">
                          <a:ln>
                            <a:noFill/>
                          </a:ln>
                          <a:solidFill>
                            <a:schemeClr val="tx1"/>
                          </a:solidFill>
                          <a:effectLst/>
                          <a:latin typeface="Century Schoolbook" pitchFamily="18" charset="0"/>
                        </a:rPr>
                        <a:t>&lt;fmt:setLocale&gt;</a:t>
                      </a:r>
                    </a:p>
                  </a:txBody>
                  <a:tcPr marL="47625" marR="47625" marT="49897" marB="49897"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400" b="0" i="0" u="none" strike="noStrike" cap="none" normalizeH="0" baseline="0">
                          <a:ln>
                            <a:noFill/>
                          </a:ln>
                          <a:solidFill>
                            <a:schemeClr val="tx1"/>
                          </a:solidFill>
                          <a:effectLst/>
                          <a:latin typeface="Century Schoolbook" pitchFamily="18" charset="0"/>
                        </a:rPr>
                        <a:t>Stores the given locale in the locale configuration variable.</a:t>
                      </a:r>
                    </a:p>
                  </a:txBody>
                  <a:tcPr marL="47625" marR="47625" marT="49897" marB="49897"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extLst>
                  <a:ext uri="{0D108BD9-81ED-4DB2-BD59-A6C34878D82A}">
                    <a16:rowId xmlns:a16="http://schemas.microsoft.com/office/drawing/2014/main" val="10006"/>
                  </a:ext>
                </a:extLst>
              </a:tr>
              <a:tr h="514939">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400" b="0" i="0" u="none" strike="noStrike" cap="none" normalizeH="0" baseline="0" dirty="0">
                          <a:ln>
                            <a:noFill/>
                          </a:ln>
                          <a:solidFill>
                            <a:schemeClr val="tx1"/>
                          </a:solidFill>
                          <a:effectLst/>
                          <a:latin typeface="Century Schoolbook" pitchFamily="18" charset="0"/>
                        </a:rPr>
                        <a:t>&lt;fmt:setBundle&gt;</a:t>
                      </a:r>
                    </a:p>
                  </a:txBody>
                  <a:tcPr marL="47625" marR="47625" marT="49897" marB="49897"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400" b="0" i="0" u="none" strike="noStrike" cap="none" normalizeH="0" baseline="0">
                          <a:ln>
                            <a:noFill/>
                          </a:ln>
                          <a:solidFill>
                            <a:schemeClr val="tx1"/>
                          </a:solidFill>
                          <a:effectLst/>
                          <a:latin typeface="Century Schoolbook" pitchFamily="18" charset="0"/>
                        </a:rPr>
                        <a:t>Loads a resource bundle and stores it in the named scoped variable or the bundle configuration variable.</a:t>
                      </a:r>
                    </a:p>
                  </a:txBody>
                  <a:tcPr marL="47625" marR="47625" marT="49897" marB="49897"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extLst>
                  <a:ext uri="{0D108BD9-81ED-4DB2-BD59-A6C34878D82A}">
                    <a16:rowId xmlns:a16="http://schemas.microsoft.com/office/drawing/2014/main" val="10007"/>
                  </a:ext>
                </a:extLst>
              </a:tr>
              <a:tr h="0">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400" b="0" i="0" u="none" strike="noStrike" cap="none" normalizeH="0" baseline="0" dirty="0">
                          <a:ln>
                            <a:noFill/>
                          </a:ln>
                          <a:solidFill>
                            <a:schemeClr val="tx1"/>
                          </a:solidFill>
                          <a:effectLst/>
                          <a:latin typeface="Century Schoolbook" pitchFamily="18" charset="0"/>
                        </a:rPr>
                        <a:t>&lt;fmt:timeZone&gt;</a:t>
                      </a:r>
                    </a:p>
                  </a:txBody>
                  <a:tcPr marL="47625" marR="47625" marT="49897" marB="49897"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400" b="0" i="0" u="none" strike="noStrike" cap="none" normalizeH="0" baseline="0">
                          <a:ln>
                            <a:noFill/>
                          </a:ln>
                          <a:solidFill>
                            <a:schemeClr val="tx1"/>
                          </a:solidFill>
                          <a:effectLst/>
                          <a:latin typeface="Century Schoolbook" pitchFamily="18" charset="0"/>
                        </a:rPr>
                        <a:t>Specifies the time zone for any time formatting or parsing actions nested in its body.</a:t>
                      </a:r>
                    </a:p>
                  </a:txBody>
                  <a:tcPr marL="47625" marR="47625" marT="49897" marB="49897"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extLst>
                  <a:ext uri="{0D108BD9-81ED-4DB2-BD59-A6C34878D82A}">
                    <a16:rowId xmlns:a16="http://schemas.microsoft.com/office/drawing/2014/main" val="10008"/>
                  </a:ext>
                </a:extLst>
              </a:tr>
              <a:tr h="307367">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400" b="0" i="0" u="none" strike="noStrike" cap="none" normalizeH="0" baseline="0" dirty="0">
                          <a:ln>
                            <a:noFill/>
                          </a:ln>
                          <a:solidFill>
                            <a:schemeClr val="tx1"/>
                          </a:solidFill>
                          <a:effectLst/>
                          <a:latin typeface="Century Schoolbook" pitchFamily="18" charset="0"/>
                        </a:rPr>
                        <a:t>&lt;fmt:setTimeZone&gt;</a:t>
                      </a:r>
                    </a:p>
                  </a:txBody>
                  <a:tcPr marL="47625" marR="47625" marT="49897" marB="49897"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400" b="0" i="0" u="none" strike="noStrike" cap="none" normalizeH="0" baseline="0">
                          <a:ln>
                            <a:noFill/>
                          </a:ln>
                          <a:solidFill>
                            <a:schemeClr val="tx1"/>
                          </a:solidFill>
                          <a:effectLst/>
                          <a:latin typeface="Century Schoolbook" pitchFamily="18" charset="0"/>
                        </a:rPr>
                        <a:t>Stores the given time zone in the time zone configuration variable</a:t>
                      </a:r>
                    </a:p>
                  </a:txBody>
                  <a:tcPr marL="47625" marR="47625" marT="49897" marB="49897"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extLst>
                  <a:ext uri="{0D108BD9-81ED-4DB2-BD59-A6C34878D82A}">
                    <a16:rowId xmlns:a16="http://schemas.microsoft.com/office/drawing/2014/main" val="10009"/>
                  </a:ext>
                </a:extLst>
              </a:tr>
              <a:tr h="307367">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400" b="0" i="0" u="none" strike="noStrike" cap="none" normalizeH="0" baseline="0" dirty="0">
                          <a:ln>
                            <a:noFill/>
                          </a:ln>
                          <a:solidFill>
                            <a:schemeClr val="tx1"/>
                          </a:solidFill>
                          <a:effectLst/>
                          <a:latin typeface="Century Schoolbook" pitchFamily="18" charset="0"/>
                        </a:rPr>
                        <a:t>&lt;fmt:message&gt;</a:t>
                      </a:r>
                    </a:p>
                  </a:txBody>
                  <a:tcPr marL="47625" marR="47625" marT="49897" marB="49897"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400" b="0" i="0" u="none" strike="noStrike" cap="none" normalizeH="0" baseline="0">
                          <a:ln>
                            <a:noFill/>
                          </a:ln>
                          <a:solidFill>
                            <a:schemeClr val="tx1"/>
                          </a:solidFill>
                          <a:effectLst/>
                          <a:latin typeface="Century Schoolbook" pitchFamily="18" charset="0"/>
                        </a:rPr>
                        <a:t>To display an internationalized message.</a:t>
                      </a:r>
                    </a:p>
                  </a:txBody>
                  <a:tcPr marL="47625" marR="47625" marT="49897" marB="49897"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extLst>
                  <a:ext uri="{0D108BD9-81ED-4DB2-BD59-A6C34878D82A}">
                    <a16:rowId xmlns:a16="http://schemas.microsoft.com/office/drawing/2014/main" val="10010"/>
                  </a:ext>
                </a:extLst>
              </a:tr>
              <a:tr h="307367">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400" b="0" i="0" u="none" strike="noStrike" cap="none" normalizeH="0" baseline="0" dirty="0">
                          <a:ln>
                            <a:noFill/>
                          </a:ln>
                          <a:solidFill>
                            <a:schemeClr val="tx1"/>
                          </a:solidFill>
                          <a:effectLst/>
                          <a:latin typeface="Century Schoolbook" pitchFamily="18" charset="0"/>
                        </a:rPr>
                        <a:t>&lt;fmt:requestEncoding&gt;</a:t>
                      </a:r>
                    </a:p>
                  </a:txBody>
                  <a:tcPr marL="47625" marR="47625" marT="49897" marB="49897"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400" b="0" i="0" u="none" strike="noStrike" cap="none" normalizeH="0" baseline="0" dirty="0">
                          <a:ln>
                            <a:noFill/>
                          </a:ln>
                          <a:solidFill>
                            <a:schemeClr val="tx1"/>
                          </a:solidFill>
                          <a:effectLst/>
                          <a:latin typeface="Century Schoolbook" pitchFamily="18" charset="0"/>
                        </a:rPr>
                        <a:t>Sets the request character encoding</a:t>
                      </a:r>
                    </a:p>
                  </a:txBody>
                  <a:tcPr marL="47625" marR="47625" marT="49897" marB="49897"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1721314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JSTL SQL Tags</a:t>
            </a:r>
            <a:endParaRPr lang="en-US" dirty="0"/>
          </a:p>
        </p:txBody>
      </p:sp>
      <p:sp>
        <p:nvSpPr>
          <p:cNvPr id="3" name="Content Placeholder 2"/>
          <p:cNvSpPr>
            <a:spLocks noGrp="1"/>
          </p:cNvSpPr>
          <p:nvPr>
            <p:ph idx="1"/>
          </p:nvPr>
        </p:nvSpPr>
        <p:spPr/>
        <p:txBody>
          <a:bodyPr/>
          <a:lstStyle/>
          <a:p>
            <a:pPr marL="0" indent="0">
              <a:buNone/>
            </a:pPr>
            <a:r>
              <a:rPr lang="it-IT" altLang="en-US" dirty="0"/>
              <a:t>&lt;%@ taglib prefix="sql" uri="http://java.sun.com/jsp/jstl/sql" %&gt;</a:t>
            </a:r>
            <a:endParaRPr lang="en-US" dirty="0"/>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33</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808309117"/>
              </p:ext>
            </p:extLst>
          </p:nvPr>
        </p:nvGraphicFramePr>
        <p:xfrm>
          <a:off x="569495" y="2038598"/>
          <a:ext cx="10070796" cy="4209802"/>
        </p:xfrm>
        <a:graphic>
          <a:graphicData uri="http://schemas.openxmlformats.org/drawingml/2006/table">
            <a:tbl>
              <a:tblPr/>
              <a:tblGrid>
                <a:gridCol w="2630905">
                  <a:extLst>
                    <a:ext uri="{9D8B030D-6E8A-4147-A177-3AD203B41FA5}">
                      <a16:colId xmlns:a16="http://schemas.microsoft.com/office/drawing/2014/main" val="20000"/>
                    </a:ext>
                  </a:extLst>
                </a:gridCol>
                <a:gridCol w="7439891">
                  <a:extLst>
                    <a:ext uri="{9D8B030D-6E8A-4147-A177-3AD203B41FA5}">
                      <a16:colId xmlns:a16="http://schemas.microsoft.com/office/drawing/2014/main" val="20001"/>
                    </a:ext>
                  </a:extLst>
                </a:gridCol>
              </a:tblGrid>
              <a:tr h="393493">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IE" altLang="en-US" sz="1900" b="1" i="0" u="none" strike="noStrike" cap="none" normalizeH="0" baseline="0">
                          <a:ln>
                            <a:noFill/>
                          </a:ln>
                          <a:solidFill>
                            <a:schemeClr val="tx1"/>
                          </a:solidFill>
                          <a:effectLst/>
                          <a:latin typeface="Century Schoolbook" pitchFamily="18" charset="0"/>
                        </a:rPr>
                        <a:t>Tag</a:t>
                      </a:r>
                    </a:p>
                  </a:txBody>
                  <a:tcPr marL="47625" marR="47625" marT="50708" marB="50708"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CDCDCD"/>
                    </a:solidFill>
                  </a:tcPr>
                </a:tc>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IE" altLang="en-US" sz="1900" b="1" i="0" u="none" strike="noStrike" cap="none" normalizeH="0" baseline="0">
                          <a:ln>
                            <a:noFill/>
                          </a:ln>
                          <a:solidFill>
                            <a:schemeClr val="tx1"/>
                          </a:solidFill>
                          <a:effectLst/>
                          <a:latin typeface="Century Schoolbook" pitchFamily="18" charset="0"/>
                        </a:rPr>
                        <a:t>Description </a:t>
                      </a:r>
                    </a:p>
                  </a:txBody>
                  <a:tcPr marL="47625" marR="47625" marT="50708" marB="50708"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CDCDCD"/>
                    </a:solidFill>
                  </a:tcPr>
                </a:tc>
                <a:extLst>
                  <a:ext uri="{0D108BD9-81ED-4DB2-BD59-A6C34878D82A}">
                    <a16:rowId xmlns:a16="http://schemas.microsoft.com/office/drawing/2014/main" val="10000"/>
                  </a:ext>
                </a:extLst>
              </a:tr>
              <a:tr h="393493">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900" b="0" i="0" u="none" strike="noStrike" cap="none" normalizeH="0" baseline="0" dirty="0">
                          <a:ln>
                            <a:noFill/>
                          </a:ln>
                          <a:solidFill>
                            <a:schemeClr val="tx1"/>
                          </a:solidFill>
                          <a:effectLst/>
                          <a:latin typeface="Century Schoolbook" pitchFamily="18" charset="0"/>
                        </a:rPr>
                        <a:t>&lt;sql:setDataSource&gt;</a:t>
                      </a:r>
                    </a:p>
                  </a:txBody>
                  <a:tcPr marL="47625" marR="47625" marT="50708" marB="50708"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900" b="0" i="0" u="none" strike="noStrike" cap="none" normalizeH="0" baseline="0">
                          <a:ln>
                            <a:noFill/>
                          </a:ln>
                          <a:solidFill>
                            <a:schemeClr val="tx1"/>
                          </a:solidFill>
                          <a:effectLst/>
                          <a:latin typeface="Century Schoolbook" pitchFamily="18" charset="0"/>
                        </a:rPr>
                        <a:t>Creates a simple DataSource suitable only for prototyping</a:t>
                      </a:r>
                    </a:p>
                  </a:txBody>
                  <a:tcPr marL="47625" marR="47625" marT="50708" marB="50708"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extLst>
                  <a:ext uri="{0D108BD9-81ED-4DB2-BD59-A6C34878D82A}">
                    <a16:rowId xmlns:a16="http://schemas.microsoft.com/office/drawing/2014/main" val="10001"/>
                  </a:ext>
                </a:extLst>
              </a:tr>
              <a:tr h="685570">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900" b="0" i="0" u="none" strike="noStrike" cap="none" normalizeH="0" baseline="0" dirty="0">
                          <a:ln>
                            <a:noFill/>
                          </a:ln>
                          <a:solidFill>
                            <a:schemeClr val="tx1"/>
                          </a:solidFill>
                          <a:effectLst/>
                          <a:latin typeface="Century Schoolbook" pitchFamily="18" charset="0"/>
                        </a:rPr>
                        <a:t>&lt;sql:query&gt;</a:t>
                      </a:r>
                    </a:p>
                  </a:txBody>
                  <a:tcPr marL="47625" marR="47625" marT="50708" marB="50708"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900" b="0" i="0" u="none" strike="noStrike" cap="none" normalizeH="0" baseline="0">
                          <a:ln>
                            <a:noFill/>
                          </a:ln>
                          <a:solidFill>
                            <a:schemeClr val="tx1"/>
                          </a:solidFill>
                          <a:effectLst/>
                          <a:latin typeface="Century Schoolbook" pitchFamily="18" charset="0"/>
                        </a:rPr>
                        <a:t>Executes the SQL query defined in its body or through the sql attribute.</a:t>
                      </a:r>
                    </a:p>
                  </a:txBody>
                  <a:tcPr marL="47625" marR="47625" marT="50708" marB="50708"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extLst>
                  <a:ext uri="{0D108BD9-81ED-4DB2-BD59-A6C34878D82A}">
                    <a16:rowId xmlns:a16="http://schemas.microsoft.com/office/drawing/2014/main" val="10002"/>
                  </a:ext>
                </a:extLst>
              </a:tr>
              <a:tr h="685570">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900" b="0" i="0" u="none" strike="noStrike" cap="none" normalizeH="0" baseline="0" dirty="0">
                          <a:ln>
                            <a:noFill/>
                          </a:ln>
                          <a:solidFill>
                            <a:schemeClr val="tx1"/>
                          </a:solidFill>
                          <a:effectLst/>
                          <a:latin typeface="Century Schoolbook" pitchFamily="18" charset="0"/>
                        </a:rPr>
                        <a:t>&lt;sql:update&gt;</a:t>
                      </a:r>
                    </a:p>
                  </a:txBody>
                  <a:tcPr marL="47625" marR="47625" marT="50708" marB="50708"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900" b="0" i="0" u="none" strike="noStrike" cap="none" normalizeH="0" baseline="0">
                          <a:ln>
                            <a:noFill/>
                          </a:ln>
                          <a:solidFill>
                            <a:schemeClr val="tx1"/>
                          </a:solidFill>
                          <a:effectLst/>
                          <a:latin typeface="Century Schoolbook" pitchFamily="18" charset="0"/>
                        </a:rPr>
                        <a:t>Executes the SQL update defined in its body or through the sql attribute. </a:t>
                      </a:r>
                    </a:p>
                  </a:txBody>
                  <a:tcPr marL="47625" marR="47625" marT="50708" marB="50708"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extLst>
                  <a:ext uri="{0D108BD9-81ED-4DB2-BD59-A6C34878D82A}">
                    <a16:rowId xmlns:a16="http://schemas.microsoft.com/office/drawing/2014/main" val="10003"/>
                  </a:ext>
                </a:extLst>
              </a:tr>
              <a:tr h="685570">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900" b="0" i="0" u="none" strike="noStrike" cap="none" normalizeH="0" baseline="0" dirty="0">
                          <a:ln>
                            <a:noFill/>
                          </a:ln>
                          <a:solidFill>
                            <a:schemeClr val="tx1"/>
                          </a:solidFill>
                          <a:effectLst/>
                          <a:latin typeface="Century Schoolbook" pitchFamily="18" charset="0"/>
                        </a:rPr>
                        <a:t>&lt;sql:param&gt;</a:t>
                      </a:r>
                    </a:p>
                  </a:txBody>
                  <a:tcPr marL="47625" marR="47625" marT="50708" marB="50708"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900" b="0" i="0" u="none" strike="noStrike" cap="none" normalizeH="0" baseline="0">
                          <a:ln>
                            <a:noFill/>
                          </a:ln>
                          <a:solidFill>
                            <a:schemeClr val="tx1"/>
                          </a:solidFill>
                          <a:effectLst/>
                          <a:latin typeface="Century Schoolbook" pitchFamily="18" charset="0"/>
                        </a:rPr>
                        <a:t>Sets a parameter in an SQL statement to the specified value.</a:t>
                      </a:r>
                    </a:p>
                  </a:txBody>
                  <a:tcPr marL="47625" marR="47625" marT="50708" marB="50708"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extLst>
                  <a:ext uri="{0D108BD9-81ED-4DB2-BD59-A6C34878D82A}">
                    <a16:rowId xmlns:a16="http://schemas.microsoft.com/office/drawing/2014/main" val="10004"/>
                  </a:ext>
                </a:extLst>
              </a:tr>
              <a:tr h="685570">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900" b="0" i="0" u="none" strike="noStrike" cap="none" normalizeH="0" baseline="0" dirty="0">
                          <a:ln>
                            <a:noFill/>
                          </a:ln>
                          <a:solidFill>
                            <a:schemeClr val="tx1"/>
                          </a:solidFill>
                          <a:effectLst/>
                          <a:latin typeface="Century Schoolbook" pitchFamily="18" charset="0"/>
                        </a:rPr>
                        <a:t>&lt;sql:dateParam&gt;</a:t>
                      </a:r>
                    </a:p>
                  </a:txBody>
                  <a:tcPr marL="47625" marR="47625" marT="50708" marB="50708"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900" b="0" i="0" u="none" strike="noStrike" cap="none" normalizeH="0" baseline="0">
                          <a:ln>
                            <a:noFill/>
                          </a:ln>
                          <a:solidFill>
                            <a:schemeClr val="tx1"/>
                          </a:solidFill>
                          <a:effectLst/>
                          <a:latin typeface="Century Schoolbook" pitchFamily="18" charset="0"/>
                        </a:rPr>
                        <a:t>Sets a parameter in an SQL statement to the specified java.util.Date value. </a:t>
                      </a:r>
                    </a:p>
                  </a:txBody>
                  <a:tcPr marL="47625" marR="47625" marT="50708" marB="50708"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extLst>
                  <a:ext uri="{0D108BD9-81ED-4DB2-BD59-A6C34878D82A}">
                    <a16:rowId xmlns:a16="http://schemas.microsoft.com/office/drawing/2014/main" val="10005"/>
                  </a:ext>
                </a:extLst>
              </a:tr>
              <a:tr h="547183">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900" b="0" i="0" u="none" strike="noStrike" cap="none" normalizeH="0" baseline="0" dirty="0">
                          <a:ln>
                            <a:noFill/>
                          </a:ln>
                          <a:solidFill>
                            <a:schemeClr val="tx1"/>
                          </a:solidFill>
                          <a:effectLst/>
                          <a:latin typeface="Century Schoolbook" pitchFamily="18" charset="0"/>
                        </a:rPr>
                        <a:t>&lt;sql:</a:t>
                      </a:r>
                    </a:p>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900" b="0" i="0" u="none" strike="noStrike" cap="none" normalizeH="0" baseline="0" dirty="0">
                          <a:ln>
                            <a:noFill/>
                          </a:ln>
                          <a:solidFill>
                            <a:schemeClr val="tx1"/>
                          </a:solidFill>
                          <a:effectLst/>
                          <a:latin typeface="Century Schoolbook" pitchFamily="18" charset="0"/>
                        </a:rPr>
                        <a:t>transaction &gt;</a:t>
                      </a:r>
                    </a:p>
                  </a:txBody>
                  <a:tcPr marL="47625" marR="47625" marT="50708" marB="50708"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900" b="0" i="0" u="none" strike="noStrike" cap="none" normalizeH="0" baseline="0" dirty="0">
                          <a:ln>
                            <a:noFill/>
                          </a:ln>
                          <a:solidFill>
                            <a:schemeClr val="tx1"/>
                          </a:solidFill>
                          <a:effectLst/>
                          <a:latin typeface="Century Schoolbook" pitchFamily="18" charset="0"/>
                        </a:rPr>
                        <a:t>Provides nested database action elements with a shared Connection, set up to execute all statements as one transaction.</a:t>
                      </a:r>
                    </a:p>
                  </a:txBody>
                  <a:tcPr marL="47625" marR="47625" marT="50708" marB="50708"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248935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JSTL XML Tags</a:t>
            </a:r>
            <a:endParaRPr lang="en-US" dirty="0"/>
          </a:p>
        </p:txBody>
      </p:sp>
      <p:sp>
        <p:nvSpPr>
          <p:cNvPr id="3" name="Content Placeholder 2"/>
          <p:cNvSpPr>
            <a:spLocks noGrp="1"/>
          </p:cNvSpPr>
          <p:nvPr>
            <p:ph idx="1"/>
          </p:nvPr>
        </p:nvSpPr>
        <p:spPr/>
        <p:txBody>
          <a:bodyPr/>
          <a:lstStyle/>
          <a:p>
            <a:pPr marL="0" indent="0">
              <a:buNone/>
            </a:pPr>
            <a:r>
              <a:rPr lang="en-IE" altLang="en-US" dirty="0"/>
              <a:t>&lt;%@ </a:t>
            </a:r>
            <a:r>
              <a:rPr lang="en-IE" altLang="en-US" dirty="0" err="1"/>
              <a:t>taglib</a:t>
            </a:r>
            <a:r>
              <a:rPr lang="en-IE" altLang="en-US" dirty="0"/>
              <a:t> prefix="x" </a:t>
            </a:r>
            <a:r>
              <a:rPr lang="en-IE" altLang="en-US" dirty="0" err="1"/>
              <a:t>uri</a:t>
            </a:r>
            <a:r>
              <a:rPr lang="en-IE" altLang="en-US" dirty="0"/>
              <a:t>="http://java.sun.com/</a:t>
            </a:r>
            <a:r>
              <a:rPr lang="en-IE" altLang="en-US" dirty="0" err="1"/>
              <a:t>jsp</a:t>
            </a:r>
            <a:r>
              <a:rPr lang="en-IE" altLang="en-US" dirty="0"/>
              <a:t>/</a:t>
            </a:r>
            <a:r>
              <a:rPr lang="en-IE" altLang="en-US" dirty="0" err="1"/>
              <a:t>jstl</a:t>
            </a:r>
            <a:r>
              <a:rPr lang="en-IE" altLang="en-US" dirty="0"/>
              <a:t>/xml" %&gt;</a:t>
            </a:r>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34</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733714355"/>
              </p:ext>
            </p:extLst>
          </p:nvPr>
        </p:nvGraphicFramePr>
        <p:xfrm>
          <a:off x="307695" y="1871331"/>
          <a:ext cx="10332596" cy="4963219"/>
        </p:xfrm>
        <a:graphic>
          <a:graphicData uri="http://schemas.openxmlformats.org/drawingml/2006/table">
            <a:tbl>
              <a:tblPr/>
              <a:tblGrid>
                <a:gridCol w="1543241">
                  <a:extLst>
                    <a:ext uri="{9D8B030D-6E8A-4147-A177-3AD203B41FA5}">
                      <a16:colId xmlns:a16="http://schemas.microsoft.com/office/drawing/2014/main" val="20000"/>
                    </a:ext>
                  </a:extLst>
                </a:gridCol>
                <a:gridCol w="8789355">
                  <a:extLst>
                    <a:ext uri="{9D8B030D-6E8A-4147-A177-3AD203B41FA5}">
                      <a16:colId xmlns:a16="http://schemas.microsoft.com/office/drawing/2014/main" val="20001"/>
                    </a:ext>
                  </a:extLst>
                </a:gridCol>
              </a:tblGrid>
              <a:tr h="255915">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IE" altLang="en-US" sz="1600" b="1" i="0" u="none" strike="noStrike" cap="none" normalizeH="0" baseline="0">
                          <a:ln>
                            <a:noFill/>
                          </a:ln>
                          <a:solidFill>
                            <a:schemeClr val="tx1"/>
                          </a:solidFill>
                          <a:effectLst/>
                          <a:latin typeface="Century Schoolbook" pitchFamily="18" charset="0"/>
                        </a:rPr>
                        <a:t>Tag</a:t>
                      </a:r>
                    </a:p>
                  </a:txBody>
                  <a:tcPr marT="45864" marB="45864"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CDCDCD"/>
                    </a:solidFill>
                  </a:tcPr>
                </a:tc>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IE" altLang="en-US" sz="1600" b="1" i="0" u="none" strike="noStrike" cap="none" normalizeH="0" baseline="0">
                          <a:ln>
                            <a:noFill/>
                          </a:ln>
                          <a:solidFill>
                            <a:schemeClr val="tx1"/>
                          </a:solidFill>
                          <a:effectLst/>
                          <a:latin typeface="Century Schoolbook" pitchFamily="18" charset="0"/>
                        </a:rPr>
                        <a:t>Description </a:t>
                      </a:r>
                    </a:p>
                  </a:txBody>
                  <a:tcPr marT="45864" marB="45864"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CDCDCD"/>
                    </a:solidFill>
                  </a:tcPr>
                </a:tc>
                <a:extLst>
                  <a:ext uri="{0D108BD9-81ED-4DB2-BD59-A6C34878D82A}">
                    <a16:rowId xmlns:a16="http://schemas.microsoft.com/office/drawing/2014/main" val="10000"/>
                  </a:ext>
                </a:extLst>
              </a:tr>
              <a:tr h="255915">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600" b="0" i="0" u="none" strike="noStrike" cap="none" normalizeH="0" baseline="0" dirty="0">
                          <a:ln>
                            <a:noFill/>
                          </a:ln>
                          <a:solidFill>
                            <a:schemeClr val="tx1"/>
                          </a:solidFill>
                          <a:effectLst/>
                          <a:latin typeface="Century Schoolbook" pitchFamily="18" charset="0"/>
                        </a:rPr>
                        <a:t>&lt;x:out&gt;</a:t>
                      </a:r>
                    </a:p>
                  </a:txBody>
                  <a:tcPr marT="45864" marB="45864"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600" b="0" i="0" u="none" strike="noStrike" cap="none" normalizeH="0" baseline="0">
                          <a:ln>
                            <a:noFill/>
                          </a:ln>
                          <a:solidFill>
                            <a:schemeClr val="tx1"/>
                          </a:solidFill>
                          <a:effectLst/>
                          <a:latin typeface="Century Schoolbook" pitchFamily="18" charset="0"/>
                        </a:rPr>
                        <a:t>Like &lt;%= ... &gt;, but for XPath expressions. </a:t>
                      </a:r>
                    </a:p>
                  </a:txBody>
                  <a:tcPr marT="45864" marB="45864"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extLst>
                  <a:ext uri="{0D108BD9-81ED-4DB2-BD59-A6C34878D82A}">
                    <a16:rowId xmlns:a16="http://schemas.microsoft.com/office/drawing/2014/main" val="10001"/>
                  </a:ext>
                </a:extLst>
              </a:tr>
              <a:tr h="442034">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600" b="0" i="0" u="none" strike="noStrike" cap="none" normalizeH="0" baseline="0" dirty="0">
                          <a:ln>
                            <a:noFill/>
                          </a:ln>
                          <a:solidFill>
                            <a:schemeClr val="tx1"/>
                          </a:solidFill>
                          <a:effectLst/>
                          <a:latin typeface="Century Schoolbook" pitchFamily="18" charset="0"/>
                        </a:rPr>
                        <a:t>&lt;x:parse&gt;</a:t>
                      </a:r>
                    </a:p>
                  </a:txBody>
                  <a:tcPr marT="45864" marB="45864"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600" b="0" i="0" u="none" strike="noStrike" cap="none" normalizeH="0" baseline="0">
                          <a:ln>
                            <a:noFill/>
                          </a:ln>
                          <a:solidFill>
                            <a:schemeClr val="tx1"/>
                          </a:solidFill>
                          <a:effectLst/>
                          <a:latin typeface="Century Schoolbook" pitchFamily="18" charset="0"/>
                        </a:rPr>
                        <a:t>Use to parse XML data specified either via an attribute or in the tag body.</a:t>
                      </a:r>
                    </a:p>
                  </a:txBody>
                  <a:tcPr marT="45864" marB="45864"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extLst>
                  <a:ext uri="{0D108BD9-81ED-4DB2-BD59-A6C34878D82A}">
                    <a16:rowId xmlns:a16="http://schemas.microsoft.com/office/drawing/2014/main" val="10002"/>
                  </a:ext>
                </a:extLst>
              </a:tr>
              <a:tr h="256884">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600" b="0" i="0" u="none" strike="noStrike" cap="none" normalizeH="0" baseline="0" dirty="0">
                          <a:ln>
                            <a:noFill/>
                          </a:ln>
                          <a:solidFill>
                            <a:schemeClr val="tx1"/>
                          </a:solidFill>
                          <a:effectLst/>
                          <a:latin typeface="Century Schoolbook" pitchFamily="18" charset="0"/>
                        </a:rPr>
                        <a:t>&lt;x:set &gt;</a:t>
                      </a:r>
                    </a:p>
                  </a:txBody>
                  <a:tcPr marT="45864" marB="45864"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600" b="0" i="0" u="none" strike="noStrike" cap="none" normalizeH="0" baseline="0">
                          <a:ln>
                            <a:noFill/>
                          </a:ln>
                          <a:solidFill>
                            <a:schemeClr val="tx1"/>
                          </a:solidFill>
                          <a:effectLst/>
                          <a:latin typeface="Century Schoolbook" pitchFamily="18" charset="0"/>
                        </a:rPr>
                        <a:t>Sets a variable to the value of an XPath expression.</a:t>
                      </a:r>
                    </a:p>
                  </a:txBody>
                  <a:tcPr marT="45864" marB="45864"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extLst>
                  <a:ext uri="{0D108BD9-81ED-4DB2-BD59-A6C34878D82A}">
                    <a16:rowId xmlns:a16="http://schemas.microsoft.com/office/drawing/2014/main" val="10003"/>
                  </a:ext>
                </a:extLst>
              </a:tr>
              <a:tr h="614341">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600" b="0" i="0" u="none" strike="noStrike" cap="none" normalizeH="0" baseline="0" dirty="0">
                          <a:ln>
                            <a:noFill/>
                          </a:ln>
                          <a:solidFill>
                            <a:schemeClr val="tx1"/>
                          </a:solidFill>
                          <a:effectLst/>
                          <a:latin typeface="Century Schoolbook" pitchFamily="18" charset="0"/>
                        </a:rPr>
                        <a:t>&lt;x:if &gt;</a:t>
                      </a:r>
                    </a:p>
                  </a:txBody>
                  <a:tcPr marT="45864" marB="45864"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600" b="0" i="0" u="none" strike="noStrike" cap="none" normalizeH="0" baseline="0">
                          <a:ln>
                            <a:noFill/>
                          </a:ln>
                          <a:solidFill>
                            <a:schemeClr val="tx1"/>
                          </a:solidFill>
                          <a:effectLst/>
                          <a:latin typeface="Century Schoolbook" pitchFamily="18" charset="0"/>
                        </a:rPr>
                        <a:t>Evaluates a test XPath expression and if it is true, it processes its body. If the test condition is false, the body is ignored.</a:t>
                      </a:r>
                    </a:p>
                  </a:txBody>
                  <a:tcPr marT="45864" marB="45864"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extLst>
                  <a:ext uri="{0D108BD9-81ED-4DB2-BD59-A6C34878D82A}">
                    <a16:rowId xmlns:a16="http://schemas.microsoft.com/office/drawing/2014/main" val="10004"/>
                  </a:ext>
                </a:extLst>
              </a:tr>
              <a:tr h="256884">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600" b="0" i="0" u="none" strike="noStrike" cap="none" normalizeH="0" baseline="0" dirty="0">
                          <a:ln>
                            <a:noFill/>
                          </a:ln>
                          <a:solidFill>
                            <a:schemeClr val="tx1"/>
                          </a:solidFill>
                          <a:effectLst/>
                          <a:latin typeface="Century Schoolbook" pitchFamily="18" charset="0"/>
                        </a:rPr>
                        <a:t>&lt;x:forEach&gt;</a:t>
                      </a:r>
                    </a:p>
                  </a:txBody>
                  <a:tcPr marT="45864" marB="45864"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600" b="0" i="0" u="none" strike="noStrike" cap="none" normalizeH="0" baseline="0">
                          <a:ln>
                            <a:noFill/>
                          </a:ln>
                          <a:solidFill>
                            <a:schemeClr val="tx1"/>
                          </a:solidFill>
                          <a:effectLst/>
                          <a:latin typeface="Century Schoolbook" pitchFamily="18" charset="0"/>
                        </a:rPr>
                        <a:t>To loop over nodes in an XML document.</a:t>
                      </a:r>
                    </a:p>
                  </a:txBody>
                  <a:tcPr marT="45864" marB="45864"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extLst>
                  <a:ext uri="{0D108BD9-81ED-4DB2-BD59-A6C34878D82A}">
                    <a16:rowId xmlns:a16="http://schemas.microsoft.com/office/drawing/2014/main" val="10005"/>
                  </a:ext>
                </a:extLst>
              </a:tr>
              <a:tr h="628154">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600" b="0" i="0" u="none" strike="noStrike" cap="none" normalizeH="0" baseline="0" dirty="0">
                          <a:ln>
                            <a:noFill/>
                          </a:ln>
                          <a:solidFill>
                            <a:schemeClr val="tx1"/>
                          </a:solidFill>
                          <a:effectLst/>
                          <a:latin typeface="Century Schoolbook" pitchFamily="18" charset="0"/>
                        </a:rPr>
                        <a:t>&lt;x:choose&gt;</a:t>
                      </a:r>
                    </a:p>
                  </a:txBody>
                  <a:tcPr marT="45864" marB="45864"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600" b="0" i="0" u="none" strike="noStrike" cap="none" normalizeH="0" baseline="0">
                          <a:ln>
                            <a:noFill/>
                          </a:ln>
                          <a:solidFill>
                            <a:schemeClr val="tx1"/>
                          </a:solidFill>
                          <a:effectLst/>
                          <a:latin typeface="Century Schoolbook" pitchFamily="18" charset="0"/>
                        </a:rPr>
                        <a:t>Simple conditional tag that establishes a context for mutually exclusive conditional operations, marked by &lt;when&gt; and &lt;otherwise&gt;</a:t>
                      </a:r>
                    </a:p>
                  </a:txBody>
                  <a:tcPr marT="45864" marB="45864"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extLst>
                  <a:ext uri="{0D108BD9-81ED-4DB2-BD59-A6C34878D82A}">
                    <a16:rowId xmlns:a16="http://schemas.microsoft.com/office/drawing/2014/main" val="10006"/>
                  </a:ext>
                </a:extLst>
              </a:tr>
              <a:tr h="255330">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600" b="0" i="0" u="none" strike="noStrike" cap="none" normalizeH="0" baseline="0" dirty="0">
                          <a:ln>
                            <a:noFill/>
                          </a:ln>
                          <a:solidFill>
                            <a:schemeClr val="tx1"/>
                          </a:solidFill>
                          <a:effectLst/>
                          <a:latin typeface="Century Schoolbook" pitchFamily="18" charset="0"/>
                        </a:rPr>
                        <a:t>&lt;x:when &gt;</a:t>
                      </a:r>
                    </a:p>
                  </a:txBody>
                  <a:tcPr marT="45864" marB="45864"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600" b="0" i="0" u="none" strike="noStrike" cap="none" normalizeH="0" baseline="0">
                          <a:ln>
                            <a:noFill/>
                          </a:ln>
                          <a:solidFill>
                            <a:schemeClr val="tx1"/>
                          </a:solidFill>
                          <a:effectLst/>
                          <a:latin typeface="Century Schoolbook" pitchFamily="18" charset="0"/>
                        </a:rPr>
                        <a:t>Subtag of &lt;choose&gt; that includes its body if its expression evalutes to 'true' </a:t>
                      </a:r>
                    </a:p>
                  </a:txBody>
                  <a:tcPr marT="45864" marB="45864"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extLst>
                  <a:ext uri="{0D108BD9-81ED-4DB2-BD59-A6C34878D82A}">
                    <a16:rowId xmlns:a16="http://schemas.microsoft.com/office/drawing/2014/main" val="10007"/>
                  </a:ext>
                </a:extLst>
              </a:tr>
              <a:tr h="440866">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600" b="0" i="0" u="none" strike="noStrike" cap="none" normalizeH="0" baseline="0" dirty="0">
                          <a:ln>
                            <a:noFill/>
                          </a:ln>
                          <a:solidFill>
                            <a:schemeClr val="tx1"/>
                          </a:solidFill>
                          <a:effectLst/>
                          <a:latin typeface="Century Schoolbook" pitchFamily="18" charset="0"/>
                        </a:rPr>
                        <a:t>&lt;x:otherwise &gt;</a:t>
                      </a:r>
                    </a:p>
                  </a:txBody>
                  <a:tcPr marT="45864" marB="45864"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600" b="0" i="0" u="none" strike="noStrike" cap="none" normalizeH="0" baseline="0">
                          <a:ln>
                            <a:noFill/>
                          </a:ln>
                          <a:solidFill>
                            <a:schemeClr val="tx1"/>
                          </a:solidFill>
                          <a:effectLst/>
                          <a:latin typeface="Century Schoolbook" pitchFamily="18" charset="0"/>
                        </a:rPr>
                        <a:t>Subtag of &lt;choose&gt; that follows &lt;when&gt; tags and runs only if all of the prior conditions evaluated to 'false' </a:t>
                      </a:r>
                    </a:p>
                  </a:txBody>
                  <a:tcPr marT="45864" marB="45864"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extLst>
                  <a:ext uri="{0D108BD9-81ED-4DB2-BD59-A6C34878D82A}">
                    <a16:rowId xmlns:a16="http://schemas.microsoft.com/office/drawing/2014/main" val="10008"/>
                  </a:ext>
                </a:extLst>
              </a:tr>
              <a:tr h="255915">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600" b="0" i="0" u="none" strike="noStrike" cap="none" normalizeH="0" baseline="0" dirty="0">
                          <a:ln>
                            <a:noFill/>
                          </a:ln>
                          <a:solidFill>
                            <a:schemeClr val="tx1"/>
                          </a:solidFill>
                          <a:effectLst/>
                          <a:latin typeface="Century Schoolbook" pitchFamily="18" charset="0"/>
                        </a:rPr>
                        <a:t>&lt;x:transform &gt;</a:t>
                      </a:r>
                    </a:p>
                  </a:txBody>
                  <a:tcPr marT="45864" marB="45864"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altLang="en-US" sz="1600" b="0" i="0" u="none" strike="noStrike" cap="none" normalizeH="0" baseline="0">
                          <a:ln>
                            <a:noFill/>
                          </a:ln>
                          <a:solidFill>
                            <a:schemeClr val="tx1"/>
                          </a:solidFill>
                          <a:effectLst/>
                          <a:latin typeface="Century Schoolbook" pitchFamily="18" charset="0"/>
                        </a:rPr>
                        <a:t>Applies an XSL transformation on a XML document</a:t>
                      </a:r>
                    </a:p>
                  </a:txBody>
                  <a:tcPr marT="45864" marB="45864"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extLst>
                  <a:ext uri="{0D108BD9-81ED-4DB2-BD59-A6C34878D82A}">
                    <a16:rowId xmlns:a16="http://schemas.microsoft.com/office/drawing/2014/main" val="10009"/>
                  </a:ext>
                </a:extLst>
              </a:tr>
              <a:tr h="442034">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600" b="0" i="0" u="none" strike="noStrike" cap="none" normalizeH="0" baseline="0" dirty="0">
                          <a:ln>
                            <a:noFill/>
                          </a:ln>
                          <a:solidFill>
                            <a:schemeClr val="tx1"/>
                          </a:solidFill>
                          <a:effectLst/>
                          <a:latin typeface="Century Schoolbook" pitchFamily="18" charset="0"/>
                        </a:rPr>
                        <a:t>&lt;x:param &gt;</a:t>
                      </a:r>
                    </a:p>
                  </a:txBody>
                  <a:tcPr marT="45864" marB="45864"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600" b="0" i="0" u="none" strike="noStrike" cap="none" normalizeH="0" baseline="0" dirty="0">
                          <a:ln>
                            <a:noFill/>
                          </a:ln>
                          <a:solidFill>
                            <a:schemeClr val="tx1"/>
                          </a:solidFill>
                          <a:effectLst/>
                          <a:latin typeface="Century Schoolbook" pitchFamily="18" charset="0"/>
                        </a:rPr>
                        <a:t>Use along with the transform tag to set a parameter in the XSLT stylesheet</a:t>
                      </a:r>
                    </a:p>
                  </a:txBody>
                  <a:tcPr marT="45864" marB="45864"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646733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JSTL Functions</a:t>
            </a:r>
            <a:endParaRPr lang="en-US" dirty="0"/>
          </a:p>
        </p:txBody>
      </p:sp>
      <p:sp>
        <p:nvSpPr>
          <p:cNvPr id="3" name="Content Placeholder 2"/>
          <p:cNvSpPr>
            <a:spLocks noGrp="1"/>
          </p:cNvSpPr>
          <p:nvPr>
            <p:ph idx="1"/>
          </p:nvPr>
        </p:nvSpPr>
        <p:spPr/>
        <p:txBody>
          <a:bodyPr/>
          <a:lstStyle/>
          <a:p>
            <a:pPr marL="0" indent="0">
              <a:buNone/>
            </a:pPr>
            <a:r>
              <a:rPr lang="en-IE" altLang="en-US" dirty="0"/>
              <a:t>&lt;%@ </a:t>
            </a:r>
            <a:r>
              <a:rPr lang="en-IE" altLang="en-US" dirty="0" err="1"/>
              <a:t>taglib</a:t>
            </a:r>
            <a:r>
              <a:rPr lang="en-IE" altLang="en-US" dirty="0"/>
              <a:t> prefix="</a:t>
            </a:r>
            <a:r>
              <a:rPr lang="en-IE" altLang="en-US" dirty="0" err="1"/>
              <a:t>fn</a:t>
            </a:r>
            <a:r>
              <a:rPr lang="en-IE" altLang="en-US" dirty="0"/>
              <a:t>" </a:t>
            </a:r>
            <a:r>
              <a:rPr lang="en-IE" altLang="en-US" dirty="0" err="1"/>
              <a:t>uri</a:t>
            </a:r>
            <a:r>
              <a:rPr lang="en-IE" altLang="en-US" dirty="0"/>
              <a:t>="http://java.sun.com/</a:t>
            </a:r>
            <a:r>
              <a:rPr lang="en-IE" altLang="en-US" dirty="0" err="1"/>
              <a:t>jsp</a:t>
            </a:r>
            <a:r>
              <a:rPr lang="en-IE" altLang="en-US" dirty="0"/>
              <a:t>/</a:t>
            </a:r>
            <a:r>
              <a:rPr lang="en-IE" altLang="en-US" dirty="0" err="1"/>
              <a:t>jstl</a:t>
            </a:r>
            <a:r>
              <a:rPr lang="en-IE" altLang="en-US" dirty="0"/>
              <a:t>/functions" %&gt;</a:t>
            </a:r>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35</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429855099"/>
              </p:ext>
            </p:extLst>
          </p:nvPr>
        </p:nvGraphicFramePr>
        <p:xfrm>
          <a:off x="304800" y="1965452"/>
          <a:ext cx="10335491" cy="4712780"/>
        </p:xfrm>
        <a:graphic>
          <a:graphicData uri="http://schemas.openxmlformats.org/drawingml/2006/table">
            <a:tbl>
              <a:tblPr/>
              <a:tblGrid>
                <a:gridCol w="2571450">
                  <a:extLst>
                    <a:ext uri="{9D8B030D-6E8A-4147-A177-3AD203B41FA5}">
                      <a16:colId xmlns:a16="http://schemas.microsoft.com/office/drawing/2014/main" val="20000"/>
                    </a:ext>
                  </a:extLst>
                </a:gridCol>
                <a:gridCol w="7764041">
                  <a:extLst>
                    <a:ext uri="{9D8B030D-6E8A-4147-A177-3AD203B41FA5}">
                      <a16:colId xmlns:a16="http://schemas.microsoft.com/office/drawing/2014/main" val="20001"/>
                    </a:ext>
                  </a:extLst>
                </a:gridCol>
              </a:tblGrid>
              <a:tr h="353902">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IE" altLang="en-US" sz="1700" b="1" i="0" u="none" strike="noStrike" cap="none" normalizeH="0" baseline="0" dirty="0">
                          <a:ln>
                            <a:noFill/>
                          </a:ln>
                          <a:solidFill>
                            <a:schemeClr val="tx1"/>
                          </a:solidFill>
                          <a:effectLst/>
                          <a:latin typeface="Century Schoolbook" pitchFamily="18" charset="0"/>
                        </a:rPr>
                        <a:t>Function</a:t>
                      </a:r>
                    </a:p>
                  </a:txBody>
                  <a:tcPr marL="47625" marR="47625" marT="49705" marB="49705"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CDCDCD"/>
                    </a:solidFill>
                  </a:tcPr>
                </a:tc>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IE" altLang="en-US" sz="1700" b="1" i="0" u="none" strike="noStrike" cap="none" normalizeH="0" baseline="0">
                          <a:ln>
                            <a:noFill/>
                          </a:ln>
                          <a:solidFill>
                            <a:schemeClr val="tx1"/>
                          </a:solidFill>
                          <a:effectLst/>
                          <a:latin typeface="Century Schoolbook" pitchFamily="18" charset="0"/>
                        </a:rPr>
                        <a:t>Description </a:t>
                      </a:r>
                    </a:p>
                  </a:txBody>
                  <a:tcPr marL="47625" marR="47625" marT="49705" marB="49705"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CDCDCD"/>
                    </a:solidFill>
                  </a:tcPr>
                </a:tc>
                <a:extLst>
                  <a:ext uri="{0D108BD9-81ED-4DB2-BD59-A6C34878D82A}">
                    <a16:rowId xmlns:a16="http://schemas.microsoft.com/office/drawing/2014/main" val="10000"/>
                  </a:ext>
                </a:extLst>
              </a:tr>
              <a:tr h="353902">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700" b="0" i="0" u="none" strike="noStrike" cap="none" normalizeH="0" baseline="0" dirty="0">
                          <a:ln>
                            <a:noFill/>
                          </a:ln>
                          <a:solidFill>
                            <a:schemeClr val="tx1"/>
                          </a:solidFill>
                          <a:effectLst/>
                          <a:latin typeface="Century Schoolbook" pitchFamily="18" charset="0"/>
                        </a:rPr>
                        <a:t>fn:contains()</a:t>
                      </a:r>
                    </a:p>
                  </a:txBody>
                  <a:tcPr marL="47625" marR="47625" marT="49705" marB="49705"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700" b="0" i="0" u="none" strike="noStrike" cap="none" normalizeH="0" baseline="0">
                          <a:ln>
                            <a:noFill/>
                          </a:ln>
                          <a:solidFill>
                            <a:schemeClr val="tx1"/>
                          </a:solidFill>
                          <a:effectLst/>
                          <a:latin typeface="Century Schoolbook" pitchFamily="18" charset="0"/>
                        </a:rPr>
                        <a:t>Tests if an input string contains the specified substring. </a:t>
                      </a:r>
                    </a:p>
                  </a:txBody>
                  <a:tcPr marL="47625" marR="47625" marT="49705" marB="49705"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extLst>
                  <a:ext uri="{0D108BD9-81ED-4DB2-BD59-A6C34878D82A}">
                    <a16:rowId xmlns:a16="http://schemas.microsoft.com/office/drawing/2014/main" val="10001"/>
                  </a:ext>
                </a:extLst>
              </a:tr>
              <a:tr h="608394">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700" b="0" i="0" u="none" strike="noStrike" cap="none" normalizeH="0" baseline="0" dirty="0">
                          <a:ln>
                            <a:noFill/>
                          </a:ln>
                          <a:solidFill>
                            <a:schemeClr val="tx1"/>
                          </a:solidFill>
                          <a:effectLst/>
                          <a:latin typeface="Century Schoolbook" pitchFamily="18" charset="0"/>
                        </a:rPr>
                        <a:t>fn:containsIgnoreCase()</a:t>
                      </a:r>
                    </a:p>
                  </a:txBody>
                  <a:tcPr marL="47625" marR="47625" marT="49705" marB="49705"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700" b="0" i="0" u="none" strike="noStrike" cap="none" normalizeH="0" baseline="0">
                          <a:ln>
                            <a:noFill/>
                          </a:ln>
                          <a:solidFill>
                            <a:schemeClr val="tx1"/>
                          </a:solidFill>
                          <a:effectLst/>
                          <a:latin typeface="Century Schoolbook" pitchFamily="18" charset="0"/>
                        </a:rPr>
                        <a:t>Tests if an input string contains the specified substring in a case insensitive way. </a:t>
                      </a:r>
                    </a:p>
                  </a:txBody>
                  <a:tcPr marL="47625" marR="47625" marT="49705" marB="49705"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extLst>
                  <a:ext uri="{0D108BD9-81ED-4DB2-BD59-A6C34878D82A}">
                    <a16:rowId xmlns:a16="http://schemas.microsoft.com/office/drawing/2014/main" val="10002"/>
                  </a:ext>
                </a:extLst>
              </a:tr>
              <a:tr h="353902">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700" b="0" i="0" u="none" strike="noStrike" cap="none" normalizeH="0" baseline="0" dirty="0">
                          <a:ln>
                            <a:noFill/>
                          </a:ln>
                          <a:solidFill>
                            <a:schemeClr val="tx1"/>
                          </a:solidFill>
                          <a:effectLst/>
                          <a:latin typeface="Century Schoolbook" pitchFamily="18" charset="0"/>
                        </a:rPr>
                        <a:t>fn:endsWith() </a:t>
                      </a:r>
                    </a:p>
                  </a:txBody>
                  <a:tcPr marL="47625" marR="47625" marT="49705" marB="49705"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700" b="0" i="0" u="none" strike="noStrike" cap="none" normalizeH="0" baseline="0">
                          <a:ln>
                            <a:noFill/>
                          </a:ln>
                          <a:solidFill>
                            <a:schemeClr val="tx1"/>
                          </a:solidFill>
                          <a:effectLst/>
                          <a:latin typeface="Century Schoolbook" pitchFamily="18" charset="0"/>
                        </a:rPr>
                        <a:t>Tests if an input string ends with the specified suffix. </a:t>
                      </a:r>
                    </a:p>
                  </a:txBody>
                  <a:tcPr marL="47625" marR="47625" marT="49705" marB="49705"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extLst>
                  <a:ext uri="{0D108BD9-81ED-4DB2-BD59-A6C34878D82A}">
                    <a16:rowId xmlns:a16="http://schemas.microsoft.com/office/drawing/2014/main" val="10003"/>
                  </a:ext>
                </a:extLst>
              </a:tr>
              <a:tr h="404270">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700" b="0" i="0" u="none" strike="noStrike" cap="none" normalizeH="0" baseline="0" dirty="0">
                          <a:ln>
                            <a:noFill/>
                          </a:ln>
                          <a:solidFill>
                            <a:schemeClr val="tx1"/>
                          </a:solidFill>
                          <a:effectLst/>
                          <a:latin typeface="Century Schoolbook" pitchFamily="18" charset="0"/>
                        </a:rPr>
                        <a:t>fn:escapeXml() </a:t>
                      </a:r>
                    </a:p>
                  </a:txBody>
                  <a:tcPr marL="47625" marR="47625" marT="49705" marB="49705"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700" b="0" i="0" u="none" strike="noStrike" cap="none" normalizeH="0" baseline="0">
                          <a:ln>
                            <a:noFill/>
                          </a:ln>
                          <a:solidFill>
                            <a:schemeClr val="tx1"/>
                          </a:solidFill>
                          <a:effectLst/>
                          <a:latin typeface="Century Schoolbook" pitchFamily="18" charset="0"/>
                        </a:rPr>
                        <a:t>Escapes characters that could be interpreted as XML markup.</a:t>
                      </a:r>
                    </a:p>
                  </a:txBody>
                  <a:tcPr marL="47625" marR="47625" marT="49705" marB="49705"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extLst>
                  <a:ext uri="{0D108BD9-81ED-4DB2-BD59-A6C34878D82A}">
                    <a16:rowId xmlns:a16="http://schemas.microsoft.com/office/drawing/2014/main" val="10004"/>
                  </a:ext>
                </a:extLst>
              </a:tr>
              <a:tr h="0">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700" b="0" i="0" u="none" strike="noStrike" cap="none" normalizeH="0" baseline="0" dirty="0">
                          <a:ln>
                            <a:noFill/>
                          </a:ln>
                          <a:solidFill>
                            <a:schemeClr val="tx1"/>
                          </a:solidFill>
                          <a:effectLst/>
                          <a:latin typeface="Century Schoolbook" pitchFamily="18" charset="0"/>
                        </a:rPr>
                        <a:t>fn:indexOf()</a:t>
                      </a:r>
                    </a:p>
                  </a:txBody>
                  <a:tcPr marL="47625" marR="47625" marT="49705" marB="49705"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700" b="0" i="0" u="none" strike="noStrike" cap="none" normalizeH="0" baseline="0">
                          <a:ln>
                            <a:noFill/>
                          </a:ln>
                          <a:solidFill>
                            <a:schemeClr val="tx1"/>
                          </a:solidFill>
                          <a:effectLst/>
                          <a:latin typeface="Century Schoolbook" pitchFamily="18" charset="0"/>
                        </a:rPr>
                        <a:t>Returns the index within a string of the first occurrence of a specified substring. </a:t>
                      </a:r>
                    </a:p>
                  </a:txBody>
                  <a:tcPr marL="47625" marR="47625" marT="49705" marB="49705"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extLst>
                  <a:ext uri="{0D108BD9-81ED-4DB2-BD59-A6C34878D82A}">
                    <a16:rowId xmlns:a16="http://schemas.microsoft.com/office/drawing/2014/main" val="10005"/>
                  </a:ext>
                </a:extLst>
              </a:tr>
              <a:tr h="404270">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700" b="0" i="0" u="none" strike="noStrike" cap="none" normalizeH="0" baseline="0" dirty="0">
                          <a:ln>
                            <a:noFill/>
                          </a:ln>
                          <a:solidFill>
                            <a:schemeClr val="tx1"/>
                          </a:solidFill>
                          <a:effectLst/>
                          <a:latin typeface="Century Schoolbook" pitchFamily="18" charset="0"/>
                        </a:rPr>
                        <a:t>fn:join() </a:t>
                      </a:r>
                    </a:p>
                  </a:txBody>
                  <a:tcPr marL="47625" marR="47625" marT="49705" marB="49705"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700" b="0" i="0" u="none" strike="noStrike" cap="none" normalizeH="0" baseline="0">
                          <a:ln>
                            <a:noFill/>
                          </a:ln>
                          <a:solidFill>
                            <a:schemeClr val="tx1"/>
                          </a:solidFill>
                          <a:effectLst/>
                          <a:latin typeface="Century Schoolbook" pitchFamily="18" charset="0"/>
                        </a:rPr>
                        <a:t>Joins all elements of an array into a string. </a:t>
                      </a:r>
                    </a:p>
                  </a:txBody>
                  <a:tcPr marL="47625" marR="47625" marT="49705" marB="49705"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extLst>
                  <a:ext uri="{0D108BD9-81ED-4DB2-BD59-A6C34878D82A}">
                    <a16:rowId xmlns:a16="http://schemas.microsoft.com/office/drawing/2014/main" val="10006"/>
                  </a:ext>
                </a:extLst>
              </a:tr>
              <a:tr h="608394">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700" b="0" i="0" u="none" strike="noStrike" cap="none" normalizeH="0" baseline="0" dirty="0">
                          <a:ln>
                            <a:noFill/>
                          </a:ln>
                          <a:solidFill>
                            <a:schemeClr val="tx1"/>
                          </a:solidFill>
                          <a:effectLst/>
                          <a:latin typeface="Century Schoolbook" pitchFamily="18" charset="0"/>
                        </a:rPr>
                        <a:t>fn:length() </a:t>
                      </a:r>
                    </a:p>
                  </a:txBody>
                  <a:tcPr marL="47625" marR="47625" marT="49705" marB="49705"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700" b="0" i="0" u="none" strike="noStrike" cap="none" normalizeH="0" baseline="0">
                          <a:ln>
                            <a:noFill/>
                          </a:ln>
                          <a:solidFill>
                            <a:schemeClr val="tx1"/>
                          </a:solidFill>
                          <a:effectLst/>
                          <a:latin typeface="Century Schoolbook" pitchFamily="18" charset="0"/>
                        </a:rPr>
                        <a:t>Returns the number of items in a collection, or the number of characters in a string.</a:t>
                      </a:r>
                    </a:p>
                  </a:txBody>
                  <a:tcPr marL="47625" marR="47625" marT="49705" marB="49705"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extLst>
                  <a:ext uri="{0D108BD9-81ED-4DB2-BD59-A6C34878D82A}">
                    <a16:rowId xmlns:a16="http://schemas.microsoft.com/office/drawing/2014/main" val="10007"/>
                  </a:ext>
                </a:extLst>
              </a:tr>
              <a:tr h="608394">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700" b="0" i="0" u="none" strike="noStrike" cap="none" normalizeH="0" baseline="0" dirty="0">
                          <a:ln>
                            <a:noFill/>
                          </a:ln>
                          <a:solidFill>
                            <a:schemeClr val="tx1"/>
                          </a:solidFill>
                          <a:effectLst/>
                          <a:latin typeface="Century Schoolbook" pitchFamily="18" charset="0"/>
                        </a:rPr>
                        <a:t>fn:replace()</a:t>
                      </a:r>
                    </a:p>
                  </a:txBody>
                  <a:tcPr marL="47625" marR="47625" marT="49705" marB="49705"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700" b="0" i="0" u="none" strike="noStrike" cap="none" normalizeH="0" baseline="0">
                          <a:ln>
                            <a:noFill/>
                          </a:ln>
                          <a:solidFill>
                            <a:schemeClr val="tx1"/>
                          </a:solidFill>
                          <a:effectLst/>
                          <a:latin typeface="Century Schoolbook" pitchFamily="18" charset="0"/>
                        </a:rPr>
                        <a:t>Returns a string resulting from replacing in an input string all occurrences with a given string.</a:t>
                      </a:r>
                    </a:p>
                  </a:txBody>
                  <a:tcPr marL="47625" marR="47625" marT="49705" marB="49705"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extLst>
                  <a:ext uri="{0D108BD9-81ED-4DB2-BD59-A6C34878D82A}">
                    <a16:rowId xmlns:a16="http://schemas.microsoft.com/office/drawing/2014/main" val="10008"/>
                  </a:ext>
                </a:extLst>
              </a:tr>
              <a:tr h="353902">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700" b="0" i="0" u="none" strike="noStrike" cap="none" normalizeH="0" baseline="0" dirty="0">
                          <a:ln>
                            <a:noFill/>
                          </a:ln>
                          <a:solidFill>
                            <a:schemeClr val="tx1"/>
                          </a:solidFill>
                          <a:effectLst/>
                          <a:latin typeface="Century Schoolbook" pitchFamily="18" charset="0"/>
                        </a:rPr>
                        <a:t>fn:split()</a:t>
                      </a:r>
                    </a:p>
                  </a:txBody>
                  <a:tcPr marL="47625" marR="47625" marT="49705" marB="49705"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700" b="0" i="0" u="none" strike="noStrike" cap="none" normalizeH="0" baseline="0" dirty="0">
                          <a:ln>
                            <a:noFill/>
                          </a:ln>
                          <a:solidFill>
                            <a:schemeClr val="tx1"/>
                          </a:solidFill>
                          <a:effectLst/>
                          <a:latin typeface="Century Schoolbook" pitchFamily="18" charset="0"/>
                        </a:rPr>
                        <a:t>Splits a string into an array of substrings. </a:t>
                      </a:r>
                    </a:p>
                  </a:txBody>
                  <a:tcPr marL="47625" marR="47625" marT="49705" marB="49705"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644261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Unified Expression Language</a:t>
            </a:r>
            <a:endParaRPr lang="en-US" dirty="0"/>
          </a:p>
        </p:txBody>
      </p:sp>
      <p:sp>
        <p:nvSpPr>
          <p:cNvPr id="3" name="Content Placeholder 2"/>
          <p:cNvSpPr>
            <a:spLocks noGrp="1"/>
          </p:cNvSpPr>
          <p:nvPr>
            <p:ph idx="1"/>
          </p:nvPr>
        </p:nvSpPr>
        <p:spPr>
          <a:xfrm>
            <a:off x="249382" y="1371600"/>
            <a:ext cx="10390909" cy="5867400"/>
          </a:xfrm>
        </p:spPr>
        <p:txBody>
          <a:bodyPr>
            <a:normAutofit lnSpcReduction="10000"/>
          </a:bodyPr>
          <a:lstStyle/>
          <a:p>
            <a:pPr>
              <a:lnSpc>
                <a:spcPct val="110000"/>
              </a:lnSpc>
              <a:spcAft>
                <a:spcPts val="0"/>
              </a:spcAft>
            </a:pPr>
            <a:r>
              <a:rPr lang="en-US" altLang="en-US" dirty="0"/>
              <a:t>A new feature was added in JSP to accommodate Java Server Faces.</a:t>
            </a:r>
          </a:p>
          <a:p>
            <a:pPr lvl="1">
              <a:lnSpc>
                <a:spcPct val="110000"/>
              </a:lnSpc>
              <a:spcAft>
                <a:spcPts val="0"/>
              </a:spcAft>
            </a:pPr>
            <a:r>
              <a:rPr lang="en-US" altLang="en-US" dirty="0"/>
              <a:t>EL is the unified expression language which is a union of the tags used by JSP and the tags understood by JSF (Java Server Faces).</a:t>
            </a:r>
          </a:p>
          <a:p>
            <a:pPr lvl="1">
              <a:lnSpc>
                <a:spcPct val="110000"/>
              </a:lnSpc>
              <a:spcAft>
                <a:spcPts val="0"/>
              </a:spcAft>
            </a:pPr>
            <a:r>
              <a:rPr lang="en-US" altLang="en-US" dirty="0"/>
              <a:t>JSP has a life cycle that is based on a request and response concept.</a:t>
            </a:r>
          </a:p>
          <a:p>
            <a:pPr lvl="1">
              <a:lnSpc>
                <a:spcPct val="110000"/>
              </a:lnSpc>
              <a:spcAft>
                <a:spcPts val="0"/>
              </a:spcAft>
            </a:pPr>
            <a:r>
              <a:rPr lang="en-US" altLang="en-US" dirty="0"/>
              <a:t>JSF features supports  the UI component model  MVC  (Model View Controller) which allows:</a:t>
            </a:r>
          </a:p>
          <a:p>
            <a:pPr lvl="2">
              <a:lnSpc>
                <a:spcPct val="110000"/>
              </a:lnSpc>
              <a:spcAft>
                <a:spcPts val="0"/>
              </a:spcAft>
            </a:pPr>
            <a:r>
              <a:rPr lang="en-US" altLang="en-US" dirty="0"/>
              <a:t>Conversion and validation of component data.</a:t>
            </a:r>
          </a:p>
          <a:p>
            <a:pPr lvl="2">
              <a:lnSpc>
                <a:spcPct val="110000"/>
              </a:lnSpc>
              <a:spcAft>
                <a:spcPts val="0"/>
              </a:spcAft>
            </a:pPr>
            <a:r>
              <a:rPr lang="en-US" altLang="en-US" dirty="0"/>
              <a:t>Propagation of component data to objects.</a:t>
            </a:r>
          </a:p>
          <a:p>
            <a:pPr lvl="2">
              <a:lnSpc>
                <a:spcPct val="110000"/>
              </a:lnSpc>
              <a:spcAft>
                <a:spcPts val="0"/>
              </a:spcAft>
            </a:pPr>
            <a:r>
              <a:rPr lang="en-US" altLang="en-US" dirty="0"/>
              <a:t>Handling of component events.</a:t>
            </a:r>
          </a:p>
          <a:p>
            <a:pPr lvl="2">
              <a:lnSpc>
                <a:spcPct val="110000"/>
              </a:lnSpc>
              <a:spcAft>
                <a:spcPts val="0"/>
              </a:spcAft>
            </a:pPr>
            <a:r>
              <a:rPr lang="en-US" altLang="en-US" dirty="0"/>
              <a:t>Components can </a:t>
            </a:r>
            <a:r>
              <a:rPr lang="en-US" altLang="en-US" dirty="0" err="1"/>
              <a:t>b e</a:t>
            </a:r>
            <a:r>
              <a:rPr lang="en-US" altLang="en-US" dirty="0"/>
              <a:t> JavaBeans or Enterprise Java Beans.</a:t>
            </a:r>
          </a:p>
          <a:p>
            <a:pPr lvl="1">
              <a:lnSpc>
                <a:spcPct val="110000"/>
              </a:lnSpc>
              <a:spcAft>
                <a:spcPts val="0"/>
              </a:spcAft>
            </a:pPr>
            <a:r>
              <a:rPr lang="en-US" altLang="en-US" dirty="0"/>
              <a:t>JSF can present a client with its own custom presentation layer data</a:t>
            </a:r>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36</a:t>
            </a:fld>
            <a:endParaRPr lang="en-US"/>
          </a:p>
        </p:txBody>
      </p:sp>
    </p:spTree>
    <p:extLst>
      <p:ext uri="{BB962C8B-B14F-4D97-AF65-F5344CB8AC3E}">
        <p14:creationId xmlns:p14="http://schemas.microsoft.com/office/powerpoint/2010/main" val="4223967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Unified Expression Language (cont.)</a:t>
            </a:r>
            <a:endParaRPr lang="en-US" dirty="0"/>
          </a:p>
        </p:txBody>
      </p:sp>
      <p:sp>
        <p:nvSpPr>
          <p:cNvPr id="3" name="Content Placeholder 2"/>
          <p:cNvSpPr>
            <a:spLocks noGrp="1"/>
          </p:cNvSpPr>
          <p:nvPr>
            <p:ph idx="1"/>
          </p:nvPr>
        </p:nvSpPr>
        <p:spPr/>
        <p:txBody>
          <a:bodyPr/>
          <a:lstStyle/>
          <a:p>
            <a:r>
              <a:rPr lang="en-US" altLang="en-US" dirty="0"/>
              <a:t>Unified EL supports:</a:t>
            </a:r>
          </a:p>
          <a:p>
            <a:pPr lvl="1"/>
            <a:r>
              <a:rPr lang="en-US" altLang="en-US" dirty="0"/>
              <a:t>Immediate evaluation of an expression: JSP engine evaluates the expression and returns the result immediately when the page is first rendered. Uses syntax</a:t>
            </a:r>
          </a:p>
          <a:p>
            <a:pPr lvl="1">
              <a:buFontTx/>
              <a:buNone/>
            </a:pPr>
            <a:r>
              <a:rPr lang="en-US" altLang="en-US" dirty="0"/>
              <a:t>    ${   }</a:t>
            </a:r>
          </a:p>
          <a:p>
            <a:pPr lvl="1"/>
            <a:r>
              <a:rPr lang="en-US" altLang="en-US" dirty="0"/>
              <a:t>Deferred evaluation of an expression: JSP engines waits unto an event (s) take place before the final evaluation. Uses syntax</a:t>
            </a:r>
          </a:p>
          <a:p>
            <a:pPr lvl="1">
              <a:buFontTx/>
              <a:buNone/>
            </a:pPr>
            <a:r>
              <a:rPr lang="en-US" altLang="en-US" dirty="0"/>
              <a:t>   #{   }</a:t>
            </a:r>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37</a:t>
            </a:fld>
            <a:endParaRPr lang="en-US"/>
          </a:p>
        </p:txBody>
      </p:sp>
    </p:spTree>
    <p:extLst>
      <p:ext uri="{BB962C8B-B14F-4D97-AF65-F5344CB8AC3E}">
        <p14:creationId xmlns:p14="http://schemas.microsoft.com/office/powerpoint/2010/main" val="2299456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ltLang="en-US" dirty="0"/>
              <a:t>HTML code for user interface layout </a:t>
            </a:r>
          </a:p>
          <a:p>
            <a:r>
              <a:rPr lang="en-US" altLang="en-US" dirty="0"/>
              <a:t>JSP tags: declarations, actions, directives, expressions, </a:t>
            </a:r>
            <a:r>
              <a:rPr lang="en-US" altLang="en-US" dirty="0" err="1"/>
              <a:t>scriplets</a:t>
            </a:r>
            <a:endParaRPr lang="en-US" altLang="en-US" dirty="0"/>
          </a:p>
          <a:p>
            <a:r>
              <a:rPr lang="en-US" altLang="en-US" dirty="0"/>
              <a:t>JSP implicit objects: a request object, response object, session object, </a:t>
            </a:r>
            <a:r>
              <a:rPr lang="en-US" altLang="en-US" dirty="0" err="1"/>
              <a:t>config</a:t>
            </a:r>
            <a:r>
              <a:rPr lang="en-US" altLang="en-US" dirty="0"/>
              <a:t> object</a:t>
            </a:r>
          </a:p>
          <a:p>
            <a:r>
              <a:rPr lang="en-US" altLang="en-US" dirty="0" err="1"/>
              <a:t>Javabeans</a:t>
            </a:r>
            <a:r>
              <a:rPr lang="en-US" altLang="en-US" dirty="0"/>
              <a:t>: for logic that can be taken care of at the JSP level.</a:t>
            </a:r>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4</a:t>
            </a:fld>
            <a:endParaRPr lang="en-US"/>
          </a:p>
        </p:txBody>
      </p:sp>
    </p:spTree>
    <p:extLst>
      <p:ext uri="{BB962C8B-B14F-4D97-AF65-F5344CB8AC3E}">
        <p14:creationId xmlns:p14="http://schemas.microsoft.com/office/powerpoint/2010/main" val="3403524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JSP implicit Objects</a:t>
            </a:r>
          </a:p>
        </p:txBody>
      </p:sp>
      <p:sp>
        <p:nvSpPr>
          <p:cNvPr id="3" name="Content Placeholder 2"/>
          <p:cNvSpPr>
            <a:spLocks noGrp="1"/>
          </p:cNvSpPr>
          <p:nvPr>
            <p:ph idx="1"/>
          </p:nvPr>
        </p:nvSpPr>
        <p:spPr/>
        <p:txBody>
          <a:bodyPr/>
          <a:lstStyle/>
          <a:p>
            <a:r>
              <a:rPr lang="en-US" dirty="0"/>
              <a:t>Set of Predefined objects readily available for use.</a:t>
            </a:r>
          </a:p>
          <a:p>
            <a:pPr lvl="1"/>
            <a:r>
              <a:rPr lang="en-US" dirty="0"/>
              <a:t>out		: </a:t>
            </a:r>
            <a:r>
              <a:rPr lang="en-US" dirty="0" err="1"/>
              <a:t>JspWriter</a:t>
            </a:r>
            <a:r>
              <a:rPr lang="en-US" dirty="0"/>
              <a:t> </a:t>
            </a:r>
          </a:p>
          <a:p>
            <a:pPr lvl="1"/>
            <a:r>
              <a:rPr lang="en-US" dirty="0"/>
              <a:t>request		: </a:t>
            </a:r>
            <a:r>
              <a:rPr lang="en-US" dirty="0" err="1"/>
              <a:t>HttpRequest</a:t>
            </a:r>
            <a:r>
              <a:rPr lang="en-US" dirty="0"/>
              <a:t> </a:t>
            </a:r>
          </a:p>
          <a:p>
            <a:pPr lvl="1"/>
            <a:r>
              <a:rPr lang="en-US" dirty="0"/>
              <a:t>Response		: </a:t>
            </a:r>
            <a:r>
              <a:rPr lang="en-US" dirty="0" err="1"/>
              <a:t>HttpResponse</a:t>
            </a:r>
            <a:r>
              <a:rPr lang="en-US" dirty="0"/>
              <a:t> </a:t>
            </a:r>
          </a:p>
          <a:p>
            <a:pPr lvl="1"/>
            <a:r>
              <a:rPr lang="en-US" dirty="0"/>
              <a:t>session		: </a:t>
            </a:r>
            <a:r>
              <a:rPr lang="en-US" dirty="0" err="1"/>
              <a:t>HttpSession</a:t>
            </a:r>
            <a:r>
              <a:rPr lang="en-US" dirty="0"/>
              <a:t> </a:t>
            </a:r>
          </a:p>
          <a:p>
            <a:pPr lvl="1"/>
            <a:r>
              <a:rPr lang="en-US" dirty="0" err="1"/>
              <a:t>config</a:t>
            </a:r>
            <a:r>
              <a:rPr lang="en-US" dirty="0"/>
              <a:t>		: </a:t>
            </a:r>
            <a:r>
              <a:rPr lang="en-US" dirty="0" err="1"/>
              <a:t>ServletConfig</a:t>
            </a:r>
            <a:r>
              <a:rPr lang="en-US" dirty="0"/>
              <a:t> </a:t>
            </a:r>
          </a:p>
          <a:p>
            <a:pPr lvl="1"/>
            <a:r>
              <a:rPr lang="en-US" dirty="0"/>
              <a:t>application		: </a:t>
            </a:r>
            <a:r>
              <a:rPr lang="en-US" dirty="0" err="1"/>
              <a:t>ServletContext</a:t>
            </a:r>
            <a:endParaRPr lang="en-US" dirty="0"/>
          </a:p>
          <a:p>
            <a:pPr lvl="1"/>
            <a:r>
              <a:rPr lang="en-US" dirty="0"/>
              <a:t>page		: Object</a:t>
            </a:r>
          </a:p>
          <a:p>
            <a:pPr lvl="1"/>
            <a:r>
              <a:rPr lang="en-US" dirty="0" err="1"/>
              <a:t>pageContext</a:t>
            </a:r>
            <a:r>
              <a:rPr lang="en-US" dirty="0"/>
              <a:t>	: </a:t>
            </a:r>
            <a:r>
              <a:rPr lang="en-US" dirty="0" err="1"/>
              <a:t>PageContext</a:t>
            </a:r>
            <a:endParaRPr lang="en-US" dirty="0"/>
          </a:p>
          <a:p>
            <a:pPr lvl="1"/>
            <a:r>
              <a:rPr lang="en-US" dirty="0"/>
              <a:t>exception 		: </a:t>
            </a:r>
            <a:r>
              <a:rPr lang="en-US" dirty="0" err="1"/>
              <a:t>Throwable</a:t>
            </a:r>
            <a:endParaRPr lang="en-US" dirty="0"/>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5</a:t>
            </a:fld>
            <a:endParaRPr lang="en-US"/>
          </a:p>
        </p:txBody>
      </p:sp>
    </p:spTree>
    <p:extLst>
      <p:ext uri="{BB962C8B-B14F-4D97-AF65-F5344CB8AC3E}">
        <p14:creationId xmlns:p14="http://schemas.microsoft.com/office/powerpoint/2010/main" val="3599098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JSP implicit Objects (cont.)</a:t>
            </a:r>
          </a:p>
        </p:txBody>
      </p:sp>
      <p:sp>
        <p:nvSpPr>
          <p:cNvPr id="3" name="Content Placeholder 2"/>
          <p:cNvSpPr>
            <a:spLocks noGrp="1"/>
          </p:cNvSpPr>
          <p:nvPr>
            <p:ph idx="1"/>
          </p:nvPr>
        </p:nvSpPr>
        <p:spPr/>
        <p:txBody>
          <a:bodyPr>
            <a:normAutofit lnSpcReduction="10000"/>
          </a:bodyPr>
          <a:lstStyle/>
          <a:p>
            <a:r>
              <a:rPr lang="en-US" dirty="0"/>
              <a:t>Implicit Object- out </a:t>
            </a:r>
          </a:p>
          <a:p>
            <a:pPr lvl="1"/>
            <a:r>
              <a:rPr lang="en-US" dirty="0"/>
              <a:t>An instance of </a:t>
            </a:r>
            <a:r>
              <a:rPr lang="en-US" dirty="0" err="1"/>
              <a:t>JspWriter</a:t>
            </a:r>
            <a:r>
              <a:rPr lang="en-US" dirty="0"/>
              <a:t> </a:t>
            </a:r>
          </a:p>
          <a:p>
            <a:pPr lvl="1"/>
            <a:r>
              <a:rPr lang="en-US" dirty="0"/>
              <a:t>Writes statements to the page </a:t>
            </a:r>
          </a:p>
          <a:p>
            <a:pPr lvl="1"/>
            <a:r>
              <a:rPr lang="en-US" dirty="0"/>
              <a:t>The java way to display text on the webpage </a:t>
            </a:r>
          </a:p>
          <a:p>
            <a:pPr lvl="1"/>
            <a:r>
              <a:rPr lang="en-US" dirty="0"/>
              <a:t>Displaying dynamic data</a:t>
            </a:r>
          </a:p>
          <a:p>
            <a:r>
              <a:rPr lang="en-US" dirty="0"/>
              <a:t>Implicit Object- request </a:t>
            </a:r>
          </a:p>
          <a:p>
            <a:pPr lvl="1"/>
            <a:r>
              <a:rPr lang="en-US" dirty="0"/>
              <a:t>Instance of </a:t>
            </a:r>
            <a:r>
              <a:rPr lang="en-US" dirty="0" err="1"/>
              <a:t>HttpServletRequest</a:t>
            </a:r>
            <a:endParaRPr lang="en-US" dirty="0"/>
          </a:p>
          <a:p>
            <a:r>
              <a:rPr lang="en-US" dirty="0"/>
              <a:t>Implicit Object- response</a:t>
            </a:r>
          </a:p>
          <a:p>
            <a:pPr lvl="1"/>
            <a:r>
              <a:rPr lang="en-US" dirty="0"/>
              <a:t>Instance of </a:t>
            </a:r>
            <a:r>
              <a:rPr lang="en-US" dirty="0" err="1"/>
              <a:t>HttpServletResponse</a:t>
            </a:r>
            <a:r>
              <a:rPr lang="en-US" dirty="0"/>
              <a:t> </a:t>
            </a:r>
          </a:p>
          <a:p>
            <a:pPr lvl="1"/>
            <a:r>
              <a:rPr lang="en-US" dirty="0"/>
              <a:t>Send response back to client(HTML in most of the cases)</a:t>
            </a:r>
          </a:p>
          <a:p>
            <a:pPr lvl="2"/>
            <a:r>
              <a:rPr lang="en-US" dirty="0" err="1">
                <a:solidFill>
                  <a:srgbClr val="002060"/>
                </a:solidFill>
                <a:effectLst>
                  <a:outerShdw blurRad="38100" dist="38100" dir="2700000" algn="tl">
                    <a:srgbClr val="000000">
                      <a:alpha val="43137"/>
                    </a:srgbClr>
                  </a:outerShdw>
                </a:effectLst>
              </a:rPr>
              <a:t>response.sendRedirect</a:t>
            </a:r>
            <a:r>
              <a:rPr lang="en-US" dirty="0">
                <a:solidFill>
                  <a:srgbClr val="002060"/>
                </a:solidFill>
                <a:effectLst>
                  <a:outerShdw blurRad="38100" dist="38100" dir="2700000" algn="tl">
                    <a:srgbClr val="000000">
                      <a:alpha val="43137"/>
                    </a:srgbClr>
                  </a:outerShdw>
                </a:effectLst>
              </a:rPr>
              <a:t>(“</a:t>
            </a:r>
            <a:r>
              <a:rPr lang="en-US" dirty="0" err="1">
                <a:solidFill>
                  <a:srgbClr val="002060"/>
                </a:solidFill>
                <a:effectLst>
                  <a:outerShdw blurRad="38100" dist="38100" dir="2700000" algn="tl">
                    <a:srgbClr val="000000">
                      <a:alpha val="43137"/>
                    </a:srgbClr>
                  </a:outerShdw>
                </a:effectLst>
              </a:rPr>
              <a:t>url</a:t>
            </a:r>
            <a:r>
              <a:rPr lang="en-US" dirty="0">
                <a:solidFill>
                  <a:srgbClr val="002060"/>
                </a:solidFill>
                <a:effectLst>
                  <a:outerShdw blurRad="38100" dist="38100" dir="2700000" algn="tl">
                    <a:srgbClr val="000000">
                      <a:alpha val="43137"/>
                    </a:srgbClr>
                  </a:outerShdw>
                </a:effectLst>
              </a:rPr>
              <a:t>”)</a:t>
            </a:r>
          </a:p>
        </p:txBody>
      </p:sp>
      <p:sp>
        <p:nvSpPr>
          <p:cNvPr id="4" name="Slide Number Placeholder 3"/>
          <p:cNvSpPr>
            <a:spLocks noGrp="1"/>
          </p:cNvSpPr>
          <p:nvPr>
            <p:ph type="sldNum" sz="quarter" idx="12"/>
          </p:nvPr>
        </p:nvSpPr>
        <p:spPr/>
        <p:txBody>
          <a:bodyPr/>
          <a:lstStyle/>
          <a:p>
            <a:fld id="{DA60BA0E-20D0-4E7C-B286-26C960A6788F}" type="slidenum">
              <a:rPr lang="en-US" smtClean="0"/>
              <a:pPr/>
              <a:t>6</a:t>
            </a:fld>
            <a:endParaRPr lang="en-US"/>
          </a:p>
        </p:txBody>
      </p:sp>
    </p:spTree>
    <p:extLst>
      <p:ext uri="{BB962C8B-B14F-4D97-AF65-F5344CB8AC3E}">
        <p14:creationId xmlns:p14="http://schemas.microsoft.com/office/powerpoint/2010/main" val="3035299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JSP implicit Objects (cont.)</a:t>
            </a:r>
          </a:p>
        </p:txBody>
      </p:sp>
      <p:sp>
        <p:nvSpPr>
          <p:cNvPr id="3" name="Content Placeholder 2"/>
          <p:cNvSpPr>
            <a:spLocks noGrp="1"/>
          </p:cNvSpPr>
          <p:nvPr>
            <p:ph idx="1"/>
          </p:nvPr>
        </p:nvSpPr>
        <p:spPr/>
        <p:txBody>
          <a:bodyPr/>
          <a:lstStyle/>
          <a:p>
            <a:r>
              <a:rPr lang="en-US" dirty="0"/>
              <a:t>Implicit Object- session</a:t>
            </a:r>
          </a:p>
          <a:p>
            <a:pPr lvl="1"/>
            <a:r>
              <a:rPr lang="en-US" dirty="0"/>
              <a:t>Instance of </a:t>
            </a:r>
            <a:r>
              <a:rPr lang="en-US" dirty="0" err="1"/>
              <a:t>HttpSession</a:t>
            </a:r>
            <a:r>
              <a:rPr lang="en-US" dirty="0"/>
              <a:t> </a:t>
            </a:r>
          </a:p>
          <a:p>
            <a:pPr lvl="1"/>
            <a:r>
              <a:rPr lang="en-US" dirty="0"/>
              <a:t>Retrieve and set the session attributes in JSP </a:t>
            </a:r>
          </a:p>
          <a:p>
            <a:pPr lvl="1"/>
            <a:r>
              <a:rPr lang="en-US" dirty="0"/>
              <a:t>Remember the client across multiple requests</a:t>
            </a:r>
          </a:p>
          <a:p>
            <a:r>
              <a:rPr lang="en-US" dirty="0"/>
              <a:t>Implicit Object-</a:t>
            </a:r>
            <a:r>
              <a:rPr lang="en-US" dirty="0" err="1"/>
              <a:t>config</a:t>
            </a:r>
            <a:r>
              <a:rPr lang="en-US" dirty="0"/>
              <a:t> &amp; application</a:t>
            </a:r>
          </a:p>
          <a:p>
            <a:pPr lvl="1"/>
            <a:r>
              <a:rPr lang="en-US" dirty="0" err="1"/>
              <a:t>config</a:t>
            </a:r>
            <a:r>
              <a:rPr lang="en-US" dirty="0"/>
              <a:t>: Instance of </a:t>
            </a:r>
            <a:r>
              <a:rPr lang="en-US" dirty="0" err="1"/>
              <a:t>ServletConfig</a:t>
            </a:r>
            <a:r>
              <a:rPr lang="en-US" dirty="0"/>
              <a:t> </a:t>
            </a:r>
          </a:p>
          <a:p>
            <a:pPr lvl="1"/>
            <a:r>
              <a:rPr lang="en-US" dirty="0"/>
              <a:t>application: instance of </a:t>
            </a:r>
            <a:r>
              <a:rPr lang="en-US" dirty="0" err="1"/>
              <a:t>servletContext</a:t>
            </a:r>
            <a:endParaRPr lang="en-US" dirty="0"/>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7</a:t>
            </a:fld>
            <a:endParaRPr lang="en-US"/>
          </a:p>
        </p:txBody>
      </p:sp>
    </p:spTree>
    <p:extLst>
      <p:ext uri="{BB962C8B-B14F-4D97-AF65-F5344CB8AC3E}">
        <p14:creationId xmlns:p14="http://schemas.microsoft.com/office/powerpoint/2010/main" val="1017772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JSP Actions Basics &amp; Types</a:t>
            </a:r>
          </a:p>
        </p:txBody>
      </p:sp>
      <p:sp>
        <p:nvSpPr>
          <p:cNvPr id="3" name="Content Placeholder 2"/>
          <p:cNvSpPr>
            <a:spLocks noGrp="1"/>
          </p:cNvSpPr>
          <p:nvPr>
            <p:ph idx="1"/>
          </p:nvPr>
        </p:nvSpPr>
        <p:spPr>
          <a:xfrm>
            <a:off x="249382" y="1371600"/>
            <a:ext cx="10390909" cy="5715000"/>
          </a:xfrm>
        </p:spPr>
        <p:txBody>
          <a:bodyPr>
            <a:normAutofit lnSpcReduction="10000"/>
          </a:bodyPr>
          <a:lstStyle/>
          <a:p>
            <a:r>
              <a:rPr lang="en-US" dirty="0"/>
              <a:t>Processed during the request processing phase.</a:t>
            </a:r>
          </a:p>
          <a:p>
            <a:pPr lvl="1"/>
            <a:r>
              <a:rPr lang="en-US" dirty="0"/>
              <a:t>As opposed to JSP directives which are processed during translation</a:t>
            </a:r>
          </a:p>
          <a:p>
            <a:r>
              <a:rPr lang="en-US" dirty="0"/>
              <a:t>Standard actions should be supported by J2EE compliant web servers</a:t>
            </a:r>
          </a:p>
          <a:p>
            <a:r>
              <a:rPr lang="en-US" dirty="0"/>
              <a:t>Custom actions can be created using tag libraries</a:t>
            </a:r>
          </a:p>
          <a:p>
            <a:r>
              <a:rPr lang="en-US" dirty="0"/>
              <a:t>The different actions are</a:t>
            </a:r>
          </a:p>
          <a:p>
            <a:pPr lvl="1"/>
            <a:r>
              <a:rPr lang="en-US" dirty="0"/>
              <a:t>Include action</a:t>
            </a:r>
          </a:p>
          <a:p>
            <a:pPr lvl="1"/>
            <a:r>
              <a:rPr lang="en-US" dirty="0"/>
              <a:t>Forward action</a:t>
            </a:r>
          </a:p>
          <a:p>
            <a:pPr lvl="1"/>
            <a:r>
              <a:rPr lang="en-US" dirty="0" err="1"/>
              <a:t>Param</a:t>
            </a:r>
            <a:r>
              <a:rPr lang="en-US" dirty="0"/>
              <a:t> action</a:t>
            </a:r>
          </a:p>
          <a:p>
            <a:pPr lvl="1"/>
            <a:r>
              <a:rPr lang="en-US" dirty="0" err="1"/>
              <a:t>useBean</a:t>
            </a:r>
            <a:r>
              <a:rPr lang="en-US" dirty="0"/>
              <a:t> action</a:t>
            </a:r>
          </a:p>
          <a:p>
            <a:pPr lvl="1"/>
            <a:r>
              <a:rPr lang="en-US" dirty="0" err="1"/>
              <a:t>getProperty</a:t>
            </a:r>
            <a:r>
              <a:rPr lang="en-US" dirty="0"/>
              <a:t> action</a:t>
            </a:r>
          </a:p>
          <a:p>
            <a:pPr lvl="1"/>
            <a:r>
              <a:rPr lang="en-US" dirty="0" err="1"/>
              <a:t>setProperty</a:t>
            </a:r>
            <a:r>
              <a:rPr lang="en-US" dirty="0"/>
              <a:t> action</a:t>
            </a:r>
          </a:p>
          <a:p>
            <a:pPr lvl="1"/>
            <a:r>
              <a:rPr lang="en-US" dirty="0" err="1"/>
              <a:t>plugIn</a:t>
            </a:r>
            <a:r>
              <a:rPr lang="en-US" dirty="0"/>
              <a:t> action</a:t>
            </a:r>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8</a:t>
            </a:fld>
            <a:endParaRPr lang="en-US"/>
          </a:p>
        </p:txBody>
      </p:sp>
    </p:spTree>
    <p:extLst>
      <p:ext uri="{BB962C8B-B14F-4D97-AF65-F5344CB8AC3E}">
        <p14:creationId xmlns:p14="http://schemas.microsoft.com/office/powerpoint/2010/main" val="152209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JSP Actions Include</a:t>
            </a:r>
          </a:p>
        </p:txBody>
      </p:sp>
      <p:sp>
        <p:nvSpPr>
          <p:cNvPr id="3" name="Content Placeholder 2"/>
          <p:cNvSpPr>
            <a:spLocks noGrp="1"/>
          </p:cNvSpPr>
          <p:nvPr>
            <p:ph idx="1"/>
          </p:nvPr>
        </p:nvSpPr>
        <p:spPr>
          <a:xfrm>
            <a:off x="249382" y="1371600"/>
            <a:ext cx="10390909" cy="5486400"/>
          </a:xfrm>
        </p:spPr>
        <p:txBody>
          <a:bodyPr>
            <a:normAutofit lnSpcReduction="10000"/>
          </a:bodyPr>
          <a:lstStyle/>
          <a:p>
            <a:r>
              <a:rPr lang="en-US" dirty="0"/>
              <a:t>Include action used for including resources in a JSP page</a:t>
            </a:r>
          </a:p>
          <a:p>
            <a:pPr lvl="1"/>
            <a:r>
              <a:rPr lang="en-US" dirty="0"/>
              <a:t>Include directive includes resources in a JSP page at translation time</a:t>
            </a:r>
          </a:p>
          <a:p>
            <a:pPr lvl="1"/>
            <a:r>
              <a:rPr lang="en-US" dirty="0"/>
              <a:t>Include action includes response of a resource into the response of the JSP page</a:t>
            </a:r>
          </a:p>
          <a:p>
            <a:pPr lvl="1"/>
            <a:r>
              <a:rPr lang="en-US" dirty="0"/>
              <a:t>Same as including resources using </a:t>
            </a:r>
            <a:r>
              <a:rPr lang="en-US" dirty="0" err="1"/>
              <a:t>RequestDispatcher</a:t>
            </a:r>
            <a:r>
              <a:rPr lang="en-US" dirty="0"/>
              <a:t> interface</a:t>
            </a:r>
          </a:p>
          <a:p>
            <a:pPr lvl="1"/>
            <a:r>
              <a:rPr lang="en-US" dirty="0"/>
              <a:t>Changes in the included resource reflected while accessing the page.</a:t>
            </a:r>
          </a:p>
          <a:p>
            <a:pPr lvl="1"/>
            <a:r>
              <a:rPr lang="en-US" dirty="0"/>
              <a:t>Normally used for including dynamic resources</a:t>
            </a:r>
          </a:p>
          <a:p>
            <a:r>
              <a:rPr lang="en-US" dirty="0"/>
              <a:t>Example</a:t>
            </a:r>
          </a:p>
          <a:p>
            <a:pPr marL="394335" lvl="1" indent="0">
              <a:buNone/>
            </a:pPr>
            <a:r>
              <a:rPr lang="en-US" dirty="0">
                <a:solidFill>
                  <a:srgbClr val="002060"/>
                </a:solidFill>
                <a:effectLst>
                  <a:outerShdw blurRad="38100" dist="38100" dir="2700000" algn="tl">
                    <a:srgbClr val="000000">
                      <a:alpha val="43137"/>
                    </a:srgbClr>
                  </a:outerShdw>
                </a:effectLst>
              </a:rPr>
              <a:t>&lt;</a:t>
            </a:r>
            <a:r>
              <a:rPr lang="en-US" dirty="0" err="1">
                <a:solidFill>
                  <a:srgbClr val="002060"/>
                </a:solidFill>
                <a:effectLst>
                  <a:outerShdw blurRad="38100" dist="38100" dir="2700000" algn="tl">
                    <a:srgbClr val="000000">
                      <a:alpha val="43137"/>
                    </a:srgbClr>
                  </a:outerShdw>
                </a:effectLst>
              </a:rPr>
              <a:t>jsp:include</a:t>
            </a:r>
            <a:r>
              <a:rPr lang="en-US" dirty="0">
                <a:solidFill>
                  <a:srgbClr val="002060"/>
                </a:solidFill>
                <a:effectLst>
                  <a:outerShdw blurRad="38100" dist="38100" dir="2700000" algn="tl">
                    <a:srgbClr val="000000">
                      <a:alpha val="43137"/>
                    </a:srgbClr>
                  </a:outerShdw>
                </a:effectLst>
              </a:rPr>
              <a:t> page=“</a:t>
            </a:r>
            <a:r>
              <a:rPr lang="en-US" dirty="0" err="1">
                <a:solidFill>
                  <a:srgbClr val="002060"/>
                </a:solidFill>
                <a:effectLst>
                  <a:outerShdw blurRad="38100" dist="38100" dir="2700000" algn="tl">
                    <a:srgbClr val="000000">
                      <a:alpha val="43137"/>
                    </a:srgbClr>
                  </a:outerShdw>
                </a:effectLst>
              </a:rPr>
              <a:t>inlcudedPage.jsp</a:t>
            </a:r>
            <a:r>
              <a:rPr lang="en-US" dirty="0">
                <a:solidFill>
                  <a:srgbClr val="002060"/>
                </a:solidFill>
                <a:effectLst>
                  <a:outerShdw blurRad="38100" dist="38100" dir="2700000" algn="tl">
                    <a:srgbClr val="000000">
                      <a:alpha val="43137"/>
                    </a:srgbClr>
                  </a:outerShdw>
                </a:effectLst>
              </a:rPr>
              <a:t>”&gt;</a:t>
            </a:r>
          </a:p>
          <a:p>
            <a:pPr lvl="1"/>
            <a:r>
              <a:rPr lang="en-US" dirty="0"/>
              <a:t>Includes the </a:t>
            </a:r>
            <a:r>
              <a:rPr lang="en-US" dirty="0" err="1"/>
              <a:t>the</a:t>
            </a:r>
            <a:r>
              <a:rPr lang="en-US" dirty="0"/>
              <a:t> output of </a:t>
            </a:r>
            <a:r>
              <a:rPr lang="en-US" dirty="0" err="1"/>
              <a:t>includedPage.jsp</a:t>
            </a:r>
            <a:r>
              <a:rPr lang="en-US" dirty="0"/>
              <a:t> into the page where this is included.</a:t>
            </a:r>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9</a:t>
            </a:fld>
            <a:endParaRPr lang="en-US"/>
          </a:p>
        </p:txBody>
      </p:sp>
    </p:spTree>
    <p:extLst>
      <p:ext uri="{BB962C8B-B14F-4D97-AF65-F5344CB8AC3E}">
        <p14:creationId xmlns:p14="http://schemas.microsoft.com/office/powerpoint/2010/main" val="1316946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lass open house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spDef>
      <a:spPr>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5000"/>
          </a:lnSpc>
          <a:defRPr/>
        </a:defPPr>
      </a:lstStyle>
    </a:txDef>
  </a:objectDefaults>
  <a:extraClrSchemeLst/>
  <a:extLst>
    <a:ext uri="{05A4C25C-085E-4340-85A3-A5531E510DB2}">
      <thm15:themeFamily xmlns:thm15="http://schemas.microsoft.com/office/thememl/2012/main" name="Classroom open house presentation.potx" id="{AB7D8AB0-4323-4322-AB21-8CB398DB9E96}" vid="{5BFEA1FF-C39F-48A2-B239-4B55565FC3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Classroom open house presentation</Template>
  <TotalTime>941</TotalTime>
  <Words>3797</Words>
  <Application>Microsoft Office PowerPoint</Application>
  <PresentationFormat>Custom</PresentationFormat>
  <Paragraphs>443</Paragraphs>
  <Slides>37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Arial</vt:lpstr>
      <vt:lpstr>Calibri</vt:lpstr>
      <vt:lpstr>Century Gothic</vt:lpstr>
      <vt:lpstr>Century Schoolbook</vt:lpstr>
      <vt:lpstr>Courier New</vt:lpstr>
      <vt:lpstr>Wingdings</vt:lpstr>
      <vt:lpstr>Wingdings 2</vt:lpstr>
      <vt:lpstr>Class open house presentation</vt:lpstr>
      <vt:lpstr>WWW Programming (Advanced Web Programming with Java)</vt:lpstr>
      <vt:lpstr>JavaServer Pages</vt:lpstr>
      <vt:lpstr>JSP compilation into Servlets</vt:lpstr>
      <vt:lpstr>PowerPoint Presentation</vt:lpstr>
      <vt:lpstr>JSP implicit Objects</vt:lpstr>
      <vt:lpstr>JSP implicit Objects (cont.)</vt:lpstr>
      <vt:lpstr>JSP implicit Objects (cont.)</vt:lpstr>
      <vt:lpstr>JSP Actions Basics &amp; Types</vt:lpstr>
      <vt:lpstr>JSP Actions Include</vt:lpstr>
      <vt:lpstr>JSP Actions Forward</vt:lpstr>
      <vt:lpstr>JSP Actions Params</vt:lpstr>
      <vt:lpstr>JSP Actions useBean</vt:lpstr>
      <vt:lpstr>JSP Actions useBean (cont.)</vt:lpstr>
      <vt:lpstr>JSP Actions getProperty</vt:lpstr>
      <vt:lpstr>JSP Actions setProperty</vt:lpstr>
      <vt:lpstr>JSP Actions plugin</vt:lpstr>
      <vt:lpstr>The jsp:plugin Action</vt:lpstr>
      <vt:lpstr>jsp:plugin Parameters &amp; Fallback</vt:lpstr>
      <vt:lpstr>Example: Loan Calculator</vt:lpstr>
      <vt:lpstr>Example: Inventory</vt:lpstr>
      <vt:lpstr>JavaBeans</vt:lpstr>
      <vt:lpstr>JavaBeans (cont.)</vt:lpstr>
      <vt:lpstr>API requires</vt:lpstr>
      <vt:lpstr>Environmental Support</vt:lpstr>
      <vt:lpstr>JSP Standard Tag Library </vt:lpstr>
      <vt:lpstr>Example using scriptlet – Count to ten</vt:lpstr>
      <vt:lpstr>Example using JSTL – Count to ten</vt:lpstr>
      <vt:lpstr>The JSTL Tag Libraries</vt:lpstr>
      <vt:lpstr>The JSTL Tag Libraries (cont.)</vt:lpstr>
      <vt:lpstr>The JSTL Tag Libraries (cont.)</vt:lpstr>
      <vt:lpstr>JSTL Core Tags</vt:lpstr>
      <vt:lpstr>JSTL Formatting Tags</vt:lpstr>
      <vt:lpstr>JSTL SQL Tags</vt:lpstr>
      <vt:lpstr>JSTL XML Tags</vt:lpstr>
      <vt:lpstr>JSTL Functions</vt:lpstr>
      <vt:lpstr>Unified Expression Language</vt:lpstr>
      <vt:lpstr>Unified Expression Language (cont.)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Web Programming with Java</dc:title>
  <dc:creator>Thanh Van</dc:creator>
  <cp:lastModifiedBy>I M</cp:lastModifiedBy>
  <cp:revision>61</cp:revision>
  <dcterms:created xsi:type="dcterms:W3CDTF">2018-11-21T01:01:11Z</dcterms:created>
  <dcterms:modified xsi:type="dcterms:W3CDTF">2020-01-09T14:19:41Z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74062800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