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92" r:id="rId1"/>
  </p:sldMasterIdLst>
  <p:notesMasterIdLst>
    <p:notesMasterId r:id="rId35"/>
  </p:notesMasterIdLst>
  <p:handoutMasterIdLst>
    <p:handoutMasterId r:id="rId36"/>
  </p:handoutMasterIdLst>
  <p:sldIdLst>
    <p:sldId id="257" r:id="rId2"/>
    <p:sldId id="293" r:id="rId3"/>
    <p:sldId id="294" r:id="rId4"/>
    <p:sldId id="295" r:id="rId5"/>
    <p:sldId id="296" r:id="rId6"/>
    <p:sldId id="297" r:id="rId7"/>
    <p:sldId id="298" r:id="rId8"/>
    <p:sldId id="299" r:id="rId9"/>
    <p:sldId id="300" r:id="rId10"/>
    <p:sldId id="301" r:id="rId11"/>
    <p:sldId id="302" r:id="rId12"/>
    <p:sldId id="303" r:id="rId13"/>
    <p:sldId id="304" r:id="rId14"/>
    <p:sldId id="305" r:id="rId15"/>
    <p:sldId id="306" r:id="rId16"/>
    <p:sldId id="307" r:id="rId17"/>
    <p:sldId id="308" r:id="rId18"/>
    <p:sldId id="309" r:id="rId19"/>
    <p:sldId id="310" r:id="rId20"/>
    <p:sldId id="311" r:id="rId21"/>
    <p:sldId id="312" r:id="rId22"/>
    <p:sldId id="313" r:id="rId23"/>
    <p:sldId id="314" r:id="rId24"/>
    <p:sldId id="315" r:id="rId25"/>
    <p:sldId id="316" r:id="rId26"/>
    <p:sldId id="317" r:id="rId27"/>
    <p:sldId id="318" r:id="rId28"/>
    <p:sldId id="319" r:id="rId29"/>
    <p:sldId id="320" r:id="rId30"/>
    <p:sldId id="321" r:id="rId31"/>
    <p:sldId id="322" r:id="rId32"/>
    <p:sldId id="323" r:id="rId33"/>
    <p:sldId id="324" r:id="rId34"/>
  </p:sldIdLst>
  <p:sldSz cx="10972800"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orient="horz" pos="945" userDrawn="1">
          <p15:clr>
            <a:srgbClr val="A4A3A4"/>
          </p15:clr>
        </p15:guide>
        <p15:guide id="3" orient="horz" pos="3888" userDrawn="1">
          <p15:clr>
            <a:srgbClr val="A4A3A4"/>
          </p15:clr>
        </p15:guide>
        <p15:guide id="4" orient="horz" pos="192" userDrawn="1">
          <p15:clr>
            <a:srgbClr val="A4A3A4"/>
          </p15:clr>
        </p15:guide>
        <p15:guide id="5" orient="horz" pos="1072" userDrawn="1">
          <p15:clr>
            <a:srgbClr val="A4A3A4"/>
          </p15:clr>
        </p15:guide>
        <p15:guide id="6" pos="3456" userDrawn="1">
          <p15:clr>
            <a:srgbClr val="A4A3A4"/>
          </p15:clr>
        </p15:guide>
        <p15:guide id="7" pos="634" userDrawn="1">
          <p15:clr>
            <a:srgbClr val="A4A3A4"/>
          </p15:clr>
        </p15:guide>
        <p15:guide id="8" pos="639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DBED569-4797-4DF1-A0F4-6AAB3CD982D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6182" autoAdjust="0"/>
  </p:normalViewPr>
  <p:slideViewPr>
    <p:cSldViewPr showGuides="1">
      <p:cViewPr varScale="1">
        <p:scale>
          <a:sx n="95" d="100"/>
          <a:sy n="95" d="100"/>
        </p:scale>
        <p:origin x="738" y="96"/>
      </p:cViewPr>
      <p:guideLst>
        <p:guide orient="horz" pos="2160"/>
        <p:guide orient="horz" pos="945"/>
        <p:guide orient="horz" pos="3888"/>
        <p:guide orient="horz" pos="192"/>
        <p:guide orient="horz" pos="1072"/>
        <p:guide pos="3456"/>
        <p:guide pos="634"/>
        <p:guide pos="6394"/>
      </p:guideLst>
    </p:cSldViewPr>
  </p:slideViewPr>
  <p:outlineViewPr>
    <p:cViewPr>
      <p:scale>
        <a:sx n="33" d="100"/>
        <a:sy n="33" d="100"/>
      </p:scale>
      <p:origin x="0" y="-2886"/>
    </p:cViewPr>
  </p:outlineViewPr>
  <p:notesTextViewPr>
    <p:cViewPr>
      <p:scale>
        <a:sx n="3" d="2"/>
        <a:sy n="3" d="2"/>
      </p:scale>
      <p:origin x="0" y="0"/>
    </p:cViewPr>
  </p:notesTextViewPr>
  <p:notesViewPr>
    <p:cSldViewPr>
      <p:cViewPr varScale="1">
        <p:scale>
          <a:sx n="79" d="100"/>
          <a:sy n="79" d="100"/>
        </p:scale>
        <p:origin x="164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1/9/2020</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1/9/2020</a:t>
            </a:fld>
            <a:endParaRPr/>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8796F01-7154-41E0-B48B-A6921757531A}" type="slidenum">
              <a:rPr lang="en-US" smtClean="0"/>
              <a:pPr/>
              <a:t>1</a:t>
            </a:fld>
            <a:endParaRPr lang="en-US"/>
          </a:p>
        </p:txBody>
      </p:sp>
    </p:spTree>
    <p:extLst>
      <p:ext uri="{BB962C8B-B14F-4D97-AF65-F5344CB8AC3E}">
        <p14:creationId xmlns:p14="http://schemas.microsoft.com/office/powerpoint/2010/main" val="16077057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4" name="Group 13"/>
          <p:cNvGrpSpPr/>
          <p:nvPr/>
        </p:nvGrpSpPr>
        <p:grpSpPr>
          <a:xfrm>
            <a:off x="0" y="0"/>
            <a:ext cx="10974373" cy="6858000"/>
            <a:chOff x="0" y="0"/>
            <a:chExt cx="12190572" cy="6858000"/>
          </a:xfrm>
        </p:grpSpPr>
        <p:sp>
          <p:nvSpPr>
            <p:cNvPr id="13" name="Rectangle 12"/>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2400"/>
            </a:p>
          </p:txBody>
        </p:sp>
        <p:grpSp>
          <p:nvGrpSpPr>
            <p:cNvPr id="12" name="Group 11"/>
            <p:cNvGrpSpPr/>
            <p:nvPr/>
          </p:nvGrpSpPr>
          <p:grpSpPr>
            <a:xfrm>
              <a:off x="0" y="0"/>
              <a:ext cx="4742741" cy="6858000"/>
              <a:chOff x="0" y="0"/>
              <a:chExt cx="4742741" cy="6858000"/>
            </a:xfrm>
          </p:grpSpPr>
          <p:pic>
            <p:nvPicPr>
              <p:cNvPr id="9" name="Picture 8" descr="Stacked book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4591594" cy="6858000"/>
              </a:xfrm>
              <a:prstGeom prst="rect">
                <a:avLst/>
              </a:prstGeom>
            </p:spPr>
          </p:pic>
          <p:sp>
            <p:nvSpPr>
              <p:cNvPr id="10" name="Rectangle 9"/>
              <p:cNvSpPr/>
              <p:nvPr/>
            </p:nvSpPr>
            <p:spPr>
              <a:xfrm>
                <a:off x="4605581" y="0"/>
                <a:ext cx="13716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sp>
        <p:nvSpPr>
          <p:cNvPr id="2" name="Title 1"/>
          <p:cNvSpPr>
            <a:spLocks noGrp="1"/>
          </p:cNvSpPr>
          <p:nvPr>
            <p:ph type="ctrTitle"/>
          </p:nvPr>
        </p:nvSpPr>
        <p:spPr>
          <a:xfrm>
            <a:off x="4392555" y="1498603"/>
            <a:ext cx="6309360" cy="3298825"/>
          </a:xfrm>
        </p:spPr>
        <p:txBody>
          <a:bodyPr>
            <a:normAutofit/>
          </a:bodyPr>
          <a:lstStyle>
            <a:lvl1pPr algn="l">
              <a:lnSpc>
                <a:spcPct val="90000"/>
              </a:lnSpc>
              <a:defRPr sz="4000" b="0" cap="none" spc="0" baseline="0">
                <a:ln w="0"/>
                <a:solidFill>
                  <a:schemeClr val="tx2"/>
                </a:solidFill>
                <a:effectLst/>
              </a:defRPr>
            </a:lvl1pPr>
          </a:lstStyle>
          <a:p>
            <a:r>
              <a:rPr lang="en-US" dirty="0"/>
              <a:t>Click to edit Master title style</a:t>
            </a:r>
            <a:endParaRPr dirty="0"/>
          </a:p>
        </p:txBody>
      </p:sp>
      <p:sp>
        <p:nvSpPr>
          <p:cNvPr id="3" name="Subtitle 2"/>
          <p:cNvSpPr>
            <a:spLocks noGrp="1"/>
          </p:cNvSpPr>
          <p:nvPr>
            <p:ph type="subTitle" idx="1"/>
          </p:nvPr>
        </p:nvSpPr>
        <p:spPr>
          <a:xfrm>
            <a:off x="4392555" y="4927600"/>
            <a:ext cx="6309360" cy="1244600"/>
          </a:xfrm>
        </p:spPr>
        <p:txBody>
          <a:bodyPr>
            <a:normAutofit/>
          </a:bodyPr>
          <a:lstStyle>
            <a:lvl1pPr marL="0" indent="0" algn="l">
              <a:spcBef>
                <a:spcPts val="0"/>
              </a:spcBef>
              <a:buNone/>
              <a:defRPr sz="2800" b="0" cap="none" spc="0">
                <a:ln w="0"/>
                <a:solidFill>
                  <a:schemeClr val="accent2">
                    <a:lumMod val="50000"/>
                  </a:schemeClr>
                </a:solidFill>
                <a:effectLst/>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Click to edit Master subtitle style</a:t>
            </a:r>
            <a:endParaRPr dirty="0"/>
          </a:p>
        </p:txBody>
      </p:sp>
      <p:sp>
        <p:nvSpPr>
          <p:cNvPr id="5" name="Date Placeholder 4"/>
          <p:cNvSpPr>
            <a:spLocks noGrp="1"/>
          </p:cNvSpPr>
          <p:nvPr>
            <p:ph type="dt" sz="half" idx="10"/>
          </p:nvPr>
        </p:nvSpPr>
        <p:spPr/>
        <p:txBody>
          <a:bodyPr/>
          <a:lstStyle/>
          <a:p>
            <a:fld id="{00DA274C-3DF9-4CCA-A0AA-650C4701A7F1}" type="datetime1">
              <a:rPr lang="en-US" smtClean="0"/>
              <a:t>1/9/2020</a:t>
            </a:fld>
            <a:endParaRPr lang="en-US"/>
          </a:p>
        </p:txBody>
      </p:sp>
      <p:sp>
        <p:nvSpPr>
          <p:cNvPr id="7" name="Footer Placeholder 6"/>
          <p:cNvSpPr>
            <a:spLocks noGrp="1"/>
          </p:cNvSpPr>
          <p:nvPr>
            <p:ph type="ftr" sz="quarter" idx="11"/>
          </p:nvPr>
        </p:nvSpPr>
        <p:spPr/>
        <p:txBody>
          <a:bodyPr/>
          <a:lstStyle/>
          <a:p>
            <a:r>
              <a:rPr lang="en-US" dirty="0"/>
              <a:t>Add a footer</a:t>
            </a:r>
          </a:p>
        </p:txBody>
      </p:sp>
      <p:sp>
        <p:nvSpPr>
          <p:cNvPr id="11" name="Slide Number Placeholder 10"/>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332201210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49382" y="76200"/>
            <a:ext cx="10390909" cy="1142998"/>
          </a:xfrm>
        </p:spPr>
        <p:txBody>
          <a:bodyPr>
            <a:normAutofit/>
          </a:bodyPr>
          <a:lstStyle>
            <a:lvl1pPr>
              <a:defRPr sz="4000"/>
            </a:lvl1pPr>
          </a:lstStyle>
          <a:p>
            <a:r>
              <a:rPr lang="en-US" dirty="0"/>
              <a:t>Click to edit Master title style</a:t>
            </a:r>
            <a:endParaRPr dirty="0"/>
          </a:p>
        </p:txBody>
      </p:sp>
      <p:sp>
        <p:nvSpPr>
          <p:cNvPr id="3" name="Content Placeholder 2"/>
          <p:cNvSpPr>
            <a:spLocks noGrp="1"/>
          </p:cNvSpPr>
          <p:nvPr>
            <p:ph idx="1"/>
          </p:nvPr>
        </p:nvSpPr>
        <p:spPr>
          <a:xfrm>
            <a:off x="249382" y="1371600"/>
            <a:ext cx="10390909" cy="4876800"/>
          </a:xfrm>
        </p:spPr>
        <p:txBody>
          <a:bodyPr/>
          <a:lstStyle>
            <a:lvl1pPr marL="304747" indent="-304747" algn="just">
              <a:lnSpc>
                <a:spcPct val="100000"/>
              </a:lnSpc>
              <a:spcBef>
                <a:spcPts val="0"/>
              </a:spcBef>
              <a:spcAft>
                <a:spcPts val="600"/>
              </a:spcAft>
              <a:buFont typeface="Wingdings" panose="05000000000000000000" pitchFamily="2" charset="2"/>
              <a:buChar char="v"/>
              <a:defRPr/>
            </a:lvl1pPr>
            <a:lvl2pPr marL="731392" indent="-304747" algn="just">
              <a:lnSpc>
                <a:spcPct val="100000"/>
              </a:lnSpc>
              <a:spcBef>
                <a:spcPts val="0"/>
              </a:spcBef>
              <a:spcAft>
                <a:spcPts val="600"/>
              </a:spcAft>
              <a:buFont typeface="Wingdings" panose="05000000000000000000" pitchFamily="2" charset="2"/>
              <a:buChar char="q"/>
              <a:defRPr sz="2400"/>
            </a:lvl2pPr>
            <a:lvl3pPr marL="1158037" indent="-304747" algn="just">
              <a:lnSpc>
                <a:spcPct val="100000"/>
              </a:lnSpc>
              <a:spcBef>
                <a:spcPts val="0"/>
              </a:spcBef>
              <a:spcAft>
                <a:spcPts val="600"/>
              </a:spcAft>
              <a:buFont typeface="Wingdings" panose="05000000000000000000" pitchFamily="2" charset="2"/>
              <a:buChar char=""/>
              <a:defRPr sz="2400"/>
            </a:lvl3pPr>
            <a:lvl4pPr marL="1584683" indent="-304747" algn="just">
              <a:lnSpc>
                <a:spcPct val="100000"/>
              </a:lnSpc>
              <a:spcBef>
                <a:spcPts val="0"/>
              </a:spcBef>
              <a:spcAft>
                <a:spcPts val="600"/>
              </a:spcAft>
              <a:buFont typeface="Wingdings" panose="05000000000000000000" pitchFamily="2" charset="2"/>
              <a:buChar char=""/>
              <a:defRPr sz="2400"/>
            </a:lvl4pPr>
            <a:lvl5pPr marL="2011328" indent="-304747" algn="just">
              <a:lnSpc>
                <a:spcPct val="100000"/>
              </a:lnSpc>
              <a:spcBef>
                <a:spcPts val="0"/>
              </a:spcBef>
              <a:spcAft>
                <a:spcPts val="600"/>
              </a:spcAft>
              <a:buFont typeface="Wingdings" panose="05000000000000000000" pitchFamily="2" charset="2"/>
              <a:buChar char=""/>
              <a:defRPr sz="2400"/>
            </a:lvl5pPr>
            <a:lvl6pPr>
              <a:defRPr/>
            </a:lvl6pPr>
            <a:lvl7pPr>
              <a:defRPr baseline="0"/>
            </a:lvl7pPr>
            <a:lvl8pPr>
              <a:defRPr baseline="0"/>
            </a:lvl8pPr>
            <a:lvl9pPr>
              <a:defRPr baseline="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10"/>
          </p:nvPr>
        </p:nvSpPr>
        <p:spPr/>
        <p:txBody>
          <a:bodyPr/>
          <a:lstStyle/>
          <a:p>
            <a:fld id="{FF082940-67C9-4D5B-B0DA-D2A75DBE14A5}" type="datetime1">
              <a:rPr lang="en-US" smtClean="0"/>
              <a:t>1/9/2020</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a:xfrm>
            <a:off x="9643266" y="6400803"/>
            <a:ext cx="997025" cy="320675"/>
          </a:xfrm>
        </p:spPr>
        <p:txBody>
          <a:bodyPr/>
          <a:lstStyle>
            <a:lvl1pPr>
              <a:defRPr sz="1800"/>
            </a:lvl1pPr>
          </a:lstStyle>
          <a:p>
            <a:fld id="{DA60BA0E-20D0-4E7C-B286-26C960A6788F}" type="slidenum">
              <a:rPr lang="en-US" smtClean="0"/>
              <a:pPr/>
              <a:t>‹#›</a:t>
            </a:fld>
            <a:endParaRPr lang="en-US"/>
          </a:p>
        </p:txBody>
      </p:sp>
    </p:spTree>
    <p:extLst>
      <p:ext uri="{BB962C8B-B14F-4D97-AF65-F5344CB8AC3E}">
        <p14:creationId xmlns:p14="http://schemas.microsoft.com/office/powerpoint/2010/main" val="2865359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2" name="Group 11"/>
          <p:cNvGrpSpPr/>
          <p:nvPr/>
        </p:nvGrpSpPr>
        <p:grpSpPr>
          <a:xfrm>
            <a:off x="1459" y="0"/>
            <a:ext cx="10972915" cy="6858000"/>
            <a:chOff x="1620" y="0"/>
            <a:chExt cx="12188952" cy="6858000"/>
          </a:xfrm>
        </p:grpSpPr>
        <p:sp>
          <p:nvSpPr>
            <p:cNvPr id="4" name="Rectangle 3"/>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240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8818" y="0"/>
              <a:ext cx="4591594" cy="6858000"/>
            </a:xfrm>
            <a:prstGeom prst="rect">
              <a:avLst/>
            </a:prstGeom>
          </p:spPr>
        </p:pic>
        <p:sp>
          <p:nvSpPr>
            <p:cNvPr id="11" name="Rectangle 10"/>
            <p:cNvSpPr/>
            <p:nvPr/>
          </p:nvSpPr>
          <p:spPr>
            <a:xfrm>
              <a:off x="7481252" y="0"/>
              <a:ext cx="13716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0">
                <a:solidFill>
                  <a:schemeClr val="tx2"/>
                </a:solidFill>
              </a:endParaRPr>
            </a:p>
          </p:txBody>
        </p:sp>
      </p:grpSp>
      <p:pic>
        <p:nvPicPr>
          <p:cNvPr id="5" name="Picture 4" descr="Stacked book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0718" y="0"/>
            <a:ext cx="4133511" cy="6858000"/>
          </a:xfrm>
          <a:prstGeom prst="rect">
            <a:avLst/>
          </a:prstGeom>
        </p:spPr>
      </p:pic>
      <p:sp>
        <p:nvSpPr>
          <p:cNvPr id="7" name="Title 1"/>
          <p:cNvSpPr>
            <a:spLocks noGrp="1"/>
          </p:cNvSpPr>
          <p:nvPr>
            <p:ph type="ctrTitle"/>
          </p:nvPr>
        </p:nvSpPr>
        <p:spPr>
          <a:xfrm>
            <a:off x="213490" y="1498603"/>
            <a:ext cx="6309360" cy="3298825"/>
          </a:xfrm>
        </p:spPr>
        <p:txBody>
          <a:bodyPr>
            <a:normAutofit/>
          </a:bodyPr>
          <a:lstStyle>
            <a:lvl1pPr algn="l">
              <a:lnSpc>
                <a:spcPct val="90000"/>
              </a:lnSpc>
              <a:defRPr sz="5400" b="0" cap="none" spc="0" baseline="0">
                <a:ln w="0"/>
                <a:solidFill>
                  <a:schemeClr val="tx2"/>
                </a:solidFill>
                <a:effectLst/>
              </a:defRPr>
            </a:lvl1pPr>
          </a:lstStyle>
          <a:p>
            <a:r>
              <a:rPr lang="en-US"/>
              <a:t>Click to edit Master title style</a:t>
            </a:r>
            <a:endParaRPr dirty="0"/>
          </a:p>
        </p:txBody>
      </p:sp>
      <p:sp>
        <p:nvSpPr>
          <p:cNvPr id="8" name="Subtitle 2"/>
          <p:cNvSpPr>
            <a:spLocks noGrp="1"/>
          </p:cNvSpPr>
          <p:nvPr>
            <p:ph type="subTitle" idx="1"/>
          </p:nvPr>
        </p:nvSpPr>
        <p:spPr>
          <a:xfrm>
            <a:off x="213490" y="4927600"/>
            <a:ext cx="6309360" cy="1244600"/>
          </a:xfrm>
        </p:spPr>
        <p:txBody>
          <a:bodyPr>
            <a:normAutofit/>
          </a:bodyPr>
          <a:lstStyle>
            <a:lvl1pPr marL="0" indent="0" algn="l">
              <a:spcBef>
                <a:spcPts val="0"/>
              </a:spcBef>
              <a:buNone/>
              <a:defRPr sz="2800" b="0" cap="none" spc="0">
                <a:ln w="0"/>
                <a:solidFill>
                  <a:schemeClr val="accent2">
                    <a:lumMod val="50000"/>
                  </a:schemeClr>
                </a:solidFill>
                <a:effectLst/>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dirty="0"/>
          </a:p>
        </p:txBody>
      </p:sp>
      <p:sp>
        <p:nvSpPr>
          <p:cNvPr id="2" name="Date Placeholder 1"/>
          <p:cNvSpPr>
            <a:spLocks noGrp="1"/>
          </p:cNvSpPr>
          <p:nvPr>
            <p:ph type="dt" sz="half" idx="10"/>
          </p:nvPr>
        </p:nvSpPr>
        <p:spPr/>
        <p:txBody>
          <a:bodyPr/>
          <a:lstStyle/>
          <a:p>
            <a:fld id="{6373AD29-009D-498E-B13D-0C9F9A6A012D}" type="datetime1">
              <a:rPr lang="en-US" smtClean="0"/>
              <a:t>1/9/2020</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30525827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5">
            <a:lum/>
          </a:blip>
          <a:srcRect/>
          <a:stretch>
            <a:fillRect/>
          </a:stretch>
        </a:blipFill>
        <a:effectLst/>
      </p:bgPr>
    </p:bg>
    <p:spTree>
      <p:nvGrpSpPr>
        <p:cNvPr id="1" name=""/>
        <p:cNvGrpSpPr/>
        <p:nvPr/>
      </p:nvGrpSpPr>
      <p:grpSpPr>
        <a:xfrm>
          <a:off x="0" y="0"/>
          <a:ext cx="0" cy="0"/>
          <a:chOff x="0" y="0"/>
          <a:chExt cx="0" cy="0"/>
        </a:xfrm>
      </p:grpSpPr>
      <p:grpSp>
        <p:nvGrpSpPr>
          <p:cNvPr id="7" name="Group 6"/>
          <p:cNvGrpSpPr/>
          <p:nvPr/>
        </p:nvGrpSpPr>
        <p:grpSpPr>
          <a:xfrm>
            <a:off x="1459" y="0"/>
            <a:ext cx="10972915" cy="6858000"/>
            <a:chOff x="1620" y="0"/>
            <a:chExt cx="12188952" cy="6858000"/>
          </a:xfrm>
        </p:grpSpPr>
        <p:sp>
          <p:nvSpPr>
            <p:cNvPr id="10" name="Rectangle 9"/>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2400"/>
            </a:p>
          </p:txBody>
        </p:sp>
        <p:sp>
          <p:nvSpPr>
            <p:cNvPr id="8" name="Rectangle 7"/>
            <p:cNvSpPr/>
            <p:nvPr/>
          </p:nvSpPr>
          <p:spPr>
            <a:xfrm>
              <a:off x="304721" y="0"/>
              <a:ext cx="11579384" cy="6858000"/>
            </a:xfrm>
            <a:prstGeom prst="rect">
              <a:avLst/>
            </a:prstGeom>
            <a:solidFill>
              <a:schemeClr val="accent1">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2400"/>
            </a:p>
          </p:txBody>
        </p:sp>
      </p:grpSp>
      <p:sp>
        <p:nvSpPr>
          <p:cNvPr id="2" name="Title Placeholder 1"/>
          <p:cNvSpPr>
            <a:spLocks noGrp="1"/>
          </p:cNvSpPr>
          <p:nvPr>
            <p:ph type="title"/>
          </p:nvPr>
        </p:nvSpPr>
        <p:spPr>
          <a:xfrm>
            <a:off x="1005840" y="76200"/>
            <a:ext cx="9144000" cy="1397000"/>
          </a:xfrm>
          <a:prstGeom prst="rect">
            <a:avLst/>
          </a:prstGeom>
        </p:spPr>
        <p:txBody>
          <a:bodyPr vert="horz" lIns="121899" tIns="60949" rIns="121899" bIns="60949" rtlCol="0" anchor="b">
            <a:normAutofit/>
          </a:bodyPr>
          <a:lstStyle/>
          <a:p>
            <a:r>
              <a:rPr lang="en-US"/>
              <a:t>Click to edit Master title style</a:t>
            </a:r>
            <a:endParaRPr dirty="0"/>
          </a:p>
        </p:txBody>
      </p:sp>
      <p:sp>
        <p:nvSpPr>
          <p:cNvPr id="3" name="Text Placeholder 2"/>
          <p:cNvSpPr>
            <a:spLocks noGrp="1"/>
          </p:cNvSpPr>
          <p:nvPr>
            <p:ph type="body" idx="1"/>
          </p:nvPr>
        </p:nvSpPr>
        <p:spPr>
          <a:xfrm>
            <a:off x="1005840" y="1701800"/>
            <a:ext cx="9144000" cy="4470400"/>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05840" y="6400803"/>
            <a:ext cx="2468880" cy="320675"/>
          </a:xfrm>
          <a:prstGeom prst="rect">
            <a:avLst/>
          </a:prstGeom>
        </p:spPr>
        <p:txBody>
          <a:bodyPr vert="horz" lIns="121899" tIns="60949" rIns="121899" bIns="60949" rtlCol="0" anchor="b"/>
          <a:lstStyle>
            <a:lvl1pPr algn="l">
              <a:defRPr sz="1200">
                <a:solidFill>
                  <a:schemeClr val="tx2">
                    <a:lumMod val="50000"/>
                  </a:schemeClr>
                </a:solidFill>
              </a:defRPr>
            </a:lvl1pPr>
          </a:lstStyle>
          <a:p>
            <a:fld id="{B81F504C-9876-4829-908F-644938C5133D}" type="datetime1">
              <a:rPr lang="en-US" smtClean="0"/>
              <a:t>1/9/2020</a:t>
            </a:fld>
            <a:endParaRPr lang="en-US" dirty="0"/>
          </a:p>
        </p:txBody>
      </p:sp>
      <p:sp>
        <p:nvSpPr>
          <p:cNvPr id="5" name="Footer Placeholder 4"/>
          <p:cNvSpPr>
            <a:spLocks noGrp="1"/>
          </p:cNvSpPr>
          <p:nvPr>
            <p:ph type="ftr" sz="quarter" idx="3"/>
          </p:nvPr>
        </p:nvSpPr>
        <p:spPr>
          <a:xfrm>
            <a:off x="3517975" y="6400803"/>
            <a:ext cx="5596128" cy="320675"/>
          </a:xfrm>
          <a:prstGeom prst="rect">
            <a:avLst/>
          </a:prstGeom>
        </p:spPr>
        <p:txBody>
          <a:bodyPr vert="horz" lIns="121899" tIns="60949" rIns="121899" bIns="60949" rtlCol="0" anchor="b"/>
          <a:lstStyle>
            <a:lvl1pPr algn="ctr">
              <a:defRPr sz="1200">
                <a:solidFill>
                  <a:schemeClr val="tx2">
                    <a:lumMod val="50000"/>
                  </a:schemeClr>
                </a:solidFill>
              </a:defRPr>
            </a:lvl1pPr>
          </a:lstStyle>
          <a:p>
            <a:r>
              <a:rPr lang="en-US"/>
              <a:t>Add a footer</a:t>
            </a:r>
            <a:endParaRPr lang="en-US" dirty="0"/>
          </a:p>
        </p:txBody>
      </p:sp>
      <p:sp>
        <p:nvSpPr>
          <p:cNvPr id="6" name="Slide Number Placeholder 5"/>
          <p:cNvSpPr>
            <a:spLocks noGrp="1"/>
          </p:cNvSpPr>
          <p:nvPr>
            <p:ph type="sldNum" sz="quarter" idx="4"/>
          </p:nvPr>
        </p:nvSpPr>
        <p:spPr>
          <a:xfrm>
            <a:off x="9152816" y="6400803"/>
            <a:ext cx="997025" cy="320675"/>
          </a:xfrm>
          <a:prstGeom prst="rect">
            <a:avLst/>
          </a:prstGeom>
        </p:spPr>
        <p:txBody>
          <a:bodyPr vert="horz" lIns="121899" tIns="60949" rIns="121899" bIns="60949" rtlCol="0" anchor="b"/>
          <a:lstStyle>
            <a:lvl1pPr algn="r">
              <a:defRPr sz="1200">
                <a:solidFill>
                  <a:schemeClr val="tx2">
                    <a:lumMod val="50000"/>
                  </a:schemeClr>
                </a:solidFill>
              </a:defRPr>
            </a:lvl1pPr>
          </a:lstStyle>
          <a:p>
            <a:fld id="{EB37DED6-D4C7-42EE-AB49-D2E39E64FDE4}" type="slidenum">
              <a:rPr lang="en-US" smtClean="0"/>
              <a:pPr/>
              <a:t>‹#›</a:t>
            </a:fld>
            <a:endParaRPr lang="en-US"/>
          </a:p>
        </p:txBody>
      </p:sp>
    </p:spTree>
    <p:extLst>
      <p:ext uri="{BB962C8B-B14F-4D97-AF65-F5344CB8AC3E}">
        <p14:creationId xmlns:p14="http://schemas.microsoft.com/office/powerpoint/2010/main" val="2060187724"/>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218987" rtl="0" eaLnBrk="1" latinLnBrk="0" hangingPunct="1">
        <a:lnSpc>
          <a:spcPct val="85000"/>
        </a:lnSpc>
        <a:spcBef>
          <a:spcPct val="0"/>
        </a:spcBef>
        <a:buNone/>
        <a:tabLst/>
        <a:defRPr sz="4400" b="0" kern="1200" cap="none" baseline="0">
          <a:solidFill>
            <a:schemeClr val="accent2">
              <a:lumMod val="50000"/>
            </a:schemeClr>
          </a:solidFill>
          <a:effectLst/>
          <a:latin typeface="+mj-lt"/>
          <a:ea typeface="+mj-ea"/>
          <a:cs typeface="+mj-cs"/>
        </a:defRPr>
      </a:lvl1pPr>
    </p:titleStyle>
    <p:bodyStyle>
      <a:lvl1pPr marL="304747" indent="-304747" algn="l" defTabSz="1218987" rtl="0" eaLnBrk="1" latinLnBrk="0" hangingPunct="1">
        <a:lnSpc>
          <a:spcPct val="95000"/>
        </a:lnSpc>
        <a:spcBef>
          <a:spcPts val="1866"/>
        </a:spcBef>
        <a:buClr>
          <a:schemeClr val="accent6">
            <a:lumMod val="50000"/>
          </a:schemeClr>
        </a:buClr>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5pPr>
      <a:lvl6pPr marL="2133226" indent="0" algn="l" defTabSz="1218987" rtl="0" eaLnBrk="1" latinLnBrk="0" hangingPunct="1">
        <a:lnSpc>
          <a:spcPct val="95000"/>
        </a:lnSpc>
        <a:spcBef>
          <a:spcPts val="1066"/>
        </a:spcBef>
        <a:buClr>
          <a:schemeClr val="accent6">
            <a:lumMod val="50000"/>
          </a:schemeClr>
        </a:buClr>
        <a:buSzPct val="90000"/>
        <a:buFont typeface="Century Gothic" panose="020B0502020202020204" pitchFamily="34" charset="0"/>
        <a:buNone/>
        <a:defRPr sz="1800" kern="1200">
          <a:solidFill>
            <a:schemeClr val="tx2">
              <a:lumMod val="50000"/>
            </a:schemeClr>
          </a:solidFill>
          <a:latin typeface="+mn-lt"/>
          <a:ea typeface="+mn-ea"/>
          <a:cs typeface="+mn-cs"/>
        </a:defRPr>
      </a:lvl6pPr>
      <a:lvl7pPr marL="2845622" indent="-285750" algn="l" defTabSz="1218987" rtl="0" eaLnBrk="1" latinLnBrk="0" hangingPunct="1">
        <a:lnSpc>
          <a:spcPct val="95000"/>
        </a:lnSpc>
        <a:spcBef>
          <a:spcPts val="1066"/>
        </a:spcBef>
        <a:buClr>
          <a:schemeClr val="accent6">
            <a:lumMod val="50000"/>
          </a:schemeClr>
        </a:buClr>
        <a:buSzPct val="90000"/>
        <a:buFont typeface="Century Gothic" panose="020B0502020202020204" pitchFamily="34" charset="0"/>
        <a:buChar char="–"/>
        <a:defRPr sz="1800" kern="1200">
          <a:solidFill>
            <a:schemeClr val="tx2">
              <a:lumMod val="50000"/>
            </a:schemeClr>
          </a:solidFill>
          <a:latin typeface="+mn-lt"/>
          <a:ea typeface="+mn-ea"/>
          <a:cs typeface="+mn-cs"/>
        </a:defRPr>
      </a:lvl7pPr>
      <a:lvl8pPr marL="3272267" indent="-285750" algn="l" defTabSz="1218987" rtl="0" eaLnBrk="1" latinLnBrk="0" hangingPunct="1">
        <a:lnSpc>
          <a:spcPct val="95000"/>
        </a:lnSpc>
        <a:spcBef>
          <a:spcPts val="1066"/>
        </a:spcBef>
        <a:buClr>
          <a:schemeClr val="accent6">
            <a:lumMod val="50000"/>
          </a:schemeClr>
        </a:buClr>
        <a:buSzPct val="90000"/>
        <a:buFont typeface="Century Gothic" panose="020B0502020202020204" pitchFamily="34" charset="0"/>
        <a:buChar char="–"/>
        <a:defRPr sz="1800" kern="1200">
          <a:solidFill>
            <a:schemeClr val="tx2">
              <a:lumMod val="50000"/>
            </a:schemeClr>
          </a:solidFill>
          <a:latin typeface="+mn-lt"/>
          <a:ea typeface="+mn-ea"/>
          <a:cs typeface="+mn-cs"/>
        </a:defRPr>
      </a:lvl8pPr>
      <a:lvl9pPr marL="3759862" indent="-285750" algn="l" defTabSz="1218987" rtl="0" eaLnBrk="1" latinLnBrk="0" hangingPunct="1">
        <a:lnSpc>
          <a:spcPct val="95000"/>
        </a:lnSpc>
        <a:spcBef>
          <a:spcPts val="1066"/>
        </a:spcBef>
        <a:buClr>
          <a:schemeClr val="accent6">
            <a:lumMod val="50000"/>
          </a:schemeClr>
        </a:buClr>
        <a:buSzPct val="90000"/>
        <a:buFont typeface="Century Gothic" panose="020B0502020202020204" pitchFamily="34" charset="0"/>
        <a:buChar char="–"/>
        <a:defRPr sz="1800" kern="1200">
          <a:solidFill>
            <a:schemeClr val="tx2">
              <a:lumMod val="50000"/>
            </a:schemeClr>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r>
              <a:rPr lang="en-US"/>
              <a:t>4</a:t>
            </a:r>
            <a:r>
              <a:rPr lang="en-US" dirty="0"/>
              <a:t>. </a:t>
            </a:r>
            <a:r>
              <a:rPr lang="en-US" dirty="0" err="1"/>
              <a:t>JavaServer</a:t>
            </a:r>
            <a:r>
              <a:rPr lang="en-US" dirty="0"/>
              <a:t> Faces</a:t>
            </a:r>
          </a:p>
        </p:txBody>
      </p:sp>
      <p:sp>
        <p:nvSpPr>
          <p:cNvPr id="2" name="Title 1"/>
          <p:cNvSpPr>
            <a:spLocks noGrp="1"/>
          </p:cNvSpPr>
          <p:nvPr>
            <p:ph type="ctrTitle"/>
          </p:nvPr>
        </p:nvSpPr>
        <p:spPr>
          <a:xfrm>
            <a:off x="4343401" y="1498603"/>
            <a:ext cx="6358514" cy="3298825"/>
          </a:xfrm>
        </p:spPr>
        <p:txBody>
          <a:bodyPr>
            <a:normAutofit/>
          </a:bodyPr>
          <a:lstStyle/>
          <a:p>
            <a:r>
              <a:rPr lang="en-US" dirty="0"/>
              <a:t>WWW Programming (Advanced Web </a:t>
            </a:r>
            <a:r>
              <a:rPr lang="en-US"/>
              <a:t>Programming with Java</a:t>
            </a:r>
            <a:r>
              <a:rPr lang="en-US" dirty="0"/>
              <a:t>)</a:t>
            </a:r>
          </a:p>
        </p:txBody>
      </p:sp>
    </p:spTree>
    <p:extLst>
      <p:ext uri="{BB962C8B-B14F-4D97-AF65-F5344CB8AC3E}">
        <p14:creationId xmlns:p14="http://schemas.microsoft.com/office/powerpoint/2010/main" val="168988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Sample faces-</a:t>
            </a:r>
            <a:r>
              <a:rPr lang="en-US" altLang="en-US" dirty="0" err="1"/>
              <a:t>config</a:t>
            </a:r>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10</a:t>
            </a:fld>
            <a:endParaRPr lang="en-US"/>
          </a:p>
        </p:txBody>
      </p:sp>
      <p:sp>
        <p:nvSpPr>
          <p:cNvPr id="5" name="Text Box 4"/>
          <p:cNvSpPr txBox="1">
            <a:spLocks noChangeArrowheads="1"/>
          </p:cNvSpPr>
          <p:nvPr/>
        </p:nvSpPr>
        <p:spPr bwMode="auto">
          <a:xfrm>
            <a:off x="249382" y="1066800"/>
            <a:ext cx="8614610" cy="5755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l"/>
            <a:r>
              <a:rPr lang="en-US" altLang="en-US" sz="1600" dirty="0">
                <a:latin typeface="Tahoma" panose="020B0604030504040204" pitchFamily="34" charset="0"/>
                <a:ea typeface="Tahoma" panose="020B0604030504040204" pitchFamily="34" charset="0"/>
                <a:cs typeface="Tahoma" panose="020B0604030504040204" pitchFamily="34" charset="0"/>
              </a:rPr>
              <a:t>&lt;faces-config&gt;</a:t>
            </a:r>
          </a:p>
          <a:p>
            <a:pPr algn="l"/>
            <a:r>
              <a:rPr lang="en-US" altLang="en-US" sz="1600" dirty="0">
                <a:latin typeface="Tahoma" panose="020B0604030504040204" pitchFamily="34" charset="0"/>
                <a:ea typeface="Tahoma" panose="020B0604030504040204" pitchFamily="34" charset="0"/>
                <a:cs typeface="Tahoma" panose="020B0604030504040204" pitchFamily="34" charset="0"/>
              </a:rPr>
              <a:t>   </a:t>
            </a:r>
            <a:r>
              <a:rPr lang="en-US" altLang="en-US" sz="1600" dirty="0">
                <a:solidFill>
                  <a:srgbClr val="0033CC"/>
                </a:solidFill>
                <a:latin typeface="Tahoma" panose="020B0604030504040204" pitchFamily="34" charset="0"/>
                <a:ea typeface="Tahoma" panose="020B0604030504040204" pitchFamily="34" charset="0"/>
                <a:cs typeface="Tahoma" panose="020B0604030504040204" pitchFamily="34" charset="0"/>
              </a:rPr>
              <a:t>&lt;navigation-rule&gt;</a:t>
            </a:r>
          </a:p>
          <a:p>
            <a:pPr algn="l"/>
            <a:r>
              <a:rPr lang="en-US" altLang="en-US" sz="1600" dirty="0">
                <a:latin typeface="Tahoma" panose="020B0604030504040204" pitchFamily="34" charset="0"/>
                <a:ea typeface="Tahoma" panose="020B0604030504040204" pitchFamily="34" charset="0"/>
                <a:cs typeface="Tahoma" panose="020B0604030504040204" pitchFamily="34" charset="0"/>
              </a:rPr>
              <a:t>	&lt;from-view-id&gt;/jsf/JsfItems.jsp&lt;/from-view-id&gt;</a:t>
            </a:r>
          </a:p>
          <a:p>
            <a:pPr algn="l"/>
            <a:r>
              <a:rPr lang="en-US" altLang="en-US" sz="1600" dirty="0">
                <a:latin typeface="Tahoma" panose="020B0604030504040204" pitchFamily="34" charset="0"/>
                <a:ea typeface="Tahoma" panose="020B0604030504040204" pitchFamily="34" charset="0"/>
                <a:cs typeface="Tahoma" panose="020B0604030504040204" pitchFamily="34" charset="0"/>
              </a:rPr>
              <a:t>	&lt;navigation-case&gt;</a:t>
            </a:r>
          </a:p>
          <a:p>
            <a:pPr algn="l"/>
            <a:r>
              <a:rPr lang="en-US" altLang="en-US" sz="1600" dirty="0">
                <a:latin typeface="Tahoma" panose="020B0604030504040204" pitchFamily="34" charset="0"/>
                <a:ea typeface="Tahoma" panose="020B0604030504040204" pitchFamily="34" charset="0"/>
                <a:cs typeface="Tahoma" panose="020B0604030504040204" pitchFamily="34" charset="0"/>
              </a:rPr>
              <a:t>		&lt;from-outcome&gt;newItem&lt;/from-outcome&gt;</a:t>
            </a:r>
          </a:p>
          <a:p>
            <a:pPr algn="l"/>
            <a:r>
              <a:rPr lang="en-US" altLang="en-US" sz="1600" dirty="0">
                <a:latin typeface="Tahoma" panose="020B0604030504040204" pitchFamily="34" charset="0"/>
                <a:ea typeface="Tahoma" panose="020B0604030504040204" pitchFamily="34" charset="0"/>
                <a:cs typeface="Tahoma" panose="020B0604030504040204" pitchFamily="34" charset="0"/>
              </a:rPr>
              <a:t>		&lt;to-view-id&gt;/jsf/JsfAddItem.jsp&lt;/to-view-id&gt;</a:t>
            </a:r>
          </a:p>
          <a:p>
            <a:pPr algn="l"/>
            <a:r>
              <a:rPr lang="en-US" altLang="en-US" sz="1600" dirty="0">
                <a:latin typeface="Tahoma" panose="020B0604030504040204" pitchFamily="34" charset="0"/>
                <a:ea typeface="Tahoma" panose="020B0604030504040204" pitchFamily="34" charset="0"/>
                <a:cs typeface="Tahoma" panose="020B0604030504040204" pitchFamily="34" charset="0"/>
              </a:rPr>
              <a:t>	&lt;/navigation-case&gt;</a:t>
            </a:r>
          </a:p>
          <a:p>
            <a:pPr algn="l"/>
            <a:r>
              <a:rPr lang="en-US" altLang="en-US" sz="1600" dirty="0">
                <a:latin typeface="Tahoma" panose="020B0604030504040204" pitchFamily="34" charset="0"/>
                <a:ea typeface="Tahoma" panose="020B0604030504040204" pitchFamily="34" charset="0"/>
                <a:cs typeface="Tahoma" panose="020B0604030504040204" pitchFamily="34" charset="0"/>
              </a:rPr>
              <a:t>	&lt;navigation-case&gt;</a:t>
            </a:r>
          </a:p>
          <a:p>
            <a:pPr algn="l"/>
            <a:r>
              <a:rPr lang="en-US" altLang="en-US" sz="1600" dirty="0">
                <a:latin typeface="Tahoma" panose="020B0604030504040204" pitchFamily="34" charset="0"/>
                <a:ea typeface="Tahoma" panose="020B0604030504040204" pitchFamily="34" charset="0"/>
                <a:cs typeface="Tahoma" panose="020B0604030504040204" pitchFamily="34" charset="0"/>
              </a:rPr>
              <a:t>		&lt;from-outcome&gt;*&lt;/from-outcome&gt;</a:t>
            </a:r>
          </a:p>
          <a:p>
            <a:pPr algn="l"/>
            <a:r>
              <a:rPr lang="en-US" altLang="en-US" sz="1600" dirty="0">
                <a:latin typeface="Tahoma" panose="020B0604030504040204" pitchFamily="34" charset="0"/>
                <a:ea typeface="Tahoma" panose="020B0604030504040204" pitchFamily="34" charset="0"/>
                <a:cs typeface="Tahoma" panose="020B0604030504040204" pitchFamily="34" charset="0"/>
              </a:rPr>
              <a:t>		&lt;to-view-id&gt;/jsf/JsfItems.jsp&lt;/to-view-id&gt;</a:t>
            </a:r>
          </a:p>
          <a:p>
            <a:pPr algn="l"/>
            <a:r>
              <a:rPr lang="en-US" altLang="en-US" sz="1600" dirty="0">
                <a:latin typeface="Tahoma" panose="020B0604030504040204" pitchFamily="34" charset="0"/>
                <a:ea typeface="Tahoma" panose="020B0604030504040204" pitchFamily="34" charset="0"/>
                <a:cs typeface="Tahoma" panose="020B0604030504040204" pitchFamily="34" charset="0"/>
              </a:rPr>
              <a:t>	&lt;/navigation-case&gt;</a:t>
            </a:r>
          </a:p>
          <a:p>
            <a:pPr algn="l"/>
            <a:r>
              <a:rPr lang="en-US" altLang="en-US" sz="1600" dirty="0">
                <a:latin typeface="Tahoma" panose="020B0604030504040204" pitchFamily="34" charset="0"/>
                <a:ea typeface="Tahoma" panose="020B0604030504040204" pitchFamily="34" charset="0"/>
                <a:cs typeface="Tahoma" panose="020B0604030504040204" pitchFamily="34" charset="0"/>
              </a:rPr>
              <a:t>   </a:t>
            </a:r>
            <a:r>
              <a:rPr lang="en-US" altLang="en-US" sz="1600" dirty="0">
                <a:solidFill>
                  <a:srgbClr val="0033CC"/>
                </a:solidFill>
                <a:latin typeface="Tahoma" panose="020B0604030504040204" pitchFamily="34" charset="0"/>
                <a:ea typeface="Tahoma" panose="020B0604030504040204" pitchFamily="34" charset="0"/>
                <a:cs typeface="Tahoma" panose="020B0604030504040204" pitchFamily="34" charset="0"/>
              </a:rPr>
              <a:t>&lt;/navigation-rule&gt;</a:t>
            </a:r>
          </a:p>
          <a:p>
            <a:pPr algn="l"/>
            <a:endParaRPr lang="en-US" altLang="en-US" sz="1600" dirty="0">
              <a:latin typeface="Tahoma" panose="020B0604030504040204" pitchFamily="34" charset="0"/>
              <a:ea typeface="Tahoma" panose="020B0604030504040204" pitchFamily="34" charset="0"/>
              <a:cs typeface="Tahoma" panose="020B0604030504040204" pitchFamily="34" charset="0"/>
            </a:endParaRPr>
          </a:p>
          <a:p>
            <a:pPr algn="l"/>
            <a:r>
              <a:rPr lang="en-US" altLang="en-US" sz="1600" dirty="0">
                <a:latin typeface="Tahoma" panose="020B0604030504040204" pitchFamily="34" charset="0"/>
                <a:ea typeface="Tahoma" panose="020B0604030504040204" pitchFamily="34" charset="0"/>
                <a:cs typeface="Tahoma" panose="020B0604030504040204" pitchFamily="34" charset="0"/>
              </a:rPr>
              <a:t>   </a:t>
            </a:r>
            <a:r>
              <a:rPr lang="en-US" altLang="en-US" sz="1600"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&lt;managed-bean&gt;</a:t>
            </a:r>
          </a:p>
          <a:p>
            <a:pPr algn="l"/>
            <a:r>
              <a:rPr lang="en-US" altLang="en-US" sz="1600" dirty="0">
                <a:latin typeface="Tahoma" panose="020B0604030504040204" pitchFamily="34" charset="0"/>
                <a:ea typeface="Tahoma" panose="020B0604030504040204" pitchFamily="34" charset="0"/>
                <a:cs typeface="Tahoma" panose="020B0604030504040204" pitchFamily="34" charset="0"/>
              </a:rPr>
              <a:t>        &lt;managed-bean-name&gt;JsfBean&lt;/managed-bean-name&gt;</a:t>
            </a:r>
          </a:p>
          <a:p>
            <a:pPr algn="l"/>
            <a:r>
              <a:rPr lang="en-US" altLang="en-US" sz="1600" dirty="0">
                <a:latin typeface="Tahoma" panose="020B0604030504040204" pitchFamily="34" charset="0"/>
                <a:ea typeface="Tahoma" panose="020B0604030504040204" pitchFamily="34" charset="0"/>
                <a:cs typeface="Tahoma" panose="020B0604030504040204" pitchFamily="34" charset="0"/>
              </a:rPr>
              <a:t>        &lt;managed-bean-class&gt;org.example.jsf.JsfBean&lt;/managed-bean-class&gt;</a:t>
            </a:r>
          </a:p>
          <a:p>
            <a:pPr algn="l"/>
            <a:r>
              <a:rPr lang="en-US" altLang="en-US" sz="1600" dirty="0">
                <a:latin typeface="Tahoma" panose="020B0604030504040204" pitchFamily="34" charset="0"/>
                <a:ea typeface="Tahoma" panose="020B0604030504040204" pitchFamily="34" charset="0"/>
                <a:cs typeface="Tahoma" panose="020B0604030504040204" pitchFamily="34" charset="0"/>
              </a:rPr>
              <a:t>        &lt;managed-bean-scope&gt;session&lt;/managed-bean-scope&gt;</a:t>
            </a:r>
          </a:p>
          <a:p>
            <a:pPr algn="l"/>
            <a:r>
              <a:rPr lang="en-US" altLang="en-US" sz="1600" dirty="0">
                <a:latin typeface="Tahoma" panose="020B0604030504040204" pitchFamily="34" charset="0"/>
                <a:ea typeface="Tahoma" panose="020B0604030504040204" pitchFamily="34" charset="0"/>
                <a:cs typeface="Tahoma" panose="020B0604030504040204" pitchFamily="34" charset="0"/>
              </a:rPr>
              <a:t>	&lt;managed-property&gt;</a:t>
            </a:r>
          </a:p>
          <a:p>
            <a:pPr algn="l"/>
            <a:r>
              <a:rPr lang="en-US" altLang="en-US" sz="1600" dirty="0">
                <a:latin typeface="Tahoma" panose="020B0604030504040204" pitchFamily="34" charset="0"/>
                <a:ea typeface="Tahoma" panose="020B0604030504040204" pitchFamily="34" charset="0"/>
                <a:cs typeface="Tahoma" panose="020B0604030504040204" pitchFamily="34" charset="0"/>
              </a:rPr>
              <a:t>		&lt;property-name&gt;logic&lt;/property-name&gt;</a:t>
            </a:r>
          </a:p>
          <a:p>
            <a:pPr algn="l"/>
            <a:r>
              <a:rPr lang="en-US" altLang="en-US" sz="1600" dirty="0">
                <a:latin typeface="Tahoma" panose="020B0604030504040204" pitchFamily="34" charset="0"/>
                <a:ea typeface="Tahoma" panose="020B0604030504040204" pitchFamily="34" charset="0"/>
                <a:cs typeface="Tahoma" panose="020B0604030504040204" pitchFamily="34" charset="0"/>
              </a:rPr>
              <a:t>		&lt;value&gt;#{someLogicBean}&lt;/value&gt;</a:t>
            </a:r>
          </a:p>
          <a:p>
            <a:pPr algn="l"/>
            <a:r>
              <a:rPr lang="en-US" altLang="en-US" sz="1600" dirty="0">
                <a:latin typeface="Tahoma" panose="020B0604030504040204" pitchFamily="34" charset="0"/>
                <a:ea typeface="Tahoma" panose="020B0604030504040204" pitchFamily="34" charset="0"/>
                <a:cs typeface="Tahoma" panose="020B0604030504040204" pitchFamily="34" charset="0"/>
              </a:rPr>
              <a:t>	&lt;/managed-property&gt;</a:t>
            </a:r>
          </a:p>
          <a:p>
            <a:pPr algn="l"/>
            <a:r>
              <a:rPr lang="en-US" altLang="en-US" sz="1600" dirty="0">
                <a:latin typeface="Tahoma" panose="020B0604030504040204" pitchFamily="34" charset="0"/>
                <a:ea typeface="Tahoma" panose="020B0604030504040204" pitchFamily="34" charset="0"/>
                <a:cs typeface="Tahoma" panose="020B0604030504040204" pitchFamily="34" charset="0"/>
              </a:rPr>
              <a:t>   </a:t>
            </a:r>
            <a:r>
              <a:rPr lang="en-US" altLang="en-US" sz="1600"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&lt;/managed-bean&gt;</a:t>
            </a:r>
          </a:p>
          <a:p>
            <a:pPr algn="l"/>
            <a:r>
              <a:rPr lang="en-US" altLang="en-US" sz="1600" dirty="0">
                <a:latin typeface="Tahoma" panose="020B0604030504040204" pitchFamily="34" charset="0"/>
                <a:ea typeface="Tahoma" panose="020B0604030504040204" pitchFamily="34" charset="0"/>
                <a:cs typeface="Tahoma" panose="020B0604030504040204" pitchFamily="34" charset="0"/>
              </a:rPr>
              <a:t>&lt;/faces-config&gt;</a:t>
            </a:r>
          </a:p>
        </p:txBody>
      </p:sp>
    </p:spTree>
    <p:extLst>
      <p:ext uri="{BB962C8B-B14F-4D97-AF65-F5344CB8AC3E}">
        <p14:creationId xmlns:p14="http://schemas.microsoft.com/office/powerpoint/2010/main" val="3860728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JSF backing beans</a:t>
            </a:r>
            <a:endParaRPr lang="en-US" dirty="0"/>
          </a:p>
        </p:txBody>
      </p:sp>
      <p:sp>
        <p:nvSpPr>
          <p:cNvPr id="3" name="Content Placeholder 2"/>
          <p:cNvSpPr>
            <a:spLocks noGrp="1"/>
          </p:cNvSpPr>
          <p:nvPr>
            <p:ph idx="1"/>
          </p:nvPr>
        </p:nvSpPr>
        <p:spPr/>
        <p:txBody>
          <a:bodyPr/>
          <a:lstStyle/>
          <a:p>
            <a:pPr>
              <a:lnSpc>
                <a:spcPct val="90000"/>
              </a:lnSpc>
            </a:pPr>
            <a:r>
              <a:rPr lang="en-US" altLang="en-US" dirty="0"/>
              <a:t>Typical bean with getters and setters and additional methods to handle actions</a:t>
            </a:r>
          </a:p>
          <a:p>
            <a:pPr lvl="1">
              <a:lnSpc>
                <a:spcPct val="90000"/>
              </a:lnSpc>
            </a:pPr>
            <a:r>
              <a:rPr lang="en-US" altLang="en-US" dirty="0"/>
              <a:t>Store data needed for processing the user actions using setters</a:t>
            </a:r>
          </a:p>
          <a:p>
            <a:pPr lvl="1">
              <a:lnSpc>
                <a:spcPct val="90000"/>
              </a:lnSpc>
            </a:pPr>
            <a:r>
              <a:rPr lang="en-US" altLang="en-US" dirty="0"/>
              <a:t>Retrieve data using getters and methods</a:t>
            </a:r>
          </a:p>
          <a:p>
            <a:pPr lvl="1">
              <a:lnSpc>
                <a:spcPct val="90000"/>
              </a:lnSpc>
            </a:pPr>
            <a:r>
              <a:rPr lang="en-US" altLang="en-US" dirty="0"/>
              <a:t>Process actions using methods</a:t>
            </a:r>
          </a:p>
          <a:p>
            <a:pPr>
              <a:lnSpc>
                <a:spcPct val="90000"/>
              </a:lnSpc>
            </a:pPr>
            <a:r>
              <a:rPr lang="en-US" altLang="en-US" dirty="0"/>
              <a:t>Often includes code to wrap data objects</a:t>
            </a:r>
          </a:p>
          <a:p>
            <a:pPr>
              <a:lnSpc>
                <a:spcPct val="90000"/>
              </a:lnSpc>
            </a:pPr>
            <a:r>
              <a:rPr lang="en-US" altLang="en-US" dirty="0"/>
              <a:t>Connects to the rest of the application</a:t>
            </a:r>
          </a:p>
          <a:p>
            <a:pPr lvl="1">
              <a:lnSpc>
                <a:spcPct val="90000"/>
              </a:lnSpc>
            </a:pPr>
            <a:r>
              <a:rPr lang="en-US" altLang="en-US" dirty="0"/>
              <a:t>Typically via injection</a:t>
            </a:r>
          </a:p>
          <a:p>
            <a:pPr lvl="2">
              <a:lnSpc>
                <a:spcPct val="90000"/>
              </a:lnSpc>
            </a:pPr>
            <a:r>
              <a:rPr lang="en-US" altLang="en-US" dirty="0"/>
              <a:t>Non-recursive (i.e. not like Spring), will not instantiate dependencies of dependencies</a:t>
            </a:r>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11</a:t>
            </a:fld>
            <a:endParaRPr lang="en-US"/>
          </a:p>
        </p:txBody>
      </p:sp>
    </p:spTree>
    <p:extLst>
      <p:ext uri="{BB962C8B-B14F-4D97-AF65-F5344CB8AC3E}">
        <p14:creationId xmlns:p14="http://schemas.microsoft.com/office/powerpoint/2010/main" val="3159306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Sample backing bean</a:t>
            </a:r>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12</a:t>
            </a:fld>
            <a:endParaRPr lang="en-US"/>
          </a:p>
        </p:txBody>
      </p:sp>
      <p:sp>
        <p:nvSpPr>
          <p:cNvPr id="5" name="Text Box 4"/>
          <p:cNvSpPr txBox="1">
            <a:spLocks noChangeArrowheads="1"/>
          </p:cNvSpPr>
          <p:nvPr/>
        </p:nvSpPr>
        <p:spPr bwMode="auto">
          <a:xfrm>
            <a:off x="249382" y="990600"/>
            <a:ext cx="9525000"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l"/>
            <a:r>
              <a:rPr lang="en-US" altLang="en-US" sz="1600" dirty="0">
                <a:latin typeface="Tahoma" panose="020B0604030504040204" pitchFamily="34" charset="0"/>
                <a:ea typeface="Tahoma" panose="020B0604030504040204" pitchFamily="34" charset="0"/>
                <a:cs typeface="Tahoma" panose="020B0604030504040204" pitchFamily="34" charset="0"/>
              </a:rPr>
              <a:t>public class JsfBean {	</a:t>
            </a:r>
          </a:p>
          <a:p>
            <a:pPr algn="l"/>
            <a:r>
              <a:rPr lang="en-US" altLang="en-US" sz="1600" dirty="0">
                <a:latin typeface="Tahoma" panose="020B0604030504040204" pitchFamily="34" charset="0"/>
                <a:ea typeface="Tahoma" panose="020B0604030504040204" pitchFamily="34" charset="0"/>
                <a:cs typeface="Tahoma" panose="020B0604030504040204" pitchFamily="34" charset="0"/>
              </a:rPr>
              <a:t>	private DataModel itemsModel;</a:t>
            </a:r>
          </a:p>
          <a:p>
            <a:pPr algn="l"/>
            <a:r>
              <a:rPr lang="en-US" altLang="en-US" sz="1600" dirty="0">
                <a:latin typeface="Tahoma" panose="020B0604030504040204" pitchFamily="34" charset="0"/>
                <a:ea typeface="Tahoma" panose="020B0604030504040204" pitchFamily="34" charset="0"/>
                <a:cs typeface="Tahoma" panose="020B0604030504040204" pitchFamily="34" charset="0"/>
              </a:rPr>
              <a:t>	private JsfItemWrapper currentItem = null;</a:t>
            </a:r>
          </a:p>
          <a:p>
            <a:pPr algn="l"/>
            <a:r>
              <a:rPr lang="en-US" altLang="en-US" sz="1600" dirty="0">
                <a:latin typeface="Tahoma" panose="020B0604030504040204" pitchFamily="34" charset="0"/>
                <a:ea typeface="Tahoma" panose="020B0604030504040204" pitchFamily="34" charset="0"/>
                <a:cs typeface="Tahoma" panose="020B0604030504040204" pitchFamily="34" charset="0"/>
              </a:rPr>
              <a:t>	private JsfLogic logic;</a:t>
            </a:r>
          </a:p>
          <a:p>
            <a:pPr algn="l"/>
            <a:r>
              <a:rPr lang="en-US" altLang="en-US" sz="1600" dirty="0">
                <a:latin typeface="Tahoma" panose="020B0604030504040204" pitchFamily="34" charset="0"/>
                <a:ea typeface="Tahoma" panose="020B0604030504040204" pitchFamily="34" charset="0"/>
                <a:cs typeface="Tahoma" panose="020B0604030504040204" pitchFamily="34" charset="0"/>
              </a:rPr>
              <a:t>	public void setLogic(JsfLogic logic) {</a:t>
            </a:r>
          </a:p>
          <a:p>
            <a:pPr algn="l"/>
            <a:r>
              <a:rPr lang="en-US" altLang="en-US" sz="1600" dirty="0">
                <a:latin typeface="Tahoma" panose="020B0604030504040204" pitchFamily="34" charset="0"/>
                <a:ea typeface="Tahoma" panose="020B0604030504040204" pitchFamily="34" charset="0"/>
                <a:cs typeface="Tahoma" panose="020B0604030504040204" pitchFamily="34" charset="0"/>
              </a:rPr>
              <a:t>	   this.logic = logic;</a:t>
            </a:r>
          </a:p>
          <a:p>
            <a:pPr algn="l"/>
            <a:r>
              <a:rPr lang="en-US" altLang="en-US" sz="1600" dirty="0">
                <a:latin typeface="Tahoma" panose="020B0604030504040204" pitchFamily="34" charset="0"/>
                <a:ea typeface="Tahoma" panose="020B0604030504040204" pitchFamily="34" charset="0"/>
                <a:cs typeface="Tahoma" panose="020B0604030504040204" pitchFamily="34" charset="0"/>
              </a:rPr>
              <a:t>	}</a:t>
            </a:r>
          </a:p>
          <a:p>
            <a:pPr algn="l"/>
            <a:r>
              <a:rPr lang="en-US" altLang="en-US" sz="1600" dirty="0">
                <a:latin typeface="Tahoma" panose="020B0604030504040204" pitchFamily="34" charset="0"/>
                <a:ea typeface="Tahoma" panose="020B0604030504040204" pitchFamily="34" charset="0"/>
                <a:cs typeface="Tahoma" panose="020B0604030504040204" pitchFamily="34" charset="0"/>
              </a:rPr>
              <a:t>...</a:t>
            </a:r>
          </a:p>
          <a:p>
            <a:pPr algn="l"/>
            <a:r>
              <a:rPr lang="en-US" altLang="en-US" sz="1600" dirty="0">
                <a:latin typeface="Tahoma" panose="020B0604030504040204" pitchFamily="34" charset="0"/>
                <a:ea typeface="Tahoma" panose="020B0604030504040204" pitchFamily="34" charset="0"/>
                <a:cs typeface="Tahoma" panose="020B0604030504040204" pitchFamily="34" charset="0"/>
              </a:rPr>
              <a:t>	public DataModel getAllItems() {</a:t>
            </a:r>
          </a:p>
          <a:p>
            <a:pPr algn="l"/>
            <a:r>
              <a:rPr lang="en-US" altLang="en-US" sz="1600" dirty="0">
                <a:latin typeface="Tahoma" panose="020B0604030504040204" pitchFamily="34" charset="0"/>
                <a:ea typeface="Tahoma" panose="020B0604030504040204" pitchFamily="34" charset="0"/>
                <a:cs typeface="Tahoma" panose="020B0604030504040204" pitchFamily="34" charset="0"/>
              </a:rPr>
              <a:t>	   List wrappedItems = new ArrayList();</a:t>
            </a:r>
          </a:p>
          <a:p>
            <a:pPr algn="l"/>
            <a:r>
              <a:rPr lang="en-US" altLang="en-US" sz="1600" dirty="0">
                <a:latin typeface="Tahoma" panose="020B0604030504040204" pitchFamily="34" charset="0"/>
                <a:ea typeface="Tahoma" panose="020B0604030504040204" pitchFamily="34" charset="0"/>
                <a:cs typeface="Tahoma" panose="020B0604030504040204" pitchFamily="34" charset="0"/>
              </a:rPr>
              <a:t>	   List items = logic.getAllVisibleItems(logic.getCurrentSiteId());</a:t>
            </a:r>
          </a:p>
          <a:p>
            <a:pPr algn="l"/>
            <a:r>
              <a:rPr lang="en-US" altLang="en-US" sz="1600" dirty="0">
                <a:latin typeface="Tahoma" panose="020B0604030504040204" pitchFamily="34" charset="0"/>
                <a:ea typeface="Tahoma" panose="020B0604030504040204" pitchFamily="34" charset="0"/>
                <a:cs typeface="Tahoma" panose="020B0604030504040204" pitchFamily="34" charset="0"/>
              </a:rPr>
              <a:t>	   for (Iterator iter = items.iterator(); iter.hasNext(); ) {</a:t>
            </a:r>
          </a:p>
          <a:p>
            <a:pPr algn="l"/>
            <a:r>
              <a:rPr lang="en-US" altLang="en-US" sz="1600" dirty="0">
                <a:latin typeface="Tahoma" panose="020B0604030504040204" pitchFamily="34" charset="0"/>
                <a:ea typeface="Tahoma" panose="020B0604030504040204" pitchFamily="34" charset="0"/>
                <a:cs typeface="Tahoma" panose="020B0604030504040204" pitchFamily="34" charset="0"/>
              </a:rPr>
              <a:t>		JsfItemWrapper wrapper = </a:t>
            </a:r>
          </a:p>
          <a:p>
            <a:pPr algn="l"/>
            <a:r>
              <a:rPr lang="en-US" altLang="en-US" sz="1600" dirty="0">
                <a:latin typeface="Tahoma" panose="020B0604030504040204" pitchFamily="34" charset="0"/>
                <a:ea typeface="Tahoma" panose="020B0604030504040204" pitchFamily="34" charset="0"/>
                <a:cs typeface="Tahoma" panose="020B0604030504040204" pitchFamily="34" charset="0"/>
              </a:rPr>
              <a:t>		   new JsfItemWrapper((Item) iter.next());</a:t>
            </a:r>
          </a:p>
          <a:p>
            <a:pPr algn="l"/>
            <a:r>
              <a:rPr lang="en-US" altLang="en-US" sz="1600" dirty="0">
                <a:latin typeface="Tahoma" panose="020B0604030504040204" pitchFamily="34" charset="0"/>
                <a:ea typeface="Tahoma" panose="020B0604030504040204" pitchFamily="34" charset="0"/>
                <a:cs typeface="Tahoma" panose="020B0604030504040204" pitchFamily="34" charset="0"/>
              </a:rPr>
              <a:t>		   wrappedItems.add(wrapper);</a:t>
            </a:r>
          </a:p>
          <a:p>
            <a:pPr algn="l"/>
            <a:r>
              <a:rPr lang="en-US" altLang="en-US" sz="1600" dirty="0">
                <a:latin typeface="Tahoma" panose="020B0604030504040204" pitchFamily="34" charset="0"/>
                <a:ea typeface="Tahoma" panose="020B0604030504040204" pitchFamily="34" charset="0"/>
                <a:cs typeface="Tahoma" panose="020B0604030504040204" pitchFamily="34" charset="0"/>
              </a:rPr>
              <a:t>	   }</a:t>
            </a:r>
          </a:p>
          <a:p>
            <a:pPr algn="l"/>
            <a:r>
              <a:rPr lang="en-US" altLang="en-US" sz="1600" dirty="0">
                <a:latin typeface="Tahoma" panose="020B0604030504040204" pitchFamily="34" charset="0"/>
                <a:ea typeface="Tahoma" panose="020B0604030504040204" pitchFamily="34" charset="0"/>
                <a:cs typeface="Tahoma" panose="020B0604030504040204" pitchFamily="34" charset="0"/>
              </a:rPr>
              <a:t>	   itemsModel = new ListDataModel(wrappedItems);</a:t>
            </a:r>
          </a:p>
          <a:p>
            <a:pPr algn="l"/>
            <a:r>
              <a:rPr lang="en-US" altLang="en-US" sz="1600" dirty="0">
                <a:latin typeface="Tahoma" panose="020B0604030504040204" pitchFamily="34" charset="0"/>
                <a:ea typeface="Tahoma" panose="020B0604030504040204" pitchFamily="34" charset="0"/>
                <a:cs typeface="Tahoma" panose="020B0604030504040204" pitchFamily="34" charset="0"/>
              </a:rPr>
              <a:t>	   return itemsModel;</a:t>
            </a:r>
          </a:p>
          <a:p>
            <a:pPr algn="l"/>
            <a:r>
              <a:rPr lang="en-US" altLang="en-US" sz="1600" dirty="0">
                <a:latin typeface="Tahoma" panose="020B0604030504040204" pitchFamily="34" charset="0"/>
                <a:ea typeface="Tahoma" panose="020B0604030504040204" pitchFamily="34" charset="0"/>
                <a:cs typeface="Tahoma" panose="020B0604030504040204" pitchFamily="34" charset="0"/>
              </a:rPr>
              <a:t>	}</a:t>
            </a:r>
          </a:p>
          <a:p>
            <a:pPr algn="l"/>
            <a:r>
              <a:rPr lang="en-US" altLang="en-US" sz="1600" dirty="0">
                <a:latin typeface="Tahoma" panose="020B0604030504040204" pitchFamily="34" charset="0"/>
                <a:ea typeface="Tahoma" panose="020B0604030504040204" pitchFamily="34" charset="0"/>
                <a:cs typeface="Tahoma" panose="020B0604030504040204" pitchFamily="34" charset="0"/>
              </a:rPr>
              <a:t>...</a:t>
            </a:r>
          </a:p>
          <a:p>
            <a:pPr algn="l"/>
            <a:r>
              <a:rPr lang="en-US" altLang="en-US" sz="1600" dirty="0">
                <a:latin typeface="Tahoma" panose="020B0604030504040204" pitchFamily="34" charset="0"/>
                <a:ea typeface="Tahoma" panose="020B0604030504040204" pitchFamily="34" charset="0"/>
                <a:cs typeface="Tahoma" panose="020B0604030504040204" pitchFamily="34" charset="0"/>
              </a:rPr>
              <a:t>	public String processActionList() {</a:t>
            </a:r>
          </a:p>
          <a:p>
            <a:pPr algn="l"/>
            <a:r>
              <a:rPr lang="en-US" altLang="en-US" sz="1600" dirty="0">
                <a:latin typeface="Tahoma" panose="020B0604030504040204" pitchFamily="34" charset="0"/>
                <a:ea typeface="Tahoma" panose="020B0604030504040204" pitchFamily="34" charset="0"/>
                <a:cs typeface="Tahoma" panose="020B0604030504040204" pitchFamily="34" charset="0"/>
              </a:rPr>
              <a:t>	   return "listItems";</a:t>
            </a:r>
          </a:p>
          <a:p>
            <a:pPr algn="l"/>
            <a:r>
              <a:rPr lang="en-US" altLang="en-US" sz="1600" dirty="0">
                <a:latin typeface="Tahoma" panose="020B0604030504040204" pitchFamily="34" charset="0"/>
                <a:ea typeface="Tahoma" panose="020B0604030504040204" pitchFamily="34" charset="0"/>
                <a:cs typeface="Tahoma" panose="020B0604030504040204" pitchFamily="34" charset="0"/>
              </a:rPr>
              <a:t>	}</a:t>
            </a:r>
          </a:p>
          <a:p>
            <a:pPr algn="l"/>
            <a:r>
              <a:rPr lang="en-US" altLang="en-US" sz="1600" dirty="0">
                <a:latin typeface="Tahoma" panose="020B0604030504040204" pitchFamily="34" charset="0"/>
                <a:ea typeface="Tahoma" panose="020B0604030504040204" pitchFamily="34" charset="0"/>
                <a:cs typeface="Tahoma" panose="020B0604030504040204" pitchFamily="34" charset="0"/>
              </a:rPr>
              <a:t>}</a:t>
            </a:r>
          </a:p>
        </p:txBody>
      </p:sp>
    </p:spTree>
    <p:extLst>
      <p:ext uri="{BB962C8B-B14F-4D97-AF65-F5344CB8AC3E}">
        <p14:creationId xmlns:p14="http://schemas.microsoft.com/office/powerpoint/2010/main" val="1100138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JSF wrapper bean</a:t>
            </a:r>
            <a:endParaRPr lang="en-US" dirty="0"/>
          </a:p>
        </p:txBody>
      </p:sp>
      <p:sp>
        <p:nvSpPr>
          <p:cNvPr id="3" name="Content Placeholder 2"/>
          <p:cNvSpPr>
            <a:spLocks noGrp="1"/>
          </p:cNvSpPr>
          <p:nvPr>
            <p:ph idx="1"/>
          </p:nvPr>
        </p:nvSpPr>
        <p:spPr/>
        <p:txBody>
          <a:bodyPr/>
          <a:lstStyle/>
          <a:p>
            <a:r>
              <a:rPr lang="en-US" altLang="en-US" dirty="0"/>
              <a:t>Wraps basic data POJO (Plain Old Data Object)</a:t>
            </a:r>
          </a:p>
          <a:p>
            <a:r>
              <a:rPr lang="en-US" altLang="en-US" dirty="0"/>
              <a:t>Required to avoid putting UI information in the data POJO</a:t>
            </a:r>
          </a:p>
          <a:p>
            <a:r>
              <a:rPr lang="en-US" altLang="en-US" dirty="0"/>
              <a:t>Often includes basic setters and getters for the UI related properties</a:t>
            </a:r>
          </a:p>
          <a:p>
            <a:pPr lvl="1"/>
            <a:r>
              <a:rPr lang="en-US" altLang="en-US" dirty="0"/>
              <a:t>Can be methods as well</a:t>
            </a:r>
          </a:p>
          <a:p>
            <a:r>
              <a:rPr lang="en-US" altLang="en-US" dirty="0"/>
              <a:t>Also includes a setter and getter for the data POJO</a:t>
            </a:r>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13</a:t>
            </a:fld>
            <a:endParaRPr lang="en-US"/>
          </a:p>
        </p:txBody>
      </p:sp>
    </p:spTree>
    <p:extLst>
      <p:ext uri="{BB962C8B-B14F-4D97-AF65-F5344CB8AC3E}">
        <p14:creationId xmlns:p14="http://schemas.microsoft.com/office/powerpoint/2010/main" val="3260868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Sample wrapper bean</a:t>
            </a:r>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14</a:t>
            </a:fld>
            <a:endParaRPr lang="en-US"/>
          </a:p>
        </p:txBody>
      </p:sp>
      <p:sp>
        <p:nvSpPr>
          <p:cNvPr id="5" name="Text Box 4"/>
          <p:cNvSpPr txBox="1">
            <a:spLocks noChangeArrowheads="1"/>
          </p:cNvSpPr>
          <p:nvPr/>
        </p:nvSpPr>
        <p:spPr bwMode="auto">
          <a:xfrm>
            <a:off x="247107" y="1319213"/>
            <a:ext cx="7712075" cy="498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en-US" altLang="en-US" sz="1600" dirty="0">
                <a:latin typeface="Tahoma" panose="020B0604030504040204" pitchFamily="34" charset="0"/>
                <a:ea typeface="Tahoma" panose="020B0604030504040204" pitchFamily="34" charset="0"/>
                <a:cs typeface="Tahoma" panose="020B0604030504040204" pitchFamily="34" charset="0"/>
              </a:rPr>
              <a:t>public class JsfItemWrapper {</a:t>
            </a:r>
          </a:p>
          <a:p>
            <a:pPr algn="l"/>
            <a:r>
              <a:rPr lang="en-US" altLang="en-US" sz="1600" dirty="0">
                <a:latin typeface="Tahoma" panose="020B0604030504040204" pitchFamily="34" charset="0"/>
                <a:ea typeface="Tahoma" panose="020B0604030504040204" pitchFamily="34" charset="0"/>
                <a:cs typeface="Tahoma" panose="020B0604030504040204" pitchFamily="34" charset="0"/>
              </a:rPr>
              <a:t>	private Item item;</a:t>
            </a:r>
          </a:p>
          <a:p>
            <a:pPr algn="l"/>
            <a:r>
              <a:rPr lang="en-US" altLang="en-US" sz="1600" dirty="0">
                <a:latin typeface="Tahoma" panose="020B0604030504040204" pitchFamily="34" charset="0"/>
                <a:ea typeface="Tahoma" panose="020B0604030504040204" pitchFamily="34" charset="0"/>
                <a:cs typeface="Tahoma" panose="020B0604030504040204" pitchFamily="34" charset="0"/>
              </a:rPr>
              <a:t>	private boolean isSelected; // is this item selected by the user</a:t>
            </a:r>
          </a:p>
          <a:p>
            <a:pPr algn="l"/>
            <a:endParaRPr lang="en-US" altLang="en-US" sz="1600" dirty="0">
              <a:latin typeface="Tahoma" panose="020B0604030504040204" pitchFamily="34" charset="0"/>
              <a:ea typeface="Tahoma" panose="020B0604030504040204" pitchFamily="34" charset="0"/>
              <a:cs typeface="Tahoma" panose="020B0604030504040204" pitchFamily="34" charset="0"/>
            </a:endParaRPr>
          </a:p>
          <a:p>
            <a:pPr algn="l"/>
            <a:r>
              <a:rPr lang="en-US" altLang="en-US" sz="1600" dirty="0">
                <a:latin typeface="Tahoma" panose="020B0604030504040204" pitchFamily="34" charset="0"/>
                <a:ea typeface="Tahoma" panose="020B0604030504040204" pitchFamily="34" charset="0"/>
                <a:cs typeface="Tahoma" panose="020B0604030504040204" pitchFamily="34" charset="0"/>
              </a:rPr>
              <a:t>	public JsfItemWrapper(Item item) {</a:t>
            </a:r>
          </a:p>
          <a:p>
            <a:pPr algn="l"/>
            <a:r>
              <a:rPr lang="en-US" altLang="en-US" sz="1600" dirty="0">
                <a:latin typeface="Tahoma" panose="020B0604030504040204" pitchFamily="34" charset="0"/>
                <a:ea typeface="Tahoma" panose="020B0604030504040204" pitchFamily="34" charset="0"/>
                <a:cs typeface="Tahoma" panose="020B0604030504040204" pitchFamily="34" charset="0"/>
              </a:rPr>
              <a:t>		this.item = item;</a:t>
            </a:r>
          </a:p>
          <a:p>
            <a:pPr algn="l"/>
            <a:r>
              <a:rPr lang="en-US" altLang="en-US" sz="1600" dirty="0">
                <a:latin typeface="Tahoma" panose="020B0604030504040204" pitchFamily="34" charset="0"/>
                <a:ea typeface="Tahoma" panose="020B0604030504040204" pitchFamily="34" charset="0"/>
                <a:cs typeface="Tahoma" panose="020B0604030504040204" pitchFamily="34" charset="0"/>
              </a:rPr>
              <a:t>	}</a:t>
            </a:r>
          </a:p>
          <a:p>
            <a:pPr algn="l"/>
            <a:r>
              <a:rPr lang="en-US" altLang="en-US" sz="1600" dirty="0">
                <a:latin typeface="Tahoma" panose="020B0604030504040204" pitchFamily="34" charset="0"/>
                <a:ea typeface="Tahoma" panose="020B0604030504040204" pitchFamily="34" charset="0"/>
                <a:cs typeface="Tahoma" panose="020B0604030504040204" pitchFamily="34" charset="0"/>
              </a:rPr>
              <a:t>	public Item getItem() {</a:t>
            </a:r>
          </a:p>
          <a:p>
            <a:pPr algn="l"/>
            <a:r>
              <a:rPr lang="en-US" altLang="en-US" sz="1600" dirty="0">
                <a:latin typeface="Tahoma" panose="020B0604030504040204" pitchFamily="34" charset="0"/>
                <a:ea typeface="Tahoma" panose="020B0604030504040204" pitchFamily="34" charset="0"/>
                <a:cs typeface="Tahoma" panose="020B0604030504040204" pitchFamily="34" charset="0"/>
              </a:rPr>
              <a:t>		return item;</a:t>
            </a:r>
          </a:p>
          <a:p>
            <a:pPr algn="l"/>
            <a:r>
              <a:rPr lang="en-US" altLang="en-US" sz="1600" dirty="0">
                <a:latin typeface="Tahoma" panose="020B0604030504040204" pitchFamily="34" charset="0"/>
                <a:ea typeface="Tahoma" panose="020B0604030504040204" pitchFamily="34" charset="0"/>
                <a:cs typeface="Tahoma" panose="020B0604030504040204" pitchFamily="34" charset="0"/>
              </a:rPr>
              <a:t>	}</a:t>
            </a:r>
          </a:p>
          <a:p>
            <a:pPr algn="l"/>
            <a:r>
              <a:rPr lang="en-US" altLang="en-US" sz="1600" dirty="0">
                <a:latin typeface="Tahoma" panose="020B0604030504040204" pitchFamily="34" charset="0"/>
                <a:ea typeface="Tahoma" panose="020B0604030504040204" pitchFamily="34" charset="0"/>
                <a:cs typeface="Tahoma" panose="020B0604030504040204" pitchFamily="34" charset="0"/>
              </a:rPr>
              <a:t>	public void setItem(Item item) {</a:t>
            </a:r>
          </a:p>
          <a:p>
            <a:pPr algn="l"/>
            <a:r>
              <a:rPr lang="en-US" altLang="en-US" sz="1600" dirty="0">
                <a:latin typeface="Tahoma" panose="020B0604030504040204" pitchFamily="34" charset="0"/>
                <a:ea typeface="Tahoma" panose="020B0604030504040204" pitchFamily="34" charset="0"/>
                <a:cs typeface="Tahoma" panose="020B0604030504040204" pitchFamily="34" charset="0"/>
              </a:rPr>
              <a:t>		this.item = item;</a:t>
            </a:r>
          </a:p>
          <a:p>
            <a:pPr algn="l"/>
            <a:r>
              <a:rPr lang="en-US" altLang="en-US" sz="1600" dirty="0">
                <a:latin typeface="Tahoma" panose="020B0604030504040204" pitchFamily="34" charset="0"/>
                <a:ea typeface="Tahoma" panose="020B0604030504040204" pitchFamily="34" charset="0"/>
                <a:cs typeface="Tahoma" panose="020B0604030504040204" pitchFamily="34" charset="0"/>
              </a:rPr>
              <a:t>	}</a:t>
            </a:r>
          </a:p>
          <a:p>
            <a:pPr algn="l"/>
            <a:r>
              <a:rPr lang="en-US" altLang="en-US" sz="1600" dirty="0">
                <a:latin typeface="Tahoma" panose="020B0604030504040204" pitchFamily="34" charset="0"/>
                <a:ea typeface="Tahoma" panose="020B0604030504040204" pitchFamily="34" charset="0"/>
                <a:cs typeface="Tahoma" panose="020B0604030504040204" pitchFamily="34" charset="0"/>
              </a:rPr>
              <a:t>	public boolean isSelected() {</a:t>
            </a:r>
          </a:p>
          <a:p>
            <a:pPr algn="l"/>
            <a:r>
              <a:rPr lang="en-US" altLang="en-US" sz="1600" dirty="0">
                <a:latin typeface="Tahoma" panose="020B0604030504040204" pitchFamily="34" charset="0"/>
                <a:ea typeface="Tahoma" panose="020B0604030504040204" pitchFamily="34" charset="0"/>
                <a:cs typeface="Tahoma" panose="020B0604030504040204" pitchFamily="34" charset="0"/>
              </a:rPr>
              <a:t>		return isSelected;</a:t>
            </a:r>
          </a:p>
          <a:p>
            <a:pPr algn="l"/>
            <a:r>
              <a:rPr lang="en-US" altLang="en-US" sz="1600" dirty="0">
                <a:latin typeface="Tahoma" panose="020B0604030504040204" pitchFamily="34" charset="0"/>
                <a:ea typeface="Tahoma" panose="020B0604030504040204" pitchFamily="34" charset="0"/>
                <a:cs typeface="Tahoma" panose="020B0604030504040204" pitchFamily="34" charset="0"/>
              </a:rPr>
              <a:t>	}</a:t>
            </a:r>
          </a:p>
          <a:p>
            <a:pPr algn="l"/>
            <a:r>
              <a:rPr lang="en-US" altLang="en-US" sz="1600" dirty="0">
                <a:latin typeface="Tahoma" panose="020B0604030504040204" pitchFamily="34" charset="0"/>
                <a:ea typeface="Tahoma" panose="020B0604030504040204" pitchFamily="34" charset="0"/>
                <a:cs typeface="Tahoma" panose="020B0604030504040204" pitchFamily="34" charset="0"/>
              </a:rPr>
              <a:t>	public void setSelected(boolean isSelected) {</a:t>
            </a:r>
          </a:p>
          <a:p>
            <a:pPr algn="l"/>
            <a:r>
              <a:rPr lang="en-US" altLang="en-US" sz="1600" dirty="0">
                <a:latin typeface="Tahoma" panose="020B0604030504040204" pitchFamily="34" charset="0"/>
                <a:ea typeface="Tahoma" panose="020B0604030504040204" pitchFamily="34" charset="0"/>
                <a:cs typeface="Tahoma" panose="020B0604030504040204" pitchFamily="34" charset="0"/>
              </a:rPr>
              <a:t>		this.isSelected = isSelected;</a:t>
            </a:r>
          </a:p>
          <a:p>
            <a:pPr algn="l"/>
            <a:r>
              <a:rPr lang="en-US" altLang="en-US" sz="1600" dirty="0">
                <a:latin typeface="Tahoma" panose="020B0604030504040204" pitchFamily="34" charset="0"/>
                <a:ea typeface="Tahoma" panose="020B0604030504040204" pitchFamily="34" charset="0"/>
                <a:cs typeface="Tahoma" panose="020B0604030504040204" pitchFamily="34" charset="0"/>
              </a:rPr>
              <a:t>	}</a:t>
            </a:r>
          </a:p>
          <a:p>
            <a:pPr algn="l"/>
            <a:r>
              <a:rPr lang="en-US" altLang="en-US" sz="1600" dirty="0">
                <a:latin typeface="Tahoma" panose="020B0604030504040204" pitchFamily="34" charset="0"/>
                <a:ea typeface="Tahoma" panose="020B0604030504040204" pitchFamily="34" charset="0"/>
                <a:cs typeface="Tahoma" panose="020B0604030504040204" pitchFamily="34" charset="0"/>
              </a:rPr>
              <a:t>}</a:t>
            </a:r>
          </a:p>
        </p:txBody>
      </p:sp>
    </p:spTree>
    <p:extLst>
      <p:ext uri="{BB962C8B-B14F-4D97-AF65-F5344CB8AC3E}">
        <p14:creationId xmlns:p14="http://schemas.microsoft.com/office/powerpoint/2010/main" val="2847011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Web Application Basics</a:t>
            </a:r>
            <a:endParaRPr lang="en-US" dirty="0"/>
          </a:p>
        </p:txBody>
      </p:sp>
      <p:sp>
        <p:nvSpPr>
          <p:cNvPr id="3" name="Content Placeholder 2"/>
          <p:cNvSpPr>
            <a:spLocks noGrp="1"/>
          </p:cNvSpPr>
          <p:nvPr>
            <p:ph idx="1"/>
          </p:nvPr>
        </p:nvSpPr>
        <p:spPr/>
        <p:txBody>
          <a:bodyPr/>
          <a:lstStyle/>
          <a:p>
            <a:pPr marL="0" indent="0">
              <a:lnSpc>
                <a:spcPct val="90000"/>
              </a:lnSpc>
              <a:buNone/>
            </a:pPr>
            <a:r>
              <a:rPr lang="en-US" altLang="en-US" dirty="0">
                <a:solidFill>
                  <a:schemeClr val="accent2"/>
                </a:solidFill>
              </a:rPr>
              <a:t>4 key things you need to do in a </a:t>
            </a:r>
            <a:r>
              <a:rPr lang="en-US" altLang="en-US" dirty="0" err="1">
                <a:solidFill>
                  <a:schemeClr val="accent2"/>
                </a:solidFill>
              </a:rPr>
              <a:t>webapp</a:t>
            </a:r>
            <a:endParaRPr lang="en-US" altLang="en-US" dirty="0">
              <a:solidFill>
                <a:schemeClr val="accent2"/>
              </a:solidFill>
            </a:endParaRPr>
          </a:p>
          <a:p>
            <a:pPr marL="609600" indent="-609600">
              <a:lnSpc>
                <a:spcPct val="90000"/>
              </a:lnSpc>
              <a:buFontTx/>
              <a:buAutoNum type="arabicPeriod"/>
            </a:pPr>
            <a:r>
              <a:rPr lang="en-US" altLang="en-US" dirty="0"/>
              <a:t>Output dynamic text</a:t>
            </a:r>
          </a:p>
          <a:p>
            <a:pPr marL="800100" lvl="1" indent="-342900">
              <a:lnSpc>
                <a:spcPct val="90000"/>
              </a:lnSpc>
            </a:pPr>
            <a:r>
              <a:rPr lang="en-US" altLang="en-US" dirty="0"/>
              <a:t>Render data to the screen</a:t>
            </a:r>
          </a:p>
          <a:p>
            <a:pPr marL="609600" indent="-609600">
              <a:lnSpc>
                <a:spcPct val="90000"/>
              </a:lnSpc>
              <a:buFont typeface="Arial" panose="020B0604020202020204" pitchFamily="34" charset="0"/>
              <a:buAutoNum type="arabicPeriod"/>
            </a:pPr>
            <a:r>
              <a:rPr lang="en-US" altLang="en-US" dirty="0"/>
              <a:t>Loop structures</a:t>
            </a:r>
          </a:p>
          <a:p>
            <a:pPr marL="800100" lvl="1" indent="-342900">
              <a:lnSpc>
                <a:spcPct val="90000"/>
              </a:lnSpc>
            </a:pPr>
            <a:r>
              <a:rPr lang="en-US" altLang="en-US" dirty="0"/>
              <a:t>Output collection or render tables</a:t>
            </a:r>
          </a:p>
          <a:p>
            <a:pPr marL="609600" indent="-609600">
              <a:lnSpc>
                <a:spcPct val="90000"/>
              </a:lnSpc>
              <a:buFont typeface="Arial" panose="020B0604020202020204" pitchFamily="34" charset="0"/>
              <a:buAutoNum type="arabicPeriod"/>
            </a:pPr>
            <a:r>
              <a:rPr lang="en-US" altLang="en-US" dirty="0"/>
              <a:t>Optional rendering of components</a:t>
            </a:r>
          </a:p>
          <a:p>
            <a:pPr marL="800100" lvl="1" indent="-342900">
              <a:lnSpc>
                <a:spcPct val="90000"/>
              </a:lnSpc>
            </a:pPr>
            <a:r>
              <a:rPr lang="en-US" altLang="en-US" dirty="0"/>
              <a:t>Render some components based on state</a:t>
            </a:r>
          </a:p>
          <a:p>
            <a:pPr marL="609600" indent="-609600">
              <a:lnSpc>
                <a:spcPct val="90000"/>
              </a:lnSpc>
              <a:buFont typeface="Arial" panose="020B0604020202020204" pitchFamily="34" charset="0"/>
              <a:buAutoNum type="arabicPeriod"/>
            </a:pPr>
            <a:r>
              <a:rPr lang="en-US" altLang="en-US" dirty="0"/>
              <a:t>Trigger Actions</a:t>
            </a:r>
          </a:p>
          <a:p>
            <a:pPr marL="800100" lvl="1" indent="-342900">
              <a:lnSpc>
                <a:spcPct val="90000"/>
              </a:lnSpc>
            </a:pPr>
            <a:r>
              <a:rPr lang="en-US" altLang="en-US" dirty="0"/>
              <a:t>User actions or data transmission</a:t>
            </a:r>
            <a:endParaRPr lang="en-US" dirty="0"/>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15</a:t>
            </a:fld>
            <a:endParaRPr lang="en-US"/>
          </a:p>
        </p:txBody>
      </p:sp>
    </p:spTree>
    <p:extLst>
      <p:ext uri="{BB962C8B-B14F-4D97-AF65-F5344CB8AC3E}">
        <p14:creationId xmlns:p14="http://schemas.microsoft.com/office/powerpoint/2010/main" val="1865486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Output dynamic text</a:t>
            </a:r>
            <a:endParaRPr lang="en-US" dirty="0"/>
          </a:p>
        </p:txBody>
      </p:sp>
      <p:sp>
        <p:nvSpPr>
          <p:cNvPr id="3" name="Content Placeholder 2"/>
          <p:cNvSpPr>
            <a:spLocks noGrp="1"/>
          </p:cNvSpPr>
          <p:nvPr>
            <p:ph idx="1"/>
          </p:nvPr>
        </p:nvSpPr>
        <p:spPr/>
        <p:txBody>
          <a:bodyPr/>
          <a:lstStyle/>
          <a:p>
            <a:endParaRPr lang="en-US" dirty="0"/>
          </a:p>
          <a:p>
            <a:endParaRPr lang="en-US" dirty="0"/>
          </a:p>
          <a:p>
            <a:endParaRPr lang="en-US" dirty="0"/>
          </a:p>
          <a:p>
            <a:r>
              <a:rPr lang="en-US" altLang="en-US" dirty="0"/>
              <a:t>Uses the h:outputText tag</a:t>
            </a:r>
          </a:p>
          <a:p>
            <a:pPr lvl="1"/>
            <a:r>
              <a:rPr lang="en-US" altLang="en-US" dirty="0"/>
              <a:t>Also h:outputLabel and h:outputFormat</a:t>
            </a:r>
          </a:p>
          <a:p>
            <a:r>
              <a:rPr lang="en-US" altLang="en-US" dirty="0"/>
              <a:t>Uses Expression Language</a:t>
            </a:r>
          </a:p>
          <a:p>
            <a:pPr lvl="1"/>
            <a:r>
              <a:rPr lang="en-US" altLang="en-US" dirty="0"/>
              <a:t>Requires a bean</a:t>
            </a:r>
          </a:p>
          <a:p>
            <a:pPr lvl="2"/>
            <a:r>
              <a:rPr lang="en-US" altLang="en-US" dirty="0"/>
              <a:t>Defined in the faces-</a:t>
            </a:r>
            <a:r>
              <a:rPr lang="en-US" altLang="en-US" dirty="0" err="1"/>
              <a:t>config</a:t>
            </a:r>
            <a:r>
              <a:rPr lang="en-US" altLang="en-US" dirty="0"/>
              <a:t> or the template</a:t>
            </a:r>
          </a:p>
          <a:p>
            <a:r>
              <a:rPr lang="en-US" altLang="en-US" dirty="0"/>
              <a:t>Can set style and turn on/off escaping</a:t>
            </a:r>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16</a:t>
            </a:fld>
            <a:endParaRPr lang="en-US"/>
          </a:p>
        </p:txBody>
      </p:sp>
      <p:sp>
        <p:nvSpPr>
          <p:cNvPr id="5" name="Text Box 4"/>
          <p:cNvSpPr txBox="1">
            <a:spLocks noChangeArrowheads="1"/>
          </p:cNvSpPr>
          <p:nvPr/>
        </p:nvSpPr>
        <p:spPr bwMode="auto">
          <a:xfrm>
            <a:off x="609599" y="1508451"/>
            <a:ext cx="876300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l"/>
            <a:r>
              <a:rPr lang="en-US" altLang="en-US" sz="1800" dirty="0">
                <a:solidFill>
                  <a:srgbClr val="008080"/>
                </a:solidFill>
                <a:latin typeface="Tahoma" panose="020B0604030504040204" pitchFamily="34" charset="0"/>
                <a:ea typeface="Tahoma" panose="020B0604030504040204" pitchFamily="34" charset="0"/>
                <a:cs typeface="Tahoma" panose="020B0604030504040204" pitchFamily="34" charset="0"/>
              </a:rPr>
              <a:t>&lt;</a:t>
            </a:r>
            <a:r>
              <a:rPr lang="en-US" altLang="en-US" sz="1800" dirty="0">
                <a:solidFill>
                  <a:srgbClr val="3F7F7F"/>
                </a:solidFill>
                <a:latin typeface="Tahoma" panose="020B0604030504040204" pitchFamily="34" charset="0"/>
                <a:ea typeface="Tahoma" panose="020B0604030504040204" pitchFamily="34" charset="0"/>
                <a:cs typeface="Tahoma" panose="020B0604030504040204" pitchFamily="34" charset="0"/>
              </a:rPr>
              <a:t>h:outputText </a:t>
            </a:r>
            <a:r>
              <a:rPr lang="en-US" altLang="en-US" sz="1800" dirty="0">
                <a:solidFill>
                  <a:srgbClr val="7F007F"/>
                </a:solidFill>
                <a:latin typeface="Tahoma" panose="020B0604030504040204" pitchFamily="34" charset="0"/>
                <a:ea typeface="Tahoma" panose="020B0604030504040204" pitchFamily="34" charset="0"/>
                <a:cs typeface="Tahoma" panose="020B0604030504040204" pitchFamily="34" charset="0"/>
              </a:rPr>
              <a:t>value</a:t>
            </a:r>
            <a:r>
              <a:rPr lang="en-US" altLang="en-US" sz="1800" dirty="0">
                <a:solidFill>
                  <a:srgbClr val="000000"/>
                </a:solidFill>
                <a:latin typeface="Tahoma" panose="020B0604030504040204" pitchFamily="34" charset="0"/>
                <a:ea typeface="Tahoma" panose="020B0604030504040204" pitchFamily="34" charset="0"/>
                <a:cs typeface="Tahoma" panose="020B0604030504040204" pitchFamily="34" charset="0"/>
              </a:rPr>
              <a:t>=</a:t>
            </a:r>
            <a:r>
              <a:rPr lang="en-US" altLang="en-US" sz="1800" dirty="0">
                <a:latin typeface="Tahoma" panose="020B0604030504040204" pitchFamily="34" charset="0"/>
                <a:ea typeface="Tahoma" panose="020B0604030504040204" pitchFamily="34" charset="0"/>
                <a:cs typeface="Tahoma" panose="020B0604030504040204" pitchFamily="34" charset="0"/>
              </a:rPr>
              <a:t>"#{JsfAppBean.currentItem.title}"</a:t>
            </a:r>
            <a:r>
              <a:rPr lang="en-US" altLang="en-US" sz="1800" dirty="0">
                <a:solidFill>
                  <a:srgbClr val="008080"/>
                </a:solidFill>
                <a:latin typeface="Tahoma" panose="020B0604030504040204" pitchFamily="34" charset="0"/>
                <a:ea typeface="Tahoma" panose="020B0604030504040204" pitchFamily="34" charset="0"/>
                <a:cs typeface="Tahoma" panose="020B0604030504040204" pitchFamily="34" charset="0"/>
              </a:rPr>
              <a:t>/&gt;</a:t>
            </a:r>
          </a:p>
        </p:txBody>
      </p:sp>
      <p:sp>
        <p:nvSpPr>
          <p:cNvPr id="6" name="Text Box 5"/>
          <p:cNvSpPr txBox="1">
            <a:spLocks noChangeArrowheads="1"/>
          </p:cNvSpPr>
          <p:nvPr/>
        </p:nvSpPr>
        <p:spPr bwMode="auto">
          <a:xfrm>
            <a:off x="609598" y="1961991"/>
            <a:ext cx="87630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l"/>
            <a:r>
              <a:rPr lang="en-US" altLang="en-US" sz="1800" dirty="0">
                <a:solidFill>
                  <a:srgbClr val="008080"/>
                </a:solidFill>
                <a:latin typeface="Tahoma" panose="020B0604030504040204" pitchFamily="34" charset="0"/>
                <a:ea typeface="Tahoma" panose="020B0604030504040204" pitchFamily="34" charset="0"/>
                <a:cs typeface="Tahoma" panose="020B0604030504040204" pitchFamily="34" charset="0"/>
              </a:rPr>
              <a:t>&lt;</a:t>
            </a:r>
            <a:r>
              <a:rPr lang="en-US" altLang="en-US" sz="1800" dirty="0">
                <a:solidFill>
                  <a:srgbClr val="3F7F7F"/>
                </a:solidFill>
                <a:latin typeface="Tahoma" panose="020B0604030504040204" pitchFamily="34" charset="0"/>
                <a:ea typeface="Tahoma" panose="020B0604030504040204" pitchFamily="34" charset="0"/>
                <a:cs typeface="Tahoma" panose="020B0604030504040204" pitchFamily="34" charset="0"/>
              </a:rPr>
              <a:t>h:outputText </a:t>
            </a:r>
            <a:r>
              <a:rPr lang="en-US" altLang="en-US" sz="1800" dirty="0">
                <a:solidFill>
                  <a:srgbClr val="7F007F"/>
                </a:solidFill>
                <a:latin typeface="Tahoma" panose="020B0604030504040204" pitchFamily="34" charset="0"/>
                <a:ea typeface="Tahoma" panose="020B0604030504040204" pitchFamily="34" charset="0"/>
                <a:cs typeface="Tahoma" panose="020B0604030504040204" pitchFamily="34" charset="0"/>
              </a:rPr>
              <a:t>value</a:t>
            </a:r>
            <a:r>
              <a:rPr lang="en-US" altLang="en-US" sz="1800" dirty="0">
                <a:solidFill>
                  <a:srgbClr val="000000"/>
                </a:solidFill>
                <a:latin typeface="Tahoma" panose="020B0604030504040204" pitchFamily="34" charset="0"/>
                <a:ea typeface="Tahoma" panose="020B0604030504040204" pitchFamily="34" charset="0"/>
                <a:cs typeface="Tahoma" panose="020B0604030504040204" pitchFamily="34" charset="0"/>
              </a:rPr>
              <a:t>=</a:t>
            </a:r>
            <a:r>
              <a:rPr lang="en-US" altLang="en-US" sz="1800" dirty="0">
                <a:latin typeface="Tahoma" panose="020B0604030504040204" pitchFamily="34" charset="0"/>
                <a:ea typeface="Tahoma" panose="020B0604030504040204" pitchFamily="34" charset="0"/>
                <a:cs typeface="Tahoma" panose="020B0604030504040204" pitchFamily="34" charset="0"/>
              </a:rPr>
              <a:t>"#{msgs.jsfapp_text}"</a:t>
            </a:r>
            <a:r>
              <a:rPr lang="en-US" altLang="en-US" sz="1800" dirty="0">
                <a:solidFill>
                  <a:srgbClr val="008080"/>
                </a:solidFill>
                <a:latin typeface="Tahoma" panose="020B0604030504040204" pitchFamily="34" charset="0"/>
                <a:ea typeface="Tahoma" panose="020B0604030504040204" pitchFamily="34" charset="0"/>
                <a:cs typeface="Tahoma" panose="020B0604030504040204" pitchFamily="34" charset="0"/>
              </a:rPr>
              <a:t>/&gt;</a:t>
            </a:r>
          </a:p>
        </p:txBody>
      </p:sp>
    </p:spTree>
    <p:extLst>
      <p:ext uri="{BB962C8B-B14F-4D97-AF65-F5344CB8AC3E}">
        <p14:creationId xmlns:p14="http://schemas.microsoft.com/office/powerpoint/2010/main" val="2394961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Loop structure</a:t>
            </a:r>
            <a:endParaRPr lang="en-US" dirty="0"/>
          </a:p>
        </p:txBody>
      </p:sp>
      <p:sp>
        <p:nvSpPr>
          <p:cNvPr id="3" name="Content Placeholder 2"/>
          <p:cNvSpPr>
            <a:spLocks noGrp="1"/>
          </p:cNvSpPr>
          <p:nvPr>
            <p:ph idx="1"/>
          </p:nvPr>
        </p:nvSpPr>
        <p:spPr>
          <a:xfrm>
            <a:off x="249383" y="1371600"/>
            <a:ext cx="3713017" cy="5486400"/>
          </a:xfrm>
        </p:spPr>
        <p:txBody>
          <a:bodyPr>
            <a:normAutofit/>
          </a:bodyPr>
          <a:lstStyle/>
          <a:p>
            <a:pPr>
              <a:lnSpc>
                <a:spcPct val="90000"/>
              </a:lnSpc>
            </a:pPr>
            <a:r>
              <a:rPr lang="en-US" altLang="en-US" dirty="0"/>
              <a:t>h:dataTable is the main loop structure</a:t>
            </a:r>
          </a:p>
          <a:p>
            <a:pPr lvl="1">
              <a:lnSpc>
                <a:spcPct val="90000"/>
              </a:lnSpc>
            </a:pPr>
            <a:r>
              <a:rPr lang="en-US" altLang="en-US" dirty="0"/>
              <a:t>Also h:panelGrid to a degree</a:t>
            </a:r>
          </a:p>
          <a:p>
            <a:pPr>
              <a:lnSpc>
                <a:spcPct val="90000"/>
              </a:lnSpc>
            </a:pPr>
            <a:r>
              <a:rPr lang="en-US" altLang="en-US" dirty="0"/>
              <a:t>Takes a collection as value</a:t>
            </a:r>
          </a:p>
          <a:p>
            <a:pPr lvl="1">
              <a:lnSpc>
                <a:spcPct val="90000"/>
              </a:lnSpc>
            </a:pPr>
            <a:r>
              <a:rPr lang="en-US" altLang="en-US" dirty="0"/>
              <a:t>Uses a variable (entry) to interact with collection</a:t>
            </a:r>
          </a:p>
          <a:p>
            <a:pPr>
              <a:lnSpc>
                <a:spcPct val="90000"/>
              </a:lnSpc>
            </a:pPr>
            <a:r>
              <a:rPr lang="en-US" altLang="en-US" dirty="0"/>
              <a:t>Uses h:column to define each column</a:t>
            </a:r>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17</a:t>
            </a:fld>
            <a:endParaRPr lang="en-US"/>
          </a:p>
        </p:txBody>
      </p:sp>
      <p:sp>
        <p:nvSpPr>
          <p:cNvPr id="5" name="Text Box 4"/>
          <p:cNvSpPr txBox="1">
            <a:spLocks noChangeArrowheads="1"/>
          </p:cNvSpPr>
          <p:nvPr/>
        </p:nvSpPr>
        <p:spPr bwMode="auto">
          <a:xfrm>
            <a:off x="3962400" y="1346579"/>
            <a:ext cx="6367705"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en-US" altLang="en-US" sz="1800" dirty="0">
                <a:solidFill>
                  <a:srgbClr val="008080"/>
                </a:solidFill>
                <a:latin typeface="Tahoma" panose="020B0604030504040204" pitchFamily="34" charset="0"/>
                <a:ea typeface="Tahoma" panose="020B0604030504040204" pitchFamily="34" charset="0"/>
                <a:cs typeface="Tahoma" panose="020B0604030504040204" pitchFamily="34" charset="0"/>
              </a:rPr>
              <a:t>&lt;</a:t>
            </a:r>
            <a:r>
              <a:rPr lang="en-US" altLang="en-US" sz="1800" dirty="0">
                <a:solidFill>
                  <a:srgbClr val="3F7F7F"/>
                </a:solidFill>
                <a:latin typeface="Tahoma" panose="020B0604030504040204" pitchFamily="34" charset="0"/>
                <a:ea typeface="Tahoma" panose="020B0604030504040204" pitchFamily="34" charset="0"/>
                <a:cs typeface="Tahoma" panose="020B0604030504040204" pitchFamily="34" charset="0"/>
              </a:rPr>
              <a:t>h:dataTable</a:t>
            </a:r>
            <a:r>
              <a:rPr lang="en-US" altLang="en-US" sz="1800" dirty="0">
                <a:latin typeface="Tahoma" panose="020B0604030504040204" pitchFamily="34" charset="0"/>
                <a:ea typeface="Tahoma" panose="020B0604030504040204" pitchFamily="34" charset="0"/>
                <a:cs typeface="Tahoma" panose="020B0604030504040204" pitchFamily="34" charset="0"/>
              </a:rPr>
              <a:t> </a:t>
            </a:r>
            <a:r>
              <a:rPr lang="en-US" altLang="en-US" sz="1800" dirty="0">
                <a:solidFill>
                  <a:srgbClr val="7F007F"/>
                </a:solidFill>
                <a:latin typeface="Tahoma" panose="020B0604030504040204" pitchFamily="34" charset="0"/>
                <a:ea typeface="Tahoma" panose="020B0604030504040204" pitchFamily="34" charset="0"/>
                <a:cs typeface="Tahoma" panose="020B0604030504040204" pitchFamily="34" charset="0"/>
              </a:rPr>
              <a:t>id</a:t>
            </a:r>
            <a:r>
              <a:rPr lang="en-US" altLang="en-US" sz="1800" dirty="0">
                <a:solidFill>
                  <a:srgbClr val="000000"/>
                </a:solidFill>
                <a:latin typeface="Tahoma" panose="020B0604030504040204" pitchFamily="34" charset="0"/>
                <a:ea typeface="Tahoma" panose="020B0604030504040204" pitchFamily="34" charset="0"/>
                <a:cs typeface="Tahoma" panose="020B0604030504040204" pitchFamily="34" charset="0"/>
              </a:rPr>
              <a:t>=</a:t>
            </a:r>
            <a:r>
              <a:rPr lang="en-US" altLang="en-US" sz="1800" dirty="0">
                <a:solidFill>
                  <a:srgbClr val="2A00FF"/>
                </a:solidFill>
                <a:latin typeface="Tahoma" panose="020B0604030504040204" pitchFamily="34" charset="0"/>
                <a:ea typeface="Tahoma" panose="020B0604030504040204" pitchFamily="34" charset="0"/>
                <a:cs typeface="Tahoma" panose="020B0604030504040204" pitchFamily="34" charset="0"/>
              </a:rPr>
              <a:t>"itemlist”</a:t>
            </a:r>
            <a:r>
              <a:rPr lang="en-US" altLang="en-US" sz="1800" dirty="0">
                <a:latin typeface="Tahoma" panose="020B0604030504040204" pitchFamily="34" charset="0"/>
                <a:ea typeface="Tahoma" panose="020B0604030504040204" pitchFamily="34" charset="0"/>
                <a:cs typeface="Tahoma" panose="020B0604030504040204" pitchFamily="34" charset="0"/>
              </a:rPr>
              <a:t> </a:t>
            </a:r>
            <a:r>
              <a:rPr lang="en-US" altLang="en-US" sz="1800" dirty="0">
                <a:solidFill>
                  <a:srgbClr val="7F007F"/>
                </a:solidFill>
                <a:latin typeface="Tahoma" panose="020B0604030504040204" pitchFamily="34" charset="0"/>
                <a:ea typeface="Tahoma" panose="020B0604030504040204" pitchFamily="34" charset="0"/>
                <a:cs typeface="Tahoma" panose="020B0604030504040204" pitchFamily="34" charset="0"/>
              </a:rPr>
              <a:t>value</a:t>
            </a:r>
            <a:r>
              <a:rPr lang="en-US" altLang="en-US" sz="1800" dirty="0">
                <a:solidFill>
                  <a:srgbClr val="000000"/>
                </a:solidFill>
                <a:latin typeface="Tahoma" panose="020B0604030504040204" pitchFamily="34" charset="0"/>
                <a:ea typeface="Tahoma" panose="020B0604030504040204" pitchFamily="34" charset="0"/>
                <a:cs typeface="Tahoma" panose="020B0604030504040204" pitchFamily="34" charset="0"/>
              </a:rPr>
              <a:t>=</a:t>
            </a:r>
            <a:r>
              <a:rPr lang="en-US" altLang="en-US" sz="1800" dirty="0">
                <a:solidFill>
                  <a:srgbClr val="2A00FF"/>
                </a:solidFill>
                <a:latin typeface="Tahoma" panose="020B0604030504040204" pitchFamily="34" charset="0"/>
                <a:ea typeface="Tahoma" panose="020B0604030504040204" pitchFamily="34" charset="0"/>
                <a:cs typeface="Tahoma" panose="020B0604030504040204" pitchFamily="34" charset="0"/>
              </a:rPr>
              <a:t>"</a:t>
            </a:r>
            <a:r>
              <a:rPr lang="en-US" altLang="en-US" sz="1800" dirty="0">
                <a:latin typeface="Tahoma" panose="020B0604030504040204" pitchFamily="34" charset="0"/>
                <a:ea typeface="Tahoma" panose="020B0604030504040204" pitchFamily="34" charset="0"/>
                <a:cs typeface="Tahoma" panose="020B0604030504040204" pitchFamily="34" charset="0"/>
              </a:rPr>
              <a:t>#{JsfAppBean.allItems}” </a:t>
            </a:r>
          </a:p>
          <a:p>
            <a:pPr algn="l"/>
            <a:r>
              <a:rPr lang="en-US" altLang="en-US" sz="1800" dirty="0">
                <a:solidFill>
                  <a:srgbClr val="7F007F"/>
                </a:solidFill>
                <a:latin typeface="Tahoma" panose="020B0604030504040204" pitchFamily="34" charset="0"/>
                <a:ea typeface="Tahoma" panose="020B0604030504040204" pitchFamily="34" charset="0"/>
                <a:cs typeface="Tahoma" panose="020B0604030504040204" pitchFamily="34" charset="0"/>
              </a:rPr>
              <a:t>	</a:t>
            </a:r>
            <a:r>
              <a:rPr lang="en-US" altLang="en-US" sz="1800" dirty="0" err="1">
                <a:solidFill>
                  <a:srgbClr val="7F007F"/>
                </a:solidFill>
                <a:latin typeface="Tahoma" panose="020B0604030504040204" pitchFamily="34" charset="0"/>
                <a:ea typeface="Tahoma" panose="020B0604030504040204" pitchFamily="34" charset="0"/>
                <a:cs typeface="Tahoma" panose="020B0604030504040204" pitchFamily="34" charset="0"/>
              </a:rPr>
              <a:t>var</a:t>
            </a:r>
            <a:r>
              <a:rPr lang="en-US" altLang="en-US" sz="1800" dirty="0">
                <a:solidFill>
                  <a:srgbClr val="000000"/>
                </a:solidFill>
                <a:latin typeface="Tahoma" panose="020B0604030504040204" pitchFamily="34" charset="0"/>
                <a:ea typeface="Tahoma" panose="020B0604030504040204" pitchFamily="34" charset="0"/>
                <a:cs typeface="Tahoma" panose="020B0604030504040204" pitchFamily="34" charset="0"/>
              </a:rPr>
              <a:t>=</a:t>
            </a:r>
            <a:r>
              <a:rPr lang="en-US" altLang="en-US" sz="1800" dirty="0">
                <a:solidFill>
                  <a:srgbClr val="2A00FF"/>
                </a:solidFill>
                <a:latin typeface="Tahoma" panose="020B0604030504040204" pitchFamily="34" charset="0"/>
                <a:ea typeface="Tahoma" panose="020B0604030504040204" pitchFamily="34" charset="0"/>
                <a:cs typeface="Tahoma" panose="020B0604030504040204" pitchFamily="34" charset="0"/>
              </a:rPr>
              <a:t>"entry"</a:t>
            </a:r>
            <a:r>
              <a:rPr lang="en-US" altLang="en-US" sz="1800" dirty="0">
                <a:solidFill>
                  <a:srgbClr val="008080"/>
                </a:solidFill>
                <a:latin typeface="Tahoma" panose="020B0604030504040204" pitchFamily="34" charset="0"/>
                <a:ea typeface="Tahoma" panose="020B0604030504040204" pitchFamily="34" charset="0"/>
                <a:cs typeface="Tahoma" panose="020B0604030504040204" pitchFamily="34" charset="0"/>
              </a:rPr>
              <a:t>&gt;</a:t>
            </a:r>
            <a:endParaRPr lang="en-US" altLang="en-US" sz="1800" dirty="0">
              <a:latin typeface="Tahoma" panose="020B0604030504040204" pitchFamily="34" charset="0"/>
              <a:ea typeface="Tahoma" panose="020B0604030504040204" pitchFamily="34" charset="0"/>
              <a:cs typeface="Tahoma" panose="020B0604030504040204" pitchFamily="34" charset="0"/>
            </a:endParaRPr>
          </a:p>
          <a:p>
            <a:pPr algn="l"/>
            <a:r>
              <a:rPr lang="en-US" altLang="en-US" sz="1800" dirty="0">
                <a:solidFill>
                  <a:srgbClr val="008080"/>
                </a:solidFill>
                <a:latin typeface="Tahoma" panose="020B0604030504040204" pitchFamily="34" charset="0"/>
                <a:ea typeface="Tahoma" panose="020B0604030504040204" pitchFamily="34" charset="0"/>
                <a:cs typeface="Tahoma" panose="020B0604030504040204" pitchFamily="34" charset="0"/>
              </a:rPr>
              <a:t>  &lt;</a:t>
            </a:r>
            <a:r>
              <a:rPr lang="en-US" altLang="en-US" sz="1800" dirty="0">
                <a:solidFill>
                  <a:srgbClr val="3F7F7F"/>
                </a:solidFill>
                <a:latin typeface="Tahoma" panose="020B0604030504040204" pitchFamily="34" charset="0"/>
                <a:ea typeface="Tahoma" panose="020B0604030504040204" pitchFamily="34" charset="0"/>
                <a:cs typeface="Tahoma" panose="020B0604030504040204" pitchFamily="34" charset="0"/>
              </a:rPr>
              <a:t>h:column</a:t>
            </a:r>
            <a:r>
              <a:rPr lang="en-US" altLang="en-US" sz="1800" dirty="0">
                <a:solidFill>
                  <a:srgbClr val="008080"/>
                </a:solidFill>
                <a:latin typeface="Tahoma" panose="020B0604030504040204" pitchFamily="34" charset="0"/>
                <a:ea typeface="Tahoma" panose="020B0604030504040204" pitchFamily="34" charset="0"/>
                <a:cs typeface="Tahoma" panose="020B0604030504040204" pitchFamily="34" charset="0"/>
              </a:rPr>
              <a:t>&gt;</a:t>
            </a:r>
            <a:endParaRPr lang="en-US" altLang="en-US" sz="1800" dirty="0">
              <a:latin typeface="Tahoma" panose="020B0604030504040204" pitchFamily="34" charset="0"/>
              <a:ea typeface="Tahoma" panose="020B0604030504040204" pitchFamily="34" charset="0"/>
              <a:cs typeface="Tahoma" panose="020B0604030504040204" pitchFamily="34" charset="0"/>
            </a:endParaRPr>
          </a:p>
          <a:p>
            <a:pPr algn="l"/>
            <a:r>
              <a:rPr lang="en-US" altLang="en-US" sz="1800" dirty="0">
                <a:solidFill>
                  <a:srgbClr val="008080"/>
                </a:solidFill>
                <a:latin typeface="Tahoma" panose="020B0604030504040204" pitchFamily="34" charset="0"/>
                <a:ea typeface="Tahoma" panose="020B0604030504040204" pitchFamily="34" charset="0"/>
                <a:cs typeface="Tahoma" panose="020B0604030504040204" pitchFamily="34" charset="0"/>
              </a:rPr>
              <a:t>    &lt;</a:t>
            </a:r>
            <a:r>
              <a:rPr lang="en-US" altLang="en-US" sz="1800" dirty="0">
                <a:solidFill>
                  <a:srgbClr val="3F7F7F"/>
                </a:solidFill>
                <a:latin typeface="Tahoma" panose="020B0604030504040204" pitchFamily="34" charset="0"/>
                <a:ea typeface="Tahoma" panose="020B0604030504040204" pitchFamily="34" charset="0"/>
                <a:cs typeface="Tahoma" panose="020B0604030504040204" pitchFamily="34" charset="0"/>
              </a:rPr>
              <a:t>f:facet </a:t>
            </a:r>
            <a:r>
              <a:rPr lang="en-US" altLang="en-US" sz="1800" dirty="0">
                <a:solidFill>
                  <a:srgbClr val="7F007F"/>
                </a:solidFill>
                <a:latin typeface="Tahoma" panose="020B0604030504040204" pitchFamily="34" charset="0"/>
                <a:ea typeface="Tahoma" panose="020B0604030504040204" pitchFamily="34" charset="0"/>
                <a:cs typeface="Tahoma" panose="020B0604030504040204" pitchFamily="34" charset="0"/>
              </a:rPr>
              <a:t>name</a:t>
            </a:r>
            <a:r>
              <a:rPr lang="en-US" altLang="en-US" sz="1800" dirty="0">
                <a:solidFill>
                  <a:srgbClr val="000000"/>
                </a:solidFill>
                <a:latin typeface="Tahoma" panose="020B0604030504040204" pitchFamily="34" charset="0"/>
                <a:ea typeface="Tahoma" panose="020B0604030504040204" pitchFamily="34" charset="0"/>
                <a:cs typeface="Tahoma" panose="020B0604030504040204" pitchFamily="34" charset="0"/>
              </a:rPr>
              <a:t>=</a:t>
            </a:r>
            <a:r>
              <a:rPr lang="en-US" altLang="en-US" sz="1800" dirty="0">
                <a:solidFill>
                  <a:srgbClr val="2A00FF"/>
                </a:solidFill>
                <a:latin typeface="Tahoma" panose="020B0604030504040204" pitchFamily="34" charset="0"/>
                <a:ea typeface="Tahoma" panose="020B0604030504040204" pitchFamily="34" charset="0"/>
                <a:cs typeface="Tahoma" panose="020B0604030504040204" pitchFamily="34" charset="0"/>
              </a:rPr>
              <a:t>"header"</a:t>
            </a:r>
            <a:r>
              <a:rPr lang="en-US" altLang="en-US" sz="1800" dirty="0">
                <a:solidFill>
                  <a:srgbClr val="008080"/>
                </a:solidFill>
                <a:latin typeface="Tahoma" panose="020B0604030504040204" pitchFamily="34" charset="0"/>
                <a:ea typeface="Tahoma" panose="020B0604030504040204" pitchFamily="34" charset="0"/>
                <a:cs typeface="Tahoma" panose="020B0604030504040204" pitchFamily="34" charset="0"/>
              </a:rPr>
              <a:t>&gt;</a:t>
            </a:r>
            <a:endParaRPr lang="en-US" altLang="en-US" sz="1800" dirty="0">
              <a:latin typeface="Tahoma" panose="020B0604030504040204" pitchFamily="34" charset="0"/>
              <a:ea typeface="Tahoma" panose="020B0604030504040204" pitchFamily="34" charset="0"/>
              <a:cs typeface="Tahoma" panose="020B0604030504040204" pitchFamily="34" charset="0"/>
            </a:endParaRPr>
          </a:p>
          <a:p>
            <a:pPr algn="l"/>
            <a:r>
              <a:rPr lang="en-US" altLang="en-US" sz="1800" dirty="0">
                <a:solidFill>
                  <a:srgbClr val="008080"/>
                </a:solidFill>
                <a:latin typeface="Tahoma" panose="020B0604030504040204" pitchFamily="34" charset="0"/>
                <a:ea typeface="Tahoma" panose="020B0604030504040204" pitchFamily="34" charset="0"/>
                <a:cs typeface="Tahoma" panose="020B0604030504040204" pitchFamily="34" charset="0"/>
              </a:rPr>
              <a:t>      &lt;</a:t>
            </a:r>
            <a:r>
              <a:rPr lang="en-US" altLang="en-US" sz="1800" dirty="0">
                <a:solidFill>
                  <a:srgbClr val="3F7F7F"/>
                </a:solidFill>
                <a:latin typeface="Tahoma" panose="020B0604030504040204" pitchFamily="34" charset="0"/>
                <a:ea typeface="Tahoma" panose="020B0604030504040204" pitchFamily="34" charset="0"/>
                <a:cs typeface="Tahoma" panose="020B0604030504040204" pitchFamily="34" charset="0"/>
              </a:rPr>
              <a:t>h:outputText </a:t>
            </a:r>
            <a:r>
              <a:rPr lang="en-US" altLang="en-US" sz="1800" dirty="0">
                <a:solidFill>
                  <a:srgbClr val="7F007F"/>
                </a:solidFill>
                <a:latin typeface="Tahoma" panose="020B0604030504040204" pitchFamily="34" charset="0"/>
                <a:ea typeface="Tahoma" panose="020B0604030504040204" pitchFamily="34" charset="0"/>
                <a:cs typeface="Tahoma" panose="020B0604030504040204" pitchFamily="34" charset="0"/>
              </a:rPr>
              <a:t>value</a:t>
            </a:r>
            <a:r>
              <a:rPr lang="en-US" altLang="en-US" sz="1800" dirty="0">
                <a:solidFill>
                  <a:srgbClr val="000000"/>
                </a:solidFill>
                <a:latin typeface="Tahoma" panose="020B0604030504040204" pitchFamily="34" charset="0"/>
                <a:ea typeface="Tahoma" panose="020B0604030504040204" pitchFamily="34" charset="0"/>
                <a:cs typeface="Tahoma" panose="020B0604030504040204" pitchFamily="34" charset="0"/>
              </a:rPr>
              <a:t>=</a:t>
            </a:r>
            <a:r>
              <a:rPr lang="en-US" altLang="en-US" sz="1800" dirty="0">
                <a:latin typeface="Tahoma" panose="020B0604030504040204" pitchFamily="34" charset="0"/>
                <a:ea typeface="Tahoma" panose="020B0604030504040204" pitchFamily="34" charset="0"/>
                <a:cs typeface="Tahoma" panose="020B0604030504040204" pitchFamily="34" charset="0"/>
              </a:rPr>
              <a:t>"#{msgs.jsfapp_text}"</a:t>
            </a:r>
            <a:r>
              <a:rPr lang="en-US" altLang="en-US" sz="1800" dirty="0">
                <a:solidFill>
                  <a:srgbClr val="008080"/>
                </a:solidFill>
                <a:latin typeface="Tahoma" panose="020B0604030504040204" pitchFamily="34" charset="0"/>
                <a:ea typeface="Tahoma" panose="020B0604030504040204" pitchFamily="34" charset="0"/>
                <a:cs typeface="Tahoma" panose="020B0604030504040204" pitchFamily="34" charset="0"/>
              </a:rPr>
              <a:t>/&gt;</a:t>
            </a:r>
            <a:endParaRPr lang="en-US" altLang="en-US" sz="1800" dirty="0">
              <a:latin typeface="Tahoma" panose="020B0604030504040204" pitchFamily="34" charset="0"/>
              <a:ea typeface="Tahoma" panose="020B0604030504040204" pitchFamily="34" charset="0"/>
              <a:cs typeface="Tahoma" panose="020B0604030504040204" pitchFamily="34" charset="0"/>
            </a:endParaRPr>
          </a:p>
          <a:p>
            <a:pPr algn="l"/>
            <a:r>
              <a:rPr lang="en-US" altLang="en-US" sz="1800" dirty="0">
                <a:solidFill>
                  <a:srgbClr val="008080"/>
                </a:solidFill>
                <a:latin typeface="Tahoma" panose="020B0604030504040204" pitchFamily="34" charset="0"/>
                <a:ea typeface="Tahoma" panose="020B0604030504040204" pitchFamily="34" charset="0"/>
                <a:cs typeface="Tahoma" panose="020B0604030504040204" pitchFamily="34" charset="0"/>
              </a:rPr>
              <a:t>    &lt;/</a:t>
            </a:r>
            <a:r>
              <a:rPr lang="en-US" altLang="en-US" sz="1800" dirty="0">
                <a:solidFill>
                  <a:srgbClr val="3F7F7F"/>
                </a:solidFill>
                <a:latin typeface="Tahoma" panose="020B0604030504040204" pitchFamily="34" charset="0"/>
                <a:ea typeface="Tahoma" panose="020B0604030504040204" pitchFamily="34" charset="0"/>
                <a:cs typeface="Tahoma" panose="020B0604030504040204" pitchFamily="34" charset="0"/>
              </a:rPr>
              <a:t>f:facet</a:t>
            </a:r>
            <a:r>
              <a:rPr lang="en-US" altLang="en-US" sz="1800" dirty="0">
                <a:solidFill>
                  <a:srgbClr val="008080"/>
                </a:solidFill>
                <a:latin typeface="Tahoma" panose="020B0604030504040204" pitchFamily="34" charset="0"/>
                <a:ea typeface="Tahoma" panose="020B0604030504040204" pitchFamily="34" charset="0"/>
                <a:cs typeface="Tahoma" panose="020B0604030504040204" pitchFamily="34" charset="0"/>
              </a:rPr>
              <a:t>&gt;</a:t>
            </a:r>
            <a:endParaRPr lang="en-US" altLang="en-US" sz="1800" dirty="0">
              <a:latin typeface="Tahoma" panose="020B0604030504040204" pitchFamily="34" charset="0"/>
              <a:ea typeface="Tahoma" panose="020B0604030504040204" pitchFamily="34" charset="0"/>
              <a:cs typeface="Tahoma" panose="020B0604030504040204" pitchFamily="34" charset="0"/>
            </a:endParaRPr>
          </a:p>
          <a:p>
            <a:pPr algn="l"/>
            <a:r>
              <a:rPr lang="en-US" altLang="en-US" sz="1800" dirty="0">
                <a:solidFill>
                  <a:srgbClr val="008080"/>
                </a:solidFill>
                <a:latin typeface="Tahoma" panose="020B0604030504040204" pitchFamily="34" charset="0"/>
                <a:ea typeface="Tahoma" panose="020B0604030504040204" pitchFamily="34" charset="0"/>
                <a:cs typeface="Tahoma" panose="020B0604030504040204" pitchFamily="34" charset="0"/>
              </a:rPr>
              <a:t>    &lt;</a:t>
            </a:r>
            <a:r>
              <a:rPr lang="en-US" altLang="en-US" sz="1800" dirty="0">
                <a:solidFill>
                  <a:srgbClr val="3F7F7F"/>
                </a:solidFill>
                <a:latin typeface="Tahoma" panose="020B0604030504040204" pitchFamily="34" charset="0"/>
                <a:ea typeface="Tahoma" panose="020B0604030504040204" pitchFamily="34" charset="0"/>
                <a:cs typeface="Tahoma" panose="020B0604030504040204" pitchFamily="34" charset="0"/>
              </a:rPr>
              <a:t>h:outputText </a:t>
            </a:r>
            <a:r>
              <a:rPr lang="en-US" altLang="en-US" sz="1800" dirty="0">
                <a:solidFill>
                  <a:srgbClr val="7F007F"/>
                </a:solidFill>
                <a:latin typeface="Tahoma" panose="020B0604030504040204" pitchFamily="34" charset="0"/>
                <a:ea typeface="Tahoma" panose="020B0604030504040204" pitchFamily="34" charset="0"/>
                <a:cs typeface="Tahoma" panose="020B0604030504040204" pitchFamily="34" charset="0"/>
              </a:rPr>
              <a:t>value</a:t>
            </a:r>
            <a:r>
              <a:rPr lang="en-US" altLang="en-US" sz="1800" dirty="0">
                <a:solidFill>
                  <a:srgbClr val="000000"/>
                </a:solidFill>
                <a:latin typeface="Tahoma" panose="020B0604030504040204" pitchFamily="34" charset="0"/>
                <a:ea typeface="Tahoma" panose="020B0604030504040204" pitchFamily="34" charset="0"/>
                <a:cs typeface="Tahoma" panose="020B0604030504040204" pitchFamily="34" charset="0"/>
              </a:rPr>
              <a:t>=</a:t>
            </a:r>
            <a:r>
              <a:rPr lang="en-US" altLang="en-US" sz="1800" dirty="0">
                <a:latin typeface="Tahoma" panose="020B0604030504040204" pitchFamily="34" charset="0"/>
                <a:ea typeface="Tahoma" panose="020B0604030504040204" pitchFamily="34" charset="0"/>
                <a:cs typeface="Tahoma" panose="020B0604030504040204" pitchFamily="34" charset="0"/>
              </a:rPr>
              <a:t>"#{entry.item.title}"</a:t>
            </a:r>
            <a:r>
              <a:rPr lang="en-US" altLang="en-US" sz="1800" dirty="0">
                <a:solidFill>
                  <a:srgbClr val="008080"/>
                </a:solidFill>
                <a:latin typeface="Tahoma" panose="020B0604030504040204" pitchFamily="34" charset="0"/>
                <a:ea typeface="Tahoma" panose="020B0604030504040204" pitchFamily="34" charset="0"/>
                <a:cs typeface="Tahoma" panose="020B0604030504040204" pitchFamily="34" charset="0"/>
              </a:rPr>
              <a:t>/&gt;</a:t>
            </a:r>
            <a:endParaRPr lang="en-US" altLang="en-US" sz="1800" dirty="0">
              <a:latin typeface="Tahoma" panose="020B0604030504040204" pitchFamily="34" charset="0"/>
              <a:ea typeface="Tahoma" panose="020B0604030504040204" pitchFamily="34" charset="0"/>
              <a:cs typeface="Tahoma" panose="020B0604030504040204" pitchFamily="34" charset="0"/>
            </a:endParaRPr>
          </a:p>
          <a:p>
            <a:pPr algn="l"/>
            <a:r>
              <a:rPr lang="en-US" altLang="en-US" sz="1800" dirty="0">
                <a:solidFill>
                  <a:srgbClr val="008080"/>
                </a:solidFill>
                <a:latin typeface="Tahoma" panose="020B0604030504040204" pitchFamily="34" charset="0"/>
                <a:ea typeface="Tahoma" panose="020B0604030504040204" pitchFamily="34" charset="0"/>
                <a:cs typeface="Tahoma" panose="020B0604030504040204" pitchFamily="34" charset="0"/>
              </a:rPr>
              <a:t>  &lt;/</a:t>
            </a:r>
            <a:r>
              <a:rPr lang="en-US" altLang="en-US" sz="1800" dirty="0">
                <a:solidFill>
                  <a:srgbClr val="3F7F7F"/>
                </a:solidFill>
                <a:latin typeface="Tahoma" panose="020B0604030504040204" pitchFamily="34" charset="0"/>
                <a:ea typeface="Tahoma" panose="020B0604030504040204" pitchFamily="34" charset="0"/>
                <a:cs typeface="Tahoma" panose="020B0604030504040204" pitchFamily="34" charset="0"/>
              </a:rPr>
              <a:t>h:column</a:t>
            </a:r>
            <a:r>
              <a:rPr lang="en-US" altLang="en-US" sz="1800" dirty="0">
                <a:solidFill>
                  <a:srgbClr val="008080"/>
                </a:solidFill>
                <a:latin typeface="Tahoma" panose="020B0604030504040204" pitchFamily="34" charset="0"/>
                <a:ea typeface="Tahoma" panose="020B0604030504040204" pitchFamily="34" charset="0"/>
                <a:cs typeface="Tahoma" panose="020B0604030504040204" pitchFamily="34" charset="0"/>
              </a:rPr>
              <a:t>&gt;</a:t>
            </a:r>
            <a:endParaRPr lang="en-US" altLang="en-US" sz="1800" dirty="0">
              <a:latin typeface="Tahoma" panose="020B0604030504040204" pitchFamily="34" charset="0"/>
              <a:ea typeface="Tahoma" panose="020B0604030504040204" pitchFamily="34" charset="0"/>
              <a:cs typeface="Tahoma" panose="020B0604030504040204" pitchFamily="34" charset="0"/>
            </a:endParaRPr>
          </a:p>
          <a:p>
            <a:pPr algn="l"/>
            <a:r>
              <a:rPr lang="en-US" altLang="en-US" sz="1800" dirty="0">
                <a:solidFill>
                  <a:srgbClr val="008080"/>
                </a:solidFill>
                <a:latin typeface="Tahoma" panose="020B0604030504040204" pitchFamily="34" charset="0"/>
                <a:ea typeface="Tahoma" panose="020B0604030504040204" pitchFamily="34" charset="0"/>
                <a:cs typeface="Tahoma" panose="020B0604030504040204" pitchFamily="34" charset="0"/>
              </a:rPr>
              <a:t>  &lt;</a:t>
            </a:r>
            <a:r>
              <a:rPr lang="en-US" altLang="en-US" sz="1800" dirty="0">
                <a:solidFill>
                  <a:srgbClr val="3F7F7F"/>
                </a:solidFill>
                <a:latin typeface="Tahoma" panose="020B0604030504040204" pitchFamily="34" charset="0"/>
                <a:ea typeface="Tahoma" panose="020B0604030504040204" pitchFamily="34" charset="0"/>
                <a:cs typeface="Tahoma" panose="020B0604030504040204" pitchFamily="34" charset="0"/>
              </a:rPr>
              <a:t>h:column</a:t>
            </a:r>
            <a:r>
              <a:rPr lang="en-US" altLang="en-US" sz="1800" dirty="0">
                <a:solidFill>
                  <a:srgbClr val="008080"/>
                </a:solidFill>
                <a:latin typeface="Tahoma" panose="020B0604030504040204" pitchFamily="34" charset="0"/>
                <a:ea typeface="Tahoma" panose="020B0604030504040204" pitchFamily="34" charset="0"/>
                <a:cs typeface="Tahoma" panose="020B0604030504040204" pitchFamily="34" charset="0"/>
              </a:rPr>
              <a:t>&gt;</a:t>
            </a:r>
            <a:endParaRPr lang="en-US" altLang="en-US" sz="1800" dirty="0">
              <a:latin typeface="Tahoma" panose="020B0604030504040204" pitchFamily="34" charset="0"/>
              <a:ea typeface="Tahoma" panose="020B0604030504040204" pitchFamily="34" charset="0"/>
              <a:cs typeface="Tahoma" panose="020B0604030504040204" pitchFamily="34" charset="0"/>
            </a:endParaRPr>
          </a:p>
          <a:p>
            <a:pPr algn="l"/>
            <a:r>
              <a:rPr lang="en-US" altLang="en-US" sz="1800" dirty="0">
                <a:solidFill>
                  <a:srgbClr val="008080"/>
                </a:solidFill>
                <a:latin typeface="Tahoma" panose="020B0604030504040204" pitchFamily="34" charset="0"/>
                <a:ea typeface="Tahoma" panose="020B0604030504040204" pitchFamily="34" charset="0"/>
                <a:cs typeface="Tahoma" panose="020B0604030504040204" pitchFamily="34" charset="0"/>
              </a:rPr>
              <a:t>    &lt;</a:t>
            </a:r>
            <a:r>
              <a:rPr lang="en-US" altLang="en-US" sz="1800" dirty="0">
                <a:solidFill>
                  <a:srgbClr val="3F7F7F"/>
                </a:solidFill>
                <a:latin typeface="Tahoma" panose="020B0604030504040204" pitchFamily="34" charset="0"/>
                <a:ea typeface="Tahoma" panose="020B0604030504040204" pitchFamily="34" charset="0"/>
                <a:cs typeface="Tahoma" panose="020B0604030504040204" pitchFamily="34" charset="0"/>
              </a:rPr>
              <a:t>f:facet </a:t>
            </a:r>
            <a:r>
              <a:rPr lang="en-US" altLang="en-US" sz="1800" dirty="0">
                <a:solidFill>
                  <a:srgbClr val="7F007F"/>
                </a:solidFill>
                <a:latin typeface="Tahoma" panose="020B0604030504040204" pitchFamily="34" charset="0"/>
                <a:ea typeface="Tahoma" panose="020B0604030504040204" pitchFamily="34" charset="0"/>
                <a:cs typeface="Tahoma" panose="020B0604030504040204" pitchFamily="34" charset="0"/>
              </a:rPr>
              <a:t>name</a:t>
            </a:r>
            <a:r>
              <a:rPr lang="en-US" altLang="en-US" sz="1800" dirty="0">
                <a:solidFill>
                  <a:srgbClr val="000000"/>
                </a:solidFill>
                <a:latin typeface="Tahoma" panose="020B0604030504040204" pitchFamily="34" charset="0"/>
                <a:ea typeface="Tahoma" panose="020B0604030504040204" pitchFamily="34" charset="0"/>
                <a:cs typeface="Tahoma" panose="020B0604030504040204" pitchFamily="34" charset="0"/>
              </a:rPr>
              <a:t>=</a:t>
            </a:r>
            <a:r>
              <a:rPr lang="en-US" altLang="en-US" sz="1800" dirty="0">
                <a:solidFill>
                  <a:srgbClr val="2A00FF"/>
                </a:solidFill>
                <a:latin typeface="Tahoma" panose="020B0604030504040204" pitchFamily="34" charset="0"/>
                <a:ea typeface="Tahoma" panose="020B0604030504040204" pitchFamily="34" charset="0"/>
                <a:cs typeface="Tahoma" panose="020B0604030504040204" pitchFamily="34" charset="0"/>
              </a:rPr>
              <a:t>"header"</a:t>
            </a:r>
            <a:r>
              <a:rPr lang="en-US" altLang="en-US" sz="1800" dirty="0">
                <a:solidFill>
                  <a:srgbClr val="008080"/>
                </a:solidFill>
                <a:latin typeface="Tahoma" panose="020B0604030504040204" pitchFamily="34" charset="0"/>
                <a:ea typeface="Tahoma" panose="020B0604030504040204" pitchFamily="34" charset="0"/>
                <a:cs typeface="Tahoma" panose="020B0604030504040204" pitchFamily="34" charset="0"/>
              </a:rPr>
              <a:t>&gt;</a:t>
            </a:r>
            <a:endParaRPr lang="en-US" altLang="en-US" sz="1800" dirty="0">
              <a:latin typeface="Tahoma" panose="020B0604030504040204" pitchFamily="34" charset="0"/>
              <a:ea typeface="Tahoma" panose="020B0604030504040204" pitchFamily="34" charset="0"/>
              <a:cs typeface="Tahoma" panose="020B0604030504040204" pitchFamily="34" charset="0"/>
            </a:endParaRPr>
          </a:p>
          <a:p>
            <a:pPr algn="l"/>
            <a:r>
              <a:rPr lang="en-US" altLang="en-US" sz="1800" dirty="0">
                <a:solidFill>
                  <a:srgbClr val="008080"/>
                </a:solidFill>
                <a:latin typeface="Tahoma" panose="020B0604030504040204" pitchFamily="34" charset="0"/>
                <a:ea typeface="Tahoma" panose="020B0604030504040204" pitchFamily="34" charset="0"/>
                <a:cs typeface="Tahoma" panose="020B0604030504040204" pitchFamily="34" charset="0"/>
              </a:rPr>
              <a:t>      &lt;</a:t>
            </a:r>
            <a:r>
              <a:rPr lang="en-US" altLang="en-US" sz="1800" dirty="0">
                <a:solidFill>
                  <a:srgbClr val="3F7F7F"/>
                </a:solidFill>
                <a:latin typeface="Tahoma" panose="020B0604030504040204" pitchFamily="34" charset="0"/>
                <a:ea typeface="Tahoma" panose="020B0604030504040204" pitchFamily="34" charset="0"/>
                <a:cs typeface="Tahoma" panose="020B0604030504040204" pitchFamily="34" charset="0"/>
              </a:rPr>
              <a:t>h:outputText </a:t>
            </a:r>
            <a:r>
              <a:rPr lang="en-US" altLang="en-US" sz="1800" dirty="0">
                <a:solidFill>
                  <a:srgbClr val="7F007F"/>
                </a:solidFill>
                <a:latin typeface="Tahoma" panose="020B0604030504040204" pitchFamily="34" charset="0"/>
                <a:ea typeface="Tahoma" panose="020B0604030504040204" pitchFamily="34" charset="0"/>
                <a:cs typeface="Tahoma" panose="020B0604030504040204" pitchFamily="34" charset="0"/>
              </a:rPr>
              <a:t>value</a:t>
            </a:r>
            <a:r>
              <a:rPr lang="en-US" altLang="en-US" sz="1800" dirty="0">
                <a:solidFill>
                  <a:srgbClr val="000000"/>
                </a:solidFill>
                <a:latin typeface="Tahoma" panose="020B0604030504040204" pitchFamily="34" charset="0"/>
                <a:ea typeface="Tahoma" panose="020B0604030504040204" pitchFamily="34" charset="0"/>
                <a:cs typeface="Tahoma" panose="020B0604030504040204" pitchFamily="34" charset="0"/>
              </a:rPr>
              <a:t>=</a:t>
            </a:r>
            <a:r>
              <a:rPr lang="en-US" altLang="en-US" sz="1800" dirty="0">
                <a:latin typeface="Tahoma" panose="020B0604030504040204" pitchFamily="34" charset="0"/>
                <a:ea typeface="Tahoma" panose="020B0604030504040204" pitchFamily="34" charset="0"/>
                <a:cs typeface="Tahoma" panose="020B0604030504040204" pitchFamily="34" charset="0"/>
              </a:rPr>
              <a:t>"#{msgs.jsfapp_hidden}"</a:t>
            </a:r>
            <a:r>
              <a:rPr lang="en-US" altLang="en-US" sz="1800" dirty="0">
                <a:solidFill>
                  <a:srgbClr val="008080"/>
                </a:solidFill>
                <a:latin typeface="Tahoma" panose="020B0604030504040204" pitchFamily="34" charset="0"/>
                <a:ea typeface="Tahoma" panose="020B0604030504040204" pitchFamily="34" charset="0"/>
                <a:cs typeface="Tahoma" panose="020B0604030504040204" pitchFamily="34" charset="0"/>
              </a:rPr>
              <a:t>/&gt;</a:t>
            </a:r>
            <a:endParaRPr lang="en-US" altLang="en-US" sz="1800" dirty="0">
              <a:latin typeface="Tahoma" panose="020B0604030504040204" pitchFamily="34" charset="0"/>
              <a:ea typeface="Tahoma" panose="020B0604030504040204" pitchFamily="34" charset="0"/>
              <a:cs typeface="Tahoma" panose="020B0604030504040204" pitchFamily="34" charset="0"/>
            </a:endParaRPr>
          </a:p>
          <a:p>
            <a:pPr algn="l"/>
            <a:r>
              <a:rPr lang="en-US" altLang="en-US" sz="1800" dirty="0">
                <a:solidFill>
                  <a:srgbClr val="008080"/>
                </a:solidFill>
                <a:latin typeface="Tahoma" panose="020B0604030504040204" pitchFamily="34" charset="0"/>
                <a:ea typeface="Tahoma" panose="020B0604030504040204" pitchFamily="34" charset="0"/>
                <a:cs typeface="Tahoma" panose="020B0604030504040204" pitchFamily="34" charset="0"/>
              </a:rPr>
              <a:t>    &lt;/</a:t>
            </a:r>
            <a:r>
              <a:rPr lang="en-US" altLang="en-US" sz="1800" dirty="0">
                <a:solidFill>
                  <a:srgbClr val="3F7F7F"/>
                </a:solidFill>
                <a:latin typeface="Tahoma" panose="020B0604030504040204" pitchFamily="34" charset="0"/>
                <a:ea typeface="Tahoma" panose="020B0604030504040204" pitchFamily="34" charset="0"/>
                <a:cs typeface="Tahoma" panose="020B0604030504040204" pitchFamily="34" charset="0"/>
              </a:rPr>
              <a:t>f:facet</a:t>
            </a:r>
            <a:r>
              <a:rPr lang="en-US" altLang="en-US" sz="1800" dirty="0">
                <a:solidFill>
                  <a:srgbClr val="008080"/>
                </a:solidFill>
                <a:latin typeface="Tahoma" panose="020B0604030504040204" pitchFamily="34" charset="0"/>
                <a:ea typeface="Tahoma" panose="020B0604030504040204" pitchFamily="34" charset="0"/>
                <a:cs typeface="Tahoma" panose="020B0604030504040204" pitchFamily="34" charset="0"/>
              </a:rPr>
              <a:t>&gt;</a:t>
            </a:r>
            <a:endParaRPr lang="en-US" altLang="en-US" sz="1800" dirty="0">
              <a:latin typeface="Tahoma" panose="020B0604030504040204" pitchFamily="34" charset="0"/>
              <a:ea typeface="Tahoma" panose="020B0604030504040204" pitchFamily="34" charset="0"/>
              <a:cs typeface="Tahoma" panose="020B0604030504040204" pitchFamily="34" charset="0"/>
            </a:endParaRPr>
          </a:p>
          <a:p>
            <a:pPr algn="l"/>
            <a:r>
              <a:rPr lang="en-US" altLang="en-US" sz="1800" dirty="0">
                <a:solidFill>
                  <a:srgbClr val="008080"/>
                </a:solidFill>
                <a:latin typeface="Tahoma" panose="020B0604030504040204" pitchFamily="34" charset="0"/>
                <a:ea typeface="Tahoma" panose="020B0604030504040204" pitchFamily="34" charset="0"/>
                <a:cs typeface="Tahoma" panose="020B0604030504040204" pitchFamily="34" charset="0"/>
              </a:rPr>
              <a:t>    &lt;</a:t>
            </a:r>
            <a:r>
              <a:rPr lang="en-US" altLang="en-US" sz="1800" dirty="0">
                <a:solidFill>
                  <a:srgbClr val="3F7F7F"/>
                </a:solidFill>
                <a:latin typeface="Tahoma" panose="020B0604030504040204" pitchFamily="34" charset="0"/>
                <a:ea typeface="Tahoma" panose="020B0604030504040204" pitchFamily="34" charset="0"/>
                <a:cs typeface="Tahoma" panose="020B0604030504040204" pitchFamily="34" charset="0"/>
              </a:rPr>
              <a:t>h:selectBooleanCheckbox </a:t>
            </a:r>
            <a:r>
              <a:rPr lang="en-US" altLang="en-US" sz="1800" dirty="0">
                <a:solidFill>
                  <a:srgbClr val="7F007F"/>
                </a:solidFill>
                <a:latin typeface="Tahoma" panose="020B0604030504040204" pitchFamily="34" charset="0"/>
                <a:ea typeface="Tahoma" panose="020B0604030504040204" pitchFamily="34" charset="0"/>
                <a:cs typeface="Tahoma" panose="020B0604030504040204" pitchFamily="34" charset="0"/>
              </a:rPr>
              <a:t>id</a:t>
            </a:r>
            <a:r>
              <a:rPr lang="en-US" altLang="en-US" sz="1800" dirty="0">
                <a:solidFill>
                  <a:srgbClr val="000000"/>
                </a:solidFill>
                <a:latin typeface="Tahoma" panose="020B0604030504040204" pitchFamily="34" charset="0"/>
                <a:ea typeface="Tahoma" panose="020B0604030504040204" pitchFamily="34" charset="0"/>
                <a:cs typeface="Tahoma" panose="020B0604030504040204" pitchFamily="34" charset="0"/>
              </a:rPr>
              <a:t>=</a:t>
            </a:r>
            <a:r>
              <a:rPr lang="en-US" altLang="en-US" sz="1800" dirty="0">
                <a:solidFill>
                  <a:srgbClr val="2A00FF"/>
                </a:solidFill>
                <a:latin typeface="Tahoma" panose="020B0604030504040204" pitchFamily="34" charset="0"/>
                <a:ea typeface="Tahoma" panose="020B0604030504040204" pitchFamily="34" charset="0"/>
                <a:cs typeface="Tahoma" panose="020B0604030504040204" pitchFamily="34" charset="0"/>
              </a:rPr>
              <a:t>"itemHidden" </a:t>
            </a:r>
          </a:p>
          <a:p>
            <a:pPr algn="l"/>
            <a:r>
              <a:rPr lang="en-US" altLang="en-US" sz="1800" dirty="0">
                <a:solidFill>
                  <a:srgbClr val="2A00FF"/>
                </a:solidFill>
                <a:latin typeface="Tahoma" panose="020B0604030504040204" pitchFamily="34" charset="0"/>
                <a:ea typeface="Tahoma" panose="020B0604030504040204" pitchFamily="34" charset="0"/>
                <a:cs typeface="Tahoma" panose="020B0604030504040204" pitchFamily="34" charset="0"/>
              </a:rPr>
              <a:t>	</a:t>
            </a:r>
            <a:r>
              <a:rPr lang="en-US" altLang="en-US" sz="1800" dirty="0">
                <a:solidFill>
                  <a:srgbClr val="7F007F"/>
                </a:solidFill>
                <a:latin typeface="Tahoma" panose="020B0604030504040204" pitchFamily="34" charset="0"/>
                <a:ea typeface="Tahoma" panose="020B0604030504040204" pitchFamily="34" charset="0"/>
                <a:cs typeface="Tahoma" panose="020B0604030504040204" pitchFamily="34" charset="0"/>
              </a:rPr>
              <a:t>value</a:t>
            </a:r>
            <a:r>
              <a:rPr lang="en-US" altLang="en-US" sz="1800" dirty="0">
                <a:solidFill>
                  <a:srgbClr val="000000"/>
                </a:solidFill>
                <a:latin typeface="Tahoma" panose="020B0604030504040204" pitchFamily="34" charset="0"/>
                <a:ea typeface="Tahoma" panose="020B0604030504040204" pitchFamily="34" charset="0"/>
                <a:cs typeface="Tahoma" panose="020B0604030504040204" pitchFamily="34" charset="0"/>
              </a:rPr>
              <a:t>=</a:t>
            </a:r>
            <a:r>
              <a:rPr lang="en-US" altLang="en-US" sz="1800" dirty="0">
                <a:latin typeface="Tahoma" panose="020B0604030504040204" pitchFamily="34" charset="0"/>
                <a:ea typeface="Tahoma" panose="020B0604030504040204" pitchFamily="34" charset="0"/>
                <a:cs typeface="Tahoma" panose="020B0604030504040204" pitchFamily="34" charset="0"/>
              </a:rPr>
              <a:t>"#{entry.item.hidden}"</a:t>
            </a:r>
            <a:r>
              <a:rPr lang="en-US" altLang="en-US" sz="1800" dirty="0">
                <a:solidFill>
                  <a:srgbClr val="000000"/>
                </a:solidFill>
                <a:latin typeface="Tahoma" panose="020B0604030504040204" pitchFamily="34" charset="0"/>
                <a:ea typeface="Tahoma" panose="020B0604030504040204" pitchFamily="34" charset="0"/>
                <a:cs typeface="Tahoma" panose="020B0604030504040204" pitchFamily="34" charset="0"/>
              </a:rPr>
              <a:t> </a:t>
            </a:r>
          </a:p>
          <a:p>
            <a:pPr algn="l"/>
            <a:r>
              <a:rPr lang="en-US" altLang="en-US" sz="18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altLang="en-US" sz="1800" dirty="0">
                <a:solidFill>
                  <a:srgbClr val="7F007F"/>
                </a:solidFill>
                <a:latin typeface="Tahoma" panose="020B0604030504040204" pitchFamily="34" charset="0"/>
                <a:ea typeface="Tahoma" panose="020B0604030504040204" pitchFamily="34" charset="0"/>
                <a:cs typeface="Tahoma" panose="020B0604030504040204" pitchFamily="34" charset="0"/>
              </a:rPr>
              <a:t>disabled</a:t>
            </a:r>
            <a:r>
              <a:rPr lang="en-US" altLang="en-US" sz="1800" dirty="0">
                <a:solidFill>
                  <a:srgbClr val="000000"/>
                </a:solidFill>
                <a:latin typeface="Tahoma" panose="020B0604030504040204" pitchFamily="34" charset="0"/>
                <a:ea typeface="Tahoma" panose="020B0604030504040204" pitchFamily="34" charset="0"/>
                <a:cs typeface="Tahoma" panose="020B0604030504040204" pitchFamily="34" charset="0"/>
              </a:rPr>
              <a:t>=</a:t>
            </a:r>
            <a:r>
              <a:rPr lang="en-US" altLang="en-US" sz="1800" dirty="0">
                <a:solidFill>
                  <a:srgbClr val="2A00FF"/>
                </a:solidFill>
                <a:latin typeface="Tahoma" panose="020B0604030504040204" pitchFamily="34" charset="0"/>
                <a:ea typeface="Tahoma" panose="020B0604030504040204" pitchFamily="34" charset="0"/>
                <a:cs typeface="Tahoma" panose="020B0604030504040204" pitchFamily="34" charset="0"/>
              </a:rPr>
              <a:t>"true" </a:t>
            </a:r>
            <a:r>
              <a:rPr lang="en-US" altLang="en-US" sz="1800" dirty="0">
                <a:solidFill>
                  <a:srgbClr val="008080"/>
                </a:solidFill>
                <a:latin typeface="Tahoma" panose="020B0604030504040204" pitchFamily="34" charset="0"/>
                <a:ea typeface="Tahoma" panose="020B0604030504040204" pitchFamily="34" charset="0"/>
                <a:cs typeface="Tahoma" panose="020B0604030504040204" pitchFamily="34" charset="0"/>
              </a:rPr>
              <a:t>/&gt;</a:t>
            </a:r>
            <a:endParaRPr lang="en-US" altLang="en-US" sz="1800" dirty="0">
              <a:latin typeface="Tahoma" panose="020B0604030504040204" pitchFamily="34" charset="0"/>
              <a:ea typeface="Tahoma" panose="020B0604030504040204" pitchFamily="34" charset="0"/>
              <a:cs typeface="Tahoma" panose="020B0604030504040204" pitchFamily="34" charset="0"/>
            </a:endParaRPr>
          </a:p>
          <a:p>
            <a:pPr algn="l"/>
            <a:r>
              <a:rPr lang="en-US" altLang="en-US" sz="1800" dirty="0">
                <a:solidFill>
                  <a:srgbClr val="008080"/>
                </a:solidFill>
                <a:latin typeface="Tahoma" panose="020B0604030504040204" pitchFamily="34" charset="0"/>
                <a:ea typeface="Tahoma" panose="020B0604030504040204" pitchFamily="34" charset="0"/>
                <a:cs typeface="Tahoma" panose="020B0604030504040204" pitchFamily="34" charset="0"/>
              </a:rPr>
              <a:t>  &lt;/</a:t>
            </a:r>
            <a:r>
              <a:rPr lang="en-US" altLang="en-US" sz="1800" dirty="0">
                <a:solidFill>
                  <a:srgbClr val="3F7F7F"/>
                </a:solidFill>
                <a:latin typeface="Tahoma" panose="020B0604030504040204" pitchFamily="34" charset="0"/>
                <a:ea typeface="Tahoma" panose="020B0604030504040204" pitchFamily="34" charset="0"/>
                <a:cs typeface="Tahoma" panose="020B0604030504040204" pitchFamily="34" charset="0"/>
              </a:rPr>
              <a:t>h:column</a:t>
            </a:r>
            <a:r>
              <a:rPr lang="en-US" altLang="en-US" sz="1800" dirty="0">
                <a:solidFill>
                  <a:srgbClr val="008080"/>
                </a:solidFill>
                <a:latin typeface="Tahoma" panose="020B0604030504040204" pitchFamily="34" charset="0"/>
                <a:ea typeface="Tahoma" panose="020B0604030504040204" pitchFamily="34" charset="0"/>
                <a:cs typeface="Tahoma" panose="020B0604030504040204" pitchFamily="34" charset="0"/>
              </a:rPr>
              <a:t>&gt;</a:t>
            </a:r>
          </a:p>
          <a:p>
            <a:pPr algn="l"/>
            <a:r>
              <a:rPr lang="en-US" altLang="en-US" sz="1800" dirty="0">
                <a:solidFill>
                  <a:srgbClr val="008080"/>
                </a:solidFill>
                <a:latin typeface="Tahoma" panose="020B0604030504040204" pitchFamily="34" charset="0"/>
                <a:ea typeface="Tahoma" panose="020B0604030504040204" pitchFamily="34" charset="0"/>
                <a:cs typeface="Tahoma" panose="020B0604030504040204" pitchFamily="34" charset="0"/>
              </a:rPr>
              <a:t>&lt;/h:dataTable&gt;</a:t>
            </a:r>
          </a:p>
        </p:txBody>
      </p:sp>
    </p:spTree>
    <p:extLst>
      <p:ext uri="{BB962C8B-B14F-4D97-AF65-F5344CB8AC3E}">
        <p14:creationId xmlns:p14="http://schemas.microsoft.com/office/powerpoint/2010/main" val="164898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Optional rendering</a:t>
            </a:r>
            <a:endParaRPr lang="en-US" dirty="0"/>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a:p>
            <a:r>
              <a:rPr lang="en-US" altLang="en-US" dirty="0"/>
              <a:t>Handled per h: tag with the rendered attribute (which takes EL)</a:t>
            </a:r>
          </a:p>
          <a:p>
            <a:pPr lvl="1"/>
            <a:r>
              <a:rPr lang="en-US" altLang="en-US" dirty="0"/>
              <a:t>Can prefix with not to invert</a:t>
            </a:r>
          </a:p>
          <a:p>
            <a:r>
              <a:rPr lang="en-US" altLang="en-US" dirty="0"/>
              <a:t>Brings render logic into the template</a:t>
            </a:r>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18</a:t>
            </a:fld>
            <a:endParaRPr lang="en-US"/>
          </a:p>
        </p:txBody>
      </p:sp>
      <p:sp>
        <p:nvSpPr>
          <p:cNvPr id="5" name="Text Box 5"/>
          <p:cNvSpPr txBox="1">
            <a:spLocks noChangeArrowheads="1"/>
          </p:cNvSpPr>
          <p:nvPr/>
        </p:nvSpPr>
        <p:spPr bwMode="auto">
          <a:xfrm>
            <a:off x="1287379" y="1229174"/>
            <a:ext cx="531735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en-US" altLang="en-US" sz="1800" dirty="0">
                <a:solidFill>
                  <a:srgbClr val="008080"/>
                </a:solidFill>
                <a:latin typeface="Tahoma" panose="020B0604030504040204" pitchFamily="34" charset="0"/>
                <a:ea typeface="Tahoma" panose="020B0604030504040204" pitchFamily="34" charset="0"/>
                <a:cs typeface="Tahoma" panose="020B0604030504040204" pitchFamily="34" charset="0"/>
              </a:rPr>
              <a:t>&lt;</a:t>
            </a:r>
            <a:r>
              <a:rPr lang="en-US" altLang="en-US" sz="1800" dirty="0">
                <a:solidFill>
                  <a:srgbClr val="3F7F7F"/>
                </a:solidFill>
                <a:latin typeface="Tahoma" panose="020B0604030504040204" pitchFamily="34" charset="0"/>
                <a:ea typeface="Tahoma" panose="020B0604030504040204" pitchFamily="34" charset="0"/>
                <a:cs typeface="Tahoma" panose="020B0604030504040204" pitchFamily="34" charset="0"/>
              </a:rPr>
              <a:t>h:outputText </a:t>
            </a:r>
            <a:r>
              <a:rPr lang="en-US" altLang="en-US" sz="1800" dirty="0">
                <a:solidFill>
                  <a:srgbClr val="7F007F"/>
                </a:solidFill>
                <a:latin typeface="Tahoma" panose="020B0604030504040204" pitchFamily="34" charset="0"/>
                <a:ea typeface="Tahoma" panose="020B0604030504040204" pitchFamily="34" charset="0"/>
                <a:cs typeface="Tahoma" panose="020B0604030504040204" pitchFamily="34" charset="0"/>
              </a:rPr>
              <a:t>value</a:t>
            </a:r>
            <a:r>
              <a:rPr lang="en-US" altLang="en-US" sz="1800" dirty="0">
                <a:solidFill>
                  <a:srgbClr val="000000"/>
                </a:solidFill>
                <a:latin typeface="Tahoma" panose="020B0604030504040204" pitchFamily="34" charset="0"/>
                <a:ea typeface="Tahoma" panose="020B0604030504040204" pitchFamily="34" charset="0"/>
                <a:cs typeface="Tahoma" panose="020B0604030504040204" pitchFamily="34" charset="0"/>
              </a:rPr>
              <a:t>=</a:t>
            </a:r>
            <a:r>
              <a:rPr lang="en-US" altLang="en-US" sz="1800" dirty="0">
                <a:latin typeface="Tahoma" panose="020B0604030504040204" pitchFamily="34" charset="0"/>
                <a:ea typeface="Tahoma" panose="020B0604030504040204" pitchFamily="34" charset="0"/>
                <a:cs typeface="Tahoma" panose="020B0604030504040204" pitchFamily="34" charset="0"/>
              </a:rPr>
              <a:t>"#{entry.item.title}"</a:t>
            </a:r>
            <a:r>
              <a:rPr lang="en-US" altLang="en-US" sz="1800" dirty="0">
                <a:solidFill>
                  <a:srgbClr val="000000"/>
                </a:solidFill>
                <a:latin typeface="Tahoma" panose="020B0604030504040204" pitchFamily="34" charset="0"/>
                <a:ea typeface="Tahoma" panose="020B0604030504040204" pitchFamily="34" charset="0"/>
                <a:cs typeface="Tahoma" panose="020B0604030504040204" pitchFamily="34" charset="0"/>
              </a:rPr>
              <a:t> </a:t>
            </a:r>
          </a:p>
          <a:p>
            <a:pPr algn="l"/>
            <a:r>
              <a:rPr lang="en-US" altLang="en-US" sz="1800" dirty="0">
                <a:solidFill>
                  <a:srgbClr val="7F007F"/>
                </a:solidFill>
                <a:latin typeface="Tahoma" panose="020B0604030504040204" pitchFamily="34" charset="0"/>
                <a:ea typeface="Tahoma" panose="020B0604030504040204" pitchFamily="34" charset="0"/>
                <a:cs typeface="Tahoma" panose="020B0604030504040204" pitchFamily="34" charset="0"/>
              </a:rPr>
              <a:t>	rendered</a:t>
            </a:r>
            <a:r>
              <a:rPr lang="en-US" altLang="en-US" sz="1800" dirty="0">
                <a:solidFill>
                  <a:srgbClr val="000000"/>
                </a:solidFill>
                <a:latin typeface="Tahoma" panose="020B0604030504040204" pitchFamily="34" charset="0"/>
                <a:ea typeface="Tahoma" panose="020B0604030504040204" pitchFamily="34" charset="0"/>
                <a:cs typeface="Tahoma" panose="020B0604030504040204" pitchFamily="34" charset="0"/>
              </a:rPr>
              <a:t>=</a:t>
            </a:r>
            <a:r>
              <a:rPr lang="en-US" altLang="en-US" sz="1800" dirty="0">
                <a:latin typeface="Tahoma" panose="020B0604030504040204" pitchFamily="34" charset="0"/>
                <a:ea typeface="Tahoma" panose="020B0604030504040204" pitchFamily="34" charset="0"/>
                <a:cs typeface="Tahoma" panose="020B0604030504040204" pitchFamily="34" charset="0"/>
              </a:rPr>
              <a:t>"#{not entry.canDelete}"</a:t>
            </a:r>
            <a:r>
              <a:rPr lang="en-US" altLang="en-US" sz="1800" dirty="0">
                <a:solidFill>
                  <a:srgbClr val="008080"/>
                </a:solidFill>
                <a:latin typeface="Tahoma" panose="020B0604030504040204" pitchFamily="34" charset="0"/>
                <a:ea typeface="Tahoma" panose="020B0604030504040204" pitchFamily="34" charset="0"/>
                <a:cs typeface="Tahoma" panose="020B0604030504040204" pitchFamily="34" charset="0"/>
              </a:rPr>
              <a:t>/&gt;</a:t>
            </a:r>
          </a:p>
        </p:txBody>
      </p:sp>
      <p:sp>
        <p:nvSpPr>
          <p:cNvPr id="6" name="Text Box 6"/>
          <p:cNvSpPr txBox="1">
            <a:spLocks noChangeArrowheads="1"/>
          </p:cNvSpPr>
          <p:nvPr/>
        </p:nvSpPr>
        <p:spPr bwMode="auto">
          <a:xfrm>
            <a:off x="1287379" y="2037010"/>
            <a:ext cx="7443063"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en-US" altLang="en-US" sz="1800" dirty="0">
                <a:solidFill>
                  <a:srgbClr val="008080"/>
                </a:solidFill>
                <a:latin typeface="Tahoma" panose="020B0604030504040204" pitchFamily="34" charset="0"/>
                <a:ea typeface="Tahoma" panose="020B0604030504040204" pitchFamily="34" charset="0"/>
                <a:cs typeface="Tahoma" panose="020B0604030504040204" pitchFamily="34" charset="0"/>
              </a:rPr>
              <a:t>&lt;</a:t>
            </a:r>
            <a:r>
              <a:rPr lang="en-US" altLang="en-US" sz="1800" dirty="0">
                <a:solidFill>
                  <a:srgbClr val="3F7F7F"/>
                </a:solidFill>
                <a:latin typeface="Tahoma" panose="020B0604030504040204" pitchFamily="34" charset="0"/>
                <a:ea typeface="Tahoma" panose="020B0604030504040204" pitchFamily="34" charset="0"/>
                <a:cs typeface="Tahoma" panose="020B0604030504040204" pitchFamily="34" charset="0"/>
              </a:rPr>
              <a:t>h:commandLink </a:t>
            </a:r>
            <a:r>
              <a:rPr lang="en-US" altLang="en-US" sz="1800" dirty="0">
                <a:solidFill>
                  <a:srgbClr val="7F007F"/>
                </a:solidFill>
                <a:latin typeface="Tahoma" panose="020B0604030504040204" pitchFamily="34" charset="0"/>
                <a:ea typeface="Tahoma" panose="020B0604030504040204" pitchFamily="34" charset="0"/>
                <a:cs typeface="Tahoma" panose="020B0604030504040204" pitchFamily="34" charset="0"/>
              </a:rPr>
              <a:t>id</a:t>
            </a:r>
            <a:r>
              <a:rPr lang="en-US" altLang="en-US" sz="1800" dirty="0">
                <a:solidFill>
                  <a:srgbClr val="000000"/>
                </a:solidFill>
                <a:latin typeface="Tahoma" panose="020B0604030504040204" pitchFamily="34" charset="0"/>
                <a:ea typeface="Tahoma" panose="020B0604030504040204" pitchFamily="34" charset="0"/>
                <a:cs typeface="Tahoma" panose="020B0604030504040204" pitchFamily="34" charset="0"/>
              </a:rPr>
              <a:t>=</a:t>
            </a:r>
            <a:r>
              <a:rPr lang="en-US" altLang="en-US" sz="1800" dirty="0">
                <a:solidFill>
                  <a:srgbClr val="2A00FF"/>
                </a:solidFill>
                <a:latin typeface="Tahoma" panose="020B0604030504040204" pitchFamily="34" charset="0"/>
                <a:ea typeface="Tahoma" panose="020B0604030504040204" pitchFamily="34" charset="0"/>
                <a:cs typeface="Tahoma" panose="020B0604030504040204" pitchFamily="34" charset="0"/>
              </a:rPr>
              <a:t>"updatelink" </a:t>
            </a:r>
          </a:p>
          <a:p>
            <a:pPr algn="l"/>
            <a:r>
              <a:rPr lang="en-US" altLang="en-US" sz="1800" dirty="0">
                <a:solidFill>
                  <a:srgbClr val="2A00FF"/>
                </a:solidFill>
                <a:latin typeface="Tahoma" panose="020B0604030504040204" pitchFamily="34" charset="0"/>
                <a:ea typeface="Tahoma" panose="020B0604030504040204" pitchFamily="34" charset="0"/>
                <a:cs typeface="Tahoma" panose="020B0604030504040204" pitchFamily="34" charset="0"/>
              </a:rPr>
              <a:t>		</a:t>
            </a:r>
            <a:r>
              <a:rPr lang="en-US" altLang="en-US" sz="1800" dirty="0">
                <a:solidFill>
                  <a:srgbClr val="7F007F"/>
                </a:solidFill>
                <a:latin typeface="Tahoma" panose="020B0604030504040204" pitchFamily="34" charset="0"/>
                <a:ea typeface="Tahoma" panose="020B0604030504040204" pitchFamily="34" charset="0"/>
                <a:cs typeface="Tahoma" panose="020B0604030504040204" pitchFamily="34" charset="0"/>
              </a:rPr>
              <a:t>action</a:t>
            </a:r>
            <a:r>
              <a:rPr lang="en-US" altLang="en-US" sz="1800" dirty="0">
                <a:solidFill>
                  <a:srgbClr val="000000"/>
                </a:solidFill>
                <a:latin typeface="Tahoma" panose="020B0604030504040204" pitchFamily="34" charset="0"/>
                <a:ea typeface="Tahoma" panose="020B0604030504040204" pitchFamily="34" charset="0"/>
                <a:cs typeface="Tahoma" panose="020B0604030504040204" pitchFamily="34" charset="0"/>
              </a:rPr>
              <a:t>=</a:t>
            </a:r>
            <a:r>
              <a:rPr lang="en-US" altLang="en-US" sz="1800" dirty="0">
                <a:latin typeface="Tahoma" panose="020B0604030504040204" pitchFamily="34" charset="0"/>
                <a:ea typeface="Tahoma" panose="020B0604030504040204" pitchFamily="34" charset="0"/>
                <a:cs typeface="Tahoma" panose="020B0604030504040204" pitchFamily="34" charset="0"/>
              </a:rPr>
              <a:t>"#{JsfAppBean.processActionUpdate}"</a:t>
            </a:r>
            <a:r>
              <a:rPr lang="en-US" altLang="en-US" sz="1800" dirty="0">
                <a:solidFill>
                  <a:srgbClr val="000000"/>
                </a:solidFill>
                <a:latin typeface="Tahoma" panose="020B0604030504040204" pitchFamily="34" charset="0"/>
                <a:ea typeface="Tahoma" panose="020B0604030504040204" pitchFamily="34" charset="0"/>
                <a:cs typeface="Tahoma" panose="020B0604030504040204" pitchFamily="34" charset="0"/>
              </a:rPr>
              <a:t> </a:t>
            </a:r>
          </a:p>
          <a:p>
            <a:pPr algn="l"/>
            <a:r>
              <a:rPr lang="en-US" altLang="en-US" sz="1800" dirty="0">
                <a:solidFill>
                  <a:srgbClr val="7F007F"/>
                </a:solidFill>
                <a:latin typeface="Tahoma" panose="020B0604030504040204" pitchFamily="34" charset="0"/>
                <a:ea typeface="Tahoma" panose="020B0604030504040204" pitchFamily="34" charset="0"/>
                <a:cs typeface="Tahoma" panose="020B0604030504040204" pitchFamily="34" charset="0"/>
              </a:rPr>
              <a:t>		rendered</a:t>
            </a:r>
            <a:r>
              <a:rPr lang="en-US" altLang="en-US" sz="1800" dirty="0">
                <a:solidFill>
                  <a:srgbClr val="000000"/>
                </a:solidFill>
                <a:latin typeface="Tahoma" panose="020B0604030504040204" pitchFamily="34" charset="0"/>
                <a:ea typeface="Tahoma" panose="020B0604030504040204" pitchFamily="34" charset="0"/>
                <a:cs typeface="Tahoma" panose="020B0604030504040204" pitchFamily="34" charset="0"/>
              </a:rPr>
              <a:t>=</a:t>
            </a:r>
            <a:r>
              <a:rPr lang="en-US" altLang="en-US" sz="1800" dirty="0">
                <a:latin typeface="Tahoma" panose="020B0604030504040204" pitchFamily="34" charset="0"/>
                <a:ea typeface="Tahoma" panose="020B0604030504040204" pitchFamily="34" charset="0"/>
                <a:cs typeface="Tahoma" panose="020B0604030504040204" pitchFamily="34" charset="0"/>
              </a:rPr>
              <a:t>"#{entry.canDelete}"</a:t>
            </a:r>
            <a:r>
              <a:rPr lang="en-US" altLang="en-US" sz="1800" dirty="0">
                <a:solidFill>
                  <a:srgbClr val="008080"/>
                </a:solidFill>
                <a:latin typeface="Tahoma" panose="020B0604030504040204" pitchFamily="34" charset="0"/>
                <a:ea typeface="Tahoma" panose="020B0604030504040204" pitchFamily="34" charset="0"/>
                <a:cs typeface="Tahoma" panose="020B0604030504040204" pitchFamily="34" charset="0"/>
              </a:rPr>
              <a:t>&gt;</a:t>
            </a:r>
            <a:endParaRPr lang="en-US" altLang="en-US" sz="1800" dirty="0">
              <a:latin typeface="Tahoma" panose="020B0604030504040204" pitchFamily="34" charset="0"/>
              <a:ea typeface="Tahoma" panose="020B0604030504040204" pitchFamily="34" charset="0"/>
              <a:cs typeface="Tahoma" panose="020B0604030504040204" pitchFamily="34" charset="0"/>
            </a:endParaRPr>
          </a:p>
          <a:p>
            <a:pPr algn="l"/>
            <a:r>
              <a:rPr lang="en-US" altLang="en-US" sz="1800" dirty="0">
                <a:solidFill>
                  <a:srgbClr val="008080"/>
                </a:solidFill>
                <a:latin typeface="Tahoma" panose="020B0604030504040204" pitchFamily="34" charset="0"/>
                <a:ea typeface="Tahoma" panose="020B0604030504040204" pitchFamily="34" charset="0"/>
                <a:cs typeface="Tahoma" panose="020B0604030504040204" pitchFamily="34" charset="0"/>
              </a:rPr>
              <a:t>	&lt;</a:t>
            </a:r>
            <a:r>
              <a:rPr lang="en-US" altLang="en-US" sz="1800" dirty="0">
                <a:solidFill>
                  <a:srgbClr val="3F7F7F"/>
                </a:solidFill>
                <a:latin typeface="Tahoma" panose="020B0604030504040204" pitchFamily="34" charset="0"/>
                <a:ea typeface="Tahoma" panose="020B0604030504040204" pitchFamily="34" charset="0"/>
                <a:cs typeface="Tahoma" panose="020B0604030504040204" pitchFamily="34" charset="0"/>
              </a:rPr>
              <a:t>h:outputText </a:t>
            </a:r>
            <a:r>
              <a:rPr lang="en-US" altLang="en-US" sz="1800" dirty="0">
                <a:solidFill>
                  <a:srgbClr val="7F007F"/>
                </a:solidFill>
                <a:latin typeface="Tahoma" panose="020B0604030504040204" pitchFamily="34" charset="0"/>
                <a:ea typeface="Tahoma" panose="020B0604030504040204" pitchFamily="34" charset="0"/>
                <a:cs typeface="Tahoma" panose="020B0604030504040204" pitchFamily="34" charset="0"/>
              </a:rPr>
              <a:t>value</a:t>
            </a:r>
            <a:r>
              <a:rPr lang="en-US" altLang="en-US" sz="1800" dirty="0">
                <a:solidFill>
                  <a:srgbClr val="000000"/>
                </a:solidFill>
                <a:latin typeface="Tahoma" panose="020B0604030504040204" pitchFamily="34" charset="0"/>
                <a:ea typeface="Tahoma" panose="020B0604030504040204" pitchFamily="34" charset="0"/>
                <a:cs typeface="Tahoma" panose="020B0604030504040204" pitchFamily="34" charset="0"/>
              </a:rPr>
              <a:t>=</a:t>
            </a:r>
            <a:r>
              <a:rPr lang="en-US" altLang="en-US" sz="1800" dirty="0">
                <a:latin typeface="Tahoma" panose="020B0604030504040204" pitchFamily="34" charset="0"/>
                <a:ea typeface="Tahoma" panose="020B0604030504040204" pitchFamily="34" charset="0"/>
                <a:cs typeface="Tahoma" panose="020B0604030504040204" pitchFamily="34" charset="0"/>
              </a:rPr>
              <a:t>"#{entry.item.title}"</a:t>
            </a:r>
            <a:r>
              <a:rPr lang="en-US" altLang="en-US" sz="1800" dirty="0">
                <a:solidFill>
                  <a:srgbClr val="008080"/>
                </a:solidFill>
                <a:latin typeface="Tahoma" panose="020B0604030504040204" pitchFamily="34" charset="0"/>
                <a:ea typeface="Tahoma" panose="020B0604030504040204" pitchFamily="34" charset="0"/>
                <a:cs typeface="Tahoma" panose="020B0604030504040204" pitchFamily="34" charset="0"/>
              </a:rPr>
              <a:t>/&gt;</a:t>
            </a:r>
            <a:endParaRPr lang="en-US" altLang="en-US" sz="1800" dirty="0">
              <a:latin typeface="Tahoma" panose="020B0604030504040204" pitchFamily="34" charset="0"/>
              <a:ea typeface="Tahoma" panose="020B0604030504040204" pitchFamily="34" charset="0"/>
              <a:cs typeface="Tahoma" panose="020B0604030504040204" pitchFamily="34" charset="0"/>
            </a:endParaRPr>
          </a:p>
          <a:p>
            <a:pPr algn="l"/>
            <a:r>
              <a:rPr lang="en-US" altLang="en-US" sz="1800" dirty="0">
                <a:solidFill>
                  <a:srgbClr val="008080"/>
                </a:solidFill>
                <a:latin typeface="Tahoma" panose="020B0604030504040204" pitchFamily="34" charset="0"/>
                <a:ea typeface="Tahoma" panose="020B0604030504040204" pitchFamily="34" charset="0"/>
                <a:cs typeface="Tahoma" panose="020B0604030504040204" pitchFamily="34" charset="0"/>
              </a:rPr>
              <a:t>&lt;/</a:t>
            </a:r>
            <a:r>
              <a:rPr lang="en-US" altLang="en-US" sz="1800" dirty="0">
                <a:solidFill>
                  <a:srgbClr val="3F7F7F"/>
                </a:solidFill>
                <a:latin typeface="Tahoma" panose="020B0604030504040204" pitchFamily="34" charset="0"/>
                <a:ea typeface="Tahoma" panose="020B0604030504040204" pitchFamily="34" charset="0"/>
                <a:cs typeface="Tahoma" panose="020B0604030504040204" pitchFamily="34" charset="0"/>
              </a:rPr>
              <a:t>h:commandLink</a:t>
            </a:r>
            <a:r>
              <a:rPr lang="en-US" altLang="en-US" sz="1800" dirty="0">
                <a:solidFill>
                  <a:srgbClr val="008080"/>
                </a:solidFill>
                <a:latin typeface="Tahoma" panose="020B0604030504040204" pitchFamily="34" charset="0"/>
                <a:ea typeface="Tahoma" panose="020B0604030504040204" pitchFamily="34" charset="0"/>
                <a:cs typeface="Tahoma" panose="020B0604030504040204" pitchFamily="34" charset="0"/>
              </a:rPr>
              <a:t>&gt;</a:t>
            </a:r>
          </a:p>
        </p:txBody>
      </p:sp>
    </p:spTree>
    <p:extLst>
      <p:ext uri="{BB962C8B-B14F-4D97-AF65-F5344CB8AC3E}">
        <p14:creationId xmlns:p14="http://schemas.microsoft.com/office/powerpoint/2010/main" val="1387364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Trigger actions</a:t>
            </a:r>
            <a:endParaRPr lang="en-US" dirty="0"/>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pPr>
              <a:lnSpc>
                <a:spcPct val="90000"/>
              </a:lnSpc>
            </a:pPr>
            <a:r>
              <a:rPr lang="en-US" altLang="en-US" dirty="0"/>
              <a:t>Effectively binds a bean action to a submit button (</a:t>
            </a:r>
            <a:r>
              <a:rPr lang="en-US" altLang="en-US" dirty="0" err="1"/>
              <a:t>h:commandButton</a:t>
            </a:r>
            <a:r>
              <a:rPr lang="en-US" altLang="en-US" dirty="0"/>
              <a:t>)</a:t>
            </a:r>
          </a:p>
          <a:p>
            <a:pPr lvl="1">
              <a:lnSpc>
                <a:spcPct val="90000"/>
              </a:lnSpc>
            </a:pPr>
            <a:r>
              <a:rPr lang="en-US" altLang="en-US" dirty="0"/>
              <a:t>Also h:commandLink</a:t>
            </a:r>
          </a:p>
          <a:p>
            <a:pPr>
              <a:lnSpc>
                <a:spcPct val="90000"/>
              </a:lnSpc>
            </a:pPr>
            <a:r>
              <a:rPr lang="en-US" altLang="en-US" dirty="0"/>
              <a:t>Triggers an action in the bean which returns a string to indicates the view to navigate to</a:t>
            </a:r>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19</a:t>
            </a:fld>
            <a:endParaRPr lang="en-US"/>
          </a:p>
        </p:txBody>
      </p:sp>
      <p:sp>
        <p:nvSpPr>
          <p:cNvPr id="5" name="Text Box 4"/>
          <p:cNvSpPr txBox="1">
            <a:spLocks noChangeArrowheads="1"/>
          </p:cNvSpPr>
          <p:nvPr/>
        </p:nvSpPr>
        <p:spPr bwMode="auto">
          <a:xfrm>
            <a:off x="1447800" y="1155247"/>
            <a:ext cx="618791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en-US" altLang="en-US" sz="1800" dirty="0">
                <a:solidFill>
                  <a:srgbClr val="008080"/>
                </a:solidFill>
                <a:latin typeface="Tahoma" panose="020B0604030504040204" pitchFamily="34" charset="0"/>
                <a:ea typeface="Tahoma" panose="020B0604030504040204" pitchFamily="34" charset="0"/>
                <a:cs typeface="Tahoma" panose="020B0604030504040204" pitchFamily="34" charset="0"/>
              </a:rPr>
              <a:t>&lt;</a:t>
            </a:r>
            <a:r>
              <a:rPr lang="en-US" altLang="en-US" sz="1800" dirty="0">
                <a:solidFill>
                  <a:srgbClr val="3F7F7F"/>
                </a:solidFill>
                <a:latin typeface="Tahoma" panose="020B0604030504040204" pitchFamily="34" charset="0"/>
                <a:ea typeface="Tahoma" panose="020B0604030504040204" pitchFamily="34" charset="0"/>
                <a:cs typeface="Tahoma" panose="020B0604030504040204" pitchFamily="34" charset="0"/>
              </a:rPr>
              <a:t>h:commandButton </a:t>
            </a:r>
            <a:r>
              <a:rPr lang="en-US" altLang="en-US" sz="1800" dirty="0">
                <a:solidFill>
                  <a:srgbClr val="7F007F"/>
                </a:solidFill>
                <a:latin typeface="Tahoma" panose="020B0604030504040204" pitchFamily="34" charset="0"/>
                <a:ea typeface="Tahoma" panose="020B0604030504040204" pitchFamily="34" charset="0"/>
                <a:cs typeface="Tahoma" panose="020B0604030504040204" pitchFamily="34" charset="0"/>
              </a:rPr>
              <a:t>value</a:t>
            </a:r>
            <a:r>
              <a:rPr lang="en-US" altLang="en-US" sz="1800" dirty="0">
                <a:solidFill>
                  <a:srgbClr val="000000"/>
                </a:solidFill>
                <a:latin typeface="Tahoma" panose="020B0604030504040204" pitchFamily="34" charset="0"/>
                <a:ea typeface="Tahoma" panose="020B0604030504040204" pitchFamily="34" charset="0"/>
                <a:cs typeface="Tahoma" panose="020B0604030504040204" pitchFamily="34" charset="0"/>
              </a:rPr>
              <a:t>=</a:t>
            </a:r>
            <a:r>
              <a:rPr lang="en-US" altLang="en-US" sz="1800" dirty="0">
                <a:latin typeface="Tahoma" panose="020B0604030504040204" pitchFamily="34" charset="0"/>
                <a:ea typeface="Tahoma" panose="020B0604030504040204" pitchFamily="34" charset="0"/>
                <a:cs typeface="Tahoma" panose="020B0604030504040204" pitchFamily="34" charset="0"/>
              </a:rPr>
              <a:t>"#{msgs.jsfapp_new}"</a:t>
            </a:r>
            <a:r>
              <a:rPr lang="en-US" altLang="en-US" sz="1800" dirty="0">
                <a:solidFill>
                  <a:srgbClr val="000000"/>
                </a:solidFill>
                <a:latin typeface="Tahoma" panose="020B0604030504040204" pitchFamily="34" charset="0"/>
                <a:ea typeface="Tahoma" panose="020B0604030504040204" pitchFamily="34" charset="0"/>
                <a:cs typeface="Tahoma" panose="020B0604030504040204" pitchFamily="34" charset="0"/>
              </a:rPr>
              <a:t> </a:t>
            </a:r>
          </a:p>
          <a:p>
            <a:pPr algn="l"/>
            <a:r>
              <a:rPr lang="en-US" altLang="en-US" sz="18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altLang="en-US" sz="1800" dirty="0">
                <a:solidFill>
                  <a:srgbClr val="7F007F"/>
                </a:solidFill>
                <a:latin typeface="Tahoma" panose="020B0604030504040204" pitchFamily="34" charset="0"/>
                <a:ea typeface="Tahoma" panose="020B0604030504040204" pitchFamily="34" charset="0"/>
                <a:cs typeface="Tahoma" panose="020B0604030504040204" pitchFamily="34" charset="0"/>
              </a:rPr>
              <a:t>action</a:t>
            </a:r>
            <a:r>
              <a:rPr lang="en-US" altLang="en-US" sz="1800" dirty="0">
                <a:solidFill>
                  <a:srgbClr val="000000"/>
                </a:solidFill>
                <a:latin typeface="Tahoma" panose="020B0604030504040204" pitchFamily="34" charset="0"/>
                <a:ea typeface="Tahoma" panose="020B0604030504040204" pitchFamily="34" charset="0"/>
                <a:cs typeface="Tahoma" panose="020B0604030504040204" pitchFamily="34" charset="0"/>
              </a:rPr>
              <a:t>=</a:t>
            </a:r>
            <a:r>
              <a:rPr lang="en-US" altLang="en-US" sz="1800" dirty="0">
                <a:latin typeface="Tahoma" panose="020B0604030504040204" pitchFamily="34" charset="0"/>
                <a:ea typeface="Tahoma" panose="020B0604030504040204" pitchFamily="34" charset="0"/>
                <a:cs typeface="Tahoma" panose="020B0604030504040204" pitchFamily="34" charset="0"/>
              </a:rPr>
              <a:t>"#{JsfAppBean.processActionNew}"</a:t>
            </a:r>
            <a:r>
              <a:rPr lang="en-US" altLang="en-US" sz="18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altLang="en-US" sz="1800" dirty="0">
                <a:solidFill>
                  <a:srgbClr val="008080"/>
                </a:solidFill>
                <a:latin typeface="Tahoma" panose="020B0604030504040204" pitchFamily="34" charset="0"/>
                <a:ea typeface="Tahoma" panose="020B0604030504040204" pitchFamily="34" charset="0"/>
                <a:cs typeface="Tahoma" panose="020B0604030504040204" pitchFamily="34" charset="0"/>
              </a:rPr>
              <a:t>/&gt;</a:t>
            </a:r>
          </a:p>
        </p:txBody>
      </p:sp>
      <p:sp>
        <p:nvSpPr>
          <p:cNvPr id="6" name="Text Box 5"/>
          <p:cNvSpPr txBox="1">
            <a:spLocks noChangeArrowheads="1"/>
          </p:cNvSpPr>
          <p:nvPr/>
        </p:nvSpPr>
        <p:spPr bwMode="auto">
          <a:xfrm>
            <a:off x="1455760" y="2046821"/>
            <a:ext cx="7154839"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l"/>
            <a:r>
              <a:rPr lang="en-US" altLang="en-US" sz="1800" b="1" dirty="0">
                <a:solidFill>
                  <a:srgbClr val="7F0055"/>
                </a:solidFill>
                <a:latin typeface="Tahoma" panose="020B0604030504040204" pitchFamily="34" charset="0"/>
                <a:ea typeface="Tahoma" panose="020B0604030504040204" pitchFamily="34" charset="0"/>
                <a:cs typeface="Tahoma" panose="020B0604030504040204" pitchFamily="34" charset="0"/>
              </a:rPr>
              <a:t>public</a:t>
            </a:r>
            <a:r>
              <a:rPr lang="en-US" altLang="en-US" sz="1800" dirty="0">
                <a:solidFill>
                  <a:srgbClr val="000000"/>
                </a:solidFill>
                <a:latin typeface="Tahoma" panose="020B0604030504040204" pitchFamily="34" charset="0"/>
                <a:ea typeface="Tahoma" panose="020B0604030504040204" pitchFamily="34" charset="0"/>
                <a:cs typeface="Tahoma" panose="020B0604030504040204" pitchFamily="34" charset="0"/>
              </a:rPr>
              <a:t> String processActionNew() {</a:t>
            </a:r>
            <a:endParaRPr lang="en-US" altLang="en-US" sz="1800" dirty="0">
              <a:latin typeface="Tahoma" panose="020B0604030504040204" pitchFamily="34" charset="0"/>
              <a:ea typeface="Tahoma" panose="020B0604030504040204" pitchFamily="34" charset="0"/>
              <a:cs typeface="Tahoma" panose="020B0604030504040204" pitchFamily="34" charset="0"/>
            </a:endParaRPr>
          </a:p>
          <a:p>
            <a:pPr algn="l"/>
            <a:r>
              <a:rPr lang="en-US" altLang="en-US" sz="1800" dirty="0">
                <a:solidFill>
                  <a:srgbClr val="0000C0"/>
                </a:solidFill>
                <a:latin typeface="Tahoma" panose="020B0604030504040204" pitchFamily="34" charset="0"/>
                <a:ea typeface="Tahoma" panose="020B0604030504040204" pitchFamily="34" charset="0"/>
                <a:cs typeface="Tahoma" panose="020B0604030504040204" pitchFamily="34" charset="0"/>
              </a:rPr>
              <a:t>   currentItem</a:t>
            </a:r>
            <a:r>
              <a:rPr lang="en-US" altLang="en-US" sz="1800" dirty="0">
                <a:solidFill>
                  <a:srgbClr val="000000"/>
                </a:solidFill>
                <a:latin typeface="Tahoma" panose="020B0604030504040204" pitchFamily="34" charset="0"/>
                <a:ea typeface="Tahoma" panose="020B0604030504040204" pitchFamily="34" charset="0"/>
                <a:cs typeface="Tahoma" panose="020B0604030504040204" pitchFamily="34" charset="0"/>
              </a:rPr>
              <a:t> = </a:t>
            </a:r>
            <a:r>
              <a:rPr lang="en-US" altLang="en-US" sz="1800" b="1" dirty="0">
                <a:solidFill>
                  <a:srgbClr val="7F0055"/>
                </a:solidFill>
                <a:latin typeface="Tahoma" panose="020B0604030504040204" pitchFamily="34" charset="0"/>
                <a:ea typeface="Tahoma" panose="020B0604030504040204" pitchFamily="34" charset="0"/>
                <a:cs typeface="Tahoma" panose="020B0604030504040204" pitchFamily="34" charset="0"/>
              </a:rPr>
              <a:t>null</a:t>
            </a:r>
            <a:r>
              <a:rPr lang="en-US" altLang="en-US" sz="1800" dirty="0">
                <a:solidFill>
                  <a:srgbClr val="000000"/>
                </a:solidFill>
                <a:latin typeface="Tahoma" panose="020B0604030504040204" pitchFamily="34" charset="0"/>
                <a:ea typeface="Tahoma" panose="020B0604030504040204" pitchFamily="34" charset="0"/>
                <a:cs typeface="Tahoma" panose="020B0604030504040204" pitchFamily="34" charset="0"/>
              </a:rPr>
              <a:t>;</a:t>
            </a:r>
            <a:endParaRPr lang="en-US" altLang="en-US" sz="1800" dirty="0">
              <a:latin typeface="Tahoma" panose="020B0604030504040204" pitchFamily="34" charset="0"/>
              <a:ea typeface="Tahoma" panose="020B0604030504040204" pitchFamily="34" charset="0"/>
              <a:cs typeface="Tahoma" panose="020B0604030504040204" pitchFamily="34" charset="0"/>
            </a:endParaRPr>
          </a:p>
          <a:p>
            <a:pPr algn="l"/>
            <a:r>
              <a:rPr lang="en-US" altLang="en-US" sz="1800" dirty="0">
                <a:solidFill>
                  <a:srgbClr val="0000C0"/>
                </a:solidFill>
                <a:latin typeface="Tahoma" panose="020B0604030504040204" pitchFamily="34" charset="0"/>
                <a:ea typeface="Tahoma" panose="020B0604030504040204" pitchFamily="34" charset="0"/>
                <a:cs typeface="Tahoma" panose="020B0604030504040204" pitchFamily="34" charset="0"/>
              </a:rPr>
              <a:t>   itemText</a:t>
            </a:r>
            <a:r>
              <a:rPr lang="en-US" altLang="en-US" sz="1800" dirty="0">
                <a:solidFill>
                  <a:srgbClr val="000000"/>
                </a:solidFill>
                <a:latin typeface="Tahoma" panose="020B0604030504040204" pitchFamily="34" charset="0"/>
                <a:ea typeface="Tahoma" panose="020B0604030504040204" pitchFamily="34" charset="0"/>
                <a:cs typeface="Tahoma" panose="020B0604030504040204" pitchFamily="34" charset="0"/>
              </a:rPr>
              <a:t> = </a:t>
            </a:r>
            <a:r>
              <a:rPr lang="en-US" altLang="en-US" sz="1800" i="1" dirty="0">
                <a:solidFill>
                  <a:srgbClr val="0000C0"/>
                </a:solidFill>
                <a:latin typeface="Tahoma" panose="020B0604030504040204" pitchFamily="34" charset="0"/>
                <a:ea typeface="Tahoma" panose="020B0604030504040204" pitchFamily="34" charset="0"/>
                <a:cs typeface="Tahoma" panose="020B0604030504040204" pitchFamily="34" charset="0"/>
              </a:rPr>
              <a:t>TEXT_DEFAULT</a:t>
            </a:r>
            <a:r>
              <a:rPr lang="en-US" altLang="en-US" sz="1800" dirty="0">
                <a:solidFill>
                  <a:srgbClr val="000000"/>
                </a:solidFill>
                <a:latin typeface="Tahoma" panose="020B0604030504040204" pitchFamily="34" charset="0"/>
                <a:ea typeface="Tahoma" panose="020B0604030504040204" pitchFamily="34" charset="0"/>
                <a:cs typeface="Tahoma" panose="020B0604030504040204" pitchFamily="34" charset="0"/>
              </a:rPr>
              <a:t>;</a:t>
            </a:r>
            <a:endParaRPr lang="en-US" altLang="en-US" sz="1800" dirty="0">
              <a:latin typeface="Tahoma" panose="020B0604030504040204" pitchFamily="34" charset="0"/>
              <a:ea typeface="Tahoma" panose="020B0604030504040204" pitchFamily="34" charset="0"/>
              <a:cs typeface="Tahoma" panose="020B0604030504040204" pitchFamily="34" charset="0"/>
            </a:endParaRPr>
          </a:p>
          <a:p>
            <a:pPr algn="l"/>
            <a:r>
              <a:rPr lang="en-US" altLang="en-US" sz="1800" dirty="0">
                <a:solidFill>
                  <a:srgbClr val="0000C0"/>
                </a:solidFill>
                <a:latin typeface="Tahoma" panose="020B0604030504040204" pitchFamily="34" charset="0"/>
                <a:ea typeface="Tahoma" panose="020B0604030504040204" pitchFamily="34" charset="0"/>
                <a:cs typeface="Tahoma" panose="020B0604030504040204" pitchFamily="34" charset="0"/>
              </a:rPr>
              <a:t>   itemHidden</a:t>
            </a:r>
            <a:r>
              <a:rPr lang="en-US" altLang="en-US" sz="1800" dirty="0">
                <a:solidFill>
                  <a:srgbClr val="000000"/>
                </a:solidFill>
                <a:latin typeface="Tahoma" panose="020B0604030504040204" pitchFamily="34" charset="0"/>
                <a:ea typeface="Tahoma" panose="020B0604030504040204" pitchFamily="34" charset="0"/>
                <a:cs typeface="Tahoma" panose="020B0604030504040204" pitchFamily="34" charset="0"/>
              </a:rPr>
              <a:t> = </a:t>
            </a:r>
            <a:r>
              <a:rPr lang="en-US" altLang="en-US" sz="1800" i="1" dirty="0">
                <a:solidFill>
                  <a:srgbClr val="0000C0"/>
                </a:solidFill>
                <a:latin typeface="Tahoma" panose="020B0604030504040204" pitchFamily="34" charset="0"/>
                <a:ea typeface="Tahoma" panose="020B0604030504040204" pitchFamily="34" charset="0"/>
                <a:cs typeface="Tahoma" panose="020B0604030504040204" pitchFamily="34" charset="0"/>
              </a:rPr>
              <a:t>HIDDEN_DEFAULT</a:t>
            </a:r>
            <a:r>
              <a:rPr lang="en-US" altLang="en-US" sz="1800" dirty="0">
                <a:solidFill>
                  <a:srgbClr val="000000"/>
                </a:solidFill>
                <a:latin typeface="Tahoma" panose="020B0604030504040204" pitchFamily="34" charset="0"/>
                <a:ea typeface="Tahoma" panose="020B0604030504040204" pitchFamily="34" charset="0"/>
                <a:cs typeface="Tahoma" panose="020B0604030504040204" pitchFamily="34" charset="0"/>
              </a:rPr>
              <a:t>;</a:t>
            </a:r>
            <a:endParaRPr lang="en-US" altLang="en-US" sz="1800" dirty="0">
              <a:latin typeface="Tahoma" panose="020B0604030504040204" pitchFamily="34" charset="0"/>
              <a:ea typeface="Tahoma" panose="020B0604030504040204" pitchFamily="34" charset="0"/>
              <a:cs typeface="Tahoma" panose="020B0604030504040204" pitchFamily="34" charset="0"/>
            </a:endParaRPr>
          </a:p>
          <a:p>
            <a:pPr algn="l"/>
            <a:r>
              <a:rPr lang="en-US" altLang="en-US" sz="1800" b="1" dirty="0">
                <a:solidFill>
                  <a:srgbClr val="7F0055"/>
                </a:solidFill>
                <a:latin typeface="Tahoma" panose="020B0604030504040204" pitchFamily="34" charset="0"/>
                <a:ea typeface="Tahoma" panose="020B0604030504040204" pitchFamily="34" charset="0"/>
                <a:cs typeface="Tahoma" panose="020B0604030504040204" pitchFamily="34" charset="0"/>
              </a:rPr>
              <a:t>   return</a:t>
            </a:r>
            <a:r>
              <a:rPr lang="en-US" altLang="en-US" sz="18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altLang="en-US" sz="1800" dirty="0">
                <a:solidFill>
                  <a:srgbClr val="2A00FF"/>
                </a:solidFill>
                <a:latin typeface="Tahoma" panose="020B0604030504040204" pitchFamily="34" charset="0"/>
                <a:ea typeface="Tahoma" panose="020B0604030504040204" pitchFamily="34" charset="0"/>
                <a:cs typeface="Tahoma" panose="020B0604030504040204" pitchFamily="34" charset="0"/>
              </a:rPr>
              <a:t>"newItem"</a:t>
            </a:r>
            <a:r>
              <a:rPr lang="en-US" altLang="en-US" sz="1800" dirty="0">
                <a:solidFill>
                  <a:srgbClr val="000000"/>
                </a:solidFill>
                <a:latin typeface="Tahoma" panose="020B0604030504040204" pitchFamily="34" charset="0"/>
                <a:ea typeface="Tahoma" panose="020B0604030504040204" pitchFamily="34" charset="0"/>
                <a:cs typeface="Tahoma" panose="020B0604030504040204" pitchFamily="34" charset="0"/>
              </a:rPr>
              <a:t>;</a:t>
            </a:r>
            <a:endParaRPr lang="en-US" altLang="en-US" sz="1800" dirty="0">
              <a:latin typeface="Tahoma" panose="020B0604030504040204" pitchFamily="34" charset="0"/>
              <a:ea typeface="Tahoma" panose="020B0604030504040204" pitchFamily="34" charset="0"/>
              <a:cs typeface="Tahoma" panose="020B0604030504040204" pitchFamily="34" charset="0"/>
            </a:endParaRPr>
          </a:p>
          <a:p>
            <a:pPr algn="l"/>
            <a:r>
              <a:rPr lang="en-US" altLang="en-US" sz="1800" dirty="0">
                <a:solidFill>
                  <a:srgbClr val="000000"/>
                </a:solidFill>
                <a:latin typeface="Tahoma" panose="020B0604030504040204" pitchFamily="34" charset="0"/>
                <a:ea typeface="Tahoma" panose="020B0604030504040204" pitchFamily="34" charset="0"/>
                <a:cs typeface="Tahoma" panose="020B0604030504040204" pitchFamily="34" charset="0"/>
              </a:rPr>
              <a:t>}</a:t>
            </a:r>
          </a:p>
        </p:txBody>
      </p:sp>
    </p:spTree>
    <p:extLst>
      <p:ext uri="{BB962C8B-B14F-4D97-AF65-F5344CB8AC3E}">
        <p14:creationId xmlns:p14="http://schemas.microsoft.com/office/powerpoint/2010/main" val="879161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Java Server Faces</a:t>
            </a:r>
            <a:endParaRPr lang="en-US" dirty="0"/>
          </a:p>
        </p:txBody>
      </p:sp>
      <p:sp>
        <p:nvSpPr>
          <p:cNvPr id="3" name="Content Placeholder 2"/>
          <p:cNvSpPr>
            <a:spLocks noGrp="1"/>
          </p:cNvSpPr>
          <p:nvPr>
            <p:ph idx="1"/>
          </p:nvPr>
        </p:nvSpPr>
        <p:spPr/>
        <p:txBody>
          <a:bodyPr/>
          <a:lstStyle/>
          <a:p>
            <a:r>
              <a:rPr lang="en-US" altLang="en-US" dirty="0"/>
              <a:t>A Java Web application framework</a:t>
            </a:r>
          </a:p>
          <a:p>
            <a:pPr lvl="1"/>
            <a:r>
              <a:rPr lang="en-US" altLang="en-US" dirty="0"/>
              <a:t>Includes the following</a:t>
            </a:r>
          </a:p>
          <a:p>
            <a:pPr lvl="2"/>
            <a:r>
              <a:rPr lang="en-US" altLang="en-US" dirty="0"/>
              <a:t>A set of UI components (represent html entities)</a:t>
            </a:r>
          </a:p>
          <a:p>
            <a:pPr lvl="2"/>
            <a:r>
              <a:rPr lang="en-US" altLang="en-US" dirty="0"/>
              <a:t>APIs to represent components, manage state, handle events, validate input, etc.</a:t>
            </a:r>
          </a:p>
          <a:p>
            <a:pPr lvl="2"/>
            <a:r>
              <a:rPr lang="en-US" altLang="en-US" dirty="0"/>
              <a:t>Custom tag libraries to put JSF in a JSP</a:t>
            </a:r>
          </a:p>
          <a:p>
            <a:pPr lvl="2"/>
            <a:r>
              <a:rPr lang="en-US" altLang="en-US" dirty="0"/>
              <a:t>State management and even model</a:t>
            </a:r>
          </a:p>
          <a:p>
            <a:pPr lvl="2"/>
            <a:r>
              <a:rPr lang="en-US" altLang="en-US" dirty="0" err="1"/>
              <a:t>IoC</a:t>
            </a:r>
            <a:r>
              <a:rPr lang="en-US" altLang="en-US" dirty="0"/>
              <a:t> Backing Beans (managed beans)</a:t>
            </a:r>
          </a:p>
          <a:p>
            <a:pPr lvl="2"/>
            <a:r>
              <a:rPr lang="en-US" altLang="en-US" dirty="0"/>
              <a:t>Expression Language (EL)</a:t>
            </a:r>
          </a:p>
          <a:p>
            <a:r>
              <a:rPr lang="en-US" altLang="en-US" dirty="0"/>
              <a:t>Servlet based, normally uses JSPs</a:t>
            </a:r>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2</a:t>
            </a:fld>
            <a:endParaRPr lang="en-US"/>
          </a:p>
        </p:txBody>
      </p:sp>
    </p:spTree>
    <p:extLst>
      <p:ext uri="{BB962C8B-B14F-4D97-AF65-F5344CB8AC3E}">
        <p14:creationId xmlns:p14="http://schemas.microsoft.com/office/powerpoint/2010/main" val="7196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Facelets</a:t>
            </a:r>
            <a:endParaRPr lang="en-US" dirty="0"/>
          </a:p>
        </p:txBody>
      </p:sp>
      <p:sp>
        <p:nvSpPr>
          <p:cNvPr id="3" name="Content Placeholder 2"/>
          <p:cNvSpPr>
            <a:spLocks noGrp="1"/>
          </p:cNvSpPr>
          <p:nvPr>
            <p:ph idx="1"/>
          </p:nvPr>
        </p:nvSpPr>
        <p:spPr/>
        <p:txBody>
          <a:bodyPr/>
          <a:lstStyle/>
          <a:p>
            <a:r>
              <a:rPr lang="tr-TR" altLang="en-US" dirty="0"/>
              <a:t>A viewhandler purely created for JSF</a:t>
            </a:r>
          </a:p>
          <a:p>
            <a:r>
              <a:rPr lang="tr-TR" altLang="en-US" dirty="0"/>
              <a:t>No more JSP</a:t>
            </a:r>
          </a:p>
          <a:p>
            <a:r>
              <a:rPr lang="tr-TR" altLang="en-US" dirty="0"/>
              <a:t>.xhtml instead of .jsp</a:t>
            </a:r>
          </a:p>
          <a:p>
            <a:r>
              <a:rPr lang="tr-TR" altLang="en-US" dirty="0"/>
              <a:t>No tld files and no tag classes to defined a UIComponent</a:t>
            </a:r>
          </a:p>
          <a:p>
            <a:r>
              <a:rPr lang="tr-TR" altLang="en-US" dirty="0"/>
              <a:t>Faster than using JSP&amp;JSF</a:t>
            </a:r>
            <a:endParaRPr lang="en-US" dirty="0"/>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20</a:t>
            </a:fld>
            <a:endParaRPr lang="en-US"/>
          </a:p>
        </p:txBody>
      </p:sp>
    </p:spTree>
    <p:extLst>
      <p:ext uri="{BB962C8B-B14F-4D97-AF65-F5344CB8AC3E}">
        <p14:creationId xmlns:p14="http://schemas.microsoft.com/office/powerpoint/2010/main" val="1238278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ltLang="en-US" dirty="0"/>
              <a:t>Migrating from JSP to Facelets</a:t>
            </a:r>
            <a:endParaRPr lang="en-US" dirty="0"/>
          </a:p>
        </p:txBody>
      </p:sp>
      <p:sp>
        <p:nvSpPr>
          <p:cNvPr id="3" name="Content Placeholder 2"/>
          <p:cNvSpPr>
            <a:spLocks noGrp="1"/>
          </p:cNvSpPr>
          <p:nvPr>
            <p:ph idx="1"/>
          </p:nvPr>
        </p:nvSpPr>
        <p:spPr/>
        <p:txBody>
          <a:bodyPr/>
          <a:lstStyle/>
          <a:p>
            <a:r>
              <a:rPr lang="it-IT" altLang="en-US" dirty="0"/>
              <a:t>&lt;%@ taglib uri="http://java.sun.com/jsf/html" prefix="h"%&gt;</a:t>
            </a:r>
          </a:p>
          <a:p>
            <a:pPr>
              <a:buNone/>
            </a:pPr>
            <a:r>
              <a:rPr lang="tr-TR" altLang="en-US" dirty="0"/>
              <a:t> 	</a:t>
            </a:r>
            <a:r>
              <a:rPr lang="it-IT" altLang="en-US" dirty="0"/>
              <a:t>&lt;%@ taglib uri="http://java.sun.com/jsf/core" prefix="f"%&gt;</a:t>
            </a:r>
            <a:endParaRPr lang="tr-TR" altLang="en-US" dirty="0"/>
          </a:p>
          <a:p>
            <a:pPr>
              <a:buNone/>
            </a:pPr>
            <a:endParaRPr lang="tr-TR" altLang="en-US" dirty="0"/>
          </a:p>
          <a:p>
            <a:endParaRPr lang="tr-TR" altLang="en-US" dirty="0"/>
          </a:p>
          <a:p>
            <a:pPr algn="l"/>
            <a:r>
              <a:rPr lang="en-US" altLang="en-US" dirty="0"/>
              <a:t>&lt;html </a:t>
            </a:r>
            <a:r>
              <a:rPr lang="en-US" altLang="en-US" dirty="0" err="1"/>
              <a:t>xmlns</a:t>
            </a:r>
            <a:r>
              <a:rPr lang="en-US" altLang="en-US" dirty="0"/>
              <a:t>="http://www.w3.org/1999/xhtml" </a:t>
            </a:r>
            <a:r>
              <a:rPr lang="en-US" altLang="en-US" dirty="0" err="1"/>
              <a:t>xmlns:h</a:t>
            </a:r>
            <a:r>
              <a:rPr lang="en-US" altLang="en-US" dirty="0"/>
              <a:t>="http://java.sun.com/jsf/html" </a:t>
            </a:r>
            <a:r>
              <a:rPr lang="en-US" altLang="en-US" dirty="0" err="1"/>
              <a:t>xmlns:f</a:t>
            </a:r>
            <a:r>
              <a:rPr lang="en-US" altLang="en-US" dirty="0"/>
              <a:t>="http://java.sun.com/</a:t>
            </a:r>
            <a:r>
              <a:rPr lang="en-US" altLang="en-US" dirty="0" err="1"/>
              <a:t>jsf</a:t>
            </a:r>
            <a:r>
              <a:rPr lang="en-US" altLang="en-US" dirty="0"/>
              <a:t>/core"</a:t>
            </a:r>
            <a:r>
              <a:rPr lang="tr-TR" altLang="en-US" dirty="0"/>
              <a:t>&gt;</a:t>
            </a:r>
            <a:endParaRPr lang="en-US" dirty="0"/>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21</a:t>
            </a:fld>
            <a:endParaRPr lang="en-US"/>
          </a:p>
        </p:txBody>
      </p:sp>
      <p:sp>
        <p:nvSpPr>
          <p:cNvPr id="5" name="Down Arrow 4"/>
          <p:cNvSpPr/>
          <p:nvPr/>
        </p:nvSpPr>
        <p:spPr>
          <a:xfrm>
            <a:off x="3962400" y="2209800"/>
            <a:ext cx="348916" cy="878305"/>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635822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ltLang="en-US" dirty="0"/>
              <a:t>Support for Unified EL</a:t>
            </a:r>
            <a:endParaRPr lang="en-US" dirty="0"/>
          </a:p>
        </p:txBody>
      </p:sp>
      <p:sp>
        <p:nvSpPr>
          <p:cNvPr id="3" name="Content Placeholder 2"/>
          <p:cNvSpPr>
            <a:spLocks noGrp="1"/>
          </p:cNvSpPr>
          <p:nvPr>
            <p:ph idx="1"/>
          </p:nvPr>
        </p:nvSpPr>
        <p:spPr/>
        <p:txBody>
          <a:bodyPr/>
          <a:lstStyle/>
          <a:p>
            <a:r>
              <a:rPr lang="tr-TR" altLang="en-US" dirty="0"/>
              <a:t>Facelets support the Unified EL</a:t>
            </a:r>
          </a:p>
          <a:p>
            <a:pPr lvl="1"/>
            <a:r>
              <a:rPr lang="tr-TR" altLang="en-US" dirty="0"/>
              <a:t>#{BeanName.field} same as;</a:t>
            </a:r>
          </a:p>
          <a:p>
            <a:pPr lvl="1"/>
            <a:r>
              <a:rPr lang="tr-TR" altLang="en-US" dirty="0"/>
              <a:t>${BeanName.field}</a:t>
            </a:r>
            <a:endParaRPr lang="en-US" altLang="en-US" dirty="0"/>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22</a:t>
            </a:fld>
            <a:endParaRPr lang="en-US"/>
          </a:p>
        </p:txBody>
      </p:sp>
    </p:spTree>
    <p:extLst>
      <p:ext uri="{BB962C8B-B14F-4D97-AF65-F5344CB8AC3E}">
        <p14:creationId xmlns:p14="http://schemas.microsoft.com/office/powerpoint/2010/main" val="1577963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JSF - Basic Tags</a:t>
            </a:r>
          </a:p>
        </p:txBody>
      </p:sp>
      <p:sp>
        <p:nvSpPr>
          <p:cNvPr id="3" name="Content Placeholder 2"/>
          <p:cNvSpPr>
            <a:spLocks noGrp="1"/>
          </p:cNvSpPr>
          <p:nvPr>
            <p:ph idx="1"/>
          </p:nvPr>
        </p:nvSpPr>
        <p:spPr/>
        <p:txBody>
          <a:bodyPr/>
          <a:lstStyle/>
          <a:p>
            <a:r>
              <a:rPr lang="en-US" dirty="0"/>
              <a:t>JSF provides a standard HTML tag library. These tags get rendered into corresponding html output.</a:t>
            </a:r>
          </a:p>
          <a:p>
            <a:r>
              <a:rPr lang="en-US" dirty="0"/>
              <a:t>The tags need to use the following namespaces of URI in html node.</a:t>
            </a:r>
          </a:p>
          <a:p>
            <a:pPr lvl="1" algn="l"/>
            <a:r>
              <a:rPr lang="en-US" dirty="0"/>
              <a:t>&lt;html </a:t>
            </a:r>
            <a:r>
              <a:rPr lang="en-US" dirty="0" err="1"/>
              <a:t>xmlns</a:t>
            </a:r>
            <a:r>
              <a:rPr lang="en-US" dirty="0"/>
              <a:t> = "http://www.w3.org/1999/xhtml" </a:t>
            </a:r>
            <a:br>
              <a:rPr lang="en-US" dirty="0"/>
            </a:br>
            <a:r>
              <a:rPr lang="en-US" dirty="0" err="1"/>
              <a:t>xmlns:h</a:t>
            </a:r>
            <a:r>
              <a:rPr lang="en-US" dirty="0"/>
              <a:t> = "http://java.sun.com/</a:t>
            </a:r>
            <a:r>
              <a:rPr lang="en-US" dirty="0" err="1"/>
              <a:t>jsf</a:t>
            </a:r>
            <a:r>
              <a:rPr lang="en-US" dirty="0"/>
              <a:t>/html" &gt;</a:t>
            </a:r>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23</a:t>
            </a:fld>
            <a:endParaRPr lang="en-US"/>
          </a:p>
        </p:txBody>
      </p:sp>
    </p:spTree>
    <p:extLst>
      <p:ext uri="{BB962C8B-B14F-4D97-AF65-F5344CB8AC3E}">
        <p14:creationId xmlns:p14="http://schemas.microsoft.com/office/powerpoint/2010/main" val="2795891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JSF - Basic Tags</a:t>
            </a:r>
          </a:p>
        </p:txBody>
      </p:sp>
      <p:sp>
        <p:nvSpPr>
          <p:cNvPr id="3" name="Content Placeholder 2"/>
          <p:cNvSpPr>
            <a:spLocks noGrp="1"/>
          </p:cNvSpPr>
          <p:nvPr>
            <p:ph idx="1"/>
          </p:nvPr>
        </p:nvSpPr>
        <p:spPr>
          <a:xfrm>
            <a:off x="249382" y="1371600"/>
            <a:ext cx="5694217" cy="4876800"/>
          </a:xfrm>
        </p:spPr>
        <p:txBody>
          <a:bodyPr/>
          <a:lstStyle/>
          <a:p>
            <a:r>
              <a:rPr lang="en-US" dirty="0"/>
              <a:t>JSF provides a standard HTML tag library. These tags get rendered into corresponding html output.</a:t>
            </a:r>
          </a:p>
          <a:p>
            <a:r>
              <a:rPr lang="en-US" dirty="0"/>
              <a:t>The tags need to use the following namespaces of URI in html node.</a:t>
            </a:r>
          </a:p>
          <a:p>
            <a:pPr lvl="1" algn="l"/>
            <a:r>
              <a:rPr lang="en-US" dirty="0"/>
              <a:t>&lt;html </a:t>
            </a:r>
            <a:r>
              <a:rPr lang="en-US" dirty="0" err="1"/>
              <a:t>xmlns</a:t>
            </a:r>
            <a:r>
              <a:rPr lang="en-US" dirty="0"/>
              <a:t> = "http://www.w3.org/1999/xhtml" </a:t>
            </a:r>
            <a:br>
              <a:rPr lang="en-US" dirty="0"/>
            </a:br>
            <a:r>
              <a:rPr lang="en-US" dirty="0" err="1"/>
              <a:t>xmlns:h</a:t>
            </a:r>
            <a:r>
              <a:rPr lang="en-US" dirty="0"/>
              <a:t> = "http://java.sun.com/</a:t>
            </a:r>
            <a:r>
              <a:rPr lang="en-US" dirty="0" err="1"/>
              <a:t>jsf</a:t>
            </a:r>
            <a:r>
              <a:rPr lang="en-US" dirty="0"/>
              <a:t>/html" &gt;</a:t>
            </a:r>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24</a:t>
            </a:fld>
            <a:endParaRPr lang="en-US"/>
          </a:p>
        </p:txBody>
      </p:sp>
      <p:sp>
        <p:nvSpPr>
          <p:cNvPr id="5" name="Rectangle 4"/>
          <p:cNvSpPr/>
          <p:nvPr/>
        </p:nvSpPr>
        <p:spPr>
          <a:xfrm>
            <a:off x="6451567" y="184784"/>
            <a:ext cx="4190999" cy="6247864"/>
          </a:xfrm>
          <a:prstGeom prst="rect">
            <a:avLst/>
          </a:prstGeom>
        </p:spPr>
        <p:txBody>
          <a:bodyPr wrap="square">
            <a:spAutoFit/>
          </a:bodyPr>
          <a:lstStyle/>
          <a:p>
            <a:r>
              <a:rPr lang="en-US" sz="1600" dirty="0">
                <a:solidFill>
                  <a:srgbClr val="0033CC"/>
                </a:solidFill>
              </a:rPr>
              <a:t>1	h:inputText</a:t>
            </a:r>
          </a:p>
          <a:p>
            <a:r>
              <a:rPr lang="en-US" sz="1600" dirty="0">
                <a:solidFill>
                  <a:srgbClr val="0033CC"/>
                </a:solidFill>
              </a:rPr>
              <a:t>2	h:inputSecret</a:t>
            </a:r>
          </a:p>
          <a:p>
            <a:r>
              <a:rPr lang="en-US" sz="1600" dirty="0">
                <a:solidFill>
                  <a:srgbClr val="0033CC"/>
                </a:solidFill>
              </a:rPr>
              <a:t>3	h:inputTextarea</a:t>
            </a:r>
          </a:p>
          <a:p>
            <a:r>
              <a:rPr lang="en-US" sz="1600" dirty="0">
                <a:solidFill>
                  <a:srgbClr val="0033CC"/>
                </a:solidFill>
              </a:rPr>
              <a:t>4	h:inputHidden</a:t>
            </a:r>
          </a:p>
          <a:p>
            <a:r>
              <a:rPr lang="en-US" sz="1600" dirty="0">
                <a:solidFill>
                  <a:srgbClr val="0033CC"/>
                </a:solidFill>
              </a:rPr>
              <a:t>5	h:selectBooleanCheckbox</a:t>
            </a:r>
          </a:p>
          <a:p>
            <a:r>
              <a:rPr lang="en-US" sz="1600" dirty="0">
                <a:solidFill>
                  <a:srgbClr val="0033CC"/>
                </a:solidFill>
              </a:rPr>
              <a:t>6	h:selectManyCheckbox</a:t>
            </a:r>
          </a:p>
          <a:p>
            <a:r>
              <a:rPr lang="en-US" sz="1600" dirty="0">
                <a:solidFill>
                  <a:srgbClr val="0033CC"/>
                </a:solidFill>
              </a:rPr>
              <a:t>7	h:selectOneRadio</a:t>
            </a:r>
          </a:p>
          <a:p>
            <a:r>
              <a:rPr lang="en-US" sz="1600" dirty="0">
                <a:solidFill>
                  <a:srgbClr val="0033CC"/>
                </a:solidFill>
              </a:rPr>
              <a:t>8	h:selectOneListbox</a:t>
            </a:r>
          </a:p>
          <a:p>
            <a:r>
              <a:rPr lang="en-US" sz="1600" dirty="0">
                <a:solidFill>
                  <a:srgbClr val="0033CC"/>
                </a:solidFill>
              </a:rPr>
              <a:t>9	h:selectManyListbox</a:t>
            </a:r>
          </a:p>
          <a:p>
            <a:r>
              <a:rPr lang="en-US" sz="1600" dirty="0">
                <a:solidFill>
                  <a:srgbClr val="0033CC"/>
                </a:solidFill>
              </a:rPr>
              <a:t>10	h:selectOneMenu</a:t>
            </a:r>
          </a:p>
          <a:p>
            <a:r>
              <a:rPr lang="en-US" sz="1600" dirty="0">
                <a:solidFill>
                  <a:srgbClr val="0033CC"/>
                </a:solidFill>
              </a:rPr>
              <a:t>11	h:outputText</a:t>
            </a:r>
          </a:p>
          <a:p>
            <a:r>
              <a:rPr lang="en-US" sz="1600" dirty="0">
                <a:solidFill>
                  <a:srgbClr val="0033CC"/>
                </a:solidFill>
              </a:rPr>
              <a:t>12	h:outputFormat</a:t>
            </a:r>
          </a:p>
          <a:p>
            <a:r>
              <a:rPr lang="en-US" sz="1600" dirty="0">
                <a:solidFill>
                  <a:srgbClr val="0033CC"/>
                </a:solidFill>
              </a:rPr>
              <a:t>13	h:graphicImage</a:t>
            </a:r>
          </a:p>
          <a:p>
            <a:r>
              <a:rPr lang="en-US" sz="1600" dirty="0">
                <a:solidFill>
                  <a:srgbClr val="0033CC"/>
                </a:solidFill>
              </a:rPr>
              <a:t>14	h:outputStylesheet</a:t>
            </a:r>
          </a:p>
          <a:p>
            <a:r>
              <a:rPr lang="en-US" sz="1600" dirty="0">
                <a:solidFill>
                  <a:srgbClr val="0033CC"/>
                </a:solidFill>
              </a:rPr>
              <a:t>15	h:outputScript</a:t>
            </a:r>
          </a:p>
          <a:p>
            <a:r>
              <a:rPr lang="en-US" sz="1600" dirty="0">
                <a:solidFill>
                  <a:srgbClr val="0033CC"/>
                </a:solidFill>
              </a:rPr>
              <a:t>16	h:commandButton</a:t>
            </a:r>
          </a:p>
          <a:p>
            <a:r>
              <a:rPr lang="en-US" sz="1600" dirty="0">
                <a:solidFill>
                  <a:srgbClr val="0033CC"/>
                </a:solidFill>
              </a:rPr>
              <a:t>17	h:Link</a:t>
            </a:r>
          </a:p>
          <a:p>
            <a:r>
              <a:rPr lang="en-US" sz="1600" dirty="0">
                <a:solidFill>
                  <a:srgbClr val="0033CC"/>
                </a:solidFill>
              </a:rPr>
              <a:t>18	h:commandLink</a:t>
            </a:r>
          </a:p>
          <a:p>
            <a:r>
              <a:rPr lang="en-US" sz="1600" dirty="0">
                <a:solidFill>
                  <a:srgbClr val="0033CC"/>
                </a:solidFill>
              </a:rPr>
              <a:t>19	h:outputLink</a:t>
            </a:r>
          </a:p>
          <a:p>
            <a:r>
              <a:rPr lang="en-US" sz="1600" dirty="0">
                <a:solidFill>
                  <a:srgbClr val="0033CC"/>
                </a:solidFill>
              </a:rPr>
              <a:t>20	h:panelGrid</a:t>
            </a:r>
          </a:p>
          <a:p>
            <a:r>
              <a:rPr lang="en-US" sz="1600" dirty="0">
                <a:solidFill>
                  <a:srgbClr val="0033CC"/>
                </a:solidFill>
              </a:rPr>
              <a:t>21	h:message</a:t>
            </a:r>
          </a:p>
          <a:p>
            <a:r>
              <a:rPr lang="en-US" sz="1600" dirty="0">
                <a:solidFill>
                  <a:srgbClr val="0033CC"/>
                </a:solidFill>
              </a:rPr>
              <a:t>22	h:messages</a:t>
            </a:r>
          </a:p>
          <a:p>
            <a:r>
              <a:rPr lang="en-US" sz="1600" dirty="0">
                <a:solidFill>
                  <a:srgbClr val="0033CC"/>
                </a:solidFill>
              </a:rPr>
              <a:t>23	f:param</a:t>
            </a:r>
          </a:p>
          <a:p>
            <a:r>
              <a:rPr lang="en-US" sz="1600" dirty="0">
                <a:solidFill>
                  <a:srgbClr val="0033CC"/>
                </a:solidFill>
              </a:rPr>
              <a:t>24	f:attribute</a:t>
            </a:r>
          </a:p>
          <a:p>
            <a:r>
              <a:rPr lang="en-US" sz="1600" dirty="0">
                <a:solidFill>
                  <a:srgbClr val="0033CC"/>
                </a:solidFill>
              </a:rPr>
              <a:t>25	f:setPropertyActionListener</a:t>
            </a:r>
          </a:p>
        </p:txBody>
      </p:sp>
    </p:spTree>
    <p:extLst>
      <p:ext uri="{BB962C8B-B14F-4D97-AF65-F5344CB8AC3E}">
        <p14:creationId xmlns:p14="http://schemas.microsoft.com/office/powerpoint/2010/main" val="3644441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JSF - Validator Tags</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DA60BA0E-20D0-4E7C-B286-26C960A6788F}" type="slidenum">
              <a:rPr lang="en-US" smtClean="0"/>
              <a:pPr/>
              <a:t>25</a:t>
            </a:fld>
            <a:endParaRPr lang="en-US"/>
          </a:p>
        </p:txBody>
      </p:sp>
      <p:graphicFrame>
        <p:nvGraphicFramePr>
          <p:cNvPr id="5" name="Content Placeholder 6"/>
          <p:cNvGraphicFramePr>
            <a:graphicFrameLocks/>
          </p:cNvGraphicFramePr>
          <p:nvPr>
            <p:extLst>
              <p:ext uri="{D42A27DB-BD31-4B8C-83A1-F6EECF244321}">
                <p14:modId xmlns:p14="http://schemas.microsoft.com/office/powerpoint/2010/main" val="1113056373"/>
              </p:ext>
            </p:extLst>
          </p:nvPr>
        </p:nvGraphicFramePr>
        <p:xfrm>
          <a:off x="249382" y="1828800"/>
          <a:ext cx="10190017" cy="3048000"/>
        </p:xfrm>
        <a:graphic>
          <a:graphicData uri="http://schemas.openxmlformats.org/drawingml/2006/table">
            <a:tbl>
              <a:tblPr firstRow="1" firstCol="1" bandRow="1">
                <a:tableStyleId>{72833802-FEF1-4C79-8D5D-14CF1EAF98D9}</a:tableStyleId>
              </a:tblPr>
              <a:tblGrid>
                <a:gridCol w="2112818">
                  <a:extLst>
                    <a:ext uri="{9D8B030D-6E8A-4147-A177-3AD203B41FA5}">
                      <a16:colId xmlns:a16="http://schemas.microsoft.com/office/drawing/2014/main" val="20000"/>
                    </a:ext>
                  </a:extLst>
                </a:gridCol>
                <a:gridCol w="8077199">
                  <a:extLst>
                    <a:ext uri="{9D8B030D-6E8A-4147-A177-3AD203B41FA5}">
                      <a16:colId xmlns:a16="http://schemas.microsoft.com/office/drawing/2014/main" val="20001"/>
                    </a:ext>
                  </a:extLst>
                </a:gridCol>
              </a:tblGrid>
              <a:tr h="0">
                <a:tc>
                  <a:txBody>
                    <a:bodyPr/>
                    <a:lstStyle/>
                    <a:p>
                      <a:pPr marL="0" marR="0" algn="ctr">
                        <a:spcBef>
                          <a:spcPts val="0"/>
                        </a:spcBef>
                        <a:spcAft>
                          <a:spcPts val="1500"/>
                        </a:spcAft>
                      </a:pPr>
                      <a:r>
                        <a:rPr lang="en-US" sz="2000" dirty="0">
                          <a:effectLst/>
                        </a:rPr>
                        <a:t>S.No</a:t>
                      </a:r>
                      <a:endParaRPr lang="en-US" sz="2000" dirty="0">
                        <a:solidFill>
                          <a:srgbClr val="000000"/>
                        </a:solidFill>
                        <a:effectLst/>
                        <a:latin typeface="Times New Roman" panose="02020603050405020304" pitchFamily="18" charset="0"/>
                        <a:ea typeface="Calibri" panose="020F0502020204030204" pitchFamily="34" charset="0"/>
                      </a:endParaRPr>
                    </a:p>
                  </a:txBody>
                  <a:tcPr marL="76200" marR="76200" marT="76200" marB="76200"/>
                </a:tc>
                <a:tc>
                  <a:txBody>
                    <a:bodyPr/>
                    <a:lstStyle/>
                    <a:p>
                      <a:pPr marL="0" marR="0" algn="ctr">
                        <a:spcBef>
                          <a:spcPts val="0"/>
                        </a:spcBef>
                        <a:spcAft>
                          <a:spcPts val="1500"/>
                        </a:spcAft>
                      </a:pPr>
                      <a:r>
                        <a:rPr lang="en-US" sz="2000" dirty="0">
                          <a:effectLst/>
                        </a:rPr>
                        <a:t>Tag &amp; Description</a:t>
                      </a:r>
                      <a:endParaRPr lang="en-US" sz="2000" dirty="0">
                        <a:solidFill>
                          <a:srgbClr val="000000"/>
                        </a:solidFill>
                        <a:effectLst/>
                        <a:latin typeface="Times New Roman" panose="02020603050405020304" pitchFamily="18" charset="0"/>
                        <a:ea typeface="Calibri" panose="020F0502020204030204" pitchFamily="34" charset="0"/>
                      </a:endParaRPr>
                    </a:p>
                  </a:txBody>
                  <a:tcPr marL="76200" marR="76200" marT="76200" marB="76200"/>
                </a:tc>
                <a:extLst>
                  <a:ext uri="{0D108BD9-81ED-4DB2-BD59-A6C34878D82A}">
                    <a16:rowId xmlns:a16="http://schemas.microsoft.com/office/drawing/2014/main" val="10000"/>
                  </a:ext>
                </a:extLst>
              </a:tr>
              <a:tr h="0">
                <a:tc>
                  <a:txBody>
                    <a:bodyPr/>
                    <a:lstStyle/>
                    <a:p>
                      <a:pPr marL="0" marR="0" algn="ctr">
                        <a:spcBef>
                          <a:spcPts val="0"/>
                        </a:spcBef>
                        <a:spcAft>
                          <a:spcPts val="1500"/>
                        </a:spcAft>
                      </a:pPr>
                      <a:r>
                        <a:rPr lang="en-US" sz="2000">
                          <a:effectLst/>
                        </a:rPr>
                        <a:t>1</a:t>
                      </a:r>
                      <a:endParaRPr lang="en-US" sz="2000">
                        <a:solidFill>
                          <a:srgbClr val="000000"/>
                        </a:solidFill>
                        <a:effectLst/>
                        <a:latin typeface="Times New Roman" panose="02020603050405020304" pitchFamily="18" charset="0"/>
                        <a:ea typeface="Calibri" panose="020F0502020204030204" pitchFamily="34" charset="0"/>
                      </a:endParaRPr>
                    </a:p>
                  </a:txBody>
                  <a:tcPr marL="76200" marR="76200" marT="76200" marB="76200" anchor="ctr"/>
                </a:tc>
                <a:tc>
                  <a:txBody>
                    <a:bodyPr/>
                    <a:lstStyle/>
                    <a:p>
                      <a:pPr marL="0" marR="0">
                        <a:spcBef>
                          <a:spcPts val="0"/>
                        </a:spcBef>
                        <a:spcAft>
                          <a:spcPts val="1500"/>
                        </a:spcAft>
                      </a:pPr>
                      <a:r>
                        <a:rPr lang="en-US" sz="2000" u="none" strike="noStrike" dirty="0">
                          <a:solidFill>
                            <a:srgbClr val="0033CC"/>
                          </a:solidFill>
                          <a:effectLst/>
                        </a:rPr>
                        <a:t>f:validateLength</a:t>
                      </a:r>
                      <a:r>
                        <a:rPr lang="en-US" sz="2000" dirty="0">
                          <a:effectLst/>
                        </a:rPr>
                        <a:t>: Validates the length of a string</a:t>
                      </a:r>
                      <a:endParaRPr lang="en-US" sz="2000" dirty="0">
                        <a:solidFill>
                          <a:srgbClr val="000000"/>
                        </a:solidFill>
                        <a:effectLst/>
                        <a:latin typeface="Times New Roman" panose="02020603050405020304" pitchFamily="18" charset="0"/>
                        <a:ea typeface="Calibri" panose="020F0502020204030204" pitchFamily="34" charset="0"/>
                      </a:endParaRPr>
                    </a:p>
                  </a:txBody>
                  <a:tcPr marL="76200" marR="76200" marT="76200" marB="76200"/>
                </a:tc>
                <a:extLst>
                  <a:ext uri="{0D108BD9-81ED-4DB2-BD59-A6C34878D82A}">
                    <a16:rowId xmlns:a16="http://schemas.microsoft.com/office/drawing/2014/main" val="10001"/>
                  </a:ext>
                </a:extLst>
              </a:tr>
              <a:tr h="0">
                <a:tc>
                  <a:txBody>
                    <a:bodyPr/>
                    <a:lstStyle/>
                    <a:p>
                      <a:pPr marL="0" marR="0" algn="ctr">
                        <a:spcBef>
                          <a:spcPts val="0"/>
                        </a:spcBef>
                        <a:spcAft>
                          <a:spcPts val="0"/>
                        </a:spcAft>
                      </a:pPr>
                      <a:r>
                        <a:rPr lang="en-US" sz="2000" dirty="0">
                          <a:effectLst/>
                        </a:rPr>
                        <a:t>2</a:t>
                      </a:r>
                      <a:endParaRPr lang="en-US" sz="2000" dirty="0">
                        <a:solidFill>
                          <a:srgbClr val="000000"/>
                        </a:solidFill>
                        <a:effectLst/>
                        <a:latin typeface="Times New Roman" panose="02020603050405020304" pitchFamily="18" charset="0"/>
                        <a:ea typeface="Calibri" panose="020F0502020204030204" pitchFamily="34" charset="0"/>
                      </a:endParaRPr>
                    </a:p>
                  </a:txBody>
                  <a:tcPr marL="76200" marR="76200" marT="76200" marB="76200" anchor="ctr"/>
                </a:tc>
                <a:tc>
                  <a:txBody>
                    <a:bodyPr/>
                    <a:lstStyle/>
                    <a:p>
                      <a:pPr marL="0" marR="0">
                        <a:spcBef>
                          <a:spcPts val="0"/>
                        </a:spcBef>
                        <a:spcAft>
                          <a:spcPts val="0"/>
                        </a:spcAft>
                      </a:pPr>
                      <a:r>
                        <a:rPr lang="en-US" sz="2000" u="none" strike="noStrike" dirty="0">
                          <a:effectLst/>
                        </a:rPr>
                        <a:t>f:validateLongRange</a:t>
                      </a:r>
                      <a:r>
                        <a:rPr lang="en-US" sz="2000" dirty="0">
                          <a:effectLst/>
                        </a:rPr>
                        <a:t>: Validates the range of a numeric value</a:t>
                      </a:r>
                      <a:endParaRPr lang="en-US" sz="2000" dirty="0">
                        <a:solidFill>
                          <a:srgbClr val="000000"/>
                        </a:solidFill>
                        <a:effectLst/>
                        <a:latin typeface="Times New Roman" panose="02020603050405020304" pitchFamily="18" charset="0"/>
                        <a:ea typeface="Calibri" panose="020F0502020204030204" pitchFamily="34" charset="0"/>
                      </a:endParaRPr>
                    </a:p>
                  </a:txBody>
                  <a:tcPr marL="76200" marR="76200" marT="76200" marB="76200"/>
                </a:tc>
                <a:extLst>
                  <a:ext uri="{0D108BD9-81ED-4DB2-BD59-A6C34878D82A}">
                    <a16:rowId xmlns:a16="http://schemas.microsoft.com/office/drawing/2014/main" val="10002"/>
                  </a:ext>
                </a:extLst>
              </a:tr>
              <a:tr h="0">
                <a:tc>
                  <a:txBody>
                    <a:bodyPr/>
                    <a:lstStyle/>
                    <a:p>
                      <a:pPr marL="0" marR="0" algn="ctr">
                        <a:spcBef>
                          <a:spcPts val="0"/>
                        </a:spcBef>
                        <a:spcAft>
                          <a:spcPts val="0"/>
                        </a:spcAft>
                      </a:pPr>
                      <a:r>
                        <a:rPr lang="en-US" sz="2000">
                          <a:effectLst/>
                        </a:rPr>
                        <a:t>3</a:t>
                      </a:r>
                      <a:endParaRPr lang="en-US" sz="2000">
                        <a:solidFill>
                          <a:srgbClr val="000000"/>
                        </a:solidFill>
                        <a:effectLst/>
                        <a:latin typeface="Times New Roman" panose="02020603050405020304" pitchFamily="18" charset="0"/>
                        <a:ea typeface="Calibri" panose="020F0502020204030204" pitchFamily="34" charset="0"/>
                      </a:endParaRPr>
                    </a:p>
                  </a:txBody>
                  <a:tcPr marL="76200" marR="76200" marT="76200" marB="76200" anchor="ctr"/>
                </a:tc>
                <a:tc>
                  <a:txBody>
                    <a:bodyPr/>
                    <a:lstStyle/>
                    <a:p>
                      <a:pPr marL="0" marR="0">
                        <a:spcBef>
                          <a:spcPts val="0"/>
                        </a:spcBef>
                        <a:spcAft>
                          <a:spcPts val="0"/>
                        </a:spcAft>
                      </a:pPr>
                      <a:r>
                        <a:rPr lang="en-US" sz="2000" u="none" strike="noStrike" dirty="0">
                          <a:effectLst/>
                        </a:rPr>
                        <a:t>f:validateDoubleRange</a:t>
                      </a:r>
                      <a:r>
                        <a:rPr lang="en-US" sz="2000" dirty="0">
                          <a:effectLst/>
                        </a:rPr>
                        <a:t>: Validates the range of a float value</a:t>
                      </a:r>
                      <a:endParaRPr lang="en-US" sz="2000" dirty="0">
                        <a:solidFill>
                          <a:srgbClr val="000000"/>
                        </a:solidFill>
                        <a:effectLst/>
                        <a:latin typeface="Times New Roman" panose="02020603050405020304" pitchFamily="18" charset="0"/>
                        <a:ea typeface="Calibri" panose="020F0502020204030204" pitchFamily="34" charset="0"/>
                      </a:endParaRPr>
                    </a:p>
                  </a:txBody>
                  <a:tcPr marL="76200" marR="76200" marT="76200" marB="76200"/>
                </a:tc>
                <a:extLst>
                  <a:ext uri="{0D108BD9-81ED-4DB2-BD59-A6C34878D82A}">
                    <a16:rowId xmlns:a16="http://schemas.microsoft.com/office/drawing/2014/main" val="10003"/>
                  </a:ext>
                </a:extLst>
              </a:tr>
              <a:tr h="0">
                <a:tc>
                  <a:txBody>
                    <a:bodyPr/>
                    <a:lstStyle/>
                    <a:p>
                      <a:pPr marL="0" marR="0" algn="ctr">
                        <a:spcBef>
                          <a:spcPts val="0"/>
                        </a:spcBef>
                        <a:spcAft>
                          <a:spcPts val="0"/>
                        </a:spcAft>
                      </a:pPr>
                      <a:r>
                        <a:rPr lang="en-US" sz="2000">
                          <a:effectLst/>
                        </a:rPr>
                        <a:t>4</a:t>
                      </a:r>
                      <a:endParaRPr lang="en-US" sz="2000">
                        <a:solidFill>
                          <a:srgbClr val="000000"/>
                        </a:solidFill>
                        <a:effectLst/>
                        <a:latin typeface="Times New Roman" panose="02020603050405020304" pitchFamily="18" charset="0"/>
                        <a:ea typeface="Calibri" panose="020F0502020204030204" pitchFamily="34" charset="0"/>
                      </a:endParaRPr>
                    </a:p>
                  </a:txBody>
                  <a:tcPr marL="76200" marR="76200" marT="76200" marB="76200" anchor="ctr"/>
                </a:tc>
                <a:tc>
                  <a:txBody>
                    <a:bodyPr/>
                    <a:lstStyle/>
                    <a:p>
                      <a:pPr marL="0" marR="0">
                        <a:spcBef>
                          <a:spcPts val="0"/>
                        </a:spcBef>
                        <a:spcAft>
                          <a:spcPts val="0"/>
                        </a:spcAft>
                      </a:pPr>
                      <a:r>
                        <a:rPr lang="en-US" sz="2000" u="none" strike="noStrike" dirty="0">
                          <a:effectLst/>
                        </a:rPr>
                        <a:t>f:validateRegex</a:t>
                      </a:r>
                      <a:r>
                        <a:rPr lang="en-US" sz="2000" dirty="0">
                          <a:effectLst/>
                        </a:rPr>
                        <a:t>: Validates JSF component with a given regular expression</a:t>
                      </a:r>
                      <a:endParaRPr lang="en-US" sz="2000" dirty="0">
                        <a:solidFill>
                          <a:srgbClr val="000000"/>
                        </a:solidFill>
                        <a:effectLst/>
                        <a:latin typeface="Times New Roman" panose="02020603050405020304" pitchFamily="18" charset="0"/>
                        <a:ea typeface="Calibri" panose="020F0502020204030204" pitchFamily="34" charset="0"/>
                      </a:endParaRPr>
                    </a:p>
                  </a:txBody>
                  <a:tcPr marL="76200" marR="76200" marT="76200" marB="76200"/>
                </a:tc>
                <a:extLst>
                  <a:ext uri="{0D108BD9-81ED-4DB2-BD59-A6C34878D82A}">
                    <a16:rowId xmlns:a16="http://schemas.microsoft.com/office/drawing/2014/main" val="10004"/>
                  </a:ext>
                </a:extLst>
              </a:tr>
              <a:tr h="0">
                <a:tc>
                  <a:txBody>
                    <a:bodyPr/>
                    <a:lstStyle/>
                    <a:p>
                      <a:pPr marL="0" marR="0" algn="ctr">
                        <a:spcBef>
                          <a:spcPts val="0"/>
                        </a:spcBef>
                        <a:spcAft>
                          <a:spcPts val="0"/>
                        </a:spcAft>
                      </a:pPr>
                      <a:r>
                        <a:rPr lang="en-US" sz="2000" dirty="0">
                          <a:effectLst/>
                        </a:rPr>
                        <a:t>5</a:t>
                      </a:r>
                      <a:endParaRPr lang="en-US" sz="2000" dirty="0">
                        <a:solidFill>
                          <a:srgbClr val="000000"/>
                        </a:solidFill>
                        <a:effectLst/>
                        <a:latin typeface="Times New Roman" panose="02020603050405020304" pitchFamily="18" charset="0"/>
                        <a:ea typeface="Calibri" panose="020F0502020204030204" pitchFamily="34" charset="0"/>
                      </a:endParaRPr>
                    </a:p>
                  </a:txBody>
                  <a:tcPr marL="76200" marR="76200" marT="76200" marB="76200" anchor="ctr"/>
                </a:tc>
                <a:tc>
                  <a:txBody>
                    <a:bodyPr/>
                    <a:lstStyle/>
                    <a:p>
                      <a:pPr marL="0" marR="0">
                        <a:spcBef>
                          <a:spcPts val="0"/>
                        </a:spcBef>
                        <a:spcAft>
                          <a:spcPts val="0"/>
                        </a:spcAft>
                      </a:pPr>
                      <a:r>
                        <a:rPr lang="en-US" sz="2000" u="none" strike="noStrike" dirty="0">
                          <a:effectLst/>
                        </a:rPr>
                        <a:t>Custom Validator</a:t>
                      </a:r>
                      <a:r>
                        <a:rPr lang="en-US" sz="2000" dirty="0">
                          <a:effectLst/>
                        </a:rPr>
                        <a:t>: Creates a custom validator</a:t>
                      </a:r>
                      <a:endParaRPr lang="en-US" sz="2000" dirty="0">
                        <a:solidFill>
                          <a:srgbClr val="000000"/>
                        </a:solidFill>
                        <a:effectLst/>
                        <a:latin typeface="Times New Roman" panose="02020603050405020304" pitchFamily="18" charset="0"/>
                        <a:ea typeface="Calibri" panose="020F0502020204030204" pitchFamily="34" charset="0"/>
                      </a:endParaRPr>
                    </a:p>
                  </a:txBody>
                  <a:tcPr marL="76200" marR="76200" marT="76200" marB="7620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047695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JSF - </a:t>
            </a:r>
            <a:r>
              <a:rPr lang="en-US" dirty="0" err="1"/>
              <a:t>DataTable</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DA60BA0E-20D0-4E7C-B286-26C960A6788F}" type="slidenum">
              <a:rPr lang="en-US" smtClean="0"/>
              <a:pPr/>
              <a:t>26</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4156619932"/>
              </p:ext>
            </p:extLst>
          </p:nvPr>
        </p:nvGraphicFramePr>
        <p:xfrm>
          <a:off x="762000" y="2286000"/>
          <a:ext cx="9220200" cy="3304264"/>
        </p:xfrm>
        <a:graphic>
          <a:graphicData uri="http://schemas.openxmlformats.org/drawingml/2006/table">
            <a:tbl>
              <a:tblPr/>
              <a:tblGrid>
                <a:gridCol w="1072288">
                  <a:extLst>
                    <a:ext uri="{9D8B030D-6E8A-4147-A177-3AD203B41FA5}">
                      <a16:colId xmlns:a16="http://schemas.microsoft.com/office/drawing/2014/main" val="20000"/>
                    </a:ext>
                  </a:extLst>
                </a:gridCol>
                <a:gridCol w="8147912">
                  <a:extLst>
                    <a:ext uri="{9D8B030D-6E8A-4147-A177-3AD203B41FA5}">
                      <a16:colId xmlns:a16="http://schemas.microsoft.com/office/drawing/2014/main" val="20001"/>
                    </a:ext>
                  </a:extLst>
                </a:gridCol>
              </a:tblGrid>
              <a:tr h="331163">
                <a:tc>
                  <a:txBody>
                    <a:bodyPr/>
                    <a:lstStyle/>
                    <a:p>
                      <a:pPr algn="ctr" fontAlgn="t"/>
                      <a:r>
                        <a:rPr lang="en-US" sz="2000" dirty="0">
                          <a:effectLst/>
                          <a:latin typeface="+mj-lt"/>
                          <a:ea typeface="Tahoma" panose="020B0604030504040204" pitchFamily="34" charset="0"/>
                          <a:cs typeface="Tahoma" panose="020B0604030504040204" pitchFamily="34" charset="0"/>
                        </a:rPr>
                        <a:t>S.No</a:t>
                      </a:r>
                    </a:p>
                  </a:txBody>
                  <a:tcPr marL="64860" marR="64860" marT="64860" marB="6486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2000" dirty="0">
                          <a:effectLst/>
                          <a:latin typeface="+mj-lt"/>
                          <a:ea typeface="Tahoma" panose="020B0604030504040204" pitchFamily="34" charset="0"/>
                          <a:cs typeface="Tahoma" panose="020B0604030504040204" pitchFamily="34" charset="0"/>
                        </a:rPr>
                        <a:t>Tag &amp; Description</a:t>
                      </a:r>
                    </a:p>
                  </a:txBody>
                  <a:tcPr marL="64860" marR="64860" marT="64860" marB="6486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532606">
                <a:tc>
                  <a:txBody>
                    <a:bodyPr/>
                    <a:lstStyle/>
                    <a:p>
                      <a:pPr algn="ctr" fontAlgn="ctr"/>
                      <a:r>
                        <a:rPr lang="en-US" sz="2000" dirty="0">
                          <a:effectLst/>
                          <a:latin typeface="+mj-lt"/>
                          <a:ea typeface="Tahoma" panose="020B0604030504040204" pitchFamily="34" charset="0"/>
                          <a:cs typeface="Tahoma" panose="020B0604030504040204" pitchFamily="34" charset="0"/>
                        </a:rPr>
                        <a:t>1</a:t>
                      </a:r>
                    </a:p>
                  </a:txBody>
                  <a:tcPr marL="64860" marR="64860" marT="64860" marB="6486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000" b="1" u="none" strike="noStrike" dirty="0">
                          <a:solidFill>
                            <a:srgbClr val="313131"/>
                          </a:solidFill>
                          <a:effectLst/>
                          <a:latin typeface="+mj-lt"/>
                          <a:ea typeface="Tahoma" panose="020B0604030504040204" pitchFamily="34" charset="0"/>
                          <a:cs typeface="Tahoma" panose="020B0604030504040204" pitchFamily="34" charset="0"/>
                        </a:rPr>
                        <a:t>Display DataTable: </a:t>
                      </a:r>
                      <a:r>
                        <a:rPr lang="en-US" sz="2000" dirty="0">
                          <a:solidFill>
                            <a:srgbClr val="000000"/>
                          </a:solidFill>
                          <a:effectLst/>
                          <a:latin typeface="+mj-lt"/>
                          <a:ea typeface="Tahoma" panose="020B0604030504040204" pitchFamily="34" charset="0"/>
                          <a:cs typeface="Tahoma" panose="020B0604030504040204" pitchFamily="34" charset="0"/>
                        </a:rPr>
                        <a:t>How to display a dataTable</a:t>
                      </a:r>
                    </a:p>
                  </a:txBody>
                  <a:tcPr marL="64860" marR="64860" marT="64860" marB="6486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532606">
                <a:tc>
                  <a:txBody>
                    <a:bodyPr/>
                    <a:lstStyle/>
                    <a:p>
                      <a:pPr algn="ctr" fontAlgn="ctr"/>
                      <a:r>
                        <a:rPr lang="en-US" sz="2000">
                          <a:effectLst/>
                          <a:latin typeface="+mj-lt"/>
                          <a:ea typeface="Tahoma" panose="020B0604030504040204" pitchFamily="34" charset="0"/>
                          <a:cs typeface="Tahoma" panose="020B0604030504040204" pitchFamily="34" charset="0"/>
                        </a:rPr>
                        <a:t>2</a:t>
                      </a:r>
                    </a:p>
                  </a:txBody>
                  <a:tcPr marL="64860" marR="64860" marT="64860" marB="6486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000" b="1" u="none" strike="noStrike" dirty="0">
                          <a:solidFill>
                            <a:srgbClr val="313131"/>
                          </a:solidFill>
                          <a:effectLst/>
                          <a:latin typeface="+mj-lt"/>
                          <a:ea typeface="Tahoma" panose="020B0604030504040204" pitchFamily="34" charset="0"/>
                          <a:cs typeface="Tahoma" panose="020B0604030504040204" pitchFamily="34" charset="0"/>
                        </a:rPr>
                        <a:t>Add data: </a:t>
                      </a:r>
                      <a:r>
                        <a:rPr lang="en-US" sz="2000" dirty="0">
                          <a:solidFill>
                            <a:srgbClr val="000000"/>
                          </a:solidFill>
                          <a:effectLst/>
                          <a:latin typeface="+mj-lt"/>
                          <a:ea typeface="Tahoma" panose="020B0604030504040204" pitchFamily="34" charset="0"/>
                          <a:cs typeface="Tahoma" panose="020B0604030504040204" pitchFamily="34" charset="0"/>
                        </a:rPr>
                        <a:t>How to add a new row in a dataTable</a:t>
                      </a:r>
                    </a:p>
                  </a:txBody>
                  <a:tcPr marL="64860" marR="64860" marT="64860" marB="6486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532606">
                <a:tc>
                  <a:txBody>
                    <a:bodyPr/>
                    <a:lstStyle/>
                    <a:p>
                      <a:pPr algn="ctr" fontAlgn="ctr"/>
                      <a:r>
                        <a:rPr lang="en-US" sz="2000">
                          <a:effectLst/>
                          <a:latin typeface="+mj-lt"/>
                          <a:ea typeface="Tahoma" panose="020B0604030504040204" pitchFamily="34" charset="0"/>
                          <a:cs typeface="Tahoma" panose="020B0604030504040204" pitchFamily="34" charset="0"/>
                        </a:rPr>
                        <a:t>3</a:t>
                      </a:r>
                    </a:p>
                  </a:txBody>
                  <a:tcPr marL="64860" marR="64860" marT="64860" marB="6486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000" b="1" u="none" strike="noStrike" dirty="0">
                          <a:solidFill>
                            <a:srgbClr val="313131"/>
                          </a:solidFill>
                          <a:effectLst/>
                          <a:latin typeface="+mj-lt"/>
                          <a:ea typeface="Tahoma" panose="020B0604030504040204" pitchFamily="34" charset="0"/>
                          <a:cs typeface="Tahoma" panose="020B0604030504040204" pitchFamily="34" charset="0"/>
                        </a:rPr>
                        <a:t>Edit data: </a:t>
                      </a:r>
                      <a:r>
                        <a:rPr lang="en-US" sz="2000" dirty="0">
                          <a:solidFill>
                            <a:srgbClr val="000000"/>
                          </a:solidFill>
                          <a:effectLst/>
                          <a:latin typeface="+mj-lt"/>
                          <a:ea typeface="Tahoma" panose="020B0604030504040204" pitchFamily="34" charset="0"/>
                          <a:cs typeface="Tahoma" panose="020B0604030504040204" pitchFamily="34" charset="0"/>
                        </a:rPr>
                        <a:t>How to edit a row in a dataTable</a:t>
                      </a:r>
                    </a:p>
                  </a:txBody>
                  <a:tcPr marL="64860" marR="64860" marT="64860" marB="6486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r h="532606">
                <a:tc>
                  <a:txBody>
                    <a:bodyPr/>
                    <a:lstStyle/>
                    <a:p>
                      <a:pPr algn="ctr" fontAlgn="ctr"/>
                      <a:r>
                        <a:rPr lang="en-US" sz="2000">
                          <a:effectLst/>
                          <a:latin typeface="+mj-lt"/>
                          <a:ea typeface="Tahoma" panose="020B0604030504040204" pitchFamily="34" charset="0"/>
                          <a:cs typeface="Tahoma" panose="020B0604030504040204" pitchFamily="34" charset="0"/>
                        </a:rPr>
                        <a:t>4</a:t>
                      </a:r>
                    </a:p>
                  </a:txBody>
                  <a:tcPr marL="64860" marR="64860" marT="64860" marB="6486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000" b="1" u="none" strike="noStrike" dirty="0">
                          <a:solidFill>
                            <a:srgbClr val="313131"/>
                          </a:solidFill>
                          <a:effectLst/>
                          <a:latin typeface="+mj-lt"/>
                          <a:ea typeface="Tahoma" panose="020B0604030504040204" pitchFamily="34" charset="0"/>
                          <a:cs typeface="Tahoma" panose="020B0604030504040204" pitchFamily="34" charset="0"/>
                        </a:rPr>
                        <a:t>Delete data: </a:t>
                      </a:r>
                      <a:r>
                        <a:rPr lang="en-US" sz="2000" dirty="0">
                          <a:solidFill>
                            <a:srgbClr val="000000"/>
                          </a:solidFill>
                          <a:effectLst/>
                          <a:latin typeface="+mj-lt"/>
                          <a:ea typeface="Tahoma" panose="020B0604030504040204" pitchFamily="34" charset="0"/>
                          <a:cs typeface="Tahoma" panose="020B0604030504040204" pitchFamily="34" charset="0"/>
                        </a:rPr>
                        <a:t>How to delete a row in dataTable</a:t>
                      </a:r>
                    </a:p>
                  </a:txBody>
                  <a:tcPr marL="64860" marR="64860" marT="64860" marB="6486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4"/>
                  </a:ext>
                </a:extLst>
              </a:tr>
              <a:tr h="279321">
                <a:tc>
                  <a:txBody>
                    <a:bodyPr/>
                    <a:lstStyle/>
                    <a:p>
                      <a:pPr algn="ctr" fontAlgn="ctr"/>
                      <a:r>
                        <a:rPr lang="en-US" sz="2000">
                          <a:effectLst/>
                          <a:latin typeface="+mj-lt"/>
                          <a:ea typeface="Tahoma" panose="020B0604030504040204" pitchFamily="34" charset="0"/>
                          <a:cs typeface="Tahoma" panose="020B0604030504040204" pitchFamily="34" charset="0"/>
                        </a:rPr>
                        <a:t>5</a:t>
                      </a:r>
                    </a:p>
                  </a:txBody>
                  <a:tcPr marL="64860" marR="64860" marT="64860" marB="6486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000" b="1" u="none" strike="noStrike" dirty="0">
                          <a:solidFill>
                            <a:srgbClr val="313131"/>
                          </a:solidFill>
                          <a:effectLst/>
                          <a:latin typeface="+mj-lt"/>
                          <a:ea typeface="Tahoma" panose="020B0604030504040204" pitchFamily="34" charset="0"/>
                          <a:cs typeface="Tahoma" panose="020B0604030504040204" pitchFamily="34" charset="0"/>
                        </a:rPr>
                        <a:t>Using DataModel: </a:t>
                      </a:r>
                      <a:r>
                        <a:rPr lang="en-US" sz="2000" dirty="0">
                          <a:solidFill>
                            <a:srgbClr val="000000"/>
                          </a:solidFill>
                          <a:effectLst/>
                          <a:latin typeface="+mj-lt"/>
                          <a:ea typeface="Tahoma" panose="020B0604030504040204" pitchFamily="34" charset="0"/>
                          <a:cs typeface="Tahoma" panose="020B0604030504040204" pitchFamily="34" charset="0"/>
                        </a:rPr>
                        <a:t>Use DataModel to display row numbers in a dataTable</a:t>
                      </a:r>
                    </a:p>
                  </a:txBody>
                  <a:tcPr marL="64860" marR="64860" marT="64860" marB="6486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02863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ltLang="en-US" dirty="0"/>
              <a:t>Templating</a:t>
            </a:r>
            <a:endParaRPr lang="en-US" dirty="0"/>
          </a:p>
        </p:txBody>
      </p:sp>
      <p:sp>
        <p:nvSpPr>
          <p:cNvPr id="3" name="Content Placeholder 2"/>
          <p:cNvSpPr>
            <a:spLocks noGrp="1"/>
          </p:cNvSpPr>
          <p:nvPr>
            <p:ph idx="1"/>
          </p:nvPr>
        </p:nvSpPr>
        <p:spPr>
          <a:xfrm>
            <a:off x="249382" y="1371600"/>
            <a:ext cx="10390909" cy="5349878"/>
          </a:xfrm>
        </p:spPr>
        <p:txBody>
          <a:bodyPr>
            <a:normAutofit lnSpcReduction="10000"/>
          </a:bodyPr>
          <a:lstStyle/>
          <a:p>
            <a:r>
              <a:rPr lang="tr-TR" altLang="en-US" dirty="0"/>
              <a:t>A template is an xhtml with placeholders</a:t>
            </a:r>
          </a:p>
          <a:p>
            <a:r>
              <a:rPr lang="tr-TR" altLang="en-US" dirty="0"/>
              <a:t>Placeholders are marked with </a:t>
            </a:r>
            <a:r>
              <a:rPr lang="tr-TR" altLang="en-US" i="1" dirty="0"/>
              <a:t>ui:insert</a:t>
            </a:r>
          </a:p>
          <a:p>
            <a:pPr lvl="1"/>
            <a:r>
              <a:rPr lang="tr-TR" altLang="en-US" dirty="0"/>
              <a:t>Fragment from Template.xhtml</a:t>
            </a:r>
          </a:p>
          <a:p>
            <a:pPr lvl="1"/>
            <a:r>
              <a:rPr lang="en-US" altLang="en-US" dirty="0"/>
              <a:t>&lt;title&gt;</a:t>
            </a:r>
          </a:p>
          <a:p>
            <a:pPr lvl="1">
              <a:buNone/>
            </a:pPr>
            <a:r>
              <a:rPr lang="tr-TR" altLang="en-US" dirty="0"/>
              <a:t>			</a:t>
            </a:r>
            <a:r>
              <a:rPr lang="en-US" altLang="en-US" dirty="0"/>
              <a:t>&lt;</a:t>
            </a:r>
            <a:r>
              <a:rPr lang="en-US" altLang="en-US" dirty="0" err="1"/>
              <a:t>ui:insert</a:t>
            </a:r>
            <a:r>
              <a:rPr lang="en-US" altLang="en-US" dirty="0"/>
              <a:t> name="title"&gt;</a:t>
            </a:r>
            <a:r>
              <a:rPr lang="tr-TR" altLang="en-US" dirty="0"/>
              <a:t>Default Title</a:t>
            </a:r>
            <a:r>
              <a:rPr lang="en-US" altLang="en-US" dirty="0"/>
              <a:t>&lt;/</a:t>
            </a:r>
            <a:r>
              <a:rPr lang="en-US" altLang="en-US" dirty="0" err="1"/>
              <a:t>ui:insert</a:t>
            </a:r>
            <a:r>
              <a:rPr lang="en-US" altLang="en-US" dirty="0"/>
              <a:t>&gt;</a:t>
            </a:r>
          </a:p>
          <a:p>
            <a:pPr lvl="1">
              <a:buNone/>
            </a:pPr>
            <a:r>
              <a:rPr lang="tr-TR" altLang="en-US" dirty="0"/>
              <a:t>	</a:t>
            </a:r>
            <a:r>
              <a:rPr lang="en-US" altLang="en-US" dirty="0"/>
              <a:t>&lt;/title&gt;</a:t>
            </a:r>
            <a:endParaRPr lang="tr-TR" altLang="en-US" dirty="0"/>
          </a:p>
          <a:p>
            <a:r>
              <a:rPr lang="tr-TR" altLang="en-US" dirty="0"/>
              <a:t>In order to use the template </a:t>
            </a:r>
            <a:r>
              <a:rPr lang="tr-TR" altLang="en-US" i="1" dirty="0"/>
              <a:t>ui:composition</a:t>
            </a:r>
            <a:r>
              <a:rPr lang="tr-TR" altLang="en-US" dirty="0"/>
              <a:t> is needed.</a:t>
            </a:r>
          </a:p>
          <a:p>
            <a:pPr lvl="1"/>
            <a:r>
              <a:rPr lang="tr-TR" altLang="en-US" dirty="0"/>
              <a:t>Fragment from index.xhtml</a:t>
            </a:r>
          </a:p>
          <a:p>
            <a:pPr lvl="1"/>
            <a:r>
              <a:rPr lang="tr-TR" altLang="en-US" dirty="0"/>
              <a:t>&lt;ui:composition template="/template.xhtml"&gt;</a:t>
            </a:r>
          </a:p>
          <a:p>
            <a:pPr lvl="1">
              <a:buNone/>
            </a:pPr>
            <a:r>
              <a:rPr lang="tr-TR" altLang="en-US" dirty="0"/>
              <a:t>	&lt;ui:define name="title"&gt;</a:t>
            </a:r>
          </a:p>
          <a:p>
            <a:pPr lvl="1">
              <a:buNone/>
            </a:pPr>
            <a:r>
              <a:rPr lang="tr-TR" altLang="en-US" dirty="0"/>
              <a:t>			Welcome to index page</a:t>
            </a:r>
          </a:p>
          <a:p>
            <a:pPr lvl="1">
              <a:buNone/>
            </a:pPr>
            <a:r>
              <a:rPr lang="tr-TR" altLang="en-US" dirty="0"/>
              <a:t>	&lt;/ui:define&gt;</a:t>
            </a:r>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27</a:t>
            </a:fld>
            <a:endParaRPr lang="en-US"/>
          </a:p>
        </p:txBody>
      </p:sp>
    </p:spTree>
    <p:extLst>
      <p:ext uri="{BB962C8B-B14F-4D97-AF65-F5344CB8AC3E}">
        <p14:creationId xmlns:p14="http://schemas.microsoft.com/office/powerpoint/2010/main" val="80934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JSF - </a:t>
            </a:r>
            <a:r>
              <a:rPr lang="tr-TR" altLang="en-US" dirty="0"/>
              <a:t>Composition component</a:t>
            </a:r>
            <a:r>
              <a:rPr lang="en-US" altLang="en-US" dirty="0"/>
              <a:t>s</a:t>
            </a:r>
            <a:r>
              <a:rPr lang="tr-TR" altLang="en-US" dirty="0"/>
              <a:t> </a:t>
            </a:r>
            <a:endParaRPr lang="en-US" dirty="0"/>
          </a:p>
        </p:txBody>
      </p:sp>
      <p:sp>
        <p:nvSpPr>
          <p:cNvPr id="3" name="Content Placeholder 2"/>
          <p:cNvSpPr>
            <a:spLocks noGrp="1"/>
          </p:cNvSpPr>
          <p:nvPr>
            <p:ph idx="1"/>
          </p:nvPr>
        </p:nvSpPr>
        <p:spPr>
          <a:xfrm>
            <a:off x="249382" y="1371600"/>
            <a:ext cx="10390909" cy="5349878"/>
          </a:xfrm>
        </p:spPr>
        <p:txBody>
          <a:bodyPr>
            <a:normAutofit/>
          </a:bodyPr>
          <a:lstStyle/>
          <a:p>
            <a:r>
              <a:rPr lang="tr-TR" altLang="en-US" dirty="0"/>
              <a:t>Composition component is basically a template</a:t>
            </a:r>
          </a:p>
          <a:p>
            <a:r>
              <a:rPr lang="tr-TR" altLang="en-US" dirty="0"/>
              <a:t>userInfo.xhtml</a:t>
            </a:r>
          </a:p>
          <a:p>
            <a:pPr marL="394335" lvl="1" indent="0">
              <a:buNone/>
            </a:pPr>
            <a:r>
              <a:rPr lang="en-US" altLang="en-US" dirty="0"/>
              <a:t>  </a:t>
            </a:r>
            <a:r>
              <a:rPr lang="en-US" altLang="en-US" sz="2000" dirty="0"/>
              <a:t>&lt;</a:t>
            </a:r>
            <a:r>
              <a:rPr lang="en-US" altLang="en-US" sz="2000" dirty="0" err="1"/>
              <a:t>ui:composition</a:t>
            </a:r>
            <a:r>
              <a:rPr lang="en-US" altLang="en-US" sz="2000" dirty="0"/>
              <a:t> </a:t>
            </a:r>
            <a:r>
              <a:rPr lang="en-US" altLang="en-US" sz="2000" dirty="0" err="1"/>
              <a:t>xmlns:ui</a:t>
            </a:r>
            <a:r>
              <a:rPr lang="en-US" altLang="en-US" sz="2000" dirty="0"/>
              <a:t>="http://java.sun.com/</a:t>
            </a:r>
            <a:r>
              <a:rPr lang="en-US" altLang="en-US" sz="2000" dirty="0" err="1"/>
              <a:t>jsf</a:t>
            </a:r>
            <a:r>
              <a:rPr lang="en-US" altLang="en-US" sz="2000" dirty="0"/>
              <a:t>/</a:t>
            </a:r>
            <a:r>
              <a:rPr lang="en-US" altLang="en-US" sz="2000" dirty="0" err="1"/>
              <a:t>facelets</a:t>
            </a:r>
            <a:r>
              <a:rPr lang="en-US" altLang="en-US" sz="2000" dirty="0"/>
              <a:t>"&gt; </a:t>
            </a:r>
            <a:endParaRPr lang="tr-TR" altLang="en-US" sz="2000" dirty="0"/>
          </a:p>
          <a:p>
            <a:pPr lvl="1">
              <a:buNone/>
            </a:pPr>
            <a:r>
              <a:rPr lang="tr-TR" altLang="en-US" sz="2000" dirty="0"/>
              <a:t>			</a:t>
            </a:r>
            <a:r>
              <a:rPr lang="en-US" altLang="en-US" sz="2000" dirty="0"/>
              <a:t>&lt;</a:t>
            </a:r>
            <a:r>
              <a:rPr lang="tr-TR" altLang="en-US" sz="2000" dirty="0"/>
              <a:t>h3</a:t>
            </a:r>
            <a:r>
              <a:rPr lang="en-US" altLang="en-US" sz="2000" dirty="0"/>
              <a:t>&gt;</a:t>
            </a:r>
            <a:r>
              <a:rPr lang="tr-TR" altLang="en-US" sz="2000" dirty="0"/>
              <a:t>Logged as : </a:t>
            </a:r>
            <a:r>
              <a:rPr lang="en-US" altLang="en-US" sz="2000" dirty="0"/>
              <a:t>#{</a:t>
            </a:r>
            <a:r>
              <a:rPr lang="tr-TR" altLang="en-US" sz="2000" dirty="0"/>
              <a:t>user</a:t>
            </a:r>
            <a:r>
              <a:rPr lang="en-US" altLang="en-US" sz="2000" dirty="0"/>
              <a:t>}&lt;/</a:t>
            </a:r>
            <a:r>
              <a:rPr lang="tr-TR" altLang="en-US" sz="2000" dirty="0"/>
              <a:t>h3</a:t>
            </a:r>
            <a:r>
              <a:rPr lang="en-US" altLang="en-US" sz="2000" dirty="0"/>
              <a:t>&gt; </a:t>
            </a:r>
            <a:endParaRPr lang="tr-TR" altLang="en-US" sz="2000" dirty="0"/>
          </a:p>
          <a:p>
            <a:pPr lvl="1">
              <a:buNone/>
            </a:pPr>
            <a:r>
              <a:rPr lang="tr-TR" altLang="en-US" sz="2000" dirty="0"/>
              <a:t>	</a:t>
            </a:r>
            <a:r>
              <a:rPr lang="en-US" altLang="en-US" sz="2000" dirty="0"/>
              <a:t>&lt;/</a:t>
            </a:r>
            <a:r>
              <a:rPr lang="en-US" altLang="en-US" sz="2000" dirty="0" err="1"/>
              <a:t>ui:composition</a:t>
            </a:r>
            <a:r>
              <a:rPr lang="en-US" altLang="en-US" sz="2000" dirty="0"/>
              <a:t>&gt; </a:t>
            </a:r>
            <a:endParaRPr lang="tr-TR" altLang="en-US" sz="2000" dirty="0"/>
          </a:p>
          <a:p>
            <a:r>
              <a:rPr lang="tr-TR" altLang="en-US" dirty="0"/>
              <a:t>myfacelets.taglib.xml</a:t>
            </a:r>
          </a:p>
          <a:p>
            <a:pPr lvl="1">
              <a:buNone/>
            </a:pPr>
            <a:r>
              <a:rPr lang="tr-TR" altLang="en-US" dirty="0"/>
              <a:t>	</a:t>
            </a:r>
            <a:r>
              <a:rPr lang="en-US" altLang="en-US" sz="2000" dirty="0"/>
              <a:t>&lt;tag&gt; </a:t>
            </a:r>
            <a:endParaRPr lang="tr-TR" altLang="en-US" sz="2000" dirty="0"/>
          </a:p>
          <a:p>
            <a:pPr lvl="1">
              <a:buNone/>
            </a:pPr>
            <a:r>
              <a:rPr lang="tr-TR" altLang="en-US" sz="2000" dirty="0"/>
              <a:t>		</a:t>
            </a:r>
            <a:r>
              <a:rPr lang="en-US" altLang="en-US" sz="2000" dirty="0"/>
              <a:t>&lt;tag-name&gt;</a:t>
            </a:r>
            <a:r>
              <a:rPr lang="tr-TR" altLang="en-US" sz="2000" dirty="0"/>
              <a:t>userInfo</a:t>
            </a:r>
            <a:r>
              <a:rPr lang="en-US" altLang="en-US" sz="2000" dirty="0"/>
              <a:t>&lt;/tag-name&gt; </a:t>
            </a:r>
            <a:endParaRPr lang="tr-TR" altLang="en-US" sz="2000" dirty="0"/>
          </a:p>
          <a:p>
            <a:pPr lvl="1">
              <a:buNone/>
            </a:pPr>
            <a:r>
              <a:rPr lang="tr-TR" altLang="en-US" sz="2000" dirty="0"/>
              <a:t>			</a:t>
            </a:r>
            <a:r>
              <a:rPr lang="en-US" altLang="en-US" sz="2000" dirty="0"/>
              <a:t>&lt;source&gt;tags/</a:t>
            </a:r>
            <a:r>
              <a:rPr lang="tr-TR" altLang="en-US" sz="2000" dirty="0"/>
              <a:t>userInfo</a:t>
            </a:r>
            <a:r>
              <a:rPr lang="en-US" altLang="en-US" sz="2000" dirty="0"/>
              <a:t>.</a:t>
            </a:r>
            <a:r>
              <a:rPr lang="en-US" altLang="en-US" sz="2000" dirty="0" err="1"/>
              <a:t>xhtml</a:t>
            </a:r>
            <a:r>
              <a:rPr lang="en-US" altLang="en-US" sz="2000" dirty="0"/>
              <a:t>&lt;/source&gt; </a:t>
            </a:r>
            <a:endParaRPr lang="tr-TR" altLang="en-US" sz="2000" dirty="0"/>
          </a:p>
          <a:p>
            <a:pPr lvl="1">
              <a:buNone/>
            </a:pPr>
            <a:r>
              <a:rPr lang="tr-TR" altLang="en-US" sz="2000" dirty="0"/>
              <a:t>	</a:t>
            </a:r>
            <a:r>
              <a:rPr lang="en-US" altLang="en-US" sz="2000" dirty="0"/>
              <a:t>&lt;/tag&gt; </a:t>
            </a:r>
            <a:endParaRPr lang="tr-TR" altLang="en-US" sz="2000" dirty="0"/>
          </a:p>
          <a:p>
            <a:r>
              <a:rPr lang="tr-TR" altLang="en-US" dirty="0"/>
              <a:t>Use as;</a:t>
            </a:r>
          </a:p>
          <a:p>
            <a:pPr lvl="1"/>
            <a:r>
              <a:rPr lang="en-US" altLang="en-US" sz="2000" dirty="0"/>
              <a:t>&lt;</a:t>
            </a:r>
            <a:r>
              <a:rPr lang="tr-TR" altLang="en-US" sz="2000" dirty="0"/>
              <a:t>ds</a:t>
            </a:r>
            <a:r>
              <a:rPr lang="en-US" altLang="en-US" sz="2000" dirty="0"/>
              <a:t>:</a:t>
            </a:r>
            <a:r>
              <a:rPr lang="tr-TR" altLang="en-US" sz="2000" dirty="0"/>
              <a:t>userInfo</a:t>
            </a:r>
            <a:r>
              <a:rPr lang="en-US" altLang="en-US" sz="2000" dirty="0"/>
              <a:t> </a:t>
            </a:r>
            <a:r>
              <a:rPr lang="tr-TR" altLang="en-US" sz="2000" dirty="0"/>
              <a:t>user</a:t>
            </a:r>
            <a:r>
              <a:rPr lang="en-US" altLang="en-US" sz="2000" dirty="0"/>
              <a:t>="#{</a:t>
            </a:r>
            <a:r>
              <a:rPr lang="tr-TR" altLang="en-US" sz="2000" dirty="0"/>
              <a:t>myBean</a:t>
            </a:r>
            <a:r>
              <a:rPr lang="en-US" altLang="en-US" sz="2000" dirty="0"/>
              <a:t>.</a:t>
            </a:r>
            <a:r>
              <a:rPr lang="tr-TR" altLang="en-US" sz="2000" dirty="0"/>
              <a:t>currentUser</a:t>
            </a:r>
            <a:r>
              <a:rPr lang="en-US" altLang="en-US" sz="2000" dirty="0"/>
              <a:t>}"/&gt; </a:t>
            </a:r>
            <a:endParaRPr lang="tr-TR" altLang="en-US" sz="2000" dirty="0"/>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28</a:t>
            </a:fld>
            <a:endParaRPr lang="en-US"/>
          </a:p>
        </p:txBody>
      </p:sp>
    </p:spTree>
    <p:extLst>
      <p:ext uri="{BB962C8B-B14F-4D97-AF65-F5344CB8AC3E}">
        <p14:creationId xmlns:p14="http://schemas.microsoft.com/office/powerpoint/2010/main" val="2556910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JSF - Expression Language</a:t>
            </a:r>
          </a:p>
        </p:txBody>
      </p:sp>
      <p:sp>
        <p:nvSpPr>
          <p:cNvPr id="3" name="Content Placeholder 2"/>
          <p:cNvSpPr>
            <a:spLocks noGrp="1"/>
          </p:cNvSpPr>
          <p:nvPr>
            <p:ph idx="1"/>
          </p:nvPr>
        </p:nvSpPr>
        <p:spPr>
          <a:xfrm>
            <a:off x="249382" y="1371600"/>
            <a:ext cx="10390909" cy="5486400"/>
          </a:xfrm>
        </p:spPr>
        <p:txBody>
          <a:bodyPr>
            <a:normAutofit lnSpcReduction="10000"/>
          </a:bodyPr>
          <a:lstStyle/>
          <a:p>
            <a:r>
              <a:rPr lang="en-US" dirty="0"/>
              <a:t>JSF provides a rich expression language. We can write normal operations using </a:t>
            </a:r>
            <a:r>
              <a:rPr lang="en-US" b="1" dirty="0"/>
              <a:t>#{operation-expression}</a:t>
            </a:r>
            <a:r>
              <a:rPr lang="en-US" dirty="0"/>
              <a:t> notation. Following are some of the advantages of JSF Expression languages.</a:t>
            </a:r>
          </a:p>
          <a:p>
            <a:pPr lvl="1"/>
            <a:r>
              <a:rPr lang="en-US" dirty="0"/>
              <a:t>Can reference bean properties where bean can be an object stored in request, session or application scope or is a managed bean.</a:t>
            </a:r>
          </a:p>
          <a:p>
            <a:pPr lvl="1"/>
            <a:r>
              <a:rPr lang="en-US" dirty="0"/>
              <a:t>Provides easy access to elements of a collection which can be a list, map or an array.</a:t>
            </a:r>
          </a:p>
          <a:p>
            <a:pPr lvl="1"/>
            <a:r>
              <a:rPr lang="en-US" dirty="0"/>
              <a:t>Provides easy access to predefined objects such as a request.</a:t>
            </a:r>
          </a:p>
          <a:p>
            <a:pPr lvl="1"/>
            <a:r>
              <a:rPr lang="en-US" dirty="0"/>
              <a:t>Arithmetic, logical and relational operations can be done using expression language.</a:t>
            </a:r>
          </a:p>
          <a:p>
            <a:pPr lvl="1"/>
            <a:r>
              <a:rPr lang="en-US" dirty="0"/>
              <a:t>Automatic type conversion.</a:t>
            </a:r>
          </a:p>
          <a:p>
            <a:pPr lvl="1"/>
            <a:r>
              <a:rPr lang="en-US" dirty="0"/>
              <a:t>Shows missing values as empty strings instead of </a:t>
            </a:r>
            <a:r>
              <a:rPr lang="en-US" dirty="0" err="1"/>
              <a:t>NullPointerException</a:t>
            </a:r>
            <a:r>
              <a:rPr lang="en-US" dirty="0"/>
              <a:t>.</a:t>
            </a:r>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29</a:t>
            </a:fld>
            <a:endParaRPr lang="en-US"/>
          </a:p>
        </p:txBody>
      </p:sp>
    </p:spTree>
    <p:extLst>
      <p:ext uri="{BB962C8B-B14F-4D97-AF65-F5344CB8AC3E}">
        <p14:creationId xmlns:p14="http://schemas.microsoft.com/office/powerpoint/2010/main" val="3316462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Java Server Faces (cont.)</a:t>
            </a:r>
            <a:endParaRPr lang="en-US" dirty="0"/>
          </a:p>
        </p:txBody>
      </p:sp>
      <p:sp>
        <p:nvSpPr>
          <p:cNvPr id="3" name="Content Placeholder 2"/>
          <p:cNvSpPr>
            <a:spLocks noGrp="1"/>
          </p:cNvSpPr>
          <p:nvPr>
            <p:ph idx="1"/>
          </p:nvPr>
        </p:nvSpPr>
        <p:spPr/>
        <p:txBody>
          <a:bodyPr/>
          <a:lstStyle/>
          <a:p>
            <a:pPr>
              <a:lnSpc>
                <a:spcPct val="90000"/>
              </a:lnSpc>
            </a:pPr>
            <a:r>
              <a:rPr lang="en-US" altLang="en-US" dirty="0"/>
              <a:t>Web applications that work more like desktop apps</a:t>
            </a:r>
          </a:p>
          <a:p>
            <a:pPr lvl="1">
              <a:lnSpc>
                <a:spcPct val="90000"/>
              </a:lnSpc>
            </a:pPr>
            <a:r>
              <a:rPr lang="en-US" altLang="en-US" dirty="0"/>
              <a:t>Easier to program</a:t>
            </a:r>
          </a:p>
          <a:p>
            <a:pPr lvl="1">
              <a:lnSpc>
                <a:spcPct val="90000"/>
              </a:lnSpc>
            </a:pPr>
            <a:r>
              <a:rPr lang="en-US" altLang="en-US" dirty="0"/>
              <a:t>Less concern about request cycle</a:t>
            </a:r>
          </a:p>
          <a:p>
            <a:pPr>
              <a:lnSpc>
                <a:spcPct val="90000"/>
              </a:lnSpc>
            </a:pPr>
            <a:r>
              <a:rPr lang="en-US" altLang="en-US" dirty="0"/>
              <a:t>Better scoping and separation</a:t>
            </a:r>
          </a:p>
          <a:p>
            <a:pPr lvl="1">
              <a:lnSpc>
                <a:spcPct val="90000"/>
              </a:lnSpc>
            </a:pPr>
            <a:r>
              <a:rPr lang="en-US" altLang="en-US" dirty="0"/>
              <a:t>Application/Session/Request</a:t>
            </a:r>
          </a:p>
          <a:p>
            <a:pPr>
              <a:lnSpc>
                <a:spcPct val="90000"/>
              </a:lnSpc>
            </a:pPr>
            <a:r>
              <a:rPr lang="en-US" altLang="en-US" dirty="0"/>
              <a:t>Component bindings from UI to model</a:t>
            </a:r>
          </a:p>
          <a:p>
            <a:pPr>
              <a:lnSpc>
                <a:spcPct val="90000"/>
              </a:lnSpc>
            </a:pPr>
            <a:r>
              <a:rPr lang="en-US" altLang="en-US" dirty="0"/>
              <a:t>Abstract component tree that is independent of the target (HTML, etc.)</a:t>
            </a:r>
          </a:p>
          <a:p>
            <a:pPr>
              <a:lnSpc>
                <a:spcPct val="90000"/>
              </a:lnSpc>
            </a:pPr>
            <a:r>
              <a:rPr lang="en-US" altLang="en-US" dirty="0"/>
              <a:t>Good separation of the logic and presentation</a:t>
            </a:r>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3</a:t>
            </a:fld>
            <a:endParaRPr lang="en-US"/>
          </a:p>
        </p:txBody>
      </p:sp>
    </p:spTree>
    <p:extLst>
      <p:ext uri="{BB962C8B-B14F-4D97-AF65-F5344CB8AC3E}">
        <p14:creationId xmlns:p14="http://schemas.microsoft.com/office/powerpoint/2010/main" val="2028162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ltLang="en-US" dirty="0"/>
              <a:t>EL Functions</a:t>
            </a:r>
            <a:endParaRPr lang="en-US" dirty="0"/>
          </a:p>
        </p:txBody>
      </p:sp>
      <p:sp>
        <p:nvSpPr>
          <p:cNvPr id="3" name="Content Placeholder 2"/>
          <p:cNvSpPr>
            <a:spLocks noGrp="1"/>
          </p:cNvSpPr>
          <p:nvPr>
            <p:ph idx="1"/>
          </p:nvPr>
        </p:nvSpPr>
        <p:spPr>
          <a:xfrm>
            <a:off x="249382" y="1371600"/>
            <a:ext cx="10390909" cy="5486400"/>
          </a:xfrm>
        </p:spPr>
        <p:txBody>
          <a:bodyPr>
            <a:normAutofit fontScale="85000" lnSpcReduction="20000"/>
          </a:bodyPr>
          <a:lstStyle/>
          <a:p>
            <a:pPr>
              <a:lnSpc>
                <a:spcPct val="90000"/>
              </a:lnSpc>
            </a:pPr>
            <a:r>
              <a:rPr lang="tr-TR" altLang="en-US" dirty="0"/>
              <a:t>MyFunctions.java</a:t>
            </a:r>
          </a:p>
          <a:p>
            <a:pPr marL="394335" lvl="1" indent="0">
              <a:lnSpc>
                <a:spcPct val="90000"/>
              </a:lnSpc>
              <a:buNone/>
            </a:pPr>
            <a:r>
              <a:rPr lang="en-US" altLang="en-US" b="1" dirty="0"/>
              <a:t>public</a:t>
            </a:r>
            <a:r>
              <a:rPr lang="en-US" altLang="en-US" dirty="0"/>
              <a:t> </a:t>
            </a:r>
            <a:r>
              <a:rPr lang="en-US" altLang="en-US" b="1" dirty="0"/>
              <a:t>static</a:t>
            </a:r>
            <a:r>
              <a:rPr lang="en-US" altLang="en-US" dirty="0"/>
              <a:t> String length(String name) {</a:t>
            </a:r>
          </a:p>
          <a:p>
            <a:pPr lvl="1">
              <a:lnSpc>
                <a:spcPct val="90000"/>
              </a:lnSpc>
              <a:buNone/>
            </a:pPr>
            <a:r>
              <a:rPr lang="tr-TR" altLang="en-US" b="1" dirty="0"/>
              <a:t>	</a:t>
            </a:r>
            <a:r>
              <a:rPr lang="en-US" altLang="en-US" b="1" dirty="0"/>
              <a:t>if</a:t>
            </a:r>
            <a:r>
              <a:rPr lang="en-US" altLang="en-US" dirty="0"/>
              <a:t>( name == </a:t>
            </a:r>
            <a:r>
              <a:rPr lang="en-US" altLang="en-US" b="1" dirty="0"/>
              <a:t>null</a:t>
            </a:r>
            <a:r>
              <a:rPr lang="en-US" altLang="en-US" dirty="0"/>
              <a:t> )</a:t>
            </a:r>
          </a:p>
          <a:p>
            <a:pPr lvl="1">
              <a:lnSpc>
                <a:spcPct val="90000"/>
              </a:lnSpc>
              <a:buNone/>
            </a:pPr>
            <a:r>
              <a:rPr lang="tr-TR" altLang="en-US" b="1" dirty="0"/>
              <a:t>			</a:t>
            </a:r>
            <a:r>
              <a:rPr lang="en-US" altLang="en-US" b="1" dirty="0"/>
              <a:t>return</a:t>
            </a:r>
            <a:r>
              <a:rPr lang="en-US" altLang="en-US" dirty="0"/>
              <a:t> </a:t>
            </a:r>
            <a:r>
              <a:rPr lang="en-US" altLang="en-US" b="1" dirty="0"/>
              <a:t>null</a:t>
            </a:r>
            <a:r>
              <a:rPr lang="en-US" altLang="en-US" dirty="0"/>
              <a:t>;</a:t>
            </a:r>
          </a:p>
          <a:p>
            <a:pPr lvl="1">
              <a:lnSpc>
                <a:spcPct val="90000"/>
              </a:lnSpc>
              <a:buNone/>
            </a:pPr>
            <a:r>
              <a:rPr lang="tr-TR" altLang="en-US" b="1" dirty="0"/>
              <a:t>	</a:t>
            </a:r>
            <a:r>
              <a:rPr lang="en-US" altLang="en-US" b="1" dirty="0"/>
              <a:t>else</a:t>
            </a:r>
            <a:endParaRPr lang="en-US" altLang="en-US" dirty="0"/>
          </a:p>
          <a:p>
            <a:pPr lvl="1">
              <a:lnSpc>
                <a:spcPct val="90000"/>
              </a:lnSpc>
              <a:buNone/>
            </a:pPr>
            <a:r>
              <a:rPr lang="tr-TR" altLang="en-US" b="1" dirty="0"/>
              <a:t>			r</a:t>
            </a:r>
            <a:r>
              <a:rPr lang="en-US" altLang="en-US" b="1" dirty="0" err="1"/>
              <a:t>eturn</a:t>
            </a:r>
            <a:r>
              <a:rPr lang="en-US" altLang="en-US" dirty="0"/>
              <a:t> </a:t>
            </a:r>
            <a:r>
              <a:rPr lang="en-US" altLang="en-US" dirty="0" err="1"/>
              <a:t>String.</a:t>
            </a:r>
            <a:r>
              <a:rPr lang="en-US" altLang="en-US" i="1" dirty="0" err="1"/>
              <a:t>valueOf</a:t>
            </a:r>
            <a:r>
              <a:rPr lang="en-US" altLang="en-US" dirty="0"/>
              <a:t>( </a:t>
            </a:r>
            <a:r>
              <a:rPr lang="en-US" altLang="en-US" dirty="0" err="1"/>
              <a:t>name.length</a:t>
            </a:r>
            <a:r>
              <a:rPr lang="en-US" altLang="en-US" dirty="0"/>
              <a:t>() );</a:t>
            </a:r>
          </a:p>
          <a:p>
            <a:pPr lvl="1">
              <a:lnSpc>
                <a:spcPct val="90000"/>
              </a:lnSpc>
              <a:buNone/>
            </a:pPr>
            <a:r>
              <a:rPr lang="en-US" altLang="en-US" dirty="0"/>
              <a:t>}</a:t>
            </a:r>
            <a:endParaRPr lang="tr-TR" altLang="en-US" dirty="0"/>
          </a:p>
          <a:p>
            <a:pPr>
              <a:lnSpc>
                <a:spcPct val="90000"/>
              </a:lnSpc>
            </a:pPr>
            <a:r>
              <a:rPr lang="tr-TR" altLang="en-US" dirty="0"/>
              <a:t>myfacelets.taglib.xml</a:t>
            </a:r>
          </a:p>
          <a:p>
            <a:pPr marL="394335" lvl="1" indent="0">
              <a:lnSpc>
                <a:spcPct val="90000"/>
              </a:lnSpc>
              <a:buNone/>
            </a:pPr>
            <a:r>
              <a:rPr lang="tr-TR" altLang="en-US" dirty="0"/>
              <a:t>&lt;function&gt;</a:t>
            </a:r>
          </a:p>
          <a:p>
            <a:pPr lvl="1">
              <a:lnSpc>
                <a:spcPct val="90000"/>
              </a:lnSpc>
              <a:buNone/>
            </a:pPr>
            <a:r>
              <a:rPr lang="tr-TR" altLang="en-US" dirty="0"/>
              <a:t>		&lt;function-name&gt;length&lt;/function-name&gt;</a:t>
            </a:r>
          </a:p>
          <a:p>
            <a:pPr lvl="1">
              <a:lnSpc>
                <a:spcPct val="90000"/>
              </a:lnSpc>
              <a:buNone/>
            </a:pPr>
            <a:r>
              <a:rPr lang="tr-TR" altLang="en-US" dirty="0"/>
              <a:t>		&lt;function-class&gt;faceletsbox.utils.CustomerUtils&lt;/function-class&gt;</a:t>
            </a:r>
          </a:p>
          <a:p>
            <a:pPr lvl="1">
              <a:lnSpc>
                <a:spcPct val="90000"/>
              </a:lnSpc>
              <a:buNone/>
            </a:pPr>
            <a:r>
              <a:rPr lang="tr-TR" altLang="en-US" dirty="0"/>
              <a:t>	&lt;function-signature&gt;</a:t>
            </a:r>
          </a:p>
          <a:p>
            <a:pPr lvl="1">
              <a:lnSpc>
                <a:spcPct val="90000"/>
              </a:lnSpc>
              <a:buNone/>
            </a:pPr>
            <a:r>
              <a:rPr lang="tr-TR" altLang="en-US" dirty="0"/>
              <a:t>			java.lang.String length(java.lang.String)</a:t>
            </a:r>
          </a:p>
          <a:p>
            <a:pPr lvl="1">
              <a:lnSpc>
                <a:spcPct val="90000"/>
              </a:lnSpc>
              <a:buNone/>
            </a:pPr>
            <a:r>
              <a:rPr lang="tr-TR" altLang="en-US" dirty="0"/>
              <a:t>	&lt;/function-signature&gt;</a:t>
            </a:r>
          </a:p>
          <a:p>
            <a:pPr lvl="1">
              <a:lnSpc>
                <a:spcPct val="90000"/>
              </a:lnSpc>
              <a:buNone/>
            </a:pPr>
            <a:r>
              <a:rPr lang="tr-TR" altLang="en-US" dirty="0"/>
              <a:t>	&lt;/function&gt;</a:t>
            </a:r>
          </a:p>
          <a:p>
            <a:pPr>
              <a:lnSpc>
                <a:spcPct val="90000"/>
              </a:lnSpc>
            </a:pPr>
            <a:r>
              <a:rPr lang="tr-TR" altLang="en-US" dirty="0"/>
              <a:t>Use as;</a:t>
            </a:r>
          </a:p>
          <a:p>
            <a:pPr marL="394335" lvl="1" indent="0">
              <a:lnSpc>
                <a:spcPct val="90000"/>
              </a:lnSpc>
              <a:buNone/>
            </a:pPr>
            <a:r>
              <a:rPr lang="tr-TR" altLang="en-US" dirty="0"/>
              <a:t>#{ds:length(MyBean.userName)}</a:t>
            </a:r>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30</a:t>
            </a:fld>
            <a:endParaRPr lang="en-US"/>
          </a:p>
        </p:txBody>
      </p:sp>
    </p:spTree>
    <p:extLst>
      <p:ext uri="{BB962C8B-B14F-4D97-AF65-F5344CB8AC3E}">
        <p14:creationId xmlns:p14="http://schemas.microsoft.com/office/powerpoint/2010/main" val="1276462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JSF - Ajax</a:t>
            </a:r>
          </a:p>
        </p:txBody>
      </p:sp>
      <p:sp>
        <p:nvSpPr>
          <p:cNvPr id="3" name="Content Placeholder 2"/>
          <p:cNvSpPr>
            <a:spLocks noGrp="1"/>
          </p:cNvSpPr>
          <p:nvPr>
            <p:ph idx="1"/>
          </p:nvPr>
        </p:nvSpPr>
        <p:spPr/>
        <p:txBody>
          <a:bodyPr/>
          <a:lstStyle/>
          <a:p>
            <a:r>
              <a:rPr lang="en-US" dirty="0"/>
              <a:t>AJAX stands for Asynchronous JavaScript and Xml.</a:t>
            </a:r>
          </a:p>
          <a:p>
            <a:r>
              <a:rPr lang="en-US" dirty="0"/>
              <a:t>Ajax is a technique to use </a:t>
            </a:r>
            <a:r>
              <a:rPr lang="en-US" dirty="0" err="1"/>
              <a:t>HTTPXMLObject</a:t>
            </a:r>
            <a:r>
              <a:rPr lang="en-US" dirty="0"/>
              <a:t> of JavaScript to send data to the server and receive data from the server asynchronously. Thus using Ajax technique, </a:t>
            </a:r>
            <a:r>
              <a:rPr lang="en-US" dirty="0" err="1"/>
              <a:t>javascript</a:t>
            </a:r>
            <a:r>
              <a:rPr lang="en-US" dirty="0"/>
              <a:t> code exchanges data with the server, updates parts of the web page without reloading the whole page.</a:t>
            </a:r>
          </a:p>
          <a:p>
            <a:r>
              <a:rPr lang="en-US" dirty="0"/>
              <a:t>JSF provides </a:t>
            </a:r>
            <a:r>
              <a:rPr lang="en-US" dirty="0" err="1"/>
              <a:t>execellent</a:t>
            </a:r>
            <a:r>
              <a:rPr lang="en-US" dirty="0"/>
              <a:t> support for making ajax call. It provides f:ajax tag to handle ajax calls.</a:t>
            </a:r>
          </a:p>
          <a:p>
            <a:r>
              <a:rPr lang="en-US" dirty="0"/>
              <a:t>Syntax</a:t>
            </a:r>
          </a:p>
          <a:p>
            <a:pPr lvl="1"/>
            <a:r>
              <a:rPr lang="en-US" dirty="0">
                <a:solidFill>
                  <a:srgbClr val="0033CC"/>
                </a:solidFill>
              </a:rPr>
              <a:t>&lt;</a:t>
            </a:r>
            <a:r>
              <a:rPr lang="en-US" dirty="0" err="1">
                <a:solidFill>
                  <a:srgbClr val="0033CC"/>
                </a:solidFill>
              </a:rPr>
              <a:t>f:ajax</a:t>
            </a:r>
            <a:r>
              <a:rPr lang="en-US" dirty="0">
                <a:solidFill>
                  <a:srgbClr val="0033CC"/>
                </a:solidFill>
              </a:rPr>
              <a:t> execute = "input-component-name" render = "output-component-name" /&gt;</a:t>
            </a:r>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31</a:t>
            </a:fld>
            <a:endParaRPr lang="en-US"/>
          </a:p>
        </p:txBody>
      </p:sp>
    </p:spTree>
    <p:extLst>
      <p:ext uri="{BB962C8B-B14F-4D97-AF65-F5344CB8AC3E}">
        <p14:creationId xmlns:p14="http://schemas.microsoft.com/office/powerpoint/2010/main" val="2933885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JSF - Event Handling</a:t>
            </a:r>
          </a:p>
        </p:txBody>
      </p:sp>
      <p:sp>
        <p:nvSpPr>
          <p:cNvPr id="3" name="Content Placeholder 2"/>
          <p:cNvSpPr>
            <a:spLocks noGrp="1"/>
          </p:cNvSpPr>
          <p:nvPr>
            <p:ph idx="1"/>
          </p:nvPr>
        </p:nvSpPr>
        <p:spPr/>
        <p:txBody>
          <a:bodyPr/>
          <a:lstStyle/>
          <a:p>
            <a:r>
              <a:rPr lang="en-US" dirty="0"/>
              <a:t>When a user clicks a JSF button or link or changes any value in the text field, JSF UI component </a:t>
            </a:r>
            <a:r>
              <a:rPr lang="en-US" dirty="0">
                <a:solidFill>
                  <a:srgbClr val="0033CC"/>
                </a:solidFill>
              </a:rPr>
              <a:t>fires an event</a:t>
            </a:r>
            <a:r>
              <a:rPr lang="en-US" dirty="0"/>
              <a:t>, which will be handled by the application code. To handle such an event, an event handler is to be registered in the application code or managed bean.</a:t>
            </a:r>
          </a:p>
          <a:p>
            <a:r>
              <a:rPr lang="en-US" dirty="0"/>
              <a:t>When a UI component checks that a user event has </a:t>
            </a:r>
            <a:r>
              <a:rPr lang="en-US" dirty="0" err="1"/>
              <a:t>occured</a:t>
            </a:r>
            <a:r>
              <a:rPr lang="en-US" dirty="0"/>
              <a:t>, it creates an instance of the corresponding event class and adds it to an event list. Then, Component fires the event, i.e., checks the list of listeners for that event and calls the event notification method on each listener or handler.</a:t>
            </a:r>
          </a:p>
          <a:p>
            <a:r>
              <a:rPr lang="en-US" dirty="0"/>
              <a:t>JSF also provide system level event handlers, which can be used to perform some tasks when the application starts or is stopping.</a:t>
            </a:r>
          </a:p>
          <a:p>
            <a:endParaRPr lang="en-US" dirty="0"/>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32</a:t>
            </a:fld>
            <a:endParaRPr lang="en-US"/>
          </a:p>
        </p:txBody>
      </p:sp>
    </p:spTree>
    <p:extLst>
      <p:ext uri="{BB962C8B-B14F-4D97-AF65-F5344CB8AC3E}">
        <p14:creationId xmlns:p14="http://schemas.microsoft.com/office/powerpoint/2010/main" val="2266770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JSF - Event Handling (cont.)</a:t>
            </a:r>
          </a:p>
        </p:txBody>
      </p:sp>
      <p:sp>
        <p:nvSpPr>
          <p:cNvPr id="3" name="Content Placeholder 2"/>
          <p:cNvSpPr>
            <a:spLocks noGrp="1"/>
          </p:cNvSpPr>
          <p:nvPr>
            <p:ph idx="1"/>
          </p:nvPr>
        </p:nvSpPr>
        <p:spPr/>
        <p:txBody>
          <a:bodyPr/>
          <a:lstStyle/>
          <a:p>
            <a:r>
              <a:rPr lang="en-US" dirty="0"/>
              <a:t>Following are some important </a:t>
            </a:r>
            <a:r>
              <a:rPr lang="en-US" i="1" dirty="0"/>
              <a:t>Event Handler</a:t>
            </a:r>
            <a:r>
              <a:rPr lang="en-US" dirty="0"/>
              <a:t> in JSF 2.0:</a:t>
            </a:r>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33</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621317745"/>
              </p:ext>
            </p:extLst>
          </p:nvPr>
        </p:nvGraphicFramePr>
        <p:xfrm>
          <a:off x="429490" y="2176769"/>
          <a:ext cx="10030691" cy="2759156"/>
        </p:xfrm>
        <a:graphic>
          <a:graphicData uri="http://schemas.openxmlformats.org/drawingml/2006/table">
            <a:tbl>
              <a:tblPr firstRow="1" firstCol="1" bandRow="1">
                <a:tableStyleId>{72833802-FEF1-4C79-8D5D-14CF1EAF98D9}</a:tableStyleId>
              </a:tblPr>
              <a:tblGrid>
                <a:gridCol w="1295401">
                  <a:extLst>
                    <a:ext uri="{9D8B030D-6E8A-4147-A177-3AD203B41FA5}">
                      <a16:colId xmlns:a16="http://schemas.microsoft.com/office/drawing/2014/main" val="20000"/>
                    </a:ext>
                  </a:extLst>
                </a:gridCol>
                <a:gridCol w="8735290">
                  <a:extLst>
                    <a:ext uri="{9D8B030D-6E8A-4147-A177-3AD203B41FA5}">
                      <a16:colId xmlns:a16="http://schemas.microsoft.com/office/drawing/2014/main" val="20001"/>
                    </a:ext>
                  </a:extLst>
                </a:gridCol>
              </a:tblGrid>
              <a:tr h="262173">
                <a:tc>
                  <a:txBody>
                    <a:bodyPr/>
                    <a:lstStyle/>
                    <a:p>
                      <a:pPr marL="0" marR="0" algn="ctr">
                        <a:spcBef>
                          <a:spcPts val="0"/>
                        </a:spcBef>
                        <a:spcAft>
                          <a:spcPts val="1500"/>
                        </a:spcAft>
                      </a:pPr>
                      <a:r>
                        <a:rPr lang="en-US" sz="1800" dirty="0">
                          <a:effectLst/>
                          <a:latin typeface="Tahoma" panose="020B0604030504040204" pitchFamily="34" charset="0"/>
                          <a:ea typeface="Tahoma" panose="020B0604030504040204" pitchFamily="34" charset="0"/>
                          <a:cs typeface="Tahoma" panose="020B0604030504040204" pitchFamily="34" charset="0"/>
                        </a:rPr>
                        <a:t>S.No</a:t>
                      </a:r>
                      <a:endPar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9622" marR="69622" marT="69622" marB="69622"/>
                </a:tc>
                <a:tc>
                  <a:txBody>
                    <a:bodyPr/>
                    <a:lstStyle/>
                    <a:p>
                      <a:pPr marL="0" marR="0" algn="ctr">
                        <a:spcBef>
                          <a:spcPts val="0"/>
                        </a:spcBef>
                        <a:spcAft>
                          <a:spcPts val="1500"/>
                        </a:spcAft>
                      </a:pPr>
                      <a:r>
                        <a:rPr lang="en-US" sz="1800">
                          <a:effectLst/>
                          <a:latin typeface="Tahoma" panose="020B0604030504040204" pitchFamily="34" charset="0"/>
                          <a:ea typeface="Tahoma" panose="020B0604030504040204" pitchFamily="34" charset="0"/>
                          <a:cs typeface="Tahoma" panose="020B0604030504040204" pitchFamily="34" charset="0"/>
                        </a:rPr>
                        <a:t>Event Handlers &amp; Description</a:t>
                      </a:r>
                      <a:endParaRPr lang="en-US" sz="18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9622" marR="69622" marT="69622" marB="69622"/>
                </a:tc>
                <a:extLst>
                  <a:ext uri="{0D108BD9-81ED-4DB2-BD59-A6C34878D82A}">
                    <a16:rowId xmlns:a16="http://schemas.microsoft.com/office/drawing/2014/main" val="10000"/>
                  </a:ext>
                </a:extLst>
              </a:tr>
              <a:tr h="548994">
                <a:tc>
                  <a:txBody>
                    <a:bodyPr/>
                    <a:lstStyle/>
                    <a:p>
                      <a:pPr marL="0" marR="0" algn="ctr">
                        <a:spcBef>
                          <a:spcPts val="0"/>
                        </a:spcBef>
                        <a:spcAft>
                          <a:spcPts val="1500"/>
                        </a:spcAft>
                      </a:pPr>
                      <a:r>
                        <a:rPr lang="en-US" sz="1800" dirty="0">
                          <a:effectLst/>
                          <a:latin typeface="Tahoma" panose="020B0604030504040204" pitchFamily="34" charset="0"/>
                          <a:ea typeface="Tahoma" panose="020B0604030504040204" pitchFamily="34" charset="0"/>
                          <a:cs typeface="Tahoma" panose="020B0604030504040204" pitchFamily="34" charset="0"/>
                        </a:rPr>
                        <a:t>1</a:t>
                      </a:r>
                      <a:endPar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9622" marR="69622" marT="69622" marB="69622" anchor="ctr"/>
                </a:tc>
                <a:tc>
                  <a:txBody>
                    <a:bodyPr/>
                    <a:lstStyle/>
                    <a:p>
                      <a:pPr marL="0" marR="0">
                        <a:spcBef>
                          <a:spcPts val="0"/>
                        </a:spcBef>
                        <a:spcAft>
                          <a:spcPts val="1500"/>
                        </a:spcAft>
                      </a:pPr>
                      <a:r>
                        <a:rPr lang="en-US" sz="1800" u="none" strike="noStrike" dirty="0">
                          <a:effectLst/>
                          <a:latin typeface="Tahoma" panose="020B0604030504040204" pitchFamily="34" charset="0"/>
                          <a:ea typeface="Tahoma" panose="020B0604030504040204" pitchFamily="34" charset="0"/>
                          <a:cs typeface="Tahoma" panose="020B0604030504040204" pitchFamily="34" charset="0"/>
                        </a:rPr>
                        <a:t>valueChangeListener</a:t>
                      </a:r>
                      <a:endParaRPr lang="en-US" sz="1800" dirty="0">
                        <a:effectLst/>
                        <a:latin typeface="Tahoma" panose="020B0604030504040204" pitchFamily="34" charset="0"/>
                        <a:ea typeface="Tahoma" panose="020B0604030504040204" pitchFamily="34" charset="0"/>
                        <a:cs typeface="Tahoma" panose="020B0604030504040204" pitchFamily="34" charset="0"/>
                      </a:endParaRPr>
                    </a:p>
                    <a:p>
                      <a:pPr marL="30480" marR="30480" algn="just">
                        <a:lnSpc>
                          <a:spcPts val="1800"/>
                        </a:lnSpc>
                        <a:spcBef>
                          <a:spcPts val="0"/>
                        </a:spcBef>
                        <a:spcAft>
                          <a:spcPts val="720"/>
                        </a:spcAft>
                      </a:pPr>
                      <a:r>
                        <a:rPr lang="en-US" sz="1800" dirty="0">
                          <a:effectLst/>
                          <a:latin typeface="Tahoma" panose="020B0604030504040204" pitchFamily="34" charset="0"/>
                          <a:ea typeface="Tahoma" panose="020B0604030504040204" pitchFamily="34" charset="0"/>
                          <a:cs typeface="Tahoma" panose="020B0604030504040204" pitchFamily="34" charset="0"/>
                        </a:rPr>
                        <a:t>Value change events get fired when the user make changes in input components.</a:t>
                      </a:r>
                      <a:endPar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9622" marR="69622" marT="69622" marB="69622"/>
                </a:tc>
                <a:extLst>
                  <a:ext uri="{0D108BD9-81ED-4DB2-BD59-A6C34878D82A}">
                    <a16:rowId xmlns:a16="http://schemas.microsoft.com/office/drawing/2014/main" val="10001"/>
                  </a:ext>
                </a:extLst>
              </a:tr>
              <a:tr h="481238">
                <a:tc>
                  <a:txBody>
                    <a:bodyPr/>
                    <a:lstStyle/>
                    <a:p>
                      <a:pPr marL="0" marR="0" algn="ctr">
                        <a:spcBef>
                          <a:spcPts val="0"/>
                        </a:spcBef>
                        <a:spcAft>
                          <a:spcPts val="0"/>
                        </a:spcAft>
                      </a:pPr>
                      <a:r>
                        <a:rPr lang="en-US" sz="1800">
                          <a:effectLst/>
                          <a:latin typeface="Tahoma" panose="020B0604030504040204" pitchFamily="34" charset="0"/>
                          <a:ea typeface="Tahoma" panose="020B0604030504040204" pitchFamily="34" charset="0"/>
                          <a:cs typeface="Tahoma" panose="020B0604030504040204" pitchFamily="34" charset="0"/>
                        </a:rPr>
                        <a:t>2</a:t>
                      </a:r>
                      <a:endParaRPr lang="en-US" sz="18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9622" marR="69622" marT="69622" marB="69622" anchor="ctr"/>
                </a:tc>
                <a:tc>
                  <a:txBody>
                    <a:bodyPr/>
                    <a:lstStyle/>
                    <a:p>
                      <a:pPr marL="0" marR="0">
                        <a:spcBef>
                          <a:spcPts val="0"/>
                        </a:spcBef>
                        <a:spcAft>
                          <a:spcPts val="0"/>
                        </a:spcAft>
                      </a:pPr>
                      <a:r>
                        <a:rPr lang="en-US" sz="1800" u="none" strike="noStrike" dirty="0">
                          <a:effectLst/>
                          <a:latin typeface="Tahoma" panose="020B0604030504040204" pitchFamily="34" charset="0"/>
                          <a:ea typeface="Tahoma" panose="020B0604030504040204" pitchFamily="34" charset="0"/>
                          <a:cs typeface="Tahoma" panose="020B0604030504040204" pitchFamily="34" charset="0"/>
                        </a:rPr>
                        <a:t>actionListener</a:t>
                      </a:r>
                      <a:endParaRPr lang="en-US" sz="1800" dirty="0">
                        <a:effectLst/>
                        <a:latin typeface="Tahoma" panose="020B0604030504040204" pitchFamily="34" charset="0"/>
                        <a:ea typeface="Tahoma" panose="020B0604030504040204" pitchFamily="34" charset="0"/>
                        <a:cs typeface="Tahoma" panose="020B0604030504040204" pitchFamily="34" charset="0"/>
                      </a:endParaRPr>
                    </a:p>
                    <a:p>
                      <a:pPr marL="30480" marR="30480" algn="just">
                        <a:lnSpc>
                          <a:spcPts val="1800"/>
                        </a:lnSpc>
                        <a:spcBef>
                          <a:spcPts val="0"/>
                        </a:spcBef>
                        <a:spcAft>
                          <a:spcPts val="720"/>
                        </a:spcAft>
                      </a:pPr>
                      <a:r>
                        <a:rPr lang="en-US" sz="1800" dirty="0">
                          <a:effectLst/>
                          <a:latin typeface="Tahoma" panose="020B0604030504040204" pitchFamily="34" charset="0"/>
                          <a:ea typeface="Tahoma" panose="020B0604030504040204" pitchFamily="34" charset="0"/>
                          <a:cs typeface="Tahoma" panose="020B0604030504040204" pitchFamily="34" charset="0"/>
                        </a:rPr>
                        <a:t>Action events get fired when the user clicks a button or link component.</a:t>
                      </a:r>
                      <a:endPar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9622" marR="69622" marT="69622" marB="69622"/>
                </a:tc>
                <a:extLst>
                  <a:ext uri="{0D108BD9-81ED-4DB2-BD59-A6C34878D82A}">
                    <a16:rowId xmlns:a16="http://schemas.microsoft.com/office/drawing/2014/main" val="10002"/>
                  </a:ext>
                </a:extLst>
              </a:tr>
              <a:tr h="575068">
                <a:tc>
                  <a:txBody>
                    <a:bodyPr/>
                    <a:lstStyle/>
                    <a:p>
                      <a:pPr marL="0" marR="0" algn="ctr">
                        <a:spcBef>
                          <a:spcPts val="0"/>
                        </a:spcBef>
                        <a:spcAft>
                          <a:spcPts val="0"/>
                        </a:spcAft>
                      </a:pPr>
                      <a:r>
                        <a:rPr lang="en-US" sz="1800">
                          <a:effectLst/>
                          <a:latin typeface="Tahoma" panose="020B0604030504040204" pitchFamily="34" charset="0"/>
                          <a:ea typeface="Tahoma" panose="020B0604030504040204" pitchFamily="34" charset="0"/>
                          <a:cs typeface="Tahoma" panose="020B0604030504040204" pitchFamily="34" charset="0"/>
                        </a:rPr>
                        <a:t>3</a:t>
                      </a:r>
                      <a:endParaRPr lang="en-US" sz="180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9622" marR="69622" marT="69622" marB="69622" anchor="ctr"/>
                </a:tc>
                <a:tc>
                  <a:txBody>
                    <a:bodyPr/>
                    <a:lstStyle/>
                    <a:p>
                      <a:pPr marL="0" marR="0">
                        <a:spcBef>
                          <a:spcPts val="0"/>
                        </a:spcBef>
                        <a:spcAft>
                          <a:spcPts val="0"/>
                        </a:spcAft>
                      </a:pPr>
                      <a:r>
                        <a:rPr lang="en-US" sz="1800" u="none" strike="noStrike" dirty="0">
                          <a:effectLst/>
                          <a:latin typeface="Tahoma" panose="020B0604030504040204" pitchFamily="34" charset="0"/>
                          <a:ea typeface="Tahoma" panose="020B0604030504040204" pitchFamily="34" charset="0"/>
                          <a:cs typeface="Tahoma" panose="020B0604030504040204" pitchFamily="34" charset="0"/>
                        </a:rPr>
                        <a:t>Application Events</a:t>
                      </a:r>
                      <a:endParaRPr lang="en-US" sz="1800" dirty="0">
                        <a:effectLst/>
                        <a:latin typeface="Tahoma" panose="020B0604030504040204" pitchFamily="34" charset="0"/>
                        <a:ea typeface="Tahoma" panose="020B0604030504040204" pitchFamily="34" charset="0"/>
                        <a:cs typeface="Tahoma" panose="020B0604030504040204" pitchFamily="34" charset="0"/>
                      </a:endParaRPr>
                    </a:p>
                    <a:p>
                      <a:pPr marL="30480" marR="30480" algn="just">
                        <a:lnSpc>
                          <a:spcPts val="1800"/>
                        </a:lnSpc>
                        <a:spcBef>
                          <a:spcPts val="0"/>
                        </a:spcBef>
                        <a:spcAft>
                          <a:spcPts val="720"/>
                        </a:spcAft>
                      </a:pPr>
                      <a:r>
                        <a:rPr lang="en-US" sz="1800" dirty="0">
                          <a:effectLst/>
                          <a:latin typeface="Tahoma" panose="020B0604030504040204" pitchFamily="34" charset="0"/>
                          <a:ea typeface="Tahoma" panose="020B0604030504040204" pitchFamily="34" charset="0"/>
                          <a:cs typeface="Tahoma" panose="020B0604030504040204" pitchFamily="34" charset="0"/>
                        </a:rPr>
                        <a:t>Events firing during JSF lifecycle: PostConstructApplicationEvent, PreDestroyApplicationEvent , PreRenderViewEvent.</a:t>
                      </a:r>
                      <a:endPar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9622" marR="69622" marT="69622" marB="69622"/>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003748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Java Server Faces (cont.)</a:t>
            </a:r>
            <a:endParaRPr lang="en-US" dirty="0"/>
          </a:p>
        </p:txBody>
      </p:sp>
      <p:sp>
        <p:nvSpPr>
          <p:cNvPr id="3" name="Content Placeholder 2"/>
          <p:cNvSpPr>
            <a:spLocks noGrp="1"/>
          </p:cNvSpPr>
          <p:nvPr>
            <p:ph idx="1"/>
          </p:nvPr>
        </p:nvSpPr>
        <p:spPr/>
        <p:txBody>
          <a:bodyPr>
            <a:normAutofit lnSpcReduction="10000"/>
          </a:bodyPr>
          <a:lstStyle/>
          <a:p>
            <a:r>
              <a:rPr lang="en-US" altLang="en-US" dirty="0"/>
              <a:t>Harder to work with than the average web application framework</a:t>
            </a:r>
          </a:p>
          <a:p>
            <a:pPr lvl="1"/>
            <a:r>
              <a:rPr lang="en-US" altLang="en-US" dirty="0"/>
              <a:t>Big learning curve</a:t>
            </a:r>
          </a:p>
          <a:p>
            <a:pPr lvl="1"/>
            <a:r>
              <a:rPr lang="en-US" altLang="en-US" dirty="0"/>
              <a:t>Have to understand the request cycle well</a:t>
            </a:r>
          </a:p>
          <a:p>
            <a:pPr lvl="2"/>
            <a:r>
              <a:rPr lang="en-US" altLang="en-US" dirty="0"/>
              <a:t>Especially the ways JSF may short circuit it</a:t>
            </a:r>
          </a:p>
          <a:p>
            <a:r>
              <a:rPr lang="en-US" altLang="en-US" dirty="0"/>
              <a:t>Prevents you from accessing half the capability of HTML</a:t>
            </a:r>
          </a:p>
          <a:p>
            <a:pPr lvl="1"/>
            <a:r>
              <a:rPr lang="en-US" altLang="en-US" dirty="0"/>
              <a:t>Abstraction done via custom </a:t>
            </a:r>
            <a:r>
              <a:rPr lang="en-US" altLang="en-US" dirty="0" err="1"/>
              <a:t>taglibs</a:t>
            </a:r>
            <a:r>
              <a:rPr lang="en-US" altLang="en-US" dirty="0"/>
              <a:t> which make the templates into “JSF XML”</a:t>
            </a:r>
          </a:p>
          <a:p>
            <a:pPr lvl="1"/>
            <a:r>
              <a:rPr lang="en-US" altLang="en-US" dirty="0"/>
              <a:t>Logic in template and custom tags defeat the goal of separation of UI and logic</a:t>
            </a:r>
          </a:p>
          <a:p>
            <a:r>
              <a:rPr lang="en-US" altLang="en-US" dirty="0"/>
              <a:t>JSF event-model introduces the need for wrappers to actually deal with model</a:t>
            </a:r>
          </a:p>
          <a:p>
            <a:pPr lvl="1"/>
            <a:r>
              <a:rPr lang="en-US" altLang="en-US" dirty="0"/>
              <a:t>Must keep the component tree and event-model in session</a:t>
            </a:r>
          </a:p>
        </p:txBody>
      </p:sp>
      <p:sp>
        <p:nvSpPr>
          <p:cNvPr id="4" name="Slide Number Placeholder 3"/>
          <p:cNvSpPr>
            <a:spLocks noGrp="1"/>
          </p:cNvSpPr>
          <p:nvPr>
            <p:ph type="sldNum" sz="quarter" idx="12"/>
          </p:nvPr>
        </p:nvSpPr>
        <p:spPr/>
        <p:txBody>
          <a:bodyPr/>
          <a:lstStyle/>
          <a:p>
            <a:fld id="{DA60BA0E-20D0-4E7C-B286-26C960A6788F}" type="slidenum">
              <a:rPr lang="en-US" smtClean="0"/>
              <a:pPr/>
              <a:t>4</a:t>
            </a:fld>
            <a:endParaRPr lang="en-US"/>
          </a:p>
        </p:txBody>
      </p:sp>
    </p:spTree>
    <p:extLst>
      <p:ext uri="{BB962C8B-B14F-4D97-AF65-F5344CB8AC3E}">
        <p14:creationId xmlns:p14="http://schemas.microsoft.com/office/powerpoint/2010/main" val="3749139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MVC</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5</a:t>
            </a:fld>
            <a:endParaRPr lang="en-US"/>
          </a:p>
        </p:txBody>
      </p:sp>
      <p:pic>
        <p:nvPicPr>
          <p:cNvPr id="5" name="Picture 4"/>
          <p:cNvPicPr>
            <a:picLocks noChangeAspect="1"/>
          </p:cNvPicPr>
          <p:nvPr/>
        </p:nvPicPr>
        <p:blipFill>
          <a:blip r:embed="rId2"/>
          <a:stretch>
            <a:fillRect/>
          </a:stretch>
        </p:blipFill>
        <p:spPr>
          <a:xfrm>
            <a:off x="1371600" y="1828800"/>
            <a:ext cx="8566897" cy="4191000"/>
          </a:xfrm>
          <a:prstGeom prst="rect">
            <a:avLst/>
          </a:prstGeom>
        </p:spPr>
      </p:pic>
    </p:spTree>
    <p:extLst>
      <p:ext uri="{BB962C8B-B14F-4D97-AF65-F5344CB8AC3E}">
        <p14:creationId xmlns:p14="http://schemas.microsoft.com/office/powerpoint/2010/main" val="443338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JSF structure</a:t>
            </a:r>
            <a:endParaRPr lang="en-US" dirty="0"/>
          </a:p>
        </p:txBody>
      </p:sp>
      <p:sp>
        <p:nvSpPr>
          <p:cNvPr id="3" name="Content Placeholder 2"/>
          <p:cNvSpPr>
            <a:spLocks noGrp="1"/>
          </p:cNvSpPr>
          <p:nvPr>
            <p:ph idx="1"/>
          </p:nvPr>
        </p:nvSpPr>
        <p:spPr>
          <a:xfrm>
            <a:off x="249383" y="1371600"/>
            <a:ext cx="5846618" cy="4876800"/>
          </a:xfrm>
        </p:spPr>
        <p:txBody>
          <a:bodyPr/>
          <a:lstStyle/>
          <a:p>
            <a:pPr>
              <a:lnSpc>
                <a:spcPct val="90000"/>
              </a:lnSpc>
            </a:pPr>
            <a:r>
              <a:rPr lang="en-US" altLang="en-US" dirty="0"/>
              <a:t>The </a:t>
            </a:r>
            <a:r>
              <a:rPr lang="en-US" altLang="en-US" b="1" dirty="0"/>
              <a:t>template</a:t>
            </a:r>
            <a:r>
              <a:rPr lang="en-US" altLang="en-US" dirty="0"/>
              <a:t> (most commonly </a:t>
            </a:r>
            <a:r>
              <a:rPr lang="en-US" altLang="en-US" dirty="0" err="1"/>
              <a:t>jsp</a:t>
            </a:r>
            <a:r>
              <a:rPr lang="en-US" altLang="en-US" dirty="0"/>
              <a:t>) defines the interface</a:t>
            </a:r>
          </a:p>
          <a:p>
            <a:pPr>
              <a:lnSpc>
                <a:spcPct val="90000"/>
              </a:lnSpc>
            </a:pPr>
            <a:r>
              <a:rPr lang="en-US" altLang="en-US" dirty="0"/>
              <a:t>The </a:t>
            </a:r>
            <a:r>
              <a:rPr lang="en-US" altLang="en-US" b="1" dirty="0"/>
              <a:t>faces-</a:t>
            </a:r>
            <a:r>
              <a:rPr lang="en-US" altLang="en-US" b="1" dirty="0" err="1"/>
              <a:t>config</a:t>
            </a:r>
            <a:r>
              <a:rPr lang="en-US" altLang="en-US" dirty="0"/>
              <a:t> defines the navigation and the backing beans</a:t>
            </a:r>
          </a:p>
          <a:p>
            <a:pPr>
              <a:lnSpc>
                <a:spcPct val="90000"/>
              </a:lnSpc>
            </a:pPr>
            <a:r>
              <a:rPr lang="en-US" altLang="en-US" b="1" dirty="0"/>
              <a:t>Backing beans</a:t>
            </a:r>
            <a:r>
              <a:rPr lang="en-US" altLang="en-US" dirty="0"/>
              <a:t> handle action processing, navigation processing, and connections to the logic (business) layer</a:t>
            </a:r>
          </a:p>
          <a:p>
            <a:pPr>
              <a:lnSpc>
                <a:spcPct val="90000"/>
              </a:lnSpc>
            </a:pPr>
            <a:r>
              <a:rPr lang="en-US" altLang="en-US" b="1" dirty="0"/>
              <a:t>Wrapper</a:t>
            </a:r>
            <a:r>
              <a:rPr lang="en-US" altLang="en-US" dirty="0"/>
              <a:t> bean wraps the data POJOs for JSF handling</a:t>
            </a:r>
          </a:p>
          <a:p>
            <a:pPr>
              <a:lnSpc>
                <a:spcPct val="90000"/>
              </a:lnSpc>
            </a:pPr>
            <a:r>
              <a:rPr lang="en-US" altLang="en-US" b="1" dirty="0"/>
              <a:t>Logic layer</a:t>
            </a:r>
            <a:r>
              <a:rPr lang="en-US" altLang="en-US" dirty="0"/>
              <a:t> beans can be injected as defined in the faces-</a:t>
            </a:r>
            <a:r>
              <a:rPr lang="en-US" altLang="en-US" dirty="0" err="1"/>
              <a:t>config</a:t>
            </a:r>
            <a:endParaRPr lang="en-US" altLang="en-US" dirty="0"/>
          </a:p>
          <a:p>
            <a:pPr>
              <a:lnSpc>
                <a:spcPct val="90000"/>
              </a:lnSpc>
            </a:pPr>
            <a:r>
              <a:rPr lang="en-US" altLang="en-US" b="1" dirty="0"/>
              <a:t>Model</a:t>
            </a:r>
            <a:r>
              <a:rPr lang="en-US" altLang="en-US" dirty="0"/>
              <a:t> is basic data POJO</a:t>
            </a:r>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6</a:t>
            </a:fld>
            <a:endParaRPr lang="en-US"/>
          </a:p>
        </p:txBody>
      </p:sp>
      <p:grpSp>
        <p:nvGrpSpPr>
          <p:cNvPr id="5" name="Group 4"/>
          <p:cNvGrpSpPr/>
          <p:nvPr/>
        </p:nvGrpSpPr>
        <p:grpSpPr>
          <a:xfrm>
            <a:off x="6284495" y="1385632"/>
            <a:ext cx="3657600" cy="4495800"/>
            <a:chOff x="4876800" y="1371600"/>
            <a:chExt cx="3657600" cy="4495800"/>
          </a:xfrm>
        </p:grpSpPr>
        <p:sp>
          <p:nvSpPr>
            <p:cNvPr id="6" name="Rectangle 4"/>
            <p:cNvSpPr>
              <a:spLocks noChangeArrowheads="1"/>
            </p:cNvSpPr>
            <p:nvPr/>
          </p:nvSpPr>
          <p:spPr bwMode="auto">
            <a:xfrm>
              <a:off x="6858000" y="1371600"/>
              <a:ext cx="1676400" cy="609600"/>
            </a:xfrm>
            <a:prstGeom prst="rect">
              <a:avLst/>
            </a:prstGeom>
            <a:gradFill rotWithShape="0">
              <a:gsLst>
                <a:gs pos="0">
                  <a:srgbClr val="FFFF00"/>
                </a:gs>
                <a:gs pos="100000">
                  <a:srgbClr val="9F0000"/>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latin typeface="Arial" panose="020B0604020202020204" pitchFamily="34" charset="0"/>
                </a:rPr>
                <a:t>Template</a:t>
              </a:r>
            </a:p>
            <a:p>
              <a:r>
                <a:rPr lang="en-US" altLang="en-US" sz="1400">
                  <a:latin typeface="Arial" panose="020B0604020202020204" pitchFamily="34" charset="0"/>
                </a:rPr>
                <a:t>(jsp)</a:t>
              </a:r>
              <a:endParaRPr lang="en-US" altLang="en-US">
                <a:latin typeface="Arial" panose="020B0604020202020204" pitchFamily="34" charset="0"/>
              </a:endParaRPr>
            </a:p>
          </p:txBody>
        </p:sp>
        <p:sp>
          <p:nvSpPr>
            <p:cNvPr id="7" name="Rectangle 5"/>
            <p:cNvSpPr>
              <a:spLocks noChangeArrowheads="1"/>
            </p:cNvSpPr>
            <p:nvPr/>
          </p:nvSpPr>
          <p:spPr bwMode="auto">
            <a:xfrm>
              <a:off x="6858000" y="2971800"/>
              <a:ext cx="1676400" cy="609600"/>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latin typeface="Arial" panose="020B0604020202020204" pitchFamily="34" charset="0"/>
                </a:rPr>
                <a:t>Backing Bean</a:t>
              </a:r>
            </a:p>
            <a:p>
              <a:r>
                <a:rPr lang="en-US" altLang="en-US" sz="1400">
                  <a:latin typeface="Arial" panose="020B0604020202020204" pitchFamily="34" charset="0"/>
                </a:rPr>
                <a:t>(java)</a:t>
              </a:r>
              <a:endParaRPr lang="en-US" altLang="en-US">
                <a:latin typeface="Arial" panose="020B0604020202020204" pitchFamily="34" charset="0"/>
              </a:endParaRPr>
            </a:p>
          </p:txBody>
        </p:sp>
        <p:sp>
          <p:nvSpPr>
            <p:cNvPr id="8" name="Rectangle 6"/>
            <p:cNvSpPr>
              <a:spLocks noChangeArrowheads="1"/>
            </p:cNvSpPr>
            <p:nvPr/>
          </p:nvSpPr>
          <p:spPr bwMode="auto">
            <a:xfrm>
              <a:off x="6858000" y="4495800"/>
              <a:ext cx="1676400" cy="609600"/>
            </a:xfrm>
            <a:prstGeom prst="rect">
              <a:avLst/>
            </a:prstGeom>
            <a:solidFill>
              <a:srgbClr val="00FF00"/>
            </a:solidFill>
            <a:ln w="38100" cmpd="dbl">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latin typeface="Arial" panose="020B0604020202020204" pitchFamily="34" charset="0"/>
                </a:rPr>
                <a:t>Logic Layer</a:t>
              </a:r>
            </a:p>
            <a:p>
              <a:r>
                <a:rPr lang="en-US" altLang="en-US" sz="1400">
                  <a:latin typeface="Arial" panose="020B0604020202020204" pitchFamily="34" charset="0"/>
                </a:rPr>
                <a:t>(rest of app)</a:t>
              </a:r>
              <a:endParaRPr lang="en-US" altLang="en-US">
                <a:latin typeface="Arial" panose="020B0604020202020204" pitchFamily="34" charset="0"/>
              </a:endParaRPr>
            </a:p>
          </p:txBody>
        </p:sp>
        <p:sp>
          <p:nvSpPr>
            <p:cNvPr id="9" name="Rectangle 7"/>
            <p:cNvSpPr>
              <a:spLocks noChangeArrowheads="1"/>
            </p:cNvSpPr>
            <p:nvPr/>
          </p:nvSpPr>
          <p:spPr bwMode="auto">
            <a:xfrm>
              <a:off x="4876800" y="2133600"/>
              <a:ext cx="1676400" cy="6096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dirty="0">
                  <a:latin typeface="Arial" panose="020B0604020202020204" pitchFamily="34" charset="0"/>
                </a:rPr>
                <a:t>faces-config</a:t>
              </a:r>
              <a:endParaRPr lang="en-US" altLang="en-US" sz="1400" dirty="0">
                <a:latin typeface="Arial" panose="020B0604020202020204" pitchFamily="34" charset="0"/>
              </a:endParaRPr>
            </a:p>
            <a:p>
              <a:r>
                <a:rPr lang="en-US" altLang="en-US" sz="1400" dirty="0">
                  <a:latin typeface="Arial" panose="020B0604020202020204" pitchFamily="34" charset="0"/>
                </a:rPr>
                <a:t>(xml)</a:t>
              </a:r>
              <a:endParaRPr lang="en-US" altLang="en-US" dirty="0">
                <a:latin typeface="Arial" panose="020B0604020202020204" pitchFamily="34" charset="0"/>
              </a:endParaRPr>
            </a:p>
          </p:txBody>
        </p:sp>
        <p:sp>
          <p:nvSpPr>
            <p:cNvPr id="10" name="Line 12"/>
            <p:cNvSpPr>
              <a:spLocks noChangeShapeType="1"/>
            </p:cNvSpPr>
            <p:nvPr/>
          </p:nvSpPr>
          <p:spPr bwMode="auto">
            <a:xfrm>
              <a:off x="7696200" y="1981200"/>
              <a:ext cx="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Line 13"/>
            <p:cNvSpPr>
              <a:spLocks noChangeShapeType="1"/>
            </p:cNvSpPr>
            <p:nvPr/>
          </p:nvSpPr>
          <p:spPr bwMode="auto">
            <a:xfrm>
              <a:off x="7696200" y="3581400"/>
              <a:ext cx="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Line 14"/>
            <p:cNvSpPr>
              <a:spLocks noChangeShapeType="1"/>
            </p:cNvSpPr>
            <p:nvPr/>
          </p:nvSpPr>
          <p:spPr bwMode="auto">
            <a:xfrm flipH="1" flipV="1">
              <a:off x="5715000" y="2743200"/>
              <a:ext cx="1981200" cy="17526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Rectangle 15"/>
            <p:cNvSpPr>
              <a:spLocks noChangeArrowheads="1"/>
            </p:cNvSpPr>
            <p:nvPr/>
          </p:nvSpPr>
          <p:spPr bwMode="auto">
            <a:xfrm>
              <a:off x="4876800" y="3733800"/>
              <a:ext cx="1676400" cy="609600"/>
            </a:xfrm>
            <a:prstGeom prst="rect">
              <a:avLst/>
            </a:prstGeom>
            <a:gradFill rotWithShape="0">
              <a:gsLst>
                <a:gs pos="0">
                  <a:srgbClr val="C19FFA"/>
                </a:gs>
                <a:gs pos="100000">
                  <a:srgbClr val="FF0300"/>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latin typeface="Arial" panose="020B0604020202020204" pitchFamily="34" charset="0"/>
                </a:rPr>
                <a:t>Wrapper</a:t>
              </a:r>
              <a:endParaRPr lang="en-US" altLang="en-US" sz="1400">
                <a:latin typeface="Arial" panose="020B0604020202020204" pitchFamily="34" charset="0"/>
              </a:endParaRPr>
            </a:p>
            <a:p>
              <a:r>
                <a:rPr lang="en-US" altLang="en-US" sz="1400">
                  <a:latin typeface="Arial" panose="020B0604020202020204" pitchFamily="34" charset="0"/>
                </a:rPr>
                <a:t>(java)</a:t>
              </a:r>
              <a:endParaRPr lang="en-US" altLang="en-US">
                <a:latin typeface="Arial" panose="020B0604020202020204" pitchFamily="34" charset="0"/>
              </a:endParaRPr>
            </a:p>
          </p:txBody>
        </p:sp>
        <p:sp>
          <p:nvSpPr>
            <p:cNvPr id="14" name="Rectangle 16"/>
            <p:cNvSpPr>
              <a:spLocks noChangeArrowheads="1"/>
            </p:cNvSpPr>
            <p:nvPr/>
          </p:nvSpPr>
          <p:spPr bwMode="auto">
            <a:xfrm>
              <a:off x="4876800" y="5257800"/>
              <a:ext cx="1676400" cy="609600"/>
            </a:xfrm>
            <a:prstGeom prst="rect">
              <a:avLst/>
            </a:prstGeom>
            <a:solidFill>
              <a:srgbClr val="CC99FF"/>
            </a:solidFill>
            <a:ln w="38100" cmpd="dbl">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latin typeface="Arial" panose="020B0604020202020204" pitchFamily="34" charset="0"/>
                </a:rPr>
                <a:t>model</a:t>
              </a:r>
              <a:endParaRPr lang="en-US" altLang="en-US" sz="1400">
                <a:latin typeface="Arial" panose="020B0604020202020204" pitchFamily="34" charset="0"/>
              </a:endParaRPr>
            </a:p>
            <a:p>
              <a:r>
                <a:rPr lang="en-US" altLang="en-US" sz="1400">
                  <a:latin typeface="Arial" panose="020B0604020202020204" pitchFamily="34" charset="0"/>
                </a:rPr>
                <a:t>(java)</a:t>
              </a:r>
              <a:endParaRPr lang="en-US" altLang="en-US">
                <a:latin typeface="Arial" panose="020B0604020202020204" pitchFamily="34" charset="0"/>
              </a:endParaRPr>
            </a:p>
          </p:txBody>
        </p:sp>
        <p:sp>
          <p:nvSpPr>
            <p:cNvPr id="15" name="Line 17"/>
            <p:cNvSpPr>
              <a:spLocks noChangeShapeType="1"/>
            </p:cNvSpPr>
            <p:nvPr/>
          </p:nvSpPr>
          <p:spPr bwMode="auto">
            <a:xfrm flipH="1">
              <a:off x="6553200" y="5105400"/>
              <a:ext cx="11430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18"/>
            <p:cNvSpPr>
              <a:spLocks noChangeShapeType="1"/>
            </p:cNvSpPr>
            <p:nvPr/>
          </p:nvSpPr>
          <p:spPr bwMode="auto">
            <a:xfrm>
              <a:off x="5715000" y="4343400"/>
              <a:ext cx="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19"/>
            <p:cNvSpPr>
              <a:spLocks noChangeShapeType="1"/>
            </p:cNvSpPr>
            <p:nvPr/>
          </p:nvSpPr>
          <p:spPr bwMode="auto">
            <a:xfrm flipH="1">
              <a:off x="5715000" y="3276600"/>
              <a:ext cx="11430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Line 20"/>
            <p:cNvSpPr>
              <a:spLocks noChangeShapeType="1"/>
            </p:cNvSpPr>
            <p:nvPr/>
          </p:nvSpPr>
          <p:spPr bwMode="auto">
            <a:xfrm flipV="1">
              <a:off x="5715000" y="1676400"/>
              <a:ext cx="11430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Line 21"/>
            <p:cNvSpPr>
              <a:spLocks noChangeShapeType="1"/>
            </p:cNvSpPr>
            <p:nvPr/>
          </p:nvSpPr>
          <p:spPr bwMode="auto">
            <a:xfrm>
              <a:off x="5715000" y="2743200"/>
              <a:ext cx="11430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1827459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JSF templates</a:t>
            </a:r>
            <a:endParaRPr lang="en-US" dirty="0"/>
          </a:p>
        </p:txBody>
      </p:sp>
      <p:sp>
        <p:nvSpPr>
          <p:cNvPr id="3" name="Content Placeholder 2"/>
          <p:cNvSpPr>
            <a:spLocks noGrp="1"/>
          </p:cNvSpPr>
          <p:nvPr>
            <p:ph idx="1"/>
          </p:nvPr>
        </p:nvSpPr>
        <p:spPr/>
        <p:txBody>
          <a:bodyPr/>
          <a:lstStyle/>
          <a:p>
            <a:pPr>
              <a:lnSpc>
                <a:spcPct val="90000"/>
              </a:lnSpc>
            </a:pPr>
            <a:r>
              <a:rPr lang="en-US" altLang="en-US" dirty="0"/>
              <a:t>JSP files most of the time</a:t>
            </a:r>
          </a:p>
          <a:p>
            <a:pPr>
              <a:lnSpc>
                <a:spcPct val="90000"/>
              </a:lnSpc>
            </a:pPr>
            <a:r>
              <a:rPr lang="en-US" altLang="en-US" dirty="0"/>
              <a:t>Heavily reliant on tag libraries (</a:t>
            </a:r>
            <a:r>
              <a:rPr lang="en-US" altLang="en-US" dirty="0" err="1"/>
              <a:t>taglibs</a:t>
            </a:r>
            <a:r>
              <a:rPr lang="en-US" altLang="en-US" dirty="0"/>
              <a:t>)</a:t>
            </a:r>
          </a:p>
          <a:p>
            <a:pPr lvl="1">
              <a:lnSpc>
                <a:spcPct val="90000"/>
              </a:lnSpc>
            </a:pPr>
            <a:r>
              <a:rPr lang="en-US" altLang="en-US" dirty="0"/>
              <a:t>Core (f) - basic page definition tags</a:t>
            </a:r>
          </a:p>
          <a:p>
            <a:pPr lvl="1">
              <a:lnSpc>
                <a:spcPct val="90000"/>
              </a:lnSpc>
            </a:pPr>
            <a:r>
              <a:rPr lang="en-US" altLang="en-US" dirty="0"/>
              <a:t>Html (h) - defines standard html tags</a:t>
            </a:r>
          </a:p>
          <a:p>
            <a:pPr>
              <a:lnSpc>
                <a:spcPct val="90000"/>
              </a:lnSpc>
            </a:pPr>
            <a:r>
              <a:rPr lang="en-US" altLang="en-US" dirty="0"/>
              <a:t>Must learn a large set of restrictive </a:t>
            </a:r>
            <a:r>
              <a:rPr lang="en-US" altLang="en-US" dirty="0" err="1"/>
              <a:t>taglibs</a:t>
            </a:r>
            <a:endParaRPr lang="en-US" altLang="en-US" dirty="0"/>
          </a:p>
          <a:p>
            <a:pPr lvl="1">
              <a:lnSpc>
                <a:spcPct val="90000"/>
              </a:lnSpc>
            </a:pPr>
            <a:r>
              <a:rPr lang="en-US" altLang="en-US" dirty="0"/>
              <a:t>Difficult to work with since it does not look like normal html</a:t>
            </a:r>
          </a:p>
          <a:p>
            <a:pPr lvl="1">
              <a:lnSpc>
                <a:spcPct val="90000"/>
              </a:lnSpc>
            </a:pPr>
            <a:r>
              <a:rPr lang="en-US" altLang="en-US" dirty="0"/>
              <a:t>Even more difficult to write new ones</a:t>
            </a:r>
          </a:p>
          <a:p>
            <a:pPr>
              <a:lnSpc>
                <a:spcPct val="90000"/>
              </a:lnSpc>
            </a:pPr>
            <a:r>
              <a:rPr lang="en-US" altLang="en-US" dirty="0"/>
              <a:t>Large use of EL (expression language)</a:t>
            </a:r>
          </a:p>
          <a:p>
            <a:pPr>
              <a:lnSpc>
                <a:spcPct val="90000"/>
              </a:lnSpc>
            </a:pPr>
            <a:r>
              <a:rPr lang="en-US" altLang="en-US" dirty="0"/>
              <a:t>Can encourage mixing code with html</a:t>
            </a:r>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7</a:t>
            </a:fld>
            <a:endParaRPr lang="en-US"/>
          </a:p>
        </p:txBody>
      </p:sp>
    </p:spTree>
    <p:extLst>
      <p:ext uri="{BB962C8B-B14F-4D97-AF65-F5344CB8AC3E}">
        <p14:creationId xmlns:p14="http://schemas.microsoft.com/office/powerpoint/2010/main" val="812608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Sample template</a:t>
            </a:r>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8</a:t>
            </a:fld>
            <a:endParaRPr lang="en-US"/>
          </a:p>
        </p:txBody>
      </p:sp>
      <p:sp>
        <p:nvSpPr>
          <p:cNvPr id="5" name="Text Box 4"/>
          <p:cNvSpPr txBox="1">
            <a:spLocks noChangeArrowheads="1"/>
          </p:cNvSpPr>
          <p:nvPr/>
        </p:nvSpPr>
        <p:spPr bwMode="auto">
          <a:xfrm>
            <a:off x="265304" y="1218486"/>
            <a:ext cx="9030403"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l"/>
            <a:r>
              <a:rPr lang="en-US" altLang="en-US" sz="1800" dirty="0">
                <a:solidFill>
                  <a:srgbClr val="FF0000"/>
                </a:solidFill>
                <a:latin typeface="Tahoma" panose="020B0604030504040204" pitchFamily="34" charset="0"/>
                <a:ea typeface="Tahoma" panose="020B0604030504040204" pitchFamily="34" charset="0"/>
                <a:cs typeface="Tahoma" panose="020B0604030504040204" pitchFamily="34" charset="0"/>
              </a:rPr>
              <a:t>&lt;%@ taglib uri="http://java.sun.com/jsf/core" prefix="f"%&gt;</a:t>
            </a:r>
          </a:p>
          <a:p>
            <a:pPr algn="l"/>
            <a:r>
              <a:rPr lang="en-US" altLang="en-US" sz="1800" dirty="0">
                <a:solidFill>
                  <a:srgbClr val="FF0000"/>
                </a:solidFill>
                <a:latin typeface="Tahoma" panose="020B0604030504040204" pitchFamily="34" charset="0"/>
                <a:ea typeface="Tahoma" panose="020B0604030504040204" pitchFamily="34" charset="0"/>
                <a:cs typeface="Tahoma" panose="020B0604030504040204" pitchFamily="34" charset="0"/>
              </a:rPr>
              <a:t>&lt;%@ taglib uri="http://java.sun.com/jsf/html" prefix="h"%&gt;</a:t>
            </a:r>
          </a:p>
          <a:p>
            <a:pPr algn="l"/>
            <a:r>
              <a:rPr lang="en-US" altLang="en-US" sz="1800" dirty="0">
                <a:latin typeface="Tahoma" panose="020B0604030504040204" pitchFamily="34" charset="0"/>
                <a:ea typeface="Tahoma" panose="020B0604030504040204" pitchFamily="34" charset="0"/>
                <a:cs typeface="Tahoma" panose="020B0604030504040204" pitchFamily="34" charset="0"/>
              </a:rPr>
              <a:t>&lt;f:view&gt;</a:t>
            </a:r>
          </a:p>
          <a:p>
            <a:pPr algn="l"/>
            <a:r>
              <a:rPr lang="en-US" altLang="en-US" sz="1800" dirty="0">
                <a:latin typeface="Tahoma" panose="020B0604030504040204" pitchFamily="34" charset="0"/>
                <a:ea typeface="Tahoma" panose="020B0604030504040204" pitchFamily="34" charset="0"/>
                <a:cs typeface="Tahoma" panose="020B0604030504040204" pitchFamily="34" charset="0"/>
              </a:rPr>
              <a:t>&lt;html&gt;&lt;head&gt;&lt;title&gt;Items&lt;/title&gt;&lt;/head&gt;&lt;body&gt;</a:t>
            </a:r>
          </a:p>
          <a:p>
            <a:pPr algn="l"/>
            <a:r>
              <a:rPr lang="en-US" altLang="en-US" sz="1800" dirty="0">
                <a:latin typeface="Tahoma" panose="020B0604030504040204" pitchFamily="34" charset="0"/>
                <a:ea typeface="Tahoma" panose="020B0604030504040204" pitchFamily="34" charset="0"/>
                <a:cs typeface="Tahoma" panose="020B0604030504040204" pitchFamily="34" charset="0"/>
              </a:rPr>
              <a:t>&lt;h:form id="items"&gt;</a:t>
            </a:r>
          </a:p>
          <a:p>
            <a:pPr algn="l"/>
            <a:r>
              <a:rPr lang="en-US" altLang="en-US" sz="1800" dirty="0">
                <a:latin typeface="Tahoma" panose="020B0604030504040204" pitchFamily="34" charset="0"/>
                <a:ea typeface="Tahoma" panose="020B0604030504040204" pitchFamily="34" charset="0"/>
                <a:cs typeface="Tahoma" panose="020B0604030504040204" pitchFamily="34" charset="0"/>
              </a:rPr>
              <a:t>   &lt;h:dataTable id="itemlist” value="#{JsfBean.allItems}” var="entry"&gt;</a:t>
            </a:r>
          </a:p>
          <a:p>
            <a:pPr algn="l"/>
            <a:r>
              <a:rPr lang="en-US" altLang="en-US" sz="1800" dirty="0">
                <a:latin typeface="Tahoma" panose="020B0604030504040204" pitchFamily="34" charset="0"/>
                <a:ea typeface="Tahoma" panose="020B0604030504040204" pitchFamily="34" charset="0"/>
                <a:cs typeface="Tahoma" panose="020B0604030504040204" pitchFamily="34" charset="0"/>
              </a:rPr>
              <a:t>      &lt;h:column&gt;</a:t>
            </a:r>
          </a:p>
          <a:p>
            <a:pPr algn="l"/>
            <a:r>
              <a:rPr lang="en-US" altLang="en-US" sz="1800" dirty="0">
                <a:latin typeface="Tahoma" panose="020B0604030504040204" pitchFamily="34" charset="0"/>
                <a:ea typeface="Tahoma" panose="020B0604030504040204" pitchFamily="34" charset="0"/>
                <a:cs typeface="Tahoma" panose="020B0604030504040204" pitchFamily="34" charset="0"/>
              </a:rPr>
              <a:t>         &lt;f:facet name="header"&gt;</a:t>
            </a:r>
          </a:p>
          <a:p>
            <a:pPr algn="l"/>
            <a:r>
              <a:rPr lang="en-US" altLang="en-US" sz="1800" dirty="0">
                <a:latin typeface="Tahoma" panose="020B0604030504040204" pitchFamily="34" charset="0"/>
                <a:ea typeface="Tahoma" panose="020B0604030504040204" pitchFamily="34" charset="0"/>
                <a:cs typeface="Tahoma" panose="020B0604030504040204" pitchFamily="34" charset="0"/>
              </a:rPr>
              <a:t>            &lt;h:outputText value=""/&gt;</a:t>
            </a:r>
          </a:p>
          <a:p>
            <a:pPr algn="l"/>
            <a:r>
              <a:rPr lang="en-US" altLang="en-US" sz="1800" dirty="0">
                <a:latin typeface="Tahoma" panose="020B0604030504040204" pitchFamily="34" charset="0"/>
                <a:ea typeface="Tahoma" panose="020B0604030504040204" pitchFamily="34" charset="0"/>
                <a:cs typeface="Tahoma" panose="020B0604030504040204" pitchFamily="34" charset="0"/>
              </a:rPr>
              <a:t>         &lt;/f:facet&gt;</a:t>
            </a:r>
          </a:p>
          <a:p>
            <a:pPr algn="l"/>
            <a:r>
              <a:rPr lang="en-US" altLang="en-US" sz="1800" dirty="0">
                <a:latin typeface="Tahoma" panose="020B0604030504040204" pitchFamily="34" charset="0"/>
                <a:ea typeface="Tahoma" panose="020B0604030504040204" pitchFamily="34" charset="0"/>
                <a:cs typeface="Tahoma" panose="020B0604030504040204" pitchFamily="34" charset="0"/>
              </a:rPr>
              <a:t>         &lt;h:selectBooleanCheckbox id="itemSelect" value="#{entry.selected}" </a:t>
            </a:r>
          </a:p>
          <a:p>
            <a:pPr algn="l"/>
            <a:r>
              <a:rPr lang="en-US" altLang="en-US" sz="1800" dirty="0">
                <a:latin typeface="Tahoma" panose="020B0604030504040204" pitchFamily="34" charset="0"/>
                <a:ea typeface="Tahoma" panose="020B0604030504040204" pitchFamily="34" charset="0"/>
                <a:cs typeface="Tahoma" panose="020B0604030504040204" pitchFamily="34" charset="0"/>
              </a:rPr>
              <a:t>	rendered="#{entry.canDelete}"/&gt;</a:t>
            </a:r>
          </a:p>
          <a:p>
            <a:pPr algn="l"/>
            <a:r>
              <a:rPr lang="en-US" altLang="en-US" sz="1800" dirty="0">
                <a:latin typeface="Tahoma" panose="020B0604030504040204" pitchFamily="34" charset="0"/>
                <a:ea typeface="Tahoma" panose="020B0604030504040204" pitchFamily="34" charset="0"/>
                <a:cs typeface="Tahoma" panose="020B0604030504040204" pitchFamily="34" charset="0"/>
              </a:rPr>
              <a:t>         &lt;h:outputText value="" rendered="#{not entry.canDelete}"/&gt;</a:t>
            </a:r>
          </a:p>
          <a:p>
            <a:pPr algn="l"/>
            <a:r>
              <a:rPr lang="en-US" altLang="en-US" sz="1800" dirty="0">
                <a:latin typeface="Tahoma" panose="020B0604030504040204" pitchFamily="34" charset="0"/>
                <a:ea typeface="Tahoma" panose="020B0604030504040204" pitchFamily="34" charset="0"/>
                <a:cs typeface="Tahoma" panose="020B0604030504040204" pitchFamily="34" charset="0"/>
              </a:rPr>
              <a:t>      &lt;/h:column&gt;</a:t>
            </a:r>
          </a:p>
          <a:p>
            <a:pPr algn="l"/>
            <a:r>
              <a:rPr lang="en-US" altLang="en-US" sz="1800" dirty="0">
                <a:latin typeface="Tahoma" panose="020B0604030504040204" pitchFamily="34" charset="0"/>
                <a:ea typeface="Tahoma" panose="020B0604030504040204" pitchFamily="34" charset="0"/>
                <a:cs typeface="Tahoma" panose="020B0604030504040204" pitchFamily="34" charset="0"/>
              </a:rPr>
              <a:t>&lt;/h:form&gt;</a:t>
            </a:r>
          </a:p>
          <a:p>
            <a:pPr algn="l"/>
            <a:r>
              <a:rPr lang="en-US" altLang="en-US" sz="1800" dirty="0">
                <a:latin typeface="Tahoma" panose="020B0604030504040204" pitchFamily="34" charset="0"/>
                <a:ea typeface="Tahoma" panose="020B0604030504040204" pitchFamily="34" charset="0"/>
                <a:cs typeface="Tahoma" panose="020B0604030504040204" pitchFamily="34" charset="0"/>
              </a:rPr>
              <a:t>&lt;/body&gt;&lt;/html&gt;</a:t>
            </a:r>
          </a:p>
          <a:p>
            <a:pPr algn="l"/>
            <a:r>
              <a:rPr lang="en-US" altLang="en-US" sz="1800" dirty="0">
                <a:latin typeface="Tahoma" panose="020B0604030504040204" pitchFamily="34" charset="0"/>
                <a:ea typeface="Tahoma" panose="020B0604030504040204" pitchFamily="34" charset="0"/>
                <a:cs typeface="Tahoma" panose="020B0604030504040204" pitchFamily="34" charset="0"/>
              </a:rPr>
              <a:t>&lt;/f:view&gt;</a:t>
            </a:r>
          </a:p>
        </p:txBody>
      </p:sp>
    </p:spTree>
    <p:extLst>
      <p:ext uri="{BB962C8B-B14F-4D97-AF65-F5344CB8AC3E}">
        <p14:creationId xmlns:p14="http://schemas.microsoft.com/office/powerpoint/2010/main" val="2122279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faces-config.xml</a:t>
            </a:r>
            <a:endParaRPr lang="en-US" dirty="0"/>
          </a:p>
        </p:txBody>
      </p:sp>
      <p:sp>
        <p:nvSpPr>
          <p:cNvPr id="3" name="Content Placeholder 2"/>
          <p:cNvSpPr>
            <a:spLocks noGrp="1"/>
          </p:cNvSpPr>
          <p:nvPr>
            <p:ph idx="1"/>
          </p:nvPr>
        </p:nvSpPr>
        <p:spPr/>
        <p:txBody>
          <a:bodyPr/>
          <a:lstStyle/>
          <a:p>
            <a:pPr>
              <a:lnSpc>
                <a:spcPct val="90000"/>
              </a:lnSpc>
            </a:pPr>
            <a:r>
              <a:rPr lang="en-US" altLang="en-US" dirty="0"/>
              <a:t>Defines the backing beans</a:t>
            </a:r>
          </a:p>
          <a:p>
            <a:pPr lvl="1">
              <a:lnSpc>
                <a:spcPct val="90000"/>
              </a:lnSpc>
            </a:pPr>
            <a:r>
              <a:rPr lang="en-US" altLang="en-US" dirty="0"/>
              <a:t>Syntax not like Spring (unfortunately)</a:t>
            </a:r>
          </a:p>
          <a:p>
            <a:pPr lvl="1">
              <a:lnSpc>
                <a:spcPct val="90000"/>
              </a:lnSpc>
            </a:pPr>
            <a:r>
              <a:rPr lang="en-US" altLang="en-US" dirty="0"/>
              <a:t>Name used in EL in template</a:t>
            </a:r>
          </a:p>
          <a:p>
            <a:pPr lvl="1">
              <a:lnSpc>
                <a:spcPct val="90000"/>
              </a:lnSpc>
            </a:pPr>
            <a:r>
              <a:rPr lang="en-US" altLang="en-US" dirty="0"/>
              <a:t>Scope controlled (request, session, etc.)</a:t>
            </a:r>
          </a:p>
          <a:p>
            <a:pPr>
              <a:lnSpc>
                <a:spcPct val="90000"/>
              </a:lnSpc>
            </a:pPr>
            <a:r>
              <a:rPr lang="en-US" altLang="en-US" dirty="0"/>
              <a:t>Defines navigation rules</a:t>
            </a:r>
          </a:p>
          <a:p>
            <a:pPr lvl="1">
              <a:lnSpc>
                <a:spcPct val="90000"/>
              </a:lnSpc>
            </a:pPr>
            <a:r>
              <a:rPr lang="en-US" altLang="en-US" dirty="0"/>
              <a:t>Based on views</a:t>
            </a:r>
          </a:p>
          <a:p>
            <a:pPr lvl="2">
              <a:lnSpc>
                <a:spcPct val="90000"/>
              </a:lnSpc>
            </a:pPr>
            <a:r>
              <a:rPr lang="en-US" altLang="en-US" dirty="0"/>
              <a:t>Where from (view)</a:t>
            </a:r>
          </a:p>
          <a:p>
            <a:pPr lvl="2">
              <a:lnSpc>
                <a:spcPct val="90000"/>
              </a:lnSpc>
            </a:pPr>
            <a:r>
              <a:rPr lang="en-US" altLang="en-US" dirty="0"/>
              <a:t>Which outcome (id)</a:t>
            </a:r>
          </a:p>
          <a:p>
            <a:pPr lvl="2">
              <a:lnSpc>
                <a:spcPct val="90000"/>
              </a:lnSpc>
            </a:pPr>
            <a:r>
              <a:rPr lang="en-US" altLang="en-US" dirty="0"/>
              <a:t>Where to go (view)</a:t>
            </a:r>
          </a:p>
          <a:p>
            <a:pPr lvl="1">
              <a:lnSpc>
                <a:spcPct val="90000"/>
              </a:lnSpc>
            </a:pPr>
            <a:r>
              <a:rPr lang="en-US" altLang="en-US" dirty="0"/>
              <a:t>Can match outcomes using wildcards</a:t>
            </a:r>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9</a:t>
            </a:fld>
            <a:endParaRPr lang="en-US"/>
          </a:p>
        </p:txBody>
      </p:sp>
    </p:spTree>
    <p:extLst>
      <p:ext uri="{BB962C8B-B14F-4D97-AF65-F5344CB8AC3E}">
        <p14:creationId xmlns:p14="http://schemas.microsoft.com/office/powerpoint/2010/main" val="2046794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lass open house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spDef>
      <a:spPr>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5000"/>
          </a:lnSpc>
          <a:defRPr/>
        </a:defPPr>
      </a:lstStyle>
    </a:txDef>
  </a:objectDefaults>
  <a:extraClrSchemeLst/>
  <a:extLst>
    <a:ext uri="{05A4C25C-085E-4340-85A3-A5531E510DB2}">
      <thm15:themeFamily xmlns:thm15="http://schemas.microsoft.com/office/thememl/2012/main" name="Classroom open house presentation.potx" id="{AB7D8AB0-4323-4322-AB21-8CB398DB9E96}" vid="{5BFEA1FF-C39F-48A2-B239-4B55565FC3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Classroom open house presentation</Template>
  <TotalTime>795</TotalTime>
  <Words>2941</Words>
  <Application>Microsoft Office PowerPoint</Application>
  <PresentationFormat>Custom</PresentationFormat>
  <Paragraphs>437</Paragraphs>
  <Slides>33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Century Gothic</vt:lpstr>
      <vt:lpstr>Tahoma</vt:lpstr>
      <vt:lpstr>Times New Roman</vt:lpstr>
      <vt:lpstr>Wingdings</vt:lpstr>
      <vt:lpstr>Class open house presentation</vt:lpstr>
      <vt:lpstr>WWW Programming (Advanced Web Programming with Java)</vt:lpstr>
      <vt:lpstr>Java Server Faces</vt:lpstr>
      <vt:lpstr>Java Server Faces (cont.)</vt:lpstr>
      <vt:lpstr>Java Server Faces (cont.)</vt:lpstr>
      <vt:lpstr>MVC</vt:lpstr>
      <vt:lpstr>JSF structure</vt:lpstr>
      <vt:lpstr>JSF templates</vt:lpstr>
      <vt:lpstr>Sample template</vt:lpstr>
      <vt:lpstr>faces-config.xml</vt:lpstr>
      <vt:lpstr>Sample faces-config</vt:lpstr>
      <vt:lpstr>JSF backing beans</vt:lpstr>
      <vt:lpstr>Sample backing bean</vt:lpstr>
      <vt:lpstr>JSF wrapper bean</vt:lpstr>
      <vt:lpstr>Sample wrapper bean</vt:lpstr>
      <vt:lpstr>Web Application Basics</vt:lpstr>
      <vt:lpstr>Output dynamic text</vt:lpstr>
      <vt:lpstr>Loop structure</vt:lpstr>
      <vt:lpstr>Optional rendering</vt:lpstr>
      <vt:lpstr>Trigger actions</vt:lpstr>
      <vt:lpstr>Facelets</vt:lpstr>
      <vt:lpstr>Migrating from JSP to Facelets</vt:lpstr>
      <vt:lpstr>Support for Unified EL</vt:lpstr>
      <vt:lpstr>JSF - Basic Tags</vt:lpstr>
      <vt:lpstr>JSF - Basic Tags</vt:lpstr>
      <vt:lpstr>JSF - Validator Tags</vt:lpstr>
      <vt:lpstr>JSF - DataTable</vt:lpstr>
      <vt:lpstr>Templating</vt:lpstr>
      <vt:lpstr>JSF - Composition components </vt:lpstr>
      <vt:lpstr>JSF - Expression Language</vt:lpstr>
      <vt:lpstr>EL Functions</vt:lpstr>
      <vt:lpstr>JSF - Ajax</vt:lpstr>
      <vt:lpstr>JSF - Event Handling</vt:lpstr>
      <vt:lpstr>JSF - Event Handling (cont.)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Web Programming with Java</dc:title>
  <dc:creator>Thanh Van</dc:creator>
  <cp:lastModifiedBy>I M</cp:lastModifiedBy>
  <cp:revision>69</cp:revision>
  <dcterms:created xsi:type="dcterms:W3CDTF">2018-11-21T01:01:11Z</dcterms:created>
  <dcterms:modified xsi:type="dcterms:W3CDTF">2020-01-09T14:19:29Z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74062800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