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</p:sldMasterIdLst>
  <p:notesMasterIdLst>
    <p:notesMasterId r:id="rId22"/>
  </p:notesMasterIdLst>
  <p:handoutMasterIdLst>
    <p:handoutMasterId r:id="rId23"/>
  </p:handout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311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12" r:id="rId19"/>
    <p:sldId id="313" r:id="rId20"/>
    <p:sldId id="310" r:id="rId21"/>
  </p:sldIdLst>
  <p:sldSz cx="109728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945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92" userDrawn="1">
          <p15:clr>
            <a:srgbClr val="A4A3A4"/>
          </p15:clr>
        </p15:guide>
        <p15:guide id="5" orient="horz" pos="1072" userDrawn="1">
          <p15:clr>
            <a:srgbClr val="A4A3A4"/>
          </p15:clr>
        </p15:guide>
        <p15:guide id="6" pos="3456" userDrawn="1">
          <p15:clr>
            <a:srgbClr val="A4A3A4"/>
          </p15:clr>
        </p15:guide>
        <p15:guide id="7" pos="634" userDrawn="1">
          <p15:clr>
            <a:srgbClr val="A4A3A4"/>
          </p15:clr>
        </p15:guide>
        <p15:guide id="8" pos="6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95" d="100"/>
          <a:sy n="95" d="100"/>
        </p:scale>
        <p:origin x="738" y="11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456"/>
        <p:guide pos="634"/>
        <p:guide pos="6394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974373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555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0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555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274C-3DF9-4CCA-A0AA-650C4701A7F1}" type="datetime1">
              <a:rPr lang="en-US" smtClean="0"/>
              <a:t>1/9/2020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390909" cy="11429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4876800"/>
          </a:xfrm>
        </p:spPr>
        <p:txBody>
          <a:bodyPr/>
          <a:lstStyle>
            <a:lvl1pPr marL="30474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lvl1pPr>
            <a:lvl2pPr marL="731392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400"/>
            </a:lvl2pPr>
            <a:lvl3pPr marL="115803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3pPr>
            <a:lvl4pPr marL="1584683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4pPr>
            <a:lvl5pPr marL="2011328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940-67C9-4D5B-B0DA-D2A75DBE14A5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43266" y="6400803"/>
            <a:ext cx="997025" cy="320675"/>
          </a:xfrm>
        </p:spPr>
        <p:txBody>
          <a:bodyPr/>
          <a:lstStyle>
            <a:lvl1pPr>
              <a:defRPr sz="1800"/>
            </a:lvl1pPr>
          </a:lstStyle>
          <a:p>
            <a:fld id="{DA60BA0E-20D0-4E7C-B286-26C960A67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18" y="0"/>
            <a:ext cx="4133511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3490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3490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AD29-009D-498E-B13D-0C9F9A6A012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6200"/>
            <a:ext cx="9144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701800"/>
            <a:ext cx="9144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400803"/>
            <a:ext cx="2468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81F504C-9876-4829-908F-644938C5133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75" y="6400803"/>
            <a:ext cx="559612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2816" y="6400803"/>
            <a:ext cx="99702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92554" y="4927600"/>
            <a:ext cx="6504045" cy="1244600"/>
          </a:xfrm>
        </p:spPr>
        <p:txBody>
          <a:bodyPr>
            <a:normAutofit/>
          </a:bodyPr>
          <a:lstStyle/>
          <a:p>
            <a:r>
              <a:rPr lang="en-US"/>
              <a:t>5.1</a:t>
            </a:r>
            <a:r>
              <a:rPr lang="en-US" dirty="0"/>
              <a:t>. Spring Framework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1" y="1498603"/>
            <a:ext cx="6324599" cy="3298825"/>
          </a:xfrm>
        </p:spPr>
        <p:txBody>
          <a:bodyPr>
            <a:normAutofit/>
          </a:bodyPr>
          <a:lstStyle/>
          <a:p>
            <a:r>
              <a:rPr lang="en-US" dirty="0"/>
              <a:t>WWW Programming (Advanced Web Programming with Java)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all about?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framework that addresses each tier in a Web application.</a:t>
            </a:r>
          </a:p>
          <a:p>
            <a:pPr lvl="1"/>
            <a:r>
              <a:rPr lang="en-US" dirty="0"/>
              <a:t>Presentation layer: An MVC framework that is most similar to Struts but is more powerful and easy to use.</a:t>
            </a:r>
          </a:p>
          <a:p>
            <a:pPr lvl="1"/>
            <a:r>
              <a:rPr lang="en-US" dirty="0"/>
              <a:t>Business layer: Lightweight </a:t>
            </a:r>
            <a:r>
              <a:rPr lang="en-US" dirty="0" err="1"/>
              <a:t>IoC</a:t>
            </a:r>
            <a:r>
              <a:rPr lang="en-US" dirty="0"/>
              <a:t> container and AOP support (including built in aspects)</a:t>
            </a:r>
          </a:p>
          <a:p>
            <a:pPr lvl="1"/>
            <a:r>
              <a:rPr lang="en-US" dirty="0"/>
              <a:t>Persistence layer </a:t>
            </a:r>
          </a:p>
          <a:p>
            <a:pPr lvl="2"/>
            <a:r>
              <a:rPr lang="en-US" dirty="0"/>
              <a:t>DAO template support for popular ORMs and JDBC</a:t>
            </a:r>
          </a:p>
          <a:p>
            <a:pPr lvl="2"/>
            <a:r>
              <a:rPr lang="en-US" dirty="0"/>
              <a:t>Simplifies persistence frameworks and JDBC</a:t>
            </a:r>
          </a:p>
          <a:p>
            <a:pPr lvl="2"/>
            <a:r>
              <a:rPr lang="en-US" dirty="0"/>
              <a:t>Complimentary: Not a replacement for a persistence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all about?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Well-Structured</a:t>
            </a:r>
          </a:p>
          <a:p>
            <a:pPr lvl="1"/>
            <a:r>
              <a:rPr lang="en-US" dirty="0"/>
              <a:t>Spring code base is proven to be well structured (possibly the best)</a:t>
            </a:r>
          </a:p>
          <a:p>
            <a:pPr lvl="1"/>
            <a:r>
              <a:rPr lang="en-US" dirty="0"/>
              <a:t>372 packages, 3500+ classes (</a:t>
            </a:r>
            <a:r>
              <a:rPr lang="en-US" i="1" dirty="0"/>
              <a:t>as of 4.3.1 RELEASE)</a:t>
            </a:r>
          </a:p>
          <a:p>
            <a:r>
              <a:rPr lang="en-US" dirty="0"/>
              <a:t>Flexible &amp; No dependency cycles</a:t>
            </a:r>
          </a:p>
          <a:p>
            <a:pPr lvl="1"/>
            <a:r>
              <a:rPr lang="en-US" dirty="0"/>
              <a:t>Programmers decide how to program</a:t>
            </a:r>
          </a:p>
          <a:p>
            <a:r>
              <a:rPr lang="en-US" dirty="0"/>
              <a:t>An open source framework created to address the complexity of enterprise application development.</a:t>
            </a:r>
          </a:p>
          <a:p>
            <a:r>
              <a:rPr lang="en-US" dirty="0"/>
              <a:t>Great documentation and community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Spring Triangle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purpose of Spring Framework ? </a:t>
            </a:r>
          </a:p>
          <a:p>
            <a:r>
              <a:rPr lang="en-US" b="1" i="1" dirty="0"/>
              <a:t>“</a:t>
            </a:r>
            <a:r>
              <a:rPr lang="en-US" i="1" dirty="0"/>
              <a:t>Spring's main aim is to make J2EE easier to use and promote good programming practice. It does this by enabling a POJO-based programming model that is applicable in a wide range of environments.</a:t>
            </a:r>
            <a:r>
              <a:rPr lang="en-US" b="1" i="1" dirty="0"/>
              <a:t>” </a:t>
            </a:r>
            <a:r>
              <a:rPr lang="en-US" dirty="0"/>
              <a:t>– </a:t>
            </a:r>
            <a:r>
              <a:rPr lang="en-US" i="1" dirty="0"/>
              <a:t>Rod Johnson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64776"/>
            <a:ext cx="4546238" cy="32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6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1028218" cy="1142998"/>
          </a:xfrm>
        </p:spPr>
        <p:txBody>
          <a:bodyPr>
            <a:normAutofit/>
          </a:bodyPr>
          <a:lstStyle/>
          <a:p>
            <a:r>
              <a:rPr lang="en-US" dirty="0"/>
              <a:t>Architectural overview of Spring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56" y="1355287"/>
            <a:ext cx="7168896" cy="47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Container, in the context of Java development, refers to a Software Application or Java Class that is responsible for managing the lifecycle of a given resource.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Because you do not have to develop these services yourself, you are free to concentrate on solving the business problem at hand instead.</a:t>
            </a:r>
          </a:p>
          <a:p>
            <a:pPr lvl="1"/>
            <a:r>
              <a:rPr lang="en-US" dirty="0"/>
              <a:t>Example Containers: Servlet Container, EJB Container, Applet Container, Spring Container  </a:t>
            </a:r>
          </a:p>
          <a:p>
            <a:r>
              <a:rPr lang="en-US" dirty="0"/>
              <a:t>Built-in Spring Containers</a:t>
            </a:r>
          </a:p>
          <a:p>
            <a:pPr lvl="1"/>
            <a:r>
              <a:rPr lang="en-US" dirty="0" err="1"/>
              <a:t>BeanFactory</a:t>
            </a:r>
            <a:r>
              <a:rPr lang="en-US" dirty="0"/>
              <a:t> Container</a:t>
            </a:r>
          </a:p>
          <a:p>
            <a:pPr lvl="1"/>
            <a:r>
              <a:rPr lang="en-US" dirty="0" err="1"/>
              <a:t>ApplicationContext</a:t>
            </a:r>
            <a:r>
              <a:rPr lang="en-US" dirty="0"/>
              <a:t> Container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40124"/>
            <a:ext cx="6365558" cy="17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6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Core Container consists of the Core, Beans, Context, and Expression Language modules the details:</a:t>
            </a:r>
          </a:p>
          <a:p>
            <a:r>
              <a:rPr lang="en-US" dirty="0"/>
              <a:t>The </a:t>
            </a:r>
            <a:r>
              <a:rPr lang="en-US" b="1" dirty="0"/>
              <a:t>Core</a:t>
            </a:r>
            <a:r>
              <a:rPr lang="en-US" dirty="0"/>
              <a:t> module provides the fundamental parts of the framework, including the </a:t>
            </a:r>
            <a:r>
              <a:rPr lang="en-US" dirty="0" err="1"/>
              <a:t>IoC</a:t>
            </a:r>
            <a:r>
              <a:rPr lang="en-US" dirty="0"/>
              <a:t> and Dependency Injection features.</a:t>
            </a:r>
          </a:p>
          <a:p>
            <a:r>
              <a:rPr lang="en-US" dirty="0"/>
              <a:t>The </a:t>
            </a:r>
            <a:r>
              <a:rPr lang="en-US" b="1" dirty="0"/>
              <a:t>Bean</a:t>
            </a:r>
            <a:r>
              <a:rPr lang="en-US" dirty="0"/>
              <a:t> module provides </a:t>
            </a:r>
            <a:r>
              <a:rPr lang="en-US" dirty="0" err="1"/>
              <a:t>BeanFactory</a:t>
            </a:r>
            <a:r>
              <a:rPr lang="en-US" dirty="0"/>
              <a:t>, which is a sophisticated implementation of the factory pattern.</a:t>
            </a:r>
          </a:p>
          <a:p>
            <a:r>
              <a:rPr lang="en-US" dirty="0"/>
              <a:t>The </a:t>
            </a:r>
            <a:r>
              <a:rPr lang="en-US" b="1" dirty="0"/>
              <a:t>Context</a:t>
            </a:r>
            <a:r>
              <a:rPr lang="en-US" dirty="0"/>
              <a:t> module builds on the solid base provided by the Core and Beans modules and it is a medium to access any objects defined and configured. The </a:t>
            </a:r>
            <a:r>
              <a:rPr lang="en-US" dirty="0" err="1"/>
              <a:t>ApplicationContext</a:t>
            </a:r>
            <a:r>
              <a:rPr lang="en-US" dirty="0"/>
              <a:t> interface is the focal point of the Context module.</a:t>
            </a:r>
          </a:p>
          <a:p>
            <a:r>
              <a:rPr lang="en-US" dirty="0"/>
              <a:t>The </a:t>
            </a:r>
            <a:r>
              <a:rPr lang="en-US" b="1" dirty="0" err="1"/>
              <a:t>SpEL</a:t>
            </a:r>
            <a:r>
              <a:rPr lang="en-US" dirty="0"/>
              <a:t> module provides a powerful expression language for querying and manipulating an object graph at runtime.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Access/Integration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Data Access/Integration layer consists of the JDBC, ORM, OXM, JMS and Transaction modules:</a:t>
            </a:r>
          </a:p>
          <a:p>
            <a:r>
              <a:rPr lang="en-US" dirty="0"/>
              <a:t>The </a:t>
            </a:r>
            <a:r>
              <a:rPr lang="en-US" b="1" dirty="0"/>
              <a:t>JDBC</a:t>
            </a:r>
            <a:r>
              <a:rPr lang="en-US" dirty="0"/>
              <a:t> module provides a JDBC-abstraction layer that removes the need for tedious JDBC related coding.</a:t>
            </a:r>
          </a:p>
          <a:p>
            <a:r>
              <a:rPr lang="en-US" dirty="0"/>
              <a:t>The </a:t>
            </a:r>
            <a:r>
              <a:rPr lang="en-US" b="1" dirty="0"/>
              <a:t>ORM</a:t>
            </a:r>
            <a:r>
              <a:rPr lang="en-US" dirty="0"/>
              <a:t> module provides integration layers for popular object-relational mapping APIs, including JPA, JDO, Hibernate, and </a:t>
            </a:r>
            <a:r>
              <a:rPr lang="en-US" dirty="0" err="1"/>
              <a:t>iBatis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OXM</a:t>
            </a:r>
            <a:r>
              <a:rPr lang="en-US" dirty="0"/>
              <a:t> module provides an abstraction layer that supports Object/XML mapping implementations for JAXB, Castor, </a:t>
            </a:r>
            <a:r>
              <a:rPr lang="en-US" dirty="0" err="1"/>
              <a:t>XMLBeans</a:t>
            </a:r>
            <a:r>
              <a:rPr lang="en-US" dirty="0"/>
              <a:t>, </a:t>
            </a:r>
            <a:r>
              <a:rPr lang="en-US" dirty="0" err="1"/>
              <a:t>JiBX</a:t>
            </a:r>
            <a:r>
              <a:rPr lang="en-US" dirty="0"/>
              <a:t> and </a:t>
            </a:r>
            <a:r>
              <a:rPr lang="en-US" dirty="0" err="1"/>
              <a:t>XStream</a:t>
            </a:r>
            <a:r>
              <a:rPr lang="en-US" dirty="0"/>
              <a:t>.</a:t>
            </a:r>
          </a:p>
          <a:p>
            <a:r>
              <a:rPr lang="en-US" dirty="0"/>
              <a:t>The Java Messaging Service </a:t>
            </a:r>
            <a:r>
              <a:rPr lang="en-US" b="1" dirty="0"/>
              <a:t>JMS</a:t>
            </a:r>
            <a:r>
              <a:rPr lang="en-US" dirty="0"/>
              <a:t> module contains features for producing and consuming messages.</a:t>
            </a:r>
          </a:p>
          <a:p>
            <a:r>
              <a:rPr lang="en-US" dirty="0"/>
              <a:t>The </a:t>
            </a:r>
            <a:r>
              <a:rPr lang="en-US" b="1" dirty="0"/>
              <a:t>Transaction</a:t>
            </a:r>
            <a:r>
              <a:rPr lang="en-US" dirty="0"/>
              <a:t> module supports programmatic and declarative transaction management for classes that implement special interfaces and for all your POJOs.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Web layer consists of the Web, Web-MVC, Web-Socket, and Web-Portlet modules:</a:t>
            </a:r>
          </a:p>
          <a:p>
            <a:r>
              <a:rPr lang="en-US" dirty="0"/>
              <a:t>The </a:t>
            </a:r>
            <a:r>
              <a:rPr lang="en-US" b="1" dirty="0"/>
              <a:t>Web</a:t>
            </a:r>
            <a:r>
              <a:rPr lang="en-US" dirty="0"/>
              <a:t> module provides basic web-oriented integration features such as multipart file-upload functionality and the initialization of the </a:t>
            </a:r>
            <a:r>
              <a:rPr lang="en-US" dirty="0" err="1"/>
              <a:t>IoC</a:t>
            </a:r>
            <a:r>
              <a:rPr lang="en-US" dirty="0"/>
              <a:t> container using servlet listeners and a web-oriented application context.</a:t>
            </a:r>
          </a:p>
          <a:p>
            <a:r>
              <a:rPr lang="en-US" dirty="0"/>
              <a:t>The </a:t>
            </a:r>
            <a:r>
              <a:rPr lang="en-US" b="1" dirty="0"/>
              <a:t>Web-MVC</a:t>
            </a:r>
            <a:r>
              <a:rPr lang="en-US" dirty="0"/>
              <a:t> module contains Spring's Model-View-Controller (MVC) implementation for web applications.</a:t>
            </a:r>
          </a:p>
          <a:p>
            <a:r>
              <a:rPr lang="en-US" dirty="0"/>
              <a:t>The </a:t>
            </a:r>
            <a:r>
              <a:rPr lang="en-US" b="1" dirty="0"/>
              <a:t>Web-Socket</a:t>
            </a:r>
            <a:r>
              <a:rPr lang="en-US" dirty="0"/>
              <a:t> module provides support for </a:t>
            </a:r>
            <a:r>
              <a:rPr lang="en-US" dirty="0" err="1"/>
              <a:t>WebSocket</a:t>
            </a:r>
            <a:r>
              <a:rPr lang="en-US" dirty="0"/>
              <a:t>-based, two-way communication between the client and the server in web applications.</a:t>
            </a:r>
          </a:p>
          <a:p>
            <a:r>
              <a:rPr lang="en-US" dirty="0"/>
              <a:t>The </a:t>
            </a:r>
            <a:r>
              <a:rPr lang="en-US" b="1" dirty="0"/>
              <a:t>Web-Portlet</a:t>
            </a:r>
            <a:r>
              <a:rPr lang="en-US" dirty="0"/>
              <a:t> module provides the MVC implementation to be used in a portlet environment and mirrors the functionality of Web-Servlet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1028218" cy="1142998"/>
          </a:xfrm>
        </p:spPr>
        <p:txBody>
          <a:bodyPr>
            <a:normAutofit/>
          </a:bodyPr>
          <a:lstStyle/>
          <a:p>
            <a:r>
              <a:rPr lang="en-US"/>
              <a:t>Spring Framework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49" y="1371600"/>
            <a:ext cx="8004883" cy="54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42083"/>
            <a:ext cx="7334280" cy="59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Complexity of Enterprise Application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J2EE Specification promised Scalability, Security and High Availability.</a:t>
            </a:r>
          </a:p>
          <a:p>
            <a:pPr lvl="1"/>
            <a:r>
              <a:rPr lang="en-US" dirty="0"/>
              <a:t>Enterprise JavaBeans (EJB), as part of the J2EE suite of specifications from Sun, were intended to be as reusable and portable as their non-enterprise counterparts, plain JavaBeans.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Problem with the Enterprise Java Beans (EJB)</a:t>
            </a:r>
          </a:p>
          <a:p>
            <a:pPr lvl="1"/>
            <a:r>
              <a:rPr lang="en-US" dirty="0"/>
              <a:t>Many interfaces and configuration files required to create an EJB were awkward, tedious, and prone to error.</a:t>
            </a:r>
          </a:p>
          <a:p>
            <a:pPr lvl="1"/>
            <a:r>
              <a:rPr lang="en-US" dirty="0"/>
              <a:t>The EJBs' marriage to the container made unit testing close to impossible.</a:t>
            </a:r>
          </a:p>
          <a:p>
            <a:pPr lvl="1"/>
            <a:r>
              <a:rPr lang="en-US" dirty="0"/>
              <a:t>Applications became heavy in the bulk of extra container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Spring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enables developers to develop enterprise-class applications using POJOs (Plain Old Java Objects). </a:t>
            </a:r>
          </a:p>
          <a:p>
            <a:r>
              <a:rPr lang="en-US" dirty="0"/>
              <a:t>Spring is organized in a modular fashion. </a:t>
            </a:r>
          </a:p>
          <a:p>
            <a:r>
              <a:rPr lang="en-US" dirty="0"/>
              <a:t>Spring does not reinvent the wheel instead, it truly makes use of some of the existing technologies. </a:t>
            </a:r>
          </a:p>
          <a:p>
            <a:r>
              <a:rPr lang="en-US" dirty="0"/>
              <a:t>Testing an application written with Spring is simple because environment-dependent code is moved into this framework. </a:t>
            </a:r>
          </a:p>
          <a:p>
            <a:r>
              <a:rPr lang="en-US" dirty="0"/>
              <a:t>Spring's web framework is a well-designed web MVC framework. </a:t>
            </a:r>
          </a:p>
          <a:p>
            <a:r>
              <a:rPr lang="en-US" dirty="0"/>
              <a:t>Lightweight </a:t>
            </a:r>
            <a:r>
              <a:rPr lang="en-US" dirty="0" err="1"/>
              <a:t>IoC</a:t>
            </a:r>
            <a:r>
              <a:rPr lang="en-US" dirty="0"/>
              <a:t> containers tend to be lightweight, especially when compared to EJB containers. </a:t>
            </a:r>
          </a:p>
          <a:p>
            <a:r>
              <a:rPr lang="en-US" dirty="0"/>
              <a:t>Spring provides a consistent transaction management.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components should run with or without a container.</a:t>
            </a:r>
          </a:p>
          <a:p>
            <a:r>
              <a:rPr lang="en-US" dirty="0"/>
              <a:t>Be testable with minimal to no intrusion from outside classes.</a:t>
            </a:r>
          </a:p>
          <a:p>
            <a:r>
              <a:rPr lang="en-US" dirty="0"/>
              <a:t>Components should have a life outside of the framework.</a:t>
            </a:r>
          </a:p>
          <a:p>
            <a:r>
              <a:rPr lang="en-US" dirty="0"/>
              <a:t>A framework to help you put into place some established best practices for your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is the most popular application development framework for enterprise Java. </a:t>
            </a:r>
          </a:p>
          <a:p>
            <a:r>
              <a:rPr lang="en-US" dirty="0"/>
              <a:t>Open source Java platform since 2003. </a:t>
            </a:r>
          </a:p>
          <a:p>
            <a:r>
              <a:rPr lang="en-US" dirty="0"/>
              <a:t>Spring supports all major application servers and JEE standards. </a:t>
            </a:r>
          </a:p>
          <a:p>
            <a:r>
              <a:rPr lang="en-US" dirty="0"/>
              <a:t>Spring handles the infrastructure so you can focus on your application. </a:t>
            </a:r>
          </a:p>
          <a:p>
            <a:r>
              <a:rPr lang="en-US" dirty="0"/>
              <a:t>Spring is the most popular application development framework for enterprise Java. </a:t>
            </a:r>
          </a:p>
          <a:p>
            <a:r>
              <a:rPr lang="en-US" dirty="0"/>
              <a:t>Millions of developers around the world use Spring Framework to create high performing, easily testable, reusable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version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205618"/>
              </p:ext>
            </p:extLst>
          </p:nvPr>
        </p:nvGraphicFramePr>
        <p:xfrm>
          <a:off x="582450" y="1947081"/>
          <a:ext cx="9724772" cy="4267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14755">
                  <a:extLst>
                    <a:ext uri="{9D8B030D-6E8A-4147-A177-3AD203B41FA5}">
                      <a16:colId xmlns:a16="http://schemas.microsoft.com/office/drawing/2014/main" val="1289588126"/>
                    </a:ext>
                  </a:extLst>
                </a:gridCol>
                <a:gridCol w="2718816">
                  <a:extLst>
                    <a:ext uri="{9D8B030D-6E8A-4147-A177-3AD203B41FA5}">
                      <a16:colId xmlns:a16="http://schemas.microsoft.com/office/drawing/2014/main" val="611140459"/>
                    </a:ext>
                  </a:extLst>
                </a:gridCol>
                <a:gridCol w="5791201">
                  <a:extLst>
                    <a:ext uri="{9D8B030D-6E8A-4147-A177-3AD203B41FA5}">
                      <a16:colId xmlns:a16="http://schemas.microsoft.com/office/drawing/2014/main" val="1557749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165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First version was written by Rob Johnson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386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March 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855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October 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351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November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630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December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12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December 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178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December 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7886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Support for Java SE (Standard Edition) 8, Groovy 2, some aspects of Java EE 7, and Web Socket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150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June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7886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7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March</a:t>
                      </a:r>
                      <a:r>
                        <a:rPr lang="en-US" sz="20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5.2.2</a:t>
                      </a:r>
                      <a:r>
                        <a:rPr lang="en-US" sz="2000" baseline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2000" baseline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December 2019)</a:t>
                      </a:r>
                      <a:endParaRPr lang="en-US" sz="20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06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0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Spring, Java and Java EE compatibility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40083"/>
              </p:ext>
            </p:extLst>
          </p:nvPr>
        </p:nvGraphicFramePr>
        <p:xfrm>
          <a:off x="249382" y="1615756"/>
          <a:ext cx="10494817" cy="3587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048">
                  <a:extLst>
                    <a:ext uri="{9D8B030D-6E8A-4147-A177-3AD203B41FA5}">
                      <a16:colId xmlns:a16="http://schemas.microsoft.com/office/drawing/2014/main" val="2677714742"/>
                    </a:ext>
                  </a:extLst>
                </a:gridCol>
                <a:gridCol w="4840477">
                  <a:extLst>
                    <a:ext uri="{9D8B030D-6E8A-4147-A177-3AD203B41FA5}">
                      <a16:colId xmlns:a16="http://schemas.microsoft.com/office/drawing/2014/main" val="3028914349"/>
                    </a:ext>
                  </a:extLst>
                </a:gridCol>
                <a:gridCol w="4540292">
                  <a:extLst>
                    <a:ext uri="{9D8B030D-6E8A-4147-A177-3AD203B41FA5}">
                      <a16:colId xmlns:a16="http://schemas.microsoft.com/office/drawing/2014/main" val="2277470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Spring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 Version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 EE Version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21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1.x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Full Support for JDK 1.3, 1.4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 EE 1.3, 1.4 are fully supported.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17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2.0.x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Full Support for JDK 1.3, 1.4 and 1.5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 EE 1.3, 1.4 are fully supported.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136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2.5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Full support for Java SE 1.4.2 or later,</a:t>
                      </a:r>
                      <a:b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Early Support for Java SE 6.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 EE 1.3, 1.4 are fully supported.</a:t>
                      </a:r>
                      <a:b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Early support for Java EE 5.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91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3.x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 SE 5 and 6 are fully supported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 EE 1.4, 5 are fully supported.</a:t>
                      </a:r>
                      <a:b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Early support for Java EE 6.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298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4.x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 SE 6, 7 are fully supported.</a:t>
                      </a:r>
                      <a:b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Early support for Java SE 8.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 EE 6 is fully supported</a:t>
                      </a:r>
                      <a:b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Early support for Java EE 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2481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5.x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 SE 6, 7, 8 are fully supported</a:t>
                      </a:r>
                      <a:b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200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Early Support for Java SE 9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 EE 6, 7 are fully supported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37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67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– Evolution over Intelligent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Dependency Inversion Principle</a:t>
            </a:r>
          </a:p>
          <a:p>
            <a:pPr lvl="1"/>
            <a:r>
              <a:rPr lang="en-US" dirty="0"/>
              <a:t>High level modules should not depend upon low level modules. Both should depend upon abstractions.</a:t>
            </a:r>
          </a:p>
          <a:p>
            <a:pPr lvl="1"/>
            <a:r>
              <a:rPr lang="en-US" dirty="0"/>
              <a:t>Abstractions should not depend upon details, details should depend upon abstractions.</a:t>
            </a:r>
          </a:p>
          <a:p>
            <a:pPr lvl="1"/>
            <a:r>
              <a:rPr lang="en-US" dirty="0"/>
              <a:t>Depend upon Abstractions, Do not depend upon Concrete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62000"/>
            <a:ext cx="7848600" cy="53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3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all about?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7150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As an IOC Container</a:t>
            </a:r>
          </a:p>
          <a:p>
            <a:pPr lvl="1"/>
            <a:r>
              <a:rPr lang="en-US" dirty="0"/>
              <a:t>Creates objects and makes them available to your application</a:t>
            </a:r>
          </a:p>
          <a:p>
            <a:r>
              <a:rPr lang="en-US" i="1" dirty="0"/>
              <a:t>As a Light-weight Framework for building Java Applications</a:t>
            </a:r>
          </a:p>
          <a:p>
            <a:pPr lvl="1"/>
            <a:r>
              <a:rPr lang="en-US" dirty="0"/>
              <a:t>Provides an infrastructure of classes that make it easier to accomplish tasks you can use Spring to build any application in Java (e.g., stand-alone, Web, JEE applications, etc.), unlike many other frameworks such as Apache Struts, which is limited to web applications.</a:t>
            </a:r>
          </a:p>
          <a:p>
            <a:r>
              <a:rPr lang="en-US" dirty="0"/>
              <a:t>Non Invasive &amp; Portable</a:t>
            </a:r>
          </a:p>
          <a:p>
            <a:r>
              <a:rPr lang="en-US" dirty="0"/>
              <a:t>Fully modularized (High decoupling)</a:t>
            </a:r>
          </a:p>
          <a:p>
            <a:r>
              <a:rPr lang="en-US" dirty="0"/>
              <a:t>Considered as an alternative / replacement for the Enterprise JavaBean (EJB) Model</a:t>
            </a:r>
          </a:p>
          <a:p>
            <a:r>
              <a:rPr lang="en-US" dirty="0"/>
              <a:t>Open source Application Framework and no vendor lock-in.</a:t>
            </a:r>
          </a:p>
          <a:p>
            <a:r>
              <a:rPr lang="en-US" dirty="0"/>
              <a:t>Most business objects in Spring apps do not depend on the Spring framework.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1022</TotalTime>
  <Words>1400</Words>
  <Application>Microsoft Office PowerPoint</Application>
  <PresentationFormat>Custom</PresentationFormat>
  <Paragraphs>169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Tahoma</vt:lpstr>
      <vt:lpstr>Wingdings</vt:lpstr>
      <vt:lpstr>Class open house presentation</vt:lpstr>
      <vt:lpstr>WWW Programming (Advanced Web Programming with Java)</vt:lpstr>
      <vt:lpstr>Complexity of Enterprise Application Development </vt:lpstr>
      <vt:lpstr>What you need is </vt:lpstr>
      <vt:lpstr>What is Spring Framework?</vt:lpstr>
      <vt:lpstr>Spring version history</vt:lpstr>
      <vt:lpstr>Spring, Java and Java EE compatibility </vt:lpstr>
      <vt:lpstr>Spring – Evolution over Intelligent Design </vt:lpstr>
      <vt:lpstr>PowerPoint Presentation</vt:lpstr>
      <vt:lpstr>What is Spring all about? </vt:lpstr>
      <vt:lpstr>What is Spring all about? (cont.)</vt:lpstr>
      <vt:lpstr>What is Spring all about? (cont.)</vt:lpstr>
      <vt:lpstr>The Spring Triangle </vt:lpstr>
      <vt:lpstr>Architectural overview of Spring Framework </vt:lpstr>
      <vt:lpstr>What is a Container?</vt:lpstr>
      <vt:lpstr>Core Container</vt:lpstr>
      <vt:lpstr>Data Access/Integration</vt:lpstr>
      <vt:lpstr>Web</vt:lpstr>
      <vt:lpstr>Spring Framework 5 </vt:lpstr>
      <vt:lpstr>PowerPoint Presentation</vt:lpstr>
      <vt:lpstr>Advantages of using Spring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 Programming with Java</dc:title>
  <dc:creator>Thanh Van</dc:creator>
  <cp:lastModifiedBy>I M</cp:lastModifiedBy>
  <cp:revision>59</cp:revision>
  <dcterms:created xsi:type="dcterms:W3CDTF">2018-11-21T01:01:11Z</dcterms:created>
  <dcterms:modified xsi:type="dcterms:W3CDTF">2020-01-09T14:19:18Z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