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2" r:id="rId1"/>
  </p:sldMasterIdLst>
  <p:notesMasterIdLst>
    <p:notesMasterId r:id="rId20"/>
  </p:notesMasterIdLst>
  <p:handoutMasterIdLst>
    <p:handoutMasterId r:id="rId21"/>
  </p:handoutMasterIdLst>
  <p:sldIdLst>
    <p:sldId id="257" r:id="rId2"/>
    <p:sldId id="293"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Lst>
  <p:sldSz cx="109728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945" userDrawn="1">
          <p15:clr>
            <a:srgbClr val="A4A3A4"/>
          </p15:clr>
        </p15:guide>
        <p15:guide id="3" orient="horz" pos="3888" userDrawn="1">
          <p15:clr>
            <a:srgbClr val="A4A3A4"/>
          </p15:clr>
        </p15:guide>
        <p15:guide id="4" orient="horz" pos="192" userDrawn="1">
          <p15:clr>
            <a:srgbClr val="A4A3A4"/>
          </p15:clr>
        </p15:guide>
        <p15:guide id="5" orient="horz" pos="1072" userDrawn="1">
          <p15:clr>
            <a:srgbClr val="A4A3A4"/>
          </p15:clr>
        </p15:guide>
        <p15:guide id="6" pos="3456" userDrawn="1">
          <p15:clr>
            <a:srgbClr val="A4A3A4"/>
          </p15:clr>
        </p15:guide>
        <p15:guide id="7" pos="634" userDrawn="1">
          <p15:clr>
            <a:srgbClr val="A4A3A4"/>
          </p15:clr>
        </p15:guide>
        <p15:guide id="8" pos="639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182" autoAdjust="0"/>
  </p:normalViewPr>
  <p:slideViewPr>
    <p:cSldViewPr showGuides="1">
      <p:cViewPr varScale="1">
        <p:scale>
          <a:sx n="95" d="100"/>
          <a:sy n="95" d="100"/>
        </p:scale>
        <p:origin x="738" y="96"/>
      </p:cViewPr>
      <p:guideLst>
        <p:guide orient="horz" pos="2160"/>
        <p:guide orient="horz" pos="945"/>
        <p:guide orient="horz" pos="3888"/>
        <p:guide orient="horz" pos="192"/>
        <p:guide orient="horz" pos="1072"/>
        <p:guide pos="3456"/>
        <p:guide pos="634"/>
        <p:guide pos="6394"/>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16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1/9/2020</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1/9/2020</a:t>
            </a:fld>
            <a:endParaRPr/>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a:t>
            </a:fld>
            <a:endParaRPr lang="en-US"/>
          </a:p>
        </p:txBody>
      </p:sp>
    </p:spTree>
    <p:extLst>
      <p:ext uri="{BB962C8B-B14F-4D97-AF65-F5344CB8AC3E}">
        <p14:creationId xmlns:p14="http://schemas.microsoft.com/office/powerpoint/2010/main" val="16077057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p:cNvGrpSpPr/>
          <p:nvPr/>
        </p:nvGrpSpPr>
        <p:grpSpPr>
          <a:xfrm>
            <a:off x="0" y="0"/>
            <a:ext cx="10974373"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grpSp>
          <p:nvGrpSpPr>
            <p:cNvPr id="12" name="Group 11"/>
            <p:cNvGrpSpPr/>
            <p:nvPr/>
          </p:nvGrpSpPr>
          <p:grpSpPr>
            <a:xfrm>
              <a:off x="0" y="0"/>
              <a:ext cx="4742741" cy="6858000"/>
              <a:chOff x="0" y="0"/>
              <a:chExt cx="4742741" cy="6858000"/>
            </a:xfrm>
          </p:grpSpPr>
          <p:pic>
            <p:nvPicPr>
              <p:cNvPr id="9" name="Picture 8"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605581"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sp>
        <p:nvSpPr>
          <p:cNvPr id="2" name="Title 1"/>
          <p:cNvSpPr>
            <a:spLocks noGrp="1"/>
          </p:cNvSpPr>
          <p:nvPr>
            <p:ph type="ctrTitle"/>
          </p:nvPr>
        </p:nvSpPr>
        <p:spPr>
          <a:xfrm>
            <a:off x="4392555" y="1498603"/>
            <a:ext cx="6309360" cy="3298825"/>
          </a:xfrm>
        </p:spPr>
        <p:txBody>
          <a:bodyPr>
            <a:normAutofit/>
          </a:bodyPr>
          <a:lstStyle>
            <a:lvl1pPr algn="l">
              <a:lnSpc>
                <a:spcPct val="90000"/>
              </a:lnSpc>
              <a:defRPr sz="4000" b="0" cap="none" spc="0" baseline="0">
                <a:ln w="0"/>
                <a:solidFill>
                  <a:schemeClr val="tx2"/>
                </a:solidFill>
                <a:effectLst/>
              </a:defRPr>
            </a:lvl1pPr>
          </a:lstStyle>
          <a:p>
            <a:r>
              <a:rPr lang="en-US" dirty="0"/>
              <a:t>Click to edit Master title style</a:t>
            </a:r>
            <a:endParaRPr dirty="0"/>
          </a:p>
        </p:txBody>
      </p:sp>
      <p:sp>
        <p:nvSpPr>
          <p:cNvPr id="3" name="Subtitle 2"/>
          <p:cNvSpPr>
            <a:spLocks noGrp="1"/>
          </p:cNvSpPr>
          <p:nvPr>
            <p:ph type="subTitle" idx="1"/>
          </p:nvPr>
        </p:nvSpPr>
        <p:spPr>
          <a:xfrm>
            <a:off x="4392555" y="4927600"/>
            <a:ext cx="630936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endParaRPr dirty="0"/>
          </a:p>
        </p:txBody>
      </p:sp>
      <p:sp>
        <p:nvSpPr>
          <p:cNvPr id="5" name="Date Placeholder 4"/>
          <p:cNvSpPr>
            <a:spLocks noGrp="1"/>
          </p:cNvSpPr>
          <p:nvPr>
            <p:ph type="dt" sz="half" idx="10"/>
          </p:nvPr>
        </p:nvSpPr>
        <p:spPr/>
        <p:txBody>
          <a:bodyPr/>
          <a:lstStyle/>
          <a:p>
            <a:fld id="{00DA274C-3DF9-4CCA-A0AA-650C4701A7F1}" type="datetime1">
              <a:rPr lang="en-US" smtClean="0"/>
              <a:t>1/9/2020</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3220121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9382" y="76200"/>
            <a:ext cx="10390909" cy="1142998"/>
          </a:xfrm>
        </p:spPr>
        <p:txBody>
          <a:bodyPr>
            <a:normAutofit/>
          </a:bodyPr>
          <a:lstStyle>
            <a:lvl1pPr>
              <a:defRPr sz="4000"/>
            </a:lvl1pPr>
          </a:lstStyle>
          <a:p>
            <a:r>
              <a:rPr lang="en-US" dirty="0"/>
              <a:t>Click to edit Master title style</a:t>
            </a:r>
            <a:endParaRPr dirty="0"/>
          </a:p>
        </p:txBody>
      </p:sp>
      <p:sp>
        <p:nvSpPr>
          <p:cNvPr id="3" name="Content Placeholder 2"/>
          <p:cNvSpPr>
            <a:spLocks noGrp="1"/>
          </p:cNvSpPr>
          <p:nvPr>
            <p:ph idx="1"/>
          </p:nvPr>
        </p:nvSpPr>
        <p:spPr>
          <a:xfrm>
            <a:off x="249382" y="1371600"/>
            <a:ext cx="10390909" cy="4876800"/>
          </a:xfrm>
        </p:spPr>
        <p:txBody>
          <a:bodyPr/>
          <a:lstStyle>
            <a:lvl1pPr marL="304747" indent="-304747" algn="just">
              <a:lnSpc>
                <a:spcPct val="100000"/>
              </a:lnSpc>
              <a:spcBef>
                <a:spcPts val="0"/>
              </a:spcBef>
              <a:spcAft>
                <a:spcPts val="600"/>
              </a:spcAft>
              <a:buFont typeface="Wingdings" panose="05000000000000000000" pitchFamily="2" charset="2"/>
              <a:buChar char="v"/>
              <a:defRPr/>
            </a:lvl1pPr>
            <a:lvl2pPr marL="731392" indent="-304747" algn="just">
              <a:lnSpc>
                <a:spcPct val="100000"/>
              </a:lnSpc>
              <a:spcBef>
                <a:spcPts val="0"/>
              </a:spcBef>
              <a:spcAft>
                <a:spcPts val="600"/>
              </a:spcAft>
              <a:buFont typeface="Wingdings" panose="05000000000000000000" pitchFamily="2" charset="2"/>
              <a:buChar char="q"/>
              <a:defRPr sz="2400"/>
            </a:lvl2pPr>
            <a:lvl3pPr marL="1158037" indent="-304747" algn="just">
              <a:lnSpc>
                <a:spcPct val="100000"/>
              </a:lnSpc>
              <a:spcBef>
                <a:spcPts val="0"/>
              </a:spcBef>
              <a:spcAft>
                <a:spcPts val="600"/>
              </a:spcAft>
              <a:buFont typeface="Wingdings" panose="05000000000000000000" pitchFamily="2" charset="2"/>
              <a:buChar char=""/>
              <a:defRPr sz="2400"/>
            </a:lvl3pPr>
            <a:lvl4pPr marL="1584683" indent="-304747" algn="just">
              <a:lnSpc>
                <a:spcPct val="100000"/>
              </a:lnSpc>
              <a:spcBef>
                <a:spcPts val="0"/>
              </a:spcBef>
              <a:spcAft>
                <a:spcPts val="600"/>
              </a:spcAft>
              <a:buFont typeface="Wingdings" panose="05000000000000000000" pitchFamily="2" charset="2"/>
              <a:buChar char=""/>
              <a:defRPr sz="2400"/>
            </a:lvl4pPr>
            <a:lvl5pPr marL="2011328" indent="-304747" algn="just">
              <a:lnSpc>
                <a:spcPct val="100000"/>
              </a:lnSpc>
              <a:spcBef>
                <a:spcPts val="0"/>
              </a:spcBef>
              <a:spcAft>
                <a:spcPts val="600"/>
              </a:spcAft>
              <a:buFont typeface="Wingdings" panose="05000000000000000000" pitchFamily="2" charset="2"/>
              <a:buChar char=""/>
              <a:defRPr sz="2400"/>
            </a:lvl5pPr>
            <a:lvl6pPr>
              <a:defRPr/>
            </a:lvl6pPr>
            <a:lvl7pPr>
              <a:defRPr baseline="0"/>
            </a:lvl7pPr>
            <a:lvl8pPr>
              <a:defRPr baseline="0"/>
            </a:lvl8pPr>
            <a:lvl9pPr>
              <a:defRPr baseline="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FF082940-67C9-4D5B-B0DA-D2A75DBE14A5}" type="datetime1">
              <a:rPr lang="en-US" smtClean="0"/>
              <a:t>1/9/2020</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a:xfrm>
            <a:off x="9643266" y="6400803"/>
            <a:ext cx="997025" cy="320675"/>
          </a:xfrm>
        </p:spPr>
        <p:txBody>
          <a:bodyPr/>
          <a:lstStyle>
            <a:lvl1pPr>
              <a:defRPr sz="1800"/>
            </a:lvl1pPr>
          </a:lstStyle>
          <a:p>
            <a:fld id="{DA60BA0E-20D0-4E7C-B286-26C960A6788F}" type="slidenum">
              <a:rPr lang="en-US" smtClean="0"/>
              <a:pPr/>
              <a:t>‹#›</a:t>
            </a:fld>
            <a:endParaRPr lang="en-US"/>
          </a:p>
        </p:txBody>
      </p:sp>
    </p:spTree>
    <p:extLst>
      <p:ext uri="{BB962C8B-B14F-4D97-AF65-F5344CB8AC3E}">
        <p14:creationId xmlns:p14="http://schemas.microsoft.com/office/powerpoint/2010/main" val="286535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459" y="0"/>
            <a:ext cx="10972915"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0">
                <a:solidFill>
                  <a:schemeClr val="tx2"/>
                </a:solidFill>
              </a:endParaRPr>
            </a:p>
          </p:txBody>
        </p:sp>
      </p:grpSp>
      <p:pic>
        <p:nvPicPr>
          <p:cNvPr id="5" name="Picture 4"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0718" y="0"/>
            <a:ext cx="4133511" cy="6858000"/>
          </a:xfrm>
          <a:prstGeom prst="rect">
            <a:avLst/>
          </a:prstGeom>
        </p:spPr>
      </p:pic>
      <p:sp>
        <p:nvSpPr>
          <p:cNvPr id="7" name="Title 1"/>
          <p:cNvSpPr>
            <a:spLocks noGrp="1"/>
          </p:cNvSpPr>
          <p:nvPr>
            <p:ph type="ctrTitle"/>
          </p:nvPr>
        </p:nvSpPr>
        <p:spPr>
          <a:xfrm>
            <a:off x="213490" y="1498603"/>
            <a:ext cx="6309360"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13490" y="4927600"/>
            <a:ext cx="630936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6373AD29-009D-498E-B13D-0C9F9A6A012D}" type="datetime1">
              <a:rPr lang="en-US" smtClean="0"/>
              <a:t>1/9/2020</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525827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5">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459" y="0"/>
            <a:ext cx="10972915"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grpSp>
      <p:sp>
        <p:nvSpPr>
          <p:cNvPr id="2" name="Title Placeholder 1"/>
          <p:cNvSpPr>
            <a:spLocks noGrp="1"/>
          </p:cNvSpPr>
          <p:nvPr>
            <p:ph type="title"/>
          </p:nvPr>
        </p:nvSpPr>
        <p:spPr>
          <a:xfrm>
            <a:off x="1005840" y="76200"/>
            <a:ext cx="9144000"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05840" y="1701800"/>
            <a:ext cx="9144000"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6400803"/>
            <a:ext cx="2468880"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B81F504C-9876-4829-908F-644938C5133D}" type="datetime1">
              <a:rPr lang="en-US" smtClean="0"/>
              <a:t>1/9/2020</a:t>
            </a:fld>
            <a:endParaRPr lang="en-US" dirty="0"/>
          </a:p>
        </p:txBody>
      </p:sp>
      <p:sp>
        <p:nvSpPr>
          <p:cNvPr id="5" name="Footer Placeholder 4"/>
          <p:cNvSpPr>
            <a:spLocks noGrp="1"/>
          </p:cNvSpPr>
          <p:nvPr>
            <p:ph type="ftr" sz="quarter" idx="3"/>
          </p:nvPr>
        </p:nvSpPr>
        <p:spPr>
          <a:xfrm>
            <a:off x="3517975" y="6400803"/>
            <a:ext cx="5596128"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9152816" y="6400803"/>
            <a:ext cx="997025"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06018772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133226" indent="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None/>
        <a:defRPr sz="1800" kern="1200">
          <a:solidFill>
            <a:schemeClr val="tx2">
              <a:lumMod val="50000"/>
            </a:schemeClr>
          </a:solidFill>
          <a:latin typeface="+mn-lt"/>
          <a:ea typeface="+mn-ea"/>
          <a:cs typeface="+mn-cs"/>
        </a:defRPr>
      </a:lvl6pPr>
      <a:lvl7pPr marL="284562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7pPr>
      <a:lvl8pPr marL="3272267"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8pPr>
      <a:lvl9pPr marL="375986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392554" y="4927600"/>
            <a:ext cx="6504045" cy="1244600"/>
          </a:xfrm>
        </p:spPr>
        <p:txBody>
          <a:bodyPr>
            <a:normAutofit/>
          </a:bodyPr>
          <a:lstStyle/>
          <a:p>
            <a:r>
              <a:rPr lang="en-US"/>
              <a:t>5.2</a:t>
            </a:r>
            <a:r>
              <a:rPr lang="en-US" dirty="0"/>
              <a:t>. </a:t>
            </a:r>
            <a:r>
              <a:rPr lang="en-US" dirty="0" err="1"/>
              <a:t>IoC</a:t>
            </a:r>
            <a:r>
              <a:rPr lang="en-US" dirty="0"/>
              <a:t> and Spring Dependency Injection</a:t>
            </a:r>
          </a:p>
        </p:txBody>
      </p:sp>
      <p:sp>
        <p:nvSpPr>
          <p:cNvPr id="2" name="Title 1"/>
          <p:cNvSpPr>
            <a:spLocks noGrp="1"/>
          </p:cNvSpPr>
          <p:nvPr>
            <p:ph type="ctrTitle"/>
          </p:nvPr>
        </p:nvSpPr>
        <p:spPr>
          <a:xfrm>
            <a:off x="4343401" y="1498603"/>
            <a:ext cx="6400799" cy="3298825"/>
          </a:xfrm>
        </p:spPr>
        <p:txBody>
          <a:bodyPr>
            <a:normAutofit/>
          </a:bodyPr>
          <a:lstStyle/>
          <a:p>
            <a:r>
              <a:rPr lang="en-US" dirty="0"/>
              <a:t>WWW Programming (Advanced Web Programming with Java)</a:t>
            </a:r>
          </a:p>
        </p:txBody>
      </p:sp>
    </p:spTree>
    <p:extLst>
      <p:ext uri="{BB962C8B-B14F-4D97-AF65-F5344CB8AC3E}">
        <p14:creationId xmlns:p14="http://schemas.microsoft.com/office/powerpoint/2010/main" val="16898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Instantiating a Spring IOC Container </a:t>
            </a:r>
          </a:p>
        </p:txBody>
      </p:sp>
      <p:sp>
        <p:nvSpPr>
          <p:cNvPr id="3" name="Content Placeholder 2"/>
          <p:cNvSpPr>
            <a:spLocks noGrp="1"/>
          </p:cNvSpPr>
          <p:nvPr>
            <p:ph idx="1"/>
          </p:nvPr>
        </p:nvSpPr>
        <p:spPr>
          <a:xfrm>
            <a:off x="249382" y="1371600"/>
            <a:ext cx="10390909" cy="5638800"/>
          </a:xfrm>
        </p:spPr>
        <p:txBody>
          <a:bodyPr>
            <a:normAutofit lnSpcReduction="10000"/>
          </a:bodyPr>
          <a:lstStyle/>
          <a:p>
            <a:pPr marL="0" indent="0">
              <a:buNone/>
            </a:pPr>
            <a:r>
              <a:rPr lang="en-US" dirty="0"/>
              <a:t>Packages that are basis for the Spring IOC Container</a:t>
            </a:r>
          </a:p>
          <a:p>
            <a:pPr marL="457200" indent="-457200">
              <a:buFont typeface="+mj-lt"/>
              <a:buAutoNum type="arabicPeriod"/>
            </a:pPr>
            <a:r>
              <a:rPr lang="en-US" dirty="0"/>
              <a:t>Spring </a:t>
            </a:r>
            <a:r>
              <a:rPr lang="en-US" b="1" dirty="0" err="1"/>
              <a:t>BeanFactory</a:t>
            </a:r>
            <a:r>
              <a:rPr lang="en-US" b="1" dirty="0"/>
              <a:t> </a:t>
            </a:r>
            <a:r>
              <a:rPr lang="en-US" dirty="0"/>
              <a:t>Container</a:t>
            </a:r>
          </a:p>
          <a:p>
            <a:pPr lvl="1"/>
            <a:r>
              <a:rPr lang="en-US" b="1" dirty="0" err="1"/>
              <a:t>org.springframework.beans.factory.BeanFactory</a:t>
            </a:r>
            <a:endParaRPr lang="en-US" b="1" dirty="0"/>
          </a:p>
          <a:p>
            <a:pPr lvl="1"/>
            <a:r>
              <a:rPr lang="en-US" dirty="0"/>
              <a:t>The </a:t>
            </a:r>
            <a:r>
              <a:rPr lang="en-US" dirty="0" err="1"/>
              <a:t>BeanFactory</a:t>
            </a:r>
            <a:r>
              <a:rPr lang="en-US" dirty="0"/>
              <a:t> interface provides a configuration mechanism capable of managing any type of object</a:t>
            </a:r>
          </a:p>
          <a:p>
            <a:pPr marL="457200" indent="-457200">
              <a:buFont typeface="+mj-lt"/>
              <a:buAutoNum type="arabicPeriod"/>
            </a:pPr>
            <a:r>
              <a:rPr lang="en-US" dirty="0"/>
              <a:t>Spring </a:t>
            </a:r>
            <a:r>
              <a:rPr lang="en-US" b="1" dirty="0" err="1"/>
              <a:t>ApplicationContext</a:t>
            </a:r>
            <a:r>
              <a:rPr lang="en-US" b="1" dirty="0"/>
              <a:t> </a:t>
            </a:r>
            <a:r>
              <a:rPr lang="en-US" dirty="0"/>
              <a:t>Container</a:t>
            </a:r>
          </a:p>
          <a:p>
            <a:pPr lvl="1"/>
            <a:r>
              <a:rPr lang="en-US" b="1" dirty="0" err="1"/>
              <a:t>org.springframework.context.ApplicationContext</a:t>
            </a:r>
            <a:endParaRPr lang="en-US" b="1" dirty="0"/>
          </a:p>
          <a:p>
            <a:pPr lvl="1"/>
            <a:r>
              <a:rPr lang="en-US" dirty="0" err="1"/>
              <a:t>ApplicationContext</a:t>
            </a:r>
            <a:r>
              <a:rPr lang="en-US" dirty="0"/>
              <a:t> is a sub-interface of </a:t>
            </a:r>
            <a:r>
              <a:rPr lang="en-US" dirty="0" err="1"/>
              <a:t>BeanFactory</a:t>
            </a:r>
            <a:r>
              <a:rPr lang="en-US" dirty="0"/>
              <a:t>.</a:t>
            </a:r>
          </a:p>
          <a:p>
            <a:pPr lvl="1"/>
            <a:r>
              <a:rPr lang="en-US" dirty="0"/>
              <a:t>Provides enterprise-specific functionality.</a:t>
            </a:r>
          </a:p>
          <a:p>
            <a:pPr lvl="1"/>
            <a:r>
              <a:rPr lang="en-US" dirty="0"/>
              <a:t>It adds easier integration with:</a:t>
            </a:r>
          </a:p>
          <a:p>
            <a:pPr lvl="1"/>
            <a:r>
              <a:rPr lang="en-US" dirty="0"/>
              <a:t>Spring's AOP features</a:t>
            </a:r>
          </a:p>
          <a:p>
            <a:pPr lvl="1"/>
            <a:r>
              <a:rPr lang="en-US" dirty="0"/>
              <a:t>Message Resource handling (for use in i18n)</a:t>
            </a:r>
          </a:p>
          <a:p>
            <a:pPr lvl="1"/>
            <a:r>
              <a:rPr lang="en-US" dirty="0"/>
              <a:t>Event publication etc. </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10</a:t>
            </a:fld>
            <a:endParaRPr lang="en-US"/>
          </a:p>
        </p:txBody>
      </p:sp>
    </p:spTree>
    <p:extLst>
      <p:ext uri="{BB962C8B-B14F-4D97-AF65-F5344CB8AC3E}">
        <p14:creationId xmlns:p14="http://schemas.microsoft.com/office/powerpoint/2010/main" val="57347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Instantiating a Spring IOC Container </a:t>
            </a:r>
          </a:p>
        </p:txBody>
      </p:sp>
      <p:sp>
        <p:nvSpPr>
          <p:cNvPr id="3" name="Content Placeholder 2"/>
          <p:cNvSpPr>
            <a:spLocks noGrp="1"/>
          </p:cNvSpPr>
          <p:nvPr>
            <p:ph idx="1"/>
          </p:nvPr>
        </p:nvSpPr>
        <p:spPr/>
        <p:txBody>
          <a:bodyPr/>
          <a:lstStyle/>
          <a:p>
            <a:pPr marL="0" indent="0">
              <a:buNone/>
            </a:pPr>
            <a:r>
              <a:rPr lang="en-US" dirty="0"/>
              <a:t>You can instantiate a Spring IOC container using any one of the below two classes.</a:t>
            </a:r>
          </a:p>
          <a:p>
            <a:pPr algn="l"/>
            <a:r>
              <a:rPr lang="en-US" dirty="0"/>
              <a:t>Spring Bean Factory Container</a:t>
            </a:r>
            <a:br>
              <a:rPr lang="en-US" dirty="0"/>
            </a:br>
            <a:r>
              <a:rPr lang="en-US" dirty="0"/>
              <a:t>	</a:t>
            </a:r>
            <a:r>
              <a:rPr lang="en-US" i="1" dirty="0" err="1"/>
              <a:t>org.springframework.beans.factory.</a:t>
            </a:r>
            <a:r>
              <a:rPr lang="en-US" i="1" dirty="0" err="1">
                <a:solidFill>
                  <a:srgbClr val="FF0000"/>
                </a:solidFill>
              </a:rPr>
              <a:t>BeanFactory</a:t>
            </a:r>
            <a:endParaRPr lang="en-US" i="1" dirty="0">
              <a:solidFill>
                <a:srgbClr val="FF0000"/>
              </a:solidFill>
            </a:endParaRPr>
          </a:p>
          <a:p>
            <a:pPr algn="l"/>
            <a:r>
              <a:rPr lang="en-US" dirty="0"/>
              <a:t>Spring </a:t>
            </a:r>
            <a:r>
              <a:rPr lang="en-US" dirty="0" err="1"/>
              <a:t>ApplicationContext</a:t>
            </a:r>
            <a:r>
              <a:rPr lang="en-US" dirty="0"/>
              <a:t> Container</a:t>
            </a:r>
            <a:br>
              <a:rPr lang="en-US" dirty="0"/>
            </a:br>
            <a:r>
              <a:rPr lang="en-US" dirty="0"/>
              <a:t>	</a:t>
            </a:r>
            <a:r>
              <a:rPr lang="en-US" i="1" dirty="0" err="1"/>
              <a:t>org.springframework.context.</a:t>
            </a:r>
            <a:r>
              <a:rPr lang="en-US" i="1" dirty="0" err="1">
                <a:solidFill>
                  <a:srgbClr val="FF0000"/>
                </a:solidFill>
              </a:rPr>
              <a:t>ApplicationContext</a:t>
            </a:r>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11</a:t>
            </a:fld>
            <a:endParaRPr lang="en-US"/>
          </a:p>
        </p:txBody>
      </p:sp>
    </p:spTree>
    <p:extLst>
      <p:ext uri="{BB962C8B-B14F-4D97-AF65-F5344CB8AC3E}">
        <p14:creationId xmlns:p14="http://schemas.microsoft.com/office/powerpoint/2010/main" val="27692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a:t>
            </a:r>
            <a:r>
              <a:rPr lang="en-US" dirty="0" err="1"/>
              <a:t>ApplicationContext</a:t>
            </a:r>
            <a:r>
              <a:rPr lang="en-US" dirty="0"/>
              <a:t> Container </a:t>
            </a:r>
          </a:p>
        </p:txBody>
      </p:sp>
      <p:sp>
        <p:nvSpPr>
          <p:cNvPr id="3" name="Content Placeholder 2"/>
          <p:cNvSpPr>
            <a:spLocks noGrp="1"/>
          </p:cNvSpPr>
          <p:nvPr>
            <p:ph idx="1"/>
          </p:nvPr>
        </p:nvSpPr>
        <p:spPr/>
        <p:txBody>
          <a:bodyPr/>
          <a:lstStyle/>
          <a:p>
            <a:r>
              <a:rPr lang="en-US" dirty="0"/>
              <a:t>Spring's more advanced container.</a:t>
            </a:r>
          </a:p>
          <a:p>
            <a:r>
              <a:rPr lang="en-US" dirty="0"/>
              <a:t>Similar to </a:t>
            </a:r>
            <a:r>
              <a:rPr lang="en-US" dirty="0" err="1"/>
              <a:t>BeanFactory</a:t>
            </a:r>
            <a:r>
              <a:rPr lang="en-US" dirty="0"/>
              <a:t> it can load bean definitions, wire beans together and dispense beans upon request.</a:t>
            </a:r>
          </a:p>
          <a:p>
            <a:r>
              <a:rPr lang="en-US" dirty="0"/>
              <a:t>Additionally it adds more enterprise-specific functionality such as the ability to resolve textual messages from a properties file and the ability to publish application events to interested event listeners.</a:t>
            </a:r>
          </a:p>
          <a:p>
            <a:r>
              <a:rPr lang="en-US" dirty="0"/>
              <a:t>Defined by the </a:t>
            </a:r>
            <a:r>
              <a:rPr lang="en-US" b="1" dirty="0" err="1"/>
              <a:t>org.springframework.context.ApplicationContext</a:t>
            </a:r>
            <a:br>
              <a:rPr lang="en-US" b="1" dirty="0"/>
            </a:br>
            <a:r>
              <a:rPr lang="en-US" dirty="0"/>
              <a:t>interface. </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12</a:t>
            </a:fld>
            <a:endParaRPr lang="en-US"/>
          </a:p>
        </p:txBody>
      </p:sp>
    </p:spTree>
    <p:extLst>
      <p:ext uri="{BB962C8B-B14F-4D97-AF65-F5344CB8AC3E}">
        <p14:creationId xmlns:p14="http://schemas.microsoft.com/office/powerpoint/2010/main" val="196648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a:t>
            </a:r>
            <a:r>
              <a:rPr lang="en-US" dirty="0" err="1"/>
              <a:t>ApplicationContext</a:t>
            </a:r>
            <a:r>
              <a:rPr lang="en-US" dirty="0"/>
              <a:t> </a:t>
            </a:r>
          </a:p>
        </p:txBody>
      </p:sp>
      <p:sp>
        <p:nvSpPr>
          <p:cNvPr id="3" name="Content Placeholder 2"/>
          <p:cNvSpPr>
            <a:spLocks noGrp="1"/>
          </p:cNvSpPr>
          <p:nvPr>
            <p:ph idx="1"/>
          </p:nvPr>
        </p:nvSpPr>
        <p:spPr/>
        <p:txBody>
          <a:bodyPr/>
          <a:lstStyle/>
          <a:p>
            <a:r>
              <a:rPr lang="en-US" dirty="0"/>
              <a:t>The most commonly used </a:t>
            </a:r>
            <a:r>
              <a:rPr lang="en-US" dirty="0" err="1"/>
              <a:t>ApplicationContext</a:t>
            </a:r>
            <a:r>
              <a:rPr lang="en-US" dirty="0"/>
              <a:t> implementations are:</a:t>
            </a:r>
          </a:p>
          <a:p>
            <a:pPr lvl="1"/>
            <a:r>
              <a:rPr lang="en-US" dirty="0" err="1"/>
              <a:t>ClassPathXmlApplicationContext</a:t>
            </a:r>
            <a:endParaRPr lang="en-US" dirty="0"/>
          </a:p>
          <a:p>
            <a:pPr lvl="1"/>
            <a:r>
              <a:rPr lang="en-US" dirty="0" err="1"/>
              <a:t>FileSystemXmlApplicationContext</a:t>
            </a:r>
            <a:endParaRPr lang="en-US" dirty="0"/>
          </a:p>
          <a:p>
            <a:pPr lvl="1"/>
            <a:r>
              <a:rPr lang="en-US" dirty="0" err="1"/>
              <a:t>XmlWebApplicationContext</a:t>
            </a:r>
            <a:r>
              <a:rPr lang="en-US" dirty="0"/>
              <a:t> </a:t>
            </a:r>
          </a:p>
        </p:txBody>
      </p:sp>
      <p:sp>
        <p:nvSpPr>
          <p:cNvPr id="4" name="Slide Number Placeholder 3"/>
          <p:cNvSpPr>
            <a:spLocks noGrp="1"/>
          </p:cNvSpPr>
          <p:nvPr>
            <p:ph type="sldNum" sz="quarter" idx="12"/>
          </p:nvPr>
        </p:nvSpPr>
        <p:spPr/>
        <p:txBody>
          <a:bodyPr/>
          <a:lstStyle/>
          <a:p>
            <a:fld id="{DA60BA0E-20D0-4E7C-B286-26C960A6788F}" type="slidenum">
              <a:rPr lang="en-US" smtClean="0"/>
              <a:pPr/>
              <a:t>13</a:t>
            </a:fld>
            <a:endParaRPr lang="en-US"/>
          </a:p>
        </p:txBody>
      </p:sp>
    </p:spTree>
    <p:extLst>
      <p:ext uri="{BB962C8B-B14F-4D97-AF65-F5344CB8AC3E}">
        <p14:creationId xmlns:p14="http://schemas.microsoft.com/office/powerpoint/2010/main" val="1184279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a:t>
            </a:r>
            <a:r>
              <a:rPr lang="en-US" dirty="0" err="1"/>
              <a:t>ApplicationContext</a:t>
            </a:r>
            <a:r>
              <a:rPr lang="en-US" dirty="0"/>
              <a:t> </a:t>
            </a:r>
          </a:p>
        </p:txBody>
      </p:sp>
      <p:sp>
        <p:nvSpPr>
          <p:cNvPr id="3" name="Content Placeholder 2"/>
          <p:cNvSpPr>
            <a:spLocks noGrp="1"/>
          </p:cNvSpPr>
          <p:nvPr>
            <p:ph idx="1"/>
          </p:nvPr>
        </p:nvSpPr>
        <p:spPr/>
        <p:txBody>
          <a:bodyPr>
            <a:normAutofit lnSpcReduction="10000"/>
          </a:bodyPr>
          <a:lstStyle/>
          <a:p>
            <a:r>
              <a:rPr lang="en-US" dirty="0" err="1"/>
              <a:t>ClassPathXmlApplicationContext</a:t>
            </a:r>
            <a:endParaRPr lang="en-US" dirty="0"/>
          </a:p>
          <a:p>
            <a:pPr lvl="1"/>
            <a:r>
              <a:rPr lang="en-US" dirty="0"/>
              <a:t>This container loads the definitions of the beans from an XML file. Here you do not need to provide the full path of the XML file but you need to set CLASSPATH properly because this container will look bean configuration XML file in CLASSPATH.</a:t>
            </a:r>
          </a:p>
          <a:p>
            <a:r>
              <a:rPr lang="en-US" dirty="0" err="1"/>
              <a:t>FileSystemXmlApplicationContext</a:t>
            </a:r>
            <a:endParaRPr lang="en-US" dirty="0"/>
          </a:p>
          <a:p>
            <a:pPr lvl="1"/>
            <a:r>
              <a:rPr lang="en-US" dirty="0"/>
              <a:t>This container loads the definitions of the beans from an XML file. Here you need to provide the full path of the XML bean configuration file to the constructor.</a:t>
            </a:r>
          </a:p>
          <a:p>
            <a:r>
              <a:rPr lang="en-US" dirty="0" err="1"/>
              <a:t>XmlWebApplicationContext</a:t>
            </a:r>
            <a:endParaRPr lang="en-US" dirty="0"/>
          </a:p>
          <a:p>
            <a:pPr lvl="1"/>
            <a:r>
              <a:rPr lang="en-US" dirty="0"/>
              <a:t>This container loads the XML file with definitions of all beans from within a web application. </a:t>
            </a:r>
          </a:p>
        </p:txBody>
      </p:sp>
      <p:sp>
        <p:nvSpPr>
          <p:cNvPr id="4" name="Slide Number Placeholder 3"/>
          <p:cNvSpPr>
            <a:spLocks noGrp="1"/>
          </p:cNvSpPr>
          <p:nvPr>
            <p:ph type="sldNum" sz="quarter" idx="12"/>
          </p:nvPr>
        </p:nvSpPr>
        <p:spPr/>
        <p:txBody>
          <a:bodyPr/>
          <a:lstStyle/>
          <a:p>
            <a:fld id="{DA60BA0E-20D0-4E7C-B286-26C960A6788F}" type="slidenum">
              <a:rPr lang="en-US" smtClean="0"/>
              <a:pPr/>
              <a:t>14</a:t>
            </a:fld>
            <a:endParaRPr lang="en-US"/>
          </a:p>
        </p:txBody>
      </p:sp>
    </p:spTree>
    <p:extLst>
      <p:ext uri="{BB962C8B-B14F-4D97-AF65-F5344CB8AC3E}">
        <p14:creationId xmlns:p14="http://schemas.microsoft.com/office/powerpoint/2010/main" val="1297680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BeanFactory</a:t>
            </a:r>
            <a:r>
              <a:rPr lang="en-US" dirty="0"/>
              <a:t> vs </a:t>
            </a:r>
            <a:r>
              <a:rPr lang="en-US" dirty="0" err="1"/>
              <a:t>ApplicationContext</a:t>
            </a:r>
            <a:r>
              <a:rPr lang="en-US" dirty="0"/>
              <a:t> </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A60BA0E-20D0-4E7C-B286-26C960A6788F}" type="slidenum">
              <a:rPr lang="en-US" smtClean="0"/>
              <a:pPr/>
              <a:t>15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692974183"/>
              </p:ext>
            </p:extLst>
          </p:nvPr>
        </p:nvGraphicFramePr>
        <p:xfrm>
          <a:off x="320040" y="1606296"/>
          <a:ext cx="10320251" cy="3511295"/>
        </p:xfrm>
        <a:graphic>
          <a:graphicData uri="http://schemas.openxmlformats.org/drawingml/2006/table">
            <a:tbl>
              <a:tblPr firstRow="1" firstCol="1" bandRow="1">
                <a:tableStyleId>{69012ECD-51FC-41F1-AA8D-1B2483CD663E}</a:tableStyleId>
              </a:tblPr>
              <a:tblGrid>
                <a:gridCol w="5166360">
                  <a:extLst>
                    <a:ext uri="{9D8B030D-6E8A-4147-A177-3AD203B41FA5}">
                      <a16:colId xmlns:a16="http://schemas.microsoft.com/office/drawing/2014/main" val="4107452590"/>
                    </a:ext>
                  </a:extLst>
                </a:gridCol>
                <a:gridCol w="5153891">
                  <a:extLst>
                    <a:ext uri="{9D8B030D-6E8A-4147-A177-3AD203B41FA5}">
                      <a16:colId xmlns:a16="http://schemas.microsoft.com/office/drawing/2014/main" val="2485121797"/>
                    </a:ext>
                  </a:extLst>
                </a:gridCol>
              </a:tblGrid>
              <a:tr h="319209">
                <a:tc>
                  <a:txBody>
                    <a:bodyPr/>
                    <a:lstStyle/>
                    <a:p>
                      <a:pPr marL="0" marR="0">
                        <a:lnSpc>
                          <a:spcPct val="107000"/>
                        </a:lnSpc>
                        <a:spcBef>
                          <a:spcPts val="0"/>
                        </a:spcBef>
                        <a:spcAft>
                          <a:spcPts val="0"/>
                        </a:spcAft>
                      </a:pPr>
                      <a:r>
                        <a:rPr lang="en-US" sz="1800" dirty="0" err="1">
                          <a:effectLst/>
                          <a:latin typeface="Tahoma" panose="020B0604030504040204" pitchFamily="34" charset="0"/>
                          <a:ea typeface="Tahoma" panose="020B0604030504040204" pitchFamily="34" charset="0"/>
                          <a:cs typeface="Tahoma" panose="020B0604030504040204" pitchFamily="34" charset="0"/>
                        </a:rPr>
                        <a:t>BeanFactory</a:t>
                      </a:r>
                      <a:endParaRPr lang="en-US" sz="1800" dirty="0">
                        <a:effectLst/>
                        <a:latin typeface="Tahoma" panose="020B0604030504040204" pitchFamily="34" charset="0"/>
                        <a:ea typeface="Tahoma" panose="020B0604030504040204" pitchFamily="34" charset="0"/>
                        <a:cs typeface="Tahoma" panose="020B0604030504040204" pitchFamily="34" charset="0"/>
                      </a:endParaRPr>
                    </a:p>
                  </a:txBody>
                  <a:tcPr marL="48025" marR="48025" marT="0" marB="0" anchor="ctr"/>
                </a:tc>
                <a:tc>
                  <a:txBody>
                    <a:bodyPr/>
                    <a:lstStyle/>
                    <a:p>
                      <a:pPr marL="0" marR="0">
                        <a:lnSpc>
                          <a:spcPct val="107000"/>
                        </a:lnSpc>
                        <a:spcBef>
                          <a:spcPts val="0"/>
                        </a:spcBef>
                        <a:spcAft>
                          <a:spcPts val="0"/>
                        </a:spcAft>
                      </a:pPr>
                      <a:r>
                        <a:rPr lang="en-US" sz="1800">
                          <a:effectLst/>
                          <a:latin typeface="Tahoma" panose="020B0604030504040204" pitchFamily="34" charset="0"/>
                          <a:ea typeface="Tahoma" panose="020B0604030504040204" pitchFamily="34" charset="0"/>
                          <a:cs typeface="Tahoma" panose="020B0604030504040204" pitchFamily="34" charset="0"/>
                        </a:rPr>
                        <a:t>ApplicationContext</a:t>
                      </a:r>
                    </a:p>
                  </a:txBody>
                  <a:tcPr marL="48025" marR="48025" marT="0" marB="0" anchor="ctr"/>
                </a:tc>
                <a:extLst>
                  <a:ext uri="{0D108BD9-81ED-4DB2-BD59-A6C34878D82A}">
                    <a16:rowId xmlns:a16="http://schemas.microsoft.com/office/drawing/2014/main" val="2858074207"/>
                  </a:ext>
                </a:extLst>
              </a:tr>
              <a:tr h="319209">
                <a:tc>
                  <a:txBody>
                    <a:bodyPr/>
                    <a:lstStyle/>
                    <a:p>
                      <a:pPr marL="0" marR="0">
                        <a:lnSpc>
                          <a:spcPct val="107000"/>
                        </a:lnSpc>
                        <a:spcBef>
                          <a:spcPts val="0"/>
                        </a:spcBef>
                        <a:spcAft>
                          <a:spcPts val="0"/>
                        </a:spcAft>
                      </a:pPr>
                      <a:r>
                        <a:rPr lang="en-US" sz="1800" b="0" dirty="0">
                          <a:effectLst/>
                          <a:latin typeface="Tahoma" panose="020B0604030504040204" pitchFamily="34" charset="0"/>
                          <a:ea typeface="Tahoma" panose="020B0604030504040204" pitchFamily="34" charset="0"/>
                          <a:cs typeface="Tahoma" panose="020B0604030504040204" pitchFamily="34" charset="0"/>
                        </a:rPr>
                        <a:t>The simplest factory, mainly for DI</a:t>
                      </a:r>
                    </a:p>
                  </a:txBody>
                  <a:tcPr marL="48025" marR="48025" marT="0" marB="0" anchor="ctr"/>
                </a:tc>
                <a:tc>
                  <a:txBody>
                    <a:bodyPr/>
                    <a:lstStyle/>
                    <a:p>
                      <a:pPr marL="0" marR="0">
                        <a:lnSpc>
                          <a:spcPct val="107000"/>
                        </a:lnSpc>
                        <a:spcBef>
                          <a:spcPts val="0"/>
                        </a:spcBef>
                        <a:spcAft>
                          <a:spcPts val="0"/>
                        </a:spcAft>
                      </a:pPr>
                      <a:r>
                        <a:rPr lang="en-US" sz="1800">
                          <a:effectLst/>
                          <a:latin typeface="Tahoma" panose="020B0604030504040204" pitchFamily="34" charset="0"/>
                          <a:ea typeface="Tahoma" panose="020B0604030504040204" pitchFamily="34" charset="0"/>
                          <a:cs typeface="Tahoma" panose="020B0604030504040204" pitchFamily="34" charset="0"/>
                        </a:rPr>
                        <a:t>The advanced and more complex factory</a:t>
                      </a:r>
                    </a:p>
                  </a:txBody>
                  <a:tcPr marL="48025" marR="48025" marT="0" marB="0" anchor="ctr"/>
                </a:tc>
                <a:extLst>
                  <a:ext uri="{0D108BD9-81ED-4DB2-BD59-A6C34878D82A}">
                    <a16:rowId xmlns:a16="http://schemas.microsoft.com/office/drawing/2014/main" val="313422190"/>
                  </a:ext>
                </a:extLst>
              </a:tr>
              <a:tr h="1276834">
                <a:tc>
                  <a:txBody>
                    <a:bodyPr/>
                    <a:lstStyle/>
                    <a:p>
                      <a:pPr marL="0" marR="0">
                        <a:lnSpc>
                          <a:spcPct val="107000"/>
                        </a:lnSpc>
                        <a:spcBef>
                          <a:spcPts val="0"/>
                        </a:spcBef>
                        <a:spcAft>
                          <a:spcPts val="0"/>
                        </a:spcAft>
                      </a:pPr>
                      <a:r>
                        <a:rPr lang="en-US" sz="1800" b="0" dirty="0">
                          <a:effectLst/>
                          <a:latin typeface="Tahoma" panose="020B0604030504040204" pitchFamily="34" charset="0"/>
                          <a:ea typeface="Tahoma" panose="020B0604030504040204" pitchFamily="34" charset="0"/>
                          <a:cs typeface="Tahoma" panose="020B0604030504040204" pitchFamily="34" charset="0"/>
                        </a:rPr>
                        <a:t>Saving Resources:</a:t>
                      </a:r>
                      <a:br>
                        <a:rPr lang="en-US" sz="1800" b="0" dirty="0">
                          <a:effectLst/>
                          <a:latin typeface="Tahoma" panose="020B0604030504040204" pitchFamily="34" charset="0"/>
                          <a:ea typeface="Tahoma" panose="020B0604030504040204" pitchFamily="34" charset="0"/>
                          <a:cs typeface="Tahoma" panose="020B0604030504040204" pitchFamily="34" charset="0"/>
                        </a:rPr>
                      </a:br>
                      <a:r>
                        <a:rPr lang="en-US" sz="1800" b="0" dirty="0">
                          <a:effectLst/>
                          <a:latin typeface="Tahoma" panose="020B0604030504040204" pitchFamily="34" charset="0"/>
                          <a:ea typeface="Tahoma" panose="020B0604030504040204" pitchFamily="34" charset="0"/>
                          <a:cs typeface="Tahoma" panose="020B0604030504040204" pitchFamily="34" charset="0"/>
                        </a:rPr>
                        <a:t>Used when resources are limited, e.g., mobile,</a:t>
                      </a:r>
                      <a:br>
                        <a:rPr lang="en-US" sz="1800" b="0" dirty="0">
                          <a:effectLst/>
                          <a:latin typeface="Tahoma" panose="020B0604030504040204" pitchFamily="34" charset="0"/>
                          <a:ea typeface="Tahoma" panose="020B0604030504040204" pitchFamily="34" charset="0"/>
                          <a:cs typeface="Tahoma" panose="020B0604030504040204" pitchFamily="34" charset="0"/>
                        </a:rPr>
                      </a:br>
                      <a:r>
                        <a:rPr lang="en-US" sz="1800" b="0" dirty="0">
                          <a:effectLst/>
                          <a:latin typeface="Tahoma" panose="020B0604030504040204" pitchFamily="34" charset="0"/>
                          <a:ea typeface="Tahoma" panose="020B0604030504040204" pitchFamily="34" charset="0"/>
                          <a:cs typeface="Tahoma" panose="020B0604030504040204" pitchFamily="34" charset="0"/>
                        </a:rPr>
                        <a:t>applets etc.</a:t>
                      </a:r>
                    </a:p>
                  </a:txBody>
                  <a:tcPr marL="48025" marR="48025" marT="0" marB="0" anchor="ctr"/>
                </a:tc>
                <a:tc>
                  <a:txBody>
                    <a:bodyPr/>
                    <a:lstStyle/>
                    <a:p>
                      <a:pPr marL="0" marR="0">
                        <a:lnSpc>
                          <a:spcPct val="107000"/>
                        </a:lnSpc>
                        <a:spcBef>
                          <a:spcPts val="0"/>
                        </a:spcBef>
                        <a:spcAft>
                          <a:spcPts val="0"/>
                        </a:spcAft>
                      </a:pPr>
                      <a:r>
                        <a:rPr lang="en-US" sz="1800" dirty="0">
                          <a:effectLst/>
                          <a:latin typeface="Tahoma" panose="020B0604030504040204" pitchFamily="34" charset="0"/>
                          <a:ea typeface="Tahoma" panose="020B0604030504040204" pitchFamily="34" charset="0"/>
                          <a:cs typeface="Tahoma" panose="020B0604030504040204" pitchFamily="34" charset="0"/>
                        </a:rPr>
                        <a:t>Used elsewhere and has the below features,</a:t>
                      </a:r>
                      <a:br>
                        <a:rPr lang="en-US" sz="1800" dirty="0">
                          <a:effectLst/>
                          <a:latin typeface="Tahoma" panose="020B0604030504040204" pitchFamily="34" charset="0"/>
                          <a:ea typeface="Tahoma" panose="020B0604030504040204" pitchFamily="34" charset="0"/>
                          <a:cs typeface="Tahoma" panose="020B0604030504040204" pitchFamily="34" charset="0"/>
                        </a:rPr>
                      </a:br>
                      <a:r>
                        <a:rPr lang="en-US" sz="1800" dirty="0">
                          <a:effectLst/>
                          <a:latin typeface="Tahoma" panose="020B0604030504040204" pitchFamily="34" charset="0"/>
                          <a:ea typeface="Tahoma" panose="020B0604030504040204" pitchFamily="34" charset="0"/>
                          <a:cs typeface="Tahoma" panose="020B0604030504040204" pitchFamily="34" charset="0"/>
                        </a:rPr>
                        <a:t>1&gt; Enterprise aware functions</a:t>
                      </a:r>
                      <a:br>
                        <a:rPr lang="en-US" sz="1800" dirty="0">
                          <a:effectLst/>
                          <a:latin typeface="Tahoma" panose="020B0604030504040204" pitchFamily="34" charset="0"/>
                          <a:ea typeface="Tahoma" panose="020B0604030504040204" pitchFamily="34" charset="0"/>
                          <a:cs typeface="Tahoma" panose="020B0604030504040204" pitchFamily="34" charset="0"/>
                        </a:rPr>
                      </a:br>
                      <a:r>
                        <a:rPr lang="en-US" sz="1800" dirty="0">
                          <a:effectLst/>
                          <a:latin typeface="Tahoma" panose="020B0604030504040204" pitchFamily="34" charset="0"/>
                          <a:ea typeface="Tahoma" panose="020B0604030504040204" pitchFamily="34" charset="0"/>
                          <a:cs typeface="Tahoma" panose="020B0604030504040204" pitchFamily="34" charset="0"/>
                        </a:rPr>
                        <a:t>2&gt; Publish application events to listeners</a:t>
                      </a:r>
                      <a:br>
                        <a:rPr lang="en-US" sz="1800" dirty="0">
                          <a:effectLst/>
                          <a:latin typeface="Tahoma" panose="020B0604030504040204" pitchFamily="34" charset="0"/>
                          <a:ea typeface="Tahoma" panose="020B0604030504040204" pitchFamily="34" charset="0"/>
                          <a:cs typeface="Tahoma" panose="020B0604030504040204" pitchFamily="34" charset="0"/>
                        </a:rPr>
                      </a:br>
                      <a:r>
                        <a:rPr lang="en-US" sz="1800" dirty="0">
                          <a:effectLst/>
                          <a:latin typeface="Tahoma" panose="020B0604030504040204" pitchFamily="34" charset="0"/>
                          <a:ea typeface="Tahoma" panose="020B0604030504040204" pitchFamily="34" charset="0"/>
                          <a:cs typeface="Tahoma" panose="020B0604030504040204" pitchFamily="34" charset="0"/>
                        </a:rPr>
                        <a:t>3&gt; Wire and dispose beans on request</a:t>
                      </a:r>
                    </a:p>
                  </a:txBody>
                  <a:tcPr marL="48025" marR="48025" marT="0" marB="0" anchor="ctr"/>
                </a:tc>
                <a:extLst>
                  <a:ext uri="{0D108BD9-81ED-4DB2-BD59-A6C34878D82A}">
                    <a16:rowId xmlns:a16="http://schemas.microsoft.com/office/drawing/2014/main" val="1262777895"/>
                  </a:ext>
                </a:extLst>
              </a:tr>
              <a:tr h="638417">
                <a:tc>
                  <a:txBody>
                    <a:bodyPr/>
                    <a:lstStyle/>
                    <a:p>
                      <a:pPr marL="0" marR="0">
                        <a:lnSpc>
                          <a:spcPct val="107000"/>
                        </a:lnSpc>
                        <a:spcBef>
                          <a:spcPts val="0"/>
                        </a:spcBef>
                        <a:spcAft>
                          <a:spcPts val="0"/>
                        </a:spcAft>
                      </a:pPr>
                      <a:r>
                        <a:rPr lang="en-US" sz="1800" b="0" dirty="0">
                          <a:effectLst/>
                          <a:latin typeface="Tahoma" panose="020B0604030504040204" pitchFamily="34" charset="0"/>
                          <a:ea typeface="Tahoma" panose="020B0604030504040204" pitchFamily="34" charset="0"/>
                          <a:cs typeface="Tahoma" panose="020B0604030504040204" pitchFamily="34" charset="0"/>
                        </a:rPr>
                        <a:t>Package:</a:t>
                      </a:r>
                      <a:br>
                        <a:rPr lang="en-US" sz="1800" b="0" dirty="0">
                          <a:effectLst/>
                          <a:latin typeface="Tahoma" panose="020B0604030504040204" pitchFamily="34" charset="0"/>
                          <a:ea typeface="Tahoma" panose="020B0604030504040204" pitchFamily="34" charset="0"/>
                          <a:cs typeface="Tahoma" panose="020B0604030504040204" pitchFamily="34" charset="0"/>
                        </a:rPr>
                      </a:br>
                      <a:r>
                        <a:rPr lang="en-US" sz="1800" b="0" dirty="0" err="1">
                          <a:effectLst/>
                          <a:latin typeface="Tahoma" panose="020B0604030504040204" pitchFamily="34" charset="0"/>
                          <a:ea typeface="Tahoma" panose="020B0604030504040204" pitchFamily="34" charset="0"/>
                          <a:cs typeface="Tahoma" panose="020B0604030504040204" pitchFamily="34" charset="0"/>
                        </a:rPr>
                        <a:t>org.springframework.beans.factory.BeanFactory</a:t>
                      </a:r>
                      <a:endParaRPr lang="en-US" sz="1800" b="0" dirty="0">
                        <a:effectLst/>
                        <a:latin typeface="Tahoma" panose="020B0604030504040204" pitchFamily="34" charset="0"/>
                        <a:ea typeface="Tahoma" panose="020B0604030504040204" pitchFamily="34" charset="0"/>
                        <a:cs typeface="Tahoma" panose="020B0604030504040204" pitchFamily="34" charset="0"/>
                      </a:endParaRPr>
                    </a:p>
                  </a:txBody>
                  <a:tcPr marL="48025" marR="48025" marT="0" marB="0" anchor="ctr"/>
                </a:tc>
                <a:tc>
                  <a:txBody>
                    <a:bodyPr/>
                    <a:lstStyle/>
                    <a:p>
                      <a:pPr marL="0" marR="0">
                        <a:lnSpc>
                          <a:spcPct val="107000"/>
                        </a:lnSpc>
                        <a:spcBef>
                          <a:spcPts val="0"/>
                        </a:spcBef>
                        <a:spcAft>
                          <a:spcPts val="0"/>
                        </a:spcAft>
                      </a:pPr>
                      <a:r>
                        <a:rPr lang="en-US" sz="1800">
                          <a:effectLst/>
                          <a:latin typeface="Tahoma" panose="020B0604030504040204" pitchFamily="34" charset="0"/>
                          <a:ea typeface="Tahoma" panose="020B0604030504040204" pitchFamily="34" charset="0"/>
                          <a:cs typeface="Tahoma" panose="020B0604030504040204" pitchFamily="34" charset="0"/>
                        </a:rPr>
                        <a:t>Package:</a:t>
                      </a:r>
                      <a:br>
                        <a:rPr lang="en-US" sz="1800">
                          <a:effectLst/>
                          <a:latin typeface="Tahoma" panose="020B0604030504040204" pitchFamily="34" charset="0"/>
                          <a:ea typeface="Tahoma" panose="020B0604030504040204" pitchFamily="34" charset="0"/>
                          <a:cs typeface="Tahoma" panose="020B0604030504040204" pitchFamily="34" charset="0"/>
                        </a:rPr>
                      </a:br>
                      <a:r>
                        <a:rPr lang="en-US" sz="1800">
                          <a:effectLst/>
                          <a:latin typeface="Tahoma" panose="020B0604030504040204" pitchFamily="34" charset="0"/>
                          <a:ea typeface="Tahoma" panose="020B0604030504040204" pitchFamily="34" charset="0"/>
                          <a:cs typeface="Tahoma" panose="020B0604030504040204" pitchFamily="34" charset="0"/>
                        </a:rPr>
                        <a:t>org.springframework.context.ApplicationContext</a:t>
                      </a:r>
                    </a:p>
                  </a:txBody>
                  <a:tcPr marL="48025" marR="48025" marT="0" marB="0" anchor="ctr"/>
                </a:tc>
                <a:extLst>
                  <a:ext uri="{0D108BD9-81ED-4DB2-BD59-A6C34878D82A}">
                    <a16:rowId xmlns:a16="http://schemas.microsoft.com/office/drawing/2014/main" val="865215199"/>
                  </a:ext>
                </a:extLst>
              </a:tr>
              <a:tr h="957626">
                <a:tc>
                  <a:txBody>
                    <a:bodyPr/>
                    <a:lstStyle/>
                    <a:p>
                      <a:pPr marL="0" marR="0">
                        <a:lnSpc>
                          <a:spcPct val="107000"/>
                        </a:lnSpc>
                        <a:spcBef>
                          <a:spcPts val="0"/>
                        </a:spcBef>
                        <a:spcAft>
                          <a:spcPts val="0"/>
                        </a:spcAft>
                      </a:pPr>
                      <a:r>
                        <a:rPr lang="en-US" sz="1800" b="0" dirty="0">
                          <a:effectLst/>
                          <a:latin typeface="Tahoma" panose="020B0604030504040204" pitchFamily="34" charset="0"/>
                          <a:ea typeface="Tahoma" panose="020B0604030504040204" pitchFamily="34" charset="0"/>
                          <a:cs typeface="Tahoma" panose="020B0604030504040204" pitchFamily="34" charset="0"/>
                        </a:rPr>
                        <a:t>Implementation:</a:t>
                      </a:r>
                      <a:br>
                        <a:rPr lang="en-US" sz="1800" b="0" dirty="0">
                          <a:effectLst/>
                          <a:latin typeface="Tahoma" panose="020B0604030504040204" pitchFamily="34" charset="0"/>
                          <a:ea typeface="Tahoma" panose="020B0604030504040204" pitchFamily="34" charset="0"/>
                          <a:cs typeface="Tahoma" panose="020B0604030504040204" pitchFamily="34" charset="0"/>
                        </a:rPr>
                      </a:br>
                      <a:r>
                        <a:rPr lang="en-US" sz="1800" b="0" dirty="0" err="1">
                          <a:effectLst/>
                          <a:latin typeface="Tahoma" panose="020B0604030504040204" pitchFamily="34" charset="0"/>
                          <a:ea typeface="Tahoma" panose="020B0604030504040204" pitchFamily="34" charset="0"/>
                          <a:cs typeface="Tahoma" panose="020B0604030504040204" pitchFamily="34" charset="0"/>
                        </a:rPr>
                        <a:t>BeanFactory</a:t>
                      </a:r>
                      <a:r>
                        <a:rPr lang="en-US" sz="1800" b="0" dirty="0">
                          <a:effectLst/>
                          <a:latin typeface="Tahoma" panose="020B0604030504040204" pitchFamily="34" charset="0"/>
                          <a:ea typeface="Tahoma" panose="020B0604030504040204" pitchFamily="34" charset="0"/>
                          <a:cs typeface="Tahoma" panose="020B0604030504040204" pitchFamily="34" charset="0"/>
                        </a:rPr>
                        <a:t> factory = new </a:t>
                      </a:r>
                      <a:r>
                        <a:rPr lang="en-US" sz="1800" b="0" dirty="0" err="1">
                          <a:effectLst/>
                          <a:latin typeface="Tahoma" panose="020B0604030504040204" pitchFamily="34" charset="0"/>
                          <a:ea typeface="Tahoma" panose="020B0604030504040204" pitchFamily="34" charset="0"/>
                          <a:cs typeface="Tahoma" panose="020B0604030504040204" pitchFamily="34" charset="0"/>
                        </a:rPr>
                        <a:t>XmlBeanFactory</a:t>
                      </a:r>
                      <a:br>
                        <a:rPr lang="en-US" sz="1800" b="0" dirty="0">
                          <a:effectLst/>
                          <a:latin typeface="Tahoma" panose="020B0604030504040204" pitchFamily="34" charset="0"/>
                          <a:ea typeface="Tahoma" panose="020B0604030504040204" pitchFamily="34" charset="0"/>
                          <a:cs typeface="Tahoma" panose="020B0604030504040204" pitchFamily="34" charset="0"/>
                        </a:rPr>
                      </a:br>
                      <a:r>
                        <a:rPr lang="en-US" sz="1800" b="0" dirty="0">
                          <a:effectLst/>
                          <a:latin typeface="Tahoma" panose="020B0604030504040204" pitchFamily="34" charset="0"/>
                          <a:ea typeface="Tahoma" panose="020B0604030504040204" pitchFamily="34" charset="0"/>
                          <a:cs typeface="Tahoma" panose="020B0604030504040204" pitchFamily="34" charset="0"/>
                        </a:rPr>
                        <a:t>(new </a:t>
                      </a:r>
                      <a:r>
                        <a:rPr lang="en-US" sz="1800" b="0" dirty="0" err="1">
                          <a:effectLst/>
                          <a:latin typeface="Tahoma" panose="020B0604030504040204" pitchFamily="34" charset="0"/>
                          <a:ea typeface="Tahoma" panose="020B0604030504040204" pitchFamily="34" charset="0"/>
                          <a:cs typeface="Tahoma" panose="020B0604030504040204" pitchFamily="34" charset="0"/>
                        </a:rPr>
                        <a:t>ClassPathResource</a:t>
                      </a:r>
                      <a:r>
                        <a:rPr lang="en-US" sz="1800" b="0" dirty="0">
                          <a:effectLst/>
                          <a:latin typeface="Tahoma" panose="020B0604030504040204" pitchFamily="34" charset="0"/>
                          <a:ea typeface="Tahoma" panose="020B0604030504040204" pitchFamily="34" charset="0"/>
                          <a:cs typeface="Tahoma" panose="020B0604030504040204" pitchFamily="34" charset="0"/>
                        </a:rPr>
                        <a:t>(“wildLife.xml"));</a:t>
                      </a:r>
                    </a:p>
                  </a:txBody>
                  <a:tcPr marL="48025" marR="48025" marT="0" marB="0" anchor="ctr"/>
                </a:tc>
                <a:tc>
                  <a:txBody>
                    <a:bodyPr/>
                    <a:lstStyle/>
                    <a:p>
                      <a:pPr marL="0" marR="0">
                        <a:lnSpc>
                          <a:spcPct val="107000"/>
                        </a:lnSpc>
                        <a:spcBef>
                          <a:spcPts val="0"/>
                        </a:spcBef>
                        <a:spcAft>
                          <a:spcPts val="0"/>
                        </a:spcAft>
                      </a:pPr>
                      <a:r>
                        <a:rPr lang="en-US" sz="1800" dirty="0">
                          <a:effectLst/>
                          <a:latin typeface="Tahoma" panose="020B0604030504040204" pitchFamily="34" charset="0"/>
                          <a:ea typeface="Tahoma" panose="020B0604030504040204" pitchFamily="34" charset="0"/>
                          <a:cs typeface="Tahoma" panose="020B0604030504040204" pitchFamily="34" charset="0"/>
                        </a:rPr>
                        <a:t>Implementation:</a:t>
                      </a:r>
                      <a:br>
                        <a:rPr lang="en-US" sz="1800" dirty="0">
                          <a:effectLst/>
                          <a:latin typeface="Tahoma" panose="020B0604030504040204" pitchFamily="34" charset="0"/>
                          <a:ea typeface="Tahoma" panose="020B0604030504040204" pitchFamily="34" charset="0"/>
                          <a:cs typeface="Tahoma" panose="020B0604030504040204" pitchFamily="34" charset="0"/>
                        </a:rPr>
                      </a:br>
                      <a:r>
                        <a:rPr lang="en-US" sz="1800" dirty="0" err="1">
                          <a:effectLst/>
                          <a:latin typeface="Tahoma" panose="020B0604030504040204" pitchFamily="34" charset="0"/>
                          <a:ea typeface="Tahoma" panose="020B0604030504040204" pitchFamily="34" charset="0"/>
                          <a:cs typeface="Tahoma" panose="020B0604030504040204" pitchFamily="34" charset="0"/>
                        </a:rPr>
                        <a:t>ApplicationContext</a:t>
                      </a:r>
                      <a:r>
                        <a:rPr lang="en-US" sz="1800" dirty="0">
                          <a:effectLst/>
                          <a:latin typeface="Tahoma" panose="020B0604030504040204" pitchFamily="34" charset="0"/>
                          <a:ea typeface="Tahoma" panose="020B0604030504040204" pitchFamily="34" charset="0"/>
                          <a:cs typeface="Tahoma" panose="020B0604030504040204" pitchFamily="34" charset="0"/>
                        </a:rPr>
                        <a:t> context = new</a:t>
                      </a:r>
                      <a:br>
                        <a:rPr lang="en-US" sz="1800" dirty="0">
                          <a:effectLst/>
                          <a:latin typeface="Tahoma" panose="020B0604030504040204" pitchFamily="34" charset="0"/>
                          <a:ea typeface="Tahoma" panose="020B0604030504040204" pitchFamily="34" charset="0"/>
                          <a:cs typeface="Tahoma" panose="020B0604030504040204" pitchFamily="34" charset="0"/>
                        </a:rPr>
                      </a:br>
                      <a:r>
                        <a:rPr lang="en-US" sz="1800" dirty="0" err="1">
                          <a:effectLst/>
                          <a:latin typeface="Tahoma" panose="020B0604030504040204" pitchFamily="34" charset="0"/>
                          <a:ea typeface="Tahoma" panose="020B0604030504040204" pitchFamily="34" charset="0"/>
                          <a:cs typeface="Tahoma" panose="020B0604030504040204" pitchFamily="34" charset="0"/>
                        </a:rPr>
                        <a:t>ClassPathXmlApplicationContext</a:t>
                      </a:r>
                      <a:r>
                        <a:rPr lang="en-US" sz="1800" dirty="0">
                          <a:effectLst/>
                          <a:latin typeface="Tahoma" panose="020B0604030504040204" pitchFamily="34" charset="0"/>
                          <a:ea typeface="Tahoma" panose="020B0604030504040204" pitchFamily="34" charset="0"/>
                          <a:cs typeface="Tahoma" panose="020B0604030504040204" pitchFamily="34" charset="0"/>
                        </a:rPr>
                        <a:t>(“wildLife.xml”);</a:t>
                      </a:r>
                    </a:p>
                  </a:txBody>
                  <a:tcPr marL="48025" marR="48025" marT="0" marB="0" anchor="ctr"/>
                </a:tc>
                <a:extLst>
                  <a:ext uri="{0D108BD9-81ED-4DB2-BD59-A6C34878D82A}">
                    <a16:rowId xmlns:a16="http://schemas.microsoft.com/office/drawing/2014/main" val="4195148228"/>
                  </a:ext>
                </a:extLst>
              </a:tr>
            </a:tbl>
          </a:graphicData>
        </a:graphic>
      </p:graphicFrame>
    </p:spTree>
    <p:extLst>
      <p:ext uri="{BB962C8B-B14F-4D97-AF65-F5344CB8AC3E}">
        <p14:creationId xmlns:p14="http://schemas.microsoft.com/office/powerpoint/2010/main" val="3157817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BeanFactory</a:t>
            </a:r>
            <a:r>
              <a:rPr lang="en-US" dirty="0"/>
              <a:t> vs </a:t>
            </a:r>
            <a:r>
              <a:rPr lang="en-US" dirty="0" err="1"/>
              <a:t>ApplicationContext</a:t>
            </a:r>
            <a:r>
              <a:rPr lang="en-US" dirty="0"/>
              <a:t> </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A60BA0E-20D0-4E7C-B286-26C960A6788F}" type="slidenum">
              <a:rPr lang="en-US" smtClean="0"/>
              <a:pPr/>
              <a:t>16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441622280"/>
              </p:ext>
            </p:extLst>
          </p:nvPr>
        </p:nvGraphicFramePr>
        <p:xfrm>
          <a:off x="363075" y="1266386"/>
          <a:ext cx="10277216" cy="5113580"/>
        </p:xfrm>
        <a:graphic>
          <a:graphicData uri="http://schemas.openxmlformats.org/drawingml/2006/table">
            <a:tbl>
              <a:tblPr firstRow="1" firstCol="1" bandRow="1">
                <a:tableStyleId>{69012ECD-51FC-41F1-AA8D-1B2483CD663E}</a:tableStyleId>
              </a:tblPr>
              <a:tblGrid>
                <a:gridCol w="10277216">
                  <a:extLst>
                    <a:ext uri="{9D8B030D-6E8A-4147-A177-3AD203B41FA5}">
                      <a16:colId xmlns:a16="http://schemas.microsoft.com/office/drawing/2014/main" val="1280164659"/>
                    </a:ext>
                  </a:extLst>
                </a:gridCol>
              </a:tblGrid>
              <a:tr h="256959">
                <a:tc>
                  <a:txBody>
                    <a:bodyPr/>
                    <a:lstStyle/>
                    <a:p>
                      <a:pPr marL="0" marR="0">
                        <a:lnSpc>
                          <a:spcPct val="107000"/>
                        </a:lnSpc>
                        <a:spcBef>
                          <a:spcPts val="0"/>
                        </a:spcBef>
                        <a:spcAft>
                          <a:spcPts val="0"/>
                        </a:spcAft>
                      </a:pPr>
                      <a:r>
                        <a:rPr lang="en-US" sz="1800" dirty="0" err="1">
                          <a:effectLst/>
                          <a:latin typeface="Tahoma" panose="020B0604030504040204" pitchFamily="34" charset="0"/>
                          <a:ea typeface="Tahoma" panose="020B0604030504040204" pitchFamily="34" charset="0"/>
                          <a:cs typeface="Tahoma" panose="020B0604030504040204" pitchFamily="34" charset="0"/>
                        </a:rPr>
                        <a:t>ApplicationContext</a:t>
                      </a:r>
                      <a:endParaRPr lang="en-US" sz="1800" b="0" dirty="0">
                        <a:effectLst/>
                        <a:latin typeface="Tahoma" panose="020B0604030504040204" pitchFamily="34" charset="0"/>
                        <a:ea typeface="Tahoma" panose="020B0604030504040204" pitchFamily="34" charset="0"/>
                        <a:cs typeface="Tahoma" panose="020B0604030504040204" pitchFamily="34" charset="0"/>
                      </a:endParaRPr>
                    </a:p>
                  </a:txBody>
                  <a:tcPr marL="55991" marR="55991" marT="0" marB="0" anchor="ctr"/>
                </a:tc>
                <a:extLst>
                  <a:ext uri="{0D108BD9-81ED-4DB2-BD59-A6C34878D82A}">
                    <a16:rowId xmlns:a16="http://schemas.microsoft.com/office/drawing/2014/main" val="2284936269"/>
                  </a:ext>
                </a:extLst>
              </a:tr>
              <a:tr h="3021370">
                <a:tc>
                  <a:txBody>
                    <a:bodyPr/>
                    <a:lstStyle/>
                    <a:p>
                      <a:pPr marL="0" marR="0">
                        <a:lnSpc>
                          <a:spcPct val="107000"/>
                        </a:lnSpc>
                        <a:spcBef>
                          <a:spcPts val="0"/>
                        </a:spcBef>
                        <a:spcAft>
                          <a:spcPts val="0"/>
                        </a:spcAft>
                      </a:pPr>
                      <a:r>
                        <a:rPr lang="en-US" sz="1800" b="0" dirty="0">
                          <a:effectLst/>
                          <a:latin typeface="Tahoma" panose="020B0604030504040204" pitchFamily="34" charset="0"/>
                          <a:ea typeface="Tahoma" panose="020B0604030504040204" pitchFamily="34" charset="0"/>
                          <a:cs typeface="Tahoma" panose="020B0604030504040204" pitchFamily="34" charset="0"/>
                        </a:rPr>
                        <a:t>Following are the additional features of Application Context:</a:t>
                      </a:r>
                    </a:p>
                    <a:p>
                      <a:pPr marL="285750" marR="0" indent="-285750">
                        <a:lnSpc>
                          <a:spcPct val="107000"/>
                        </a:lnSpc>
                        <a:spcBef>
                          <a:spcPts val="0"/>
                        </a:spcBef>
                        <a:spcAft>
                          <a:spcPts val="0"/>
                        </a:spcAft>
                        <a:buFont typeface="Wingdings" panose="05000000000000000000" pitchFamily="2" charset="2"/>
                        <a:buChar char="§"/>
                      </a:pPr>
                      <a:r>
                        <a:rPr lang="en-US" sz="1800" b="0" dirty="0">
                          <a:effectLst/>
                          <a:latin typeface="Tahoma" panose="020B0604030504040204" pitchFamily="34" charset="0"/>
                          <a:ea typeface="Tahoma" panose="020B0604030504040204" pitchFamily="34" charset="0"/>
                          <a:cs typeface="Tahoma" panose="020B0604030504040204" pitchFamily="34" charset="0"/>
                        </a:rPr>
                        <a:t>Provide a means for resolving text messages, including support for internationalization</a:t>
                      </a:r>
                      <a:br>
                        <a:rPr lang="en-US" sz="1800" b="0" dirty="0">
                          <a:effectLst/>
                          <a:latin typeface="Tahoma" panose="020B0604030504040204" pitchFamily="34" charset="0"/>
                          <a:ea typeface="Tahoma" panose="020B0604030504040204" pitchFamily="34" charset="0"/>
                          <a:cs typeface="Tahoma" panose="020B0604030504040204" pitchFamily="34" charset="0"/>
                        </a:rPr>
                      </a:br>
                      <a:r>
                        <a:rPr lang="en-US" sz="1800" b="0" dirty="0">
                          <a:effectLst/>
                          <a:latin typeface="Tahoma" panose="020B0604030504040204" pitchFamily="34" charset="0"/>
                          <a:ea typeface="Tahoma" panose="020B0604030504040204" pitchFamily="34" charset="0"/>
                          <a:cs typeface="Tahoma" panose="020B0604030504040204" pitchFamily="34" charset="0"/>
                        </a:rPr>
                        <a:t>(i18N) of those messages, where as </a:t>
                      </a:r>
                      <a:r>
                        <a:rPr lang="en-US" sz="1800" b="0" dirty="0" err="1">
                          <a:effectLst/>
                          <a:latin typeface="Tahoma" panose="020B0604030504040204" pitchFamily="34" charset="0"/>
                          <a:ea typeface="Tahoma" panose="020B0604030504040204" pitchFamily="34" charset="0"/>
                          <a:cs typeface="Tahoma" panose="020B0604030504040204" pitchFamily="34" charset="0"/>
                        </a:rPr>
                        <a:t>BeanFactory</a:t>
                      </a:r>
                      <a:r>
                        <a:rPr lang="en-US" sz="1800" b="0" dirty="0">
                          <a:effectLst/>
                          <a:latin typeface="Tahoma" panose="020B0604030504040204" pitchFamily="34" charset="0"/>
                          <a:ea typeface="Tahoma" panose="020B0604030504040204" pitchFamily="34" charset="0"/>
                          <a:cs typeface="Tahoma" panose="020B0604030504040204" pitchFamily="34" charset="0"/>
                        </a:rPr>
                        <a:t> doesn’t support.</a:t>
                      </a:r>
                    </a:p>
                    <a:p>
                      <a:pPr marL="285750" marR="0" indent="-285750">
                        <a:lnSpc>
                          <a:spcPct val="107000"/>
                        </a:lnSpc>
                        <a:spcBef>
                          <a:spcPts val="0"/>
                        </a:spcBef>
                        <a:spcAft>
                          <a:spcPts val="0"/>
                        </a:spcAft>
                        <a:buFont typeface="Wingdings" panose="05000000000000000000" pitchFamily="2" charset="2"/>
                        <a:buChar char="§"/>
                      </a:pPr>
                      <a:r>
                        <a:rPr lang="en-US" sz="1800" b="0" dirty="0">
                          <a:effectLst/>
                          <a:latin typeface="Tahoma" panose="020B0604030504040204" pitchFamily="34" charset="0"/>
                          <a:ea typeface="Tahoma" panose="020B0604030504040204" pitchFamily="34" charset="0"/>
                          <a:cs typeface="Tahoma" panose="020B0604030504040204" pitchFamily="34" charset="0"/>
                        </a:rPr>
                        <a:t>provide a generic way to load file resources, such as images.</a:t>
                      </a:r>
                    </a:p>
                    <a:p>
                      <a:pPr marL="285750" marR="0" indent="-285750">
                        <a:lnSpc>
                          <a:spcPct val="107000"/>
                        </a:lnSpc>
                        <a:spcBef>
                          <a:spcPts val="0"/>
                        </a:spcBef>
                        <a:spcAft>
                          <a:spcPts val="0"/>
                        </a:spcAft>
                        <a:buFont typeface="Wingdings" panose="05000000000000000000" pitchFamily="2" charset="2"/>
                        <a:buChar char="§"/>
                      </a:pPr>
                      <a:r>
                        <a:rPr lang="en-US" sz="1800" b="0" dirty="0">
                          <a:effectLst/>
                          <a:latin typeface="Tahoma" panose="020B0604030504040204" pitchFamily="34" charset="0"/>
                          <a:ea typeface="Tahoma" panose="020B0604030504040204" pitchFamily="34" charset="0"/>
                          <a:cs typeface="Tahoma" panose="020B0604030504040204" pitchFamily="34" charset="0"/>
                        </a:rPr>
                        <a:t>publish events to beans that are registered as listeners.</a:t>
                      </a:r>
                    </a:p>
                    <a:p>
                      <a:pPr marL="285750" marR="0" indent="-285750">
                        <a:lnSpc>
                          <a:spcPct val="107000"/>
                        </a:lnSpc>
                        <a:spcBef>
                          <a:spcPts val="0"/>
                        </a:spcBef>
                        <a:spcAft>
                          <a:spcPts val="0"/>
                        </a:spcAft>
                        <a:buFont typeface="Wingdings" panose="05000000000000000000" pitchFamily="2" charset="2"/>
                        <a:buChar char="§"/>
                      </a:pPr>
                      <a:r>
                        <a:rPr lang="en-US" sz="1800" b="0" dirty="0">
                          <a:effectLst/>
                          <a:latin typeface="Tahoma" panose="020B0604030504040204" pitchFamily="34" charset="0"/>
                          <a:ea typeface="Tahoma" panose="020B0604030504040204" pitchFamily="34" charset="0"/>
                          <a:cs typeface="Tahoma" panose="020B0604030504040204" pitchFamily="34" charset="0"/>
                        </a:rPr>
                        <a:t>Certain operations on the container or beans in the container, which have to be handled</a:t>
                      </a:r>
                      <a:br>
                        <a:rPr lang="en-US" sz="1800" b="0" dirty="0">
                          <a:effectLst/>
                          <a:latin typeface="Tahoma" panose="020B0604030504040204" pitchFamily="34" charset="0"/>
                          <a:ea typeface="Tahoma" panose="020B0604030504040204" pitchFamily="34" charset="0"/>
                          <a:cs typeface="Tahoma" panose="020B0604030504040204" pitchFamily="34" charset="0"/>
                        </a:rPr>
                      </a:br>
                      <a:r>
                        <a:rPr lang="en-US" sz="1800" b="0" dirty="0">
                          <a:effectLst/>
                          <a:latin typeface="Tahoma" panose="020B0604030504040204" pitchFamily="34" charset="0"/>
                          <a:ea typeface="Tahoma" panose="020B0604030504040204" pitchFamily="34" charset="0"/>
                          <a:cs typeface="Tahoma" panose="020B0604030504040204" pitchFamily="34" charset="0"/>
                        </a:rPr>
                        <a:t>in a programmatic fashion with a bean factory, can be handled declaratively in an</a:t>
                      </a:r>
                      <a:br>
                        <a:rPr lang="en-US" sz="1800" b="0" dirty="0">
                          <a:effectLst/>
                          <a:latin typeface="Tahoma" panose="020B0604030504040204" pitchFamily="34" charset="0"/>
                          <a:ea typeface="Tahoma" panose="020B0604030504040204" pitchFamily="34" charset="0"/>
                          <a:cs typeface="Tahoma" panose="020B0604030504040204" pitchFamily="34" charset="0"/>
                        </a:rPr>
                      </a:br>
                      <a:r>
                        <a:rPr lang="en-US" sz="1800" b="0" dirty="0">
                          <a:effectLst/>
                          <a:latin typeface="Tahoma" panose="020B0604030504040204" pitchFamily="34" charset="0"/>
                          <a:ea typeface="Tahoma" panose="020B0604030504040204" pitchFamily="34" charset="0"/>
                          <a:cs typeface="Tahoma" panose="020B0604030504040204" pitchFamily="34" charset="0"/>
                        </a:rPr>
                        <a:t>application context.</a:t>
                      </a:r>
                    </a:p>
                    <a:p>
                      <a:pPr marL="285750" marR="0" indent="-285750">
                        <a:lnSpc>
                          <a:spcPct val="107000"/>
                        </a:lnSpc>
                        <a:spcBef>
                          <a:spcPts val="0"/>
                        </a:spcBef>
                        <a:spcAft>
                          <a:spcPts val="0"/>
                        </a:spcAft>
                        <a:buFont typeface="Wingdings" panose="05000000000000000000" pitchFamily="2" charset="2"/>
                        <a:buChar char="§"/>
                      </a:pPr>
                      <a:r>
                        <a:rPr lang="en-US" sz="1800" b="0" dirty="0" err="1">
                          <a:effectLst/>
                          <a:latin typeface="Tahoma" panose="020B0604030504040204" pitchFamily="34" charset="0"/>
                          <a:ea typeface="Tahoma" panose="020B0604030504040204" pitchFamily="34" charset="0"/>
                          <a:cs typeface="Tahoma" panose="020B0604030504040204" pitchFamily="34" charset="0"/>
                        </a:rPr>
                        <a:t>ApplicationContext</a:t>
                      </a:r>
                      <a:r>
                        <a:rPr lang="en-US" sz="1800" b="0" dirty="0">
                          <a:effectLst/>
                          <a:latin typeface="Tahoma" panose="020B0604030504040204" pitchFamily="34" charset="0"/>
                          <a:ea typeface="Tahoma" panose="020B0604030504040204" pitchFamily="34" charset="0"/>
                          <a:cs typeface="Tahoma" panose="020B0604030504040204" pitchFamily="34" charset="0"/>
                        </a:rPr>
                        <a:t> provides integration with Spring AOP.</a:t>
                      </a:r>
                    </a:p>
                  </a:txBody>
                  <a:tcPr marL="55991" marR="55991" marT="0" marB="0" anchor="ctr"/>
                </a:tc>
                <a:extLst>
                  <a:ext uri="{0D108BD9-81ED-4DB2-BD59-A6C34878D82A}">
                    <a16:rowId xmlns:a16="http://schemas.microsoft.com/office/drawing/2014/main" val="1969805205"/>
                  </a:ext>
                </a:extLst>
              </a:tr>
              <a:tr h="1798713">
                <a:tc>
                  <a:txBody>
                    <a:bodyPr/>
                    <a:lstStyle/>
                    <a:p>
                      <a:pPr marL="0" marR="0" indent="0">
                        <a:lnSpc>
                          <a:spcPct val="107000"/>
                        </a:lnSpc>
                        <a:spcBef>
                          <a:spcPts val="0"/>
                        </a:spcBef>
                        <a:spcAft>
                          <a:spcPts val="0"/>
                        </a:spcAft>
                        <a:buFont typeface="Wingdings" panose="05000000000000000000" pitchFamily="2" charset="2"/>
                        <a:buNone/>
                      </a:pPr>
                      <a:r>
                        <a:rPr lang="en-US" sz="1800" dirty="0">
                          <a:effectLst/>
                          <a:latin typeface="Tahoma" panose="020B0604030504040204" pitchFamily="34" charset="0"/>
                          <a:ea typeface="Tahoma" panose="020B0604030504040204" pitchFamily="34" charset="0"/>
                          <a:cs typeface="Tahoma" panose="020B0604030504040204" pitchFamily="34" charset="0"/>
                        </a:rPr>
                        <a:t>FINAL VERDICT:</a:t>
                      </a:r>
                    </a:p>
                    <a:p>
                      <a:pPr marL="285750" marR="0" indent="-285750">
                        <a:lnSpc>
                          <a:spcPct val="107000"/>
                        </a:lnSpc>
                        <a:spcBef>
                          <a:spcPts val="0"/>
                        </a:spcBef>
                        <a:spcAft>
                          <a:spcPts val="0"/>
                        </a:spcAft>
                        <a:buFont typeface="Wingdings" panose="05000000000000000000" pitchFamily="2" charset="2"/>
                        <a:buChar char="§"/>
                      </a:pPr>
                      <a:r>
                        <a:rPr lang="en-US" sz="1800" b="0" dirty="0">
                          <a:effectLst/>
                          <a:latin typeface="Tahoma" panose="020B0604030504040204" pitchFamily="34" charset="0"/>
                          <a:ea typeface="Tahoma" panose="020B0604030504040204" pitchFamily="34" charset="0"/>
                          <a:cs typeface="Tahoma" panose="020B0604030504040204" pitchFamily="34" charset="0"/>
                        </a:rPr>
                        <a:t>Since </a:t>
                      </a:r>
                      <a:r>
                        <a:rPr lang="en-US" sz="1800" b="0" dirty="0" err="1">
                          <a:effectLst/>
                          <a:latin typeface="Tahoma" panose="020B0604030504040204" pitchFamily="34" charset="0"/>
                          <a:ea typeface="Tahoma" panose="020B0604030504040204" pitchFamily="34" charset="0"/>
                          <a:cs typeface="Tahoma" panose="020B0604030504040204" pitchFamily="34" charset="0"/>
                        </a:rPr>
                        <a:t>ApplicationContext</a:t>
                      </a:r>
                      <a:r>
                        <a:rPr lang="en-US" sz="1800" b="0" dirty="0">
                          <a:effectLst/>
                          <a:latin typeface="Tahoma" panose="020B0604030504040204" pitchFamily="34" charset="0"/>
                          <a:ea typeface="Tahoma" panose="020B0604030504040204" pitchFamily="34" charset="0"/>
                          <a:cs typeface="Tahoma" panose="020B0604030504040204" pitchFamily="34" charset="0"/>
                        </a:rPr>
                        <a:t> has many advanced features along with all the features provided by</a:t>
                      </a:r>
                      <a:br>
                        <a:rPr lang="en-US" sz="1800" b="0" dirty="0">
                          <a:effectLst/>
                          <a:latin typeface="Tahoma" panose="020B0604030504040204" pitchFamily="34" charset="0"/>
                          <a:ea typeface="Tahoma" panose="020B0604030504040204" pitchFamily="34" charset="0"/>
                          <a:cs typeface="Tahoma" panose="020B0604030504040204" pitchFamily="34" charset="0"/>
                        </a:rPr>
                      </a:br>
                      <a:r>
                        <a:rPr lang="en-US" sz="1800" b="0" dirty="0" err="1">
                          <a:effectLst/>
                          <a:latin typeface="Tahoma" panose="020B0604030504040204" pitchFamily="34" charset="0"/>
                          <a:ea typeface="Tahoma" panose="020B0604030504040204" pitchFamily="34" charset="0"/>
                          <a:cs typeface="Tahoma" panose="020B0604030504040204" pitchFamily="34" charset="0"/>
                        </a:rPr>
                        <a:t>BeanFactory</a:t>
                      </a:r>
                      <a:r>
                        <a:rPr lang="en-US" sz="1800" b="0" dirty="0">
                          <a:effectLst/>
                          <a:latin typeface="Tahoma" panose="020B0604030504040204" pitchFamily="34" charset="0"/>
                          <a:ea typeface="Tahoma" panose="020B0604030504040204" pitchFamily="34" charset="0"/>
                          <a:cs typeface="Tahoma" panose="020B0604030504040204" pitchFamily="34" charset="0"/>
                        </a:rPr>
                        <a:t>, it is advisable to use </a:t>
                      </a:r>
                      <a:r>
                        <a:rPr lang="en-US" sz="1800" b="0" dirty="0" err="1">
                          <a:effectLst/>
                          <a:latin typeface="Tahoma" panose="020B0604030504040204" pitchFamily="34" charset="0"/>
                          <a:ea typeface="Tahoma" panose="020B0604030504040204" pitchFamily="34" charset="0"/>
                          <a:cs typeface="Tahoma" panose="020B0604030504040204" pitchFamily="34" charset="0"/>
                        </a:rPr>
                        <a:t>ApplicationContext</a:t>
                      </a:r>
                      <a:r>
                        <a:rPr lang="en-US" sz="1800" b="0" dirty="0">
                          <a:effectLst/>
                          <a:latin typeface="Tahoma" panose="020B0604030504040204" pitchFamily="34" charset="0"/>
                          <a:ea typeface="Tahoma" panose="020B0604030504040204" pitchFamily="34" charset="0"/>
                          <a:cs typeface="Tahoma" panose="020B0604030504040204" pitchFamily="34" charset="0"/>
                        </a:rPr>
                        <a:t> than </a:t>
                      </a:r>
                      <a:r>
                        <a:rPr lang="en-US" sz="1800" b="0" dirty="0" err="1">
                          <a:effectLst/>
                          <a:latin typeface="Tahoma" panose="020B0604030504040204" pitchFamily="34" charset="0"/>
                          <a:ea typeface="Tahoma" panose="020B0604030504040204" pitchFamily="34" charset="0"/>
                          <a:cs typeface="Tahoma" panose="020B0604030504040204" pitchFamily="34" charset="0"/>
                        </a:rPr>
                        <a:t>BeanFactory</a:t>
                      </a:r>
                      <a:r>
                        <a:rPr lang="en-US" sz="1800" b="0" dirty="0">
                          <a:effectLst/>
                          <a:latin typeface="Tahoma" panose="020B0604030504040204" pitchFamily="34" charset="0"/>
                          <a:ea typeface="Tahoma" panose="020B0604030504040204" pitchFamily="34" charset="0"/>
                          <a:cs typeface="Tahoma" panose="020B0604030504040204" pitchFamily="34" charset="0"/>
                        </a:rPr>
                        <a:t>.</a:t>
                      </a:r>
                    </a:p>
                    <a:p>
                      <a:pPr marL="285750" marR="0" indent="-285750">
                        <a:lnSpc>
                          <a:spcPct val="107000"/>
                        </a:lnSpc>
                        <a:spcBef>
                          <a:spcPts val="0"/>
                        </a:spcBef>
                        <a:spcAft>
                          <a:spcPts val="0"/>
                        </a:spcAft>
                        <a:buFont typeface="Wingdings" panose="05000000000000000000" pitchFamily="2" charset="2"/>
                        <a:buChar char="§"/>
                      </a:pPr>
                      <a:r>
                        <a:rPr lang="en-US" sz="1800" b="0" dirty="0" err="1">
                          <a:effectLst/>
                          <a:latin typeface="Tahoma" panose="020B0604030504040204" pitchFamily="34" charset="0"/>
                          <a:ea typeface="Tahoma" panose="020B0604030504040204" pitchFamily="34" charset="0"/>
                          <a:cs typeface="Tahoma" panose="020B0604030504040204" pitchFamily="34" charset="0"/>
                        </a:rPr>
                        <a:t>BeanFactory</a:t>
                      </a:r>
                      <a:r>
                        <a:rPr lang="en-US" sz="1800" b="0" dirty="0">
                          <a:effectLst/>
                          <a:latin typeface="Tahoma" panose="020B0604030504040204" pitchFamily="34" charset="0"/>
                          <a:ea typeface="Tahoma" panose="020B0604030504040204" pitchFamily="34" charset="0"/>
                          <a:cs typeface="Tahoma" panose="020B0604030504040204" pitchFamily="34" charset="0"/>
                        </a:rPr>
                        <a:t> is good to use if we don’t want to use any of the additional features</a:t>
                      </a:r>
                      <a:br>
                        <a:rPr lang="en-US" sz="1800" b="0" dirty="0">
                          <a:effectLst/>
                          <a:latin typeface="Tahoma" panose="020B0604030504040204" pitchFamily="34" charset="0"/>
                          <a:ea typeface="Tahoma" panose="020B0604030504040204" pitchFamily="34" charset="0"/>
                          <a:cs typeface="Tahoma" panose="020B0604030504040204" pitchFamily="34" charset="0"/>
                        </a:rPr>
                      </a:br>
                      <a:r>
                        <a:rPr lang="en-US" sz="1800" b="0" dirty="0">
                          <a:effectLst/>
                          <a:latin typeface="Tahoma" panose="020B0604030504040204" pitchFamily="34" charset="0"/>
                          <a:ea typeface="Tahoma" panose="020B0604030504040204" pitchFamily="34" charset="0"/>
                          <a:cs typeface="Tahoma" panose="020B0604030504040204" pitchFamily="34" charset="0"/>
                        </a:rPr>
                        <a:t>provided by </a:t>
                      </a:r>
                      <a:r>
                        <a:rPr lang="en-US" sz="1800" b="0" dirty="0" err="1">
                          <a:effectLst/>
                          <a:latin typeface="Tahoma" panose="020B0604030504040204" pitchFamily="34" charset="0"/>
                          <a:ea typeface="Tahoma" panose="020B0604030504040204" pitchFamily="34" charset="0"/>
                          <a:cs typeface="Tahoma" panose="020B0604030504040204" pitchFamily="34" charset="0"/>
                        </a:rPr>
                        <a:t>ApplicationContext</a:t>
                      </a:r>
                      <a:r>
                        <a:rPr lang="en-US" sz="1800" b="0" dirty="0">
                          <a:effectLst/>
                          <a:latin typeface="Tahoma" panose="020B0604030504040204" pitchFamily="34" charset="0"/>
                          <a:ea typeface="Tahoma" panose="020B0604030504040204" pitchFamily="34" charset="0"/>
                          <a:cs typeface="Tahoma" panose="020B0604030504040204" pitchFamily="34" charset="0"/>
                        </a:rPr>
                        <a:t>.</a:t>
                      </a:r>
                    </a:p>
                  </a:txBody>
                  <a:tcPr marL="55991" marR="55991" marT="0" marB="0" anchor="ctr"/>
                </a:tc>
                <a:extLst>
                  <a:ext uri="{0D108BD9-81ED-4DB2-BD59-A6C34878D82A}">
                    <a16:rowId xmlns:a16="http://schemas.microsoft.com/office/drawing/2014/main" val="139276973"/>
                  </a:ext>
                </a:extLst>
              </a:tr>
            </a:tbl>
          </a:graphicData>
        </a:graphic>
      </p:graphicFrame>
    </p:spTree>
    <p:extLst>
      <p:ext uri="{BB962C8B-B14F-4D97-AF65-F5344CB8AC3E}">
        <p14:creationId xmlns:p14="http://schemas.microsoft.com/office/powerpoint/2010/main" val="691169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one to choose? </a:t>
            </a:r>
          </a:p>
        </p:txBody>
      </p:sp>
      <p:sp>
        <p:nvSpPr>
          <p:cNvPr id="3" name="Content Placeholder 2"/>
          <p:cNvSpPr>
            <a:spLocks noGrp="1"/>
          </p:cNvSpPr>
          <p:nvPr>
            <p:ph idx="1"/>
          </p:nvPr>
        </p:nvSpPr>
        <p:spPr/>
        <p:txBody>
          <a:bodyPr>
            <a:normAutofit/>
          </a:bodyPr>
          <a:lstStyle/>
          <a:p>
            <a:r>
              <a:rPr lang="en-US" dirty="0"/>
              <a:t>Bean Factory or Application Context</a:t>
            </a:r>
          </a:p>
          <a:p>
            <a:pPr lvl="1"/>
            <a:r>
              <a:rPr lang="en-US" i="1" dirty="0" err="1"/>
              <a:t>ApplicationContext</a:t>
            </a:r>
            <a:r>
              <a:rPr lang="en-US" i="1" dirty="0"/>
              <a:t> </a:t>
            </a:r>
            <a:r>
              <a:rPr lang="en-US" dirty="0"/>
              <a:t>container includes all functionality of the </a:t>
            </a:r>
            <a:r>
              <a:rPr lang="en-US" i="1" dirty="0" err="1"/>
              <a:t>BeanFactory</a:t>
            </a:r>
            <a:r>
              <a:rPr lang="en-US" i="1" dirty="0"/>
              <a:t> </a:t>
            </a:r>
            <a:r>
              <a:rPr lang="en-US" dirty="0"/>
              <a:t>container, so it is generally recommended over the </a:t>
            </a:r>
            <a:r>
              <a:rPr lang="en-US" i="1" dirty="0" err="1"/>
              <a:t>BeanFactory</a:t>
            </a:r>
            <a:r>
              <a:rPr lang="en-US" dirty="0"/>
              <a:t>. If you are creating applications for an enterprise, choose Application Context.</a:t>
            </a:r>
          </a:p>
          <a:p>
            <a:pPr lvl="1"/>
            <a:r>
              <a:rPr lang="en-US" i="1" dirty="0" err="1"/>
              <a:t>BeanFactory</a:t>
            </a:r>
            <a:r>
              <a:rPr lang="en-US" i="1" dirty="0"/>
              <a:t> </a:t>
            </a:r>
            <a:r>
              <a:rPr lang="en-US" dirty="0"/>
              <a:t>can still be used for light weight applications like mobile devices or applet based applications where data volume and speed is significant.</a:t>
            </a:r>
          </a:p>
          <a:p>
            <a:pPr marL="426645" lvl="1"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17</a:t>
            </a:fld>
            <a:endParaRPr lang="en-US"/>
          </a:p>
        </p:txBody>
      </p:sp>
    </p:spTree>
    <p:extLst>
      <p:ext uri="{BB962C8B-B14F-4D97-AF65-F5344CB8AC3E}">
        <p14:creationId xmlns:p14="http://schemas.microsoft.com/office/powerpoint/2010/main" val="34260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Dependency Injection </a:t>
            </a:r>
          </a:p>
        </p:txBody>
      </p:sp>
      <p:sp>
        <p:nvSpPr>
          <p:cNvPr id="3" name="Content Placeholder 2"/>
          <p:cNvSpPr>
            <a:spLocks noGrp="1"/>
          </p:cNvSpPr>
          <p:nvPr>
            <p:ph idx="1"/>
          </p:nvPr>
        </p:nvSpPr>
        <p:spPr/>
        <p:txBody>
          <a:bodyPr>
            <a:normAutofit lnSpcReduction="10000"/>
          </a:bodyPr>
          <a:lstStyle/>
          <a:p>
            <a:r>
              <a:rPr lang="en-US" i="1" dirty="0"/>
              <a:t>Dependency injection (DI) </a:t>
            </a:r>
            <a:r>
              <a:rPr lang="en-US" dirty="0"/>
              <a:t>comes with two flavors</a:t>
            </a:r>
          </a:p>
          <a:p>
            <a:pPr lvl="1"/>
            <a:r>
              <a:rPr lang="en-US" dirty="0"/>
              <a:t>Constructor-based Dependency Injection</a:t>
            </a:r>
          </a:p>
          <a:p>
            <a:pPr lvl="2"/>
            <a:r>
              <a:rPr lang="en-US" dirty="0"/>
              <a:t>Accomplished by the container invoking a constructor with a number of arguments, each representing a dependency.</a:t>
            </a:r>
          </a:p>
          <a:p>
            <a:pPr lvl="2"/>
            <a:r>
              <a:rPr lang="en-US" dirty="0"/>
              <a:t>Calling a static factory method with specific arguments to construct the bean is nearly equivalent, and this discussion treats arguments to a constructor and to a static factory method similarly. </a:t>
            </a:r>
          </a:p>
          <a:p>
            <a:pPr lvl="1"/>
            <a:r>
              <a:rPr lang="en-US" dirty="0"/>
              <a:t>Setter-based Dependency Injection</a:t>
            </a:r>
          </a:p>
          <a:p>
            <a:pPr lvl="2"/>
            <a:r>
              <a:rPr lang="en-US" dirty="0"/>
              <a:t>Accomplished by the container calling setter methods on your beans after invoking a no-argument constructor or no-argument static factory method to instantiate your bean.</a:t>
            </a:r>
          </a:p>
        </p:txBody>
      </p:sp>
      <p:sp>
        <p:nvSpPr>
          <p:cNvPr id="4" name="Slide Number Placeholder 3"/>
          <p:cNvSpPr>
            <a:spLocks noGrp="1"/>
          </p:cNvSpPr>
          <p:nvPr>
            <p:ph type="sldNum" sz="quarter" idx="12"/>
          </p:nvPr>
        </p:nvSpPr>
        <p:spPr/>
        <p:txBody>
          <a:bodyPr/>
          <a:lstStyle/>
          <a:p>
            <a:fld id="{DA60BA0E-20D0-4E7C-B286-26C960A6788F}" type="slidenum">
              <a:rPr lang="en-US" smtClean="0"/>
              <a:pPr/>
              <a:t>18</a:t>
            </a:fld>
            <a:endParaRPr lang="en-US"/>
          </a:p>
        </p:txBody>
      </p:sp>
    </p:spTree>
    <p:extLst>
      <p:ext uri="{BB962C8B-B14F-4D97-AF65-F5344CB8AC3E}">
        <p14:creationId xmlns:p14="http://schemas.microsoft.com/office/powerpoint/2010/main" val="414132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 Principles</a:t>
            </a:r>
          </a:p>
        </p:txBody>
      </p:sp>
      <p:sp>
        <p:nvSpPr>
          <p:cNvPr id="3" name="Content Placeholder 2"/>
          <p:cNvSpPr>
            <a:spLocks noGrp="1"/>
          </p:cNvSpPr>
          <p:nvPr>
            <p:ph idx="1"/>
          </p:nvPr>
        </p:nvSpPr>
        <p:spPr/>
        <p:txBody>
          <a:bodyPr/>
          <a:lstStyle/>
          <a:p>
            <a:r>
              <a:rPr lang="en-US" b="1" dirty="0"/>
              <a:t>SOLID</a:t>
            </a:r>
            <a:r>
              <a:rPr lang="en-US" dirty="0"/>
              <a:t> there are five basic principles which help to create good (or solid) software architecture. SOLID is an acronym where:</a:t>
            </a:r>
          </a:p>
          <a:p>
            <a:pPr lvl="1"/>
            <a:r>
              <a:rPr lang="en-US" b="1" dirty="0"/>
              <a:t>S</a:t>
            </a:r>
            <a:r>
              <a:rPr lang="en-US" dirty="0"/>
              <a:t> stands for </a:t>
            </a:r>
            <a:r>
              <a:rPr lang="en-US" b="1" dirty="0"/>
              <a:t>SRP</a:t>
            </a:r>
            <a:r>
              <a:rPr lang="en-US" dirty="0"/>
              <a:t> (Single responsibility principle)</a:t>
            </a:r>
          </a:p>
          <a:p>
            <a:pPr lvl="1"/>
            <a:r>
              <a:rPr lang="en-US" b="1" dirty="0"/>
              <a:t>O</a:t>
            </a:r>
            <a:r>
              <a:rPr lang="en-US" dirty="0"/>
              <a:t> stands for </a:t>
            </a:r>
            <a:r>
              <a:rPr lang="en-US" b="1" dirty="0"/>
              <a:t>OCP</a:t>
            </a:r>
            <a:r>
              <a:rPr lang="en-US" dirty="0"/>
              <a:t> (Open closed principle)</a:t>
            </a:r>
          </a:p>
          <a:p>
            <a:pPr lvl="1"/>
            <a:r>
              <a:rPr lang="en-US" b="1" dirty="0"/>
              <a:t>L</a:t>
            </a:r>
            <a:r>
              <a:rPr lang="en-US" dirty="0"/>
              <a:t> stands for </a:t>
            </a:r>
            <a:r>
              <a:rPr lang="en-US" b="1" dirty="0"/>
              <a:t>LSP</a:t>
            </a:r>
            <a:r>
              <a:rPr lang="en-US" dirty="0"/>
              <a:t> (</a:t>
            </a:r>
            <a:r>
              <a:rPr lang="en-US" dirty="0" err="1"/>
              <a:t>Liskov</a:t>
            </a:r>
            <a:r>
              <a:rPr lang="en-US" dirty="0"/>
              <a:t> substitution principle)</a:t>
            </a:r>
          </a:p>
          <a:p>
            <a:pPr lvl="1"/>
            <a:r>
              <a:rPr lang="en-US" b="1" dirty="0"/>
              <a:t>I</a:t>
            </a:r>
            <a:r>
              <a:rPr lang="en-US" dirty="0"/>
              <a:t> stand for </a:t>
            </a:r>
            <a:r>
              <a:rPr lang="en-US" b="1" dirty="0"/>
              <a:t>ISP</a:t>
            </a:r>
            <a:r>
              <a:rPr lang="en-US" dirty="0"/>
              <a:t> ( Interface segregation principle)</a:t>
            </a:r>
          </a:p>
          <a:p>
            <a:pPr lvl="1"/>
            <a:r>
              <a:rPr lang="en-US" b="1" dirty="0"/>
              <a:t>D</a:t>
            </a:r>
            <a:r>
              <a:rPr lang="en-US" dirty="0"/>
              <a:t> stands for </a:t>
            </a:r>
            <a:r>
              <a:rPr lang="en-US" b="1" dirty="0"/>
              <a:t>DIP</a:t>
            </a:r>
            <a:r>
              <a:rPr lang="en-US" dirty="0"/>
              <a:t> ( Dependency inversion principle)</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a:t>
            </a:fld>
            <a:endParaRPr lang="en-US"/>
          </a:p>
        </p:txBody>
      </p:sp>
    </p:spTree>
    <p:extLst>
      <p:ext uri="{BB962C8B-B14F-4D97-AF65-F5344CB8AC3E}">
        <p14:creationId xmlns:p14="http://schemas.microsoft.com/office/powerpoint/2010/main" val="239394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 (DI)</a:t>
            </a:r>
          </a:p>
        </p:txBody>
      </p:sp>
      <p:sp>
        <p:nvSpPr>
          <p:cNvPr id="3" name="Content Placeholder 2"/>
          <p:cNvSpPr>
            <a:spLocks noGrp="1"/>
          </p:cNvSpPr>
          <p:nvPr>
            <p:ph idx="1"/>
          </p:nvPr>
        </p:nvSpPr>
        <p:spPr/>
        <p:txBody>
          <a:bodyPr>
            <a:normAutofit lnSpcReduction="10000"/>
          </a:bodyPr>
          <a:lstStyle/>
          <a:p>
            <a:r>
              <a:rPr lang="en-US" dirty="0"/>
              <a:t>Dependency injection (DI) is a process whereby objects define their dependencies.</a:t>
            </a:r>
          </a:p>
          <a:p>
            <a:r>
              <a:rPr lang="en-US" dirty="0"/>
              <a:t>The container then injects those dependencies when it creates the bean</a:t>
            </a:r>
          </a:p>
          <a:p>
            <a:r>
              <a:rPr lang="en-US" dirty="0"/>
              <a:t>This process is fundamentally the inverse, hence the name Inversion of Control (</a:t>
            </a:r>
            <a:r>
              <a:rPr lang="en-US" dirty="0" err="1"/>
              <a:t>IoC</a:t>
            </a:r>
            <a:r>
              <a:rPr lang="en-US" dirty="0"/>
              <a:t>), of the bean itself controlling the instantiation or location of its dependencies on its own by using direct construction of classes, or the Service</a:t>
            </a:r>
          </a:p>
          <a:p>
            <a:r>
              <a:rPr lang="en-US" dirty="0"/>
              <a:t>Locator pattern.</a:t>
            </a:r>
          </a:p>
          <a:p>
            <a:r>
              <a:rPr lang="en-US" dirty="0"/>
              <a:t>Advantage</a:t>
            </a:r>
          </a:p>
          <a:p>
            <a:pPr lvl="1"/>
            <a:r>
              <a:rPr lang="en-US" dirty="0"/>
              <a:t>Code is cleaner with the DI principle and decoupling is more effective when objects are provided with their dependencies.</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a:t>
            </a:fld>
            <a:endParaRPr lang="en-US"/>
          </a:p>
        </p:txBody>
      </p:sp>
    </p:spTree>
    <p:extLst>
      <p:ext uri="{BB962C8B-B14F-4D97-AF65-F5344CB8AC3E}">
        <p14:creationId xmlns:p14="http://schemas.microsoft.com/office/powerpoint/2010/main" val="2872791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Container </a:t>
            </a:r>
          </a:p>
        </p:txBody>
      </p:sp>
      <p:sp>
        <p:nvSpPr>
          <p:cNvPr id="3" name="Content Placeholder 2"/>
          <p:cNvSpPr>
            <a:spLocks noGrp="1"/>
          </p:cNvSpPr>
          <p:nvPr>
            <p:ph idx="1"/>
          </p:nvPr>
        </p:nvSpPr>
        <p:spPr/>
        <p:txBody>
          <a:bodyPr/>
          <a:lstStyle/>
          <a:p>
            <a:r>
              <a:rPr lang="en-US" dirty="0"/>
              <a:t>Built-in Spring Containers</a:t>
            </a:r>
          </a:p>
          <a:p>
            <a:pPr lvl="1"/>
            <a:r>
              <a:rPr lang="en-US" dirty="0" err="1"/>
              <a:t>BeanFactory</a:t>
            </a:r>
            <a:r>
              <a:rPr lang="en-US" dirty="0"/>
              <a:t> Container</a:t>
            </a:r>
          </a:p>
          <a:p>
            <a:pPr lvl="1"/>
            <a:r>
              <a:rPr lang="en-US" dirty="0" err="1"/>
              <a:t>ApplicationContext</a:t>
            </a:r>
            <a:r>
              <a:rPr lang="en-US" dirty="0"/>
              <a:t> Container </a:t>
            </a:r>
          </a:p>
          <a:p>
            <a:pPr lvl="1"/>
            <a:endParaRPr lang="en-US" dirty="0"/>
          </a:p>
          <a:p>
            <a:pPr marL="426645" lvl="1" indent="0">
              <a:buNone/>
            </a:pP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4</a:t>
            </a:fld>
            <a:endParaRPr lang="en-US"/>
          </a:p>
        </p:txBody>
      </p:sp>
      <p:pic>
        <p:nvPicPr>
          <p:cNvPr id="5" name="Picture 4"/>
          <p:cNvPicPr>
            <a:picLocks noChangeAspect="1"/>
          </p:cNvPicPr>
          <p:nvPr/>
        </p:nvPicPr>
        <p:blipFill>
          <a:blip r:embed="rId2"/>
          <a:stretch>
            <a:fillRect/>
          </a:stretch>
        </p:blipFill>
        <p:spPr>
          <a:xfrm>
            <a:off x="2362200" y="2809877"/>
            <a:ext cx="6915150" cy="3590925"/>
          </a:xfrm>
          <a:prstGeom prst="rect">
            <a:avLst/>
          </a:prstGeom>
        </p:spPr>
      </p:pic>
    </p:spTree>
    <p:extLst>
      <p:ext uri="{BB962C8B-B14F-4D97-AF65-F5344CB8AC3E}">
        <p14:creationId xmlns:p14="http://schemas.microsoft.com/office/powerpoint/2010/main" val="109869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 Pattern </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A60BA0E-20D0-4E7C-B286-26C960A6788F}" type="slidenum">
              <a:rPr lang="en-US" smtClean="0"/>
              <a:pPr/>
              <a:t>5</a:t>
            </a:fld>
            <a:endParaRPr lang="en-US"/>
          </a:p>
        </p:txBody>
      </p:sp>
      <p:pic>
        <p:nvPicPr>
          <p:cNvPr id="5" name="Picture 4"/>
          <p:cNvPicPr>
            <a:picLocks noChangeAspect="1"/>
          </p:cNvPicPr>
          <p:nvPr/>
        </p:nvPicPr>
        <p:blipFill>
          <a:blip r:embed="rId2"/>
          <a:stretch>
            <a:fillRect/>
          </a:stretch>
        </p:blipFill>
        <p:spPr>
          <a:xfrm>
            <a:off x="2391156" y="2223135"/>
            <a:ext cx="5562600" cy="3295650"/>
          </a:xfrm>
          <a:prstGeom prst="rect">
            <a:avLst/>
          </a:prstGeom>
        </p:spPr>
      </p:pic>
    </p:spTree>
    <p:extLst>
      <p:ext uri="{BB962C8B-B14F-4D97-AF65-F5344CB8AC3E}">
        <p14:creationId xmlns:p14="http://schemas.microsoft.com/office/powerpoint/2010/main" val="337678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Bean Factory </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A60BA0E-20D0-4E7C-B286-26C960A6788F}" type="slidenum">
              <a:rPr lang="en-US" smtClean="0"/>
              <a:pPr/>
              <a:t>6</a:t>
            </a:fld>
            <a:endParaRPr lang="en-US"/>
          </a:p>
        </p:txBody>
      </p:sp>
      <p:pic>
        <p:nvPicPr>
          <p:cNvPr id="5" name="Picture 4"/>
          <p:cNvPicPr>
            <a:picLocks noChangeAspect="1"/>
          </p:cNvPicPr>
          <p:nvPr/>
        </p:nvPicPr>
        <p:blipFill>
          <a:blip r:embed="rId2"/>
          <a:stretch>
            <a:fillRect/>
          </a:stretch>
        </p:blipFill>
        <p:spPr>
          <a:xfrm>
            <a:off x="2562225" y="1633537"/>
            <a:ext cx="5391150" cy="3133725"/>
          </a:xfrm>
          <a:prstGeom prst="rect">
            <a:avLst/>
          </a:prstGeom>
        </p:spPr>
      </p:pic>
    </p:spTree>
    <p:extLst>
      <p:ext uri="{BB962C8B-B14F-4D97-AF65-F5344CB8AC3E}">
        <p14:creationId xmlns:p14="http://schemas.microsoft.com/office/powerpoint/2010/main" val="342089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IOC Container </a:t>
            </a:r>
          </a:p>
        </p:txBody>
      </p:sp>
      <p:sp>
        <p:nvSpPr>
          <p:cNvPr id="3" name="Content Placeholder 2"/>
          <p:cNvSpPr>
            <a:spLocks noGrp="1"/>
          </p:cNvSpPr>
          <p:nvPr>
            <p:ph idx="1"/>
          </p:nvPr>
        </p:nvSpPr>
        <p:spPr/>
        <p:txBody>
          <a:bodyPr/>
          <a:lstStyle/>
          <a:p>
            <a:r>
              <a:rPr lang="en-US" dirty="0"/>
              <a:t>What is Spring IOC container ?</a:t>
            </a:r>
          </a:p>
          <a:p>
            <a:pPr lvl="1"/>
            <a:r>
              <a:rPr lang="en-US" dirty="0"/>
              <a:t>The Spring </a:t>
            </a:r>
            <a:r>
              <a:rPr lang="en-US" dirty="0" err="1"/>
              <a:t>IoC</a:t>
            </a:r>
            <a:r>
              <a:rPr lang="en-US" dirty="0"/>
              <a:t> creates the objects, wire them together, configure them, and manage their complete lifecycle from creation till destruction. The Spring container uses dependency injection (DI) to manage the components that make up an application. </a:t>
            </a:r>
          </a:p>
          <a:p>
            <a:pPr lvl="1" algn="l"/>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7</a:t>
            </a:fld>
            <a:endParaRPr lang="en-US"/>
          </a:p>
        </p:txBody>
      </p:sp>
      <p:pic>
        <p:nvPicPr>
          <p:cNvPr id="5" name="Picture 4"/>
          <p:cNvPicPr>
            <a:picLocks noChangeAspect="1"/>
          </p:cNvPicPr>
          <p:nvPr/>
        </p:nvPicPr>
        <p:blipFill>
          <a:blip r:embed="rId2"/>
          <a:stretch>
            <a:fillRect/>
          </a:stretch>
        </p:blipFill>
        <p:spPr>
          <a:xfrm>
            <a:off x="3200400" y="3385685"/>
            <a:ext cx="5070157" cy="3015117"/>
          </a:xfrm>
          <a:prstGeom prst="rect">
            <a:avLst/>
          </a:prstGeom>
        </p:spPr>
      </p:pic>
    </p:spTree>
    <p:extLst>
      <p:ext uri="{BB962C8B-B14F-4D97-AF65-F5344CB8AC3E}">
        <p14:creationId xmlns:p14="http://schemas.microsoft.com/office/powerpoint/2010/main" val="2312262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IOC Container (cont.)</a:t>
            </a:r>
          </a:p>
        </p:txBody>
      </p:sp>
      <p:sp>
        <p:nvSpPr>
          <p:cNvPr id="3" name="Content Placeholder 2"/>
          <p:cNvSpPr>
            <a:spLocks noGrp="1"/>
          </p:cNvSpPr>
          <p:nvPr>
            <p:ph idx="1"/>
          </p:nvPr>
        </p:nvSpPr>
        <p:spPr/>
        <p:txBody>
          <a:bodyPr/>
          <a:lstStyle/>
          <a:p>
            <a:r>
              <a:rPr lang="en-US" dirty="0"/>
              <a:t>What is </a:t>
            </a:r>
            <a:r>
              <a:rPr lang="en-US" dirty="0" err="1"/>
              <a:t>BeanFactory</a:t>
            </a:r>
            <a:r>
              <a:rPr lang="en-US" dirty="0"/>
              <a:t> Container ?</a:t>
            </a:r>
          </a:p>
          <a:p>
            <a:r>
              <a:rPr lang="en-US" dirty="0"/>
              <a:t>A </a:t>
            </a:r>
            <a:r>
              <a:rPr lang="en-US" dirty="0" err="1"/>
              <a:t>BeanFactory</a:t>
            </a:r>
            <a:r>
              <a:rPr lang="en-US" dirty="0"/>
              <a:t> is an implementation of the factory pattern that applies Inversion of Control to separate the application’s configuration and dependencies from the actual application code. The most commonly used </a:t>
            </a:r>
            <a:r>
              <a:rPr lang="en-US" dirty="0" err="1"/>
              <a:t>BeanFactory</a:t>
            </a:r>
            <a:r>
              <a:rPr lang="en-US" dirty="0"/>
              <a:t> implementation is</a:t>
            </a:r>
            <a:br>
              <a:rPr lang="en-US" dirty="0"/>
            </a:br>
            <a:r>
              <a:rPr lang="en-US" dirty="0"/>
              <a:t>the </a:t>
            </a:r>
            <a:r>
              <a:rPr lang="en-US" dirty="0" err="1"/>
              <a:t>XmlBeanFactory</a:t>
            </a:r>
            <a:r>
              <a:rPr lang="en-US" dirty="0"/>
              <a:t> class.</a:t>
            </a:r>
          </a:p>
          <a:p>
            <a:r>
              <a:rPr lang="en-US" dirty="0"/>
              <a:t>This is the simplest container providing basic support for </a:t>
            </a:r>
            <a:r>
              <a:rPr lang="en-US" dirty="0" err="1"/>
              <a:t>DI.The</a:t>
            </a:r>
            <a:r>
              <a:rPr lang="en-US" dirty="0"/>
              <a:t> </a:t>
            </a:r>
            <a:r>
              <a:rPr lang="en-US" dirty="0" err="1"/>
              <a:t>BeanFactory</a:t>
            </a:r>
            <a:r>
              <a:rPr lang="en-US" dirty="0"/>
              <a:t> is usually preferred where the resources are limited like mobile devices or applet based applications</a:t>
            </a:r>
          </a:p>
        </p:txBody>
      </p:sp>
      <p:sp>
        <p:nvSpPr>
          <p:cNvPr id="4" name="Slide Number Placeholder 3"/>
          <p:cNvSpPr>
            <a:spLocks noGrp="1"/>
          </p:cNvSpPr>
          <p:nvPr>
            <p:ph type="sldNum" sz="quarter" idx="12"/>
          </p:nvPr>
        </p:nvSpPr>
        <p:spPr/>
        <p:txBody>
          <a:bodyPr/>
          <a:lstStyle/>
          <a:p>
            <a:fld id="{DA60BA0E-20D0-4E7C-B286-26C960A6788F}" type="slidenum">
              <a:rPr lang="en-US" smtClean="0"/>
              <a:pPr/>
              <a:t>8</a:t>
            </a:fld>
            <a:endParaRPr lang="en-US"/>
          </a:p>
        </p:txBody>
      </p:sp>
    </p:spTree>
    <p:extLst>
      <p:ext uri="{BB962C8B-B14F-4D97-AF65-F5344CB8AC3E}">
        <p14:creationId xmlns:p14="http://schemas.microsoft.com/office/powerpoint/2010/main" val="235259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IOC Container (cont.) </a:t>
            </a:r>
          </a:p>
        </p:txBody>
      </p:sp>
      <p:sp>
        <p:nvSpPr>
          <p:cNvPr id="3" name="Content Placeholder 2"/>
          <p:cNvSpPr>
            <a:spLocks noGrp="1"/>
          </p:cNvSpPr>
          <p:nvPr>
            <p:ph idx="1"/>
          </p:nvPr>
        </p:nvSpPr>
        <p:spPr/>
        <p:txBody>
          <a:bodyPr/>
          <a:lstStyle/>
          <a:p>
            <a:r>
              <a:rPr lang="en-US" dirty="0"/>
              <a:t>What is </a:t>
            </a:r>
            <a:r>
              <a:rPr lang="en-US" dirty="0" err="1"/>
              <a:t>ApplicationContext</a:t>
            </a:r>
            <a:r>
              <a:rPr lang="en-US" dirty="0"/>
              <a:t> Container ?</a:t>
            </a:r>
          </a:p>
          <a:p>
            <a:r>
              <a:rPr lang="en-US" dirty="0"/>
              <a:t>In addition to the capabilities of a </a:t>
            </a:r>
            <a:r>
              <a:rPr lang="en-US" dirty="0" err="1"/>
              <a:t>BeanFactory</a:t>
            </a:r>
            <a:r>
              <a:rPr lang="en-US" dirty="0"/>
              <a:t> Container, this container adds more enterprise-specific functionality such as the ability to resolve textual messages from a properties file and the ability to publish application events to interested event listeners.</a:t>
            </a:r>
          </a:p>
        </p:txBody>
      </p:sp>
      <p:sp>
        <p:nvSpPr>
          <p:cNvPr id="4" name="Slide Number Placeholder 3"/>
          <p:cNvSpPr>
            <a:spLocks noGrp="1"/>
          </p:cNvSpPr>
          <p:nvPr>
            <p:ph type="sldNum" sz="quarter" idx="12"/>
          </p:nvPr>
        </p:nvSpPr>
        <p:spPr/>
        <p:txBody>
          <a:bodyPr/>
          <a:lstStyle/>
          <a:p>
            <a:fld id="{DA60BA0E-20D0-4E7C-B286-26C960A6788F}" type="slidenum">
              <a:rPr lang="en-US" smtClean="0"/>
              <a:pPr/>
              <a:t>9</a:t>
            </a:fld>
            <a:endParaRPr lang="en-US"/>
          </a:p>
        </p:txBody>
      </p:sp>
    </p:spTree>
    <p:extLst>
      <p:ext uri="{BB962C8B-B14F-4D97-AF65-F5344CB8AC3E}">
        <p14:creationId xmlns:p14="http://schemas.microsoft.com/office/powerpoint/2010/main" val="2110820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ass open house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Classroom open house presentation.potx" id="{AB7D8AB0-4323-4322-AB21-8CB398DB9E96}" vid="{5BFEA1FF-C39F-48A2-B239-4B55565FC3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 open house presentation</Template>
  <TotalTime>913</TotalTime>
  <Words>1153</Words>
  <Application>Microsoft Office PowerPoint</Application>
  <PresentationFormat>Custom</PresentationFormat>
  <Paragraphs>120</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Tahoma</vt:lpstr>
      <vt:lpstr>Wingdings</vt:lpstr>
      <vt:lpstr>Class open house presentation</vt:lpstr>
      <vt:lpstr>WWW Programming (Advanced Web Programming with Java)</vt:lpstr>
      <vt:lpstr>S.O.L.I.D Principles</vt:lpstr>
      <vt:lpstr>Dependency injection (DI)</vt:lpstr>
      <vt:lpstr>Spring Container </vt:lpstr>
      <vt:lpstr>Factory Pattern </vt:lpstr>
      <vt:lpstr>Spring Bean Factory </vt:lpstr>
      <vt:lpstr>Spring IOC Container </vt:lpstr>
      <vt:lpstr>Spring IOC Container (cont.)</vt:lpstr>
      <vt:lpstr>Spring IOC Container (cont.) </vt:lpstr>
      <vt:lpstr>Instantiating a Spring IOC Container </vt:lpstr>
      <vt:lpstr>Instantiating a Spring IOC Container </vt:lpstr>
      <vt:lpstr>Spring ApplicationContext Container </vt:lpstr>
      <vt:lpstr>Spring ApplicationContext </vt:lpstr>
      <vt:lpstr>Spring ApplicationContext </vt:lpstr>
      <vt:lpstr>BeanFactory vs ApplicationContext </vt:lpstr>
      <vt:lpstr>BeanFactory vs ApplicationContext </vt:lpstr>
      <vt:lpstr>Which one to choose? </vt:lpstr>
      <vt:lpstr>Types of Dependency Injection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Web Programming with Java</dc:title>
  <dc:creator>Thanh Van</dc:creator>
  <cp:lastModifiedBy>I M</cp:lastModifiedBy>
  <cp:revision>70</cp:revision>
  <dcterms:created xsi:type="dcterms:W3CDTF">2018-11-21T01:01:11Z</dcterms:created>
  <dcterms:modified xsi:type="dcterms:W3CDTF">2020-01-09T14:19:03Z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