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</p:sldIdLst>
  <p:sldSz cx="109728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45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1072" userDrawn="1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34" userDrawn="1">
          <p15:clr>
            <a:srgbClr val="A4A3A4"/>
          </p15:clr>
        </p15:guide>
        <p15:guide id="8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95" d="100"/>
          <a:sy n="95" d="100"/>
        </p:scale>
        <p:origin x="738" y="9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456"/>
        <p:guide pos="634"/>
        <p:guide pos="6394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974373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555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0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555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74C-3DF9-4CCA-A0AA-650C4701A7F1}" type="datetime1">
              <a:rPr lang="en-US" smtClean="0"/>
              <a:t>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390909" cy="11429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4876800"/>
          </a:xfrm>
        </p:spPr>
        <p:txBody>
          <a:bodyPr/>
          <a:lstStyle>
            <a:lvl1pPr marL="30474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lvl1pPr>
            <a:lvl2pPr marL="731392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/>
            </a:lvl2pPr>
            <a:lvl3pPr marL="115803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3pPr>
            <a:lvl4pPr marL="1584683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4pPr>
            <a:lvl5pPr marL="2011328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940-67C9-4D5B-B0DA-D2A75DBE14A5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266" y="6400803"/>
            <a:ext cx="997025" cy="320675"/>
          </a:xfrm>
        </p:spPr>
        <p:txBody>
          <a:bodyPr/>
          <a:lstStyle>
            <a:lvl1pPr>
              <a:defRPr sz="1800"/>
            </a:lvl1pPr>
          </a:lstStyle>
          <a:p>
            <a:fld id="{DA60BA0E-20D0-4E7C-B286-26C960A67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8" y="0"/>
            <a:ext cx="413351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3490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490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AD29-009D-498E-B13D-0C9F9A6A012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6200"/>
            <a:ext cx="9144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1800"/>
            <a:ext cx="9144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400803"/>
            <a:ext cx="2468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81F504C-9876-4829-908F-644938C5133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75" y="6400803"/>
            <a:ext cx="559612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2816" y="6400803"/>
            <a:ext cx="99702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92554" y="4927600"/>
            <a:ext cx="6504045" cy="1244600"/>
          </a:xfrm>
        </p:spPr>
        <p:txBody>
          <a:bodyPr>
            <a:normAutofit/>
          </a:bodyPr>
          <a:lstStyle/>
          <a:p>
            <a:r>
              <a:rPr lang="en-US"/>
              <a:t>5.3. </a:t>
            </a:r>
            <a:r>
              <a:rPr lang="en-US" dirty="0"/>
              <a:t>Spring Bean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1" y="1498603"/>
            <a:ext cx="6400799" cy="3298825"/>
          </a:xfrm>
        </p:spPr>
        <p:txBody>
          <a:bodyPr>
            <a:normAutofit/>
          </a:bodyPr>
          <a:lstStyle/>
          <a:p>
            <a:r>
              <a:rPr lang="en-US" dirty="0"/>
              <a:t>WWW Programming (Advanced Web Programming with Java)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life cycle of a Spring bean is easy to understand.</a:t>
            </a:r>
          </a:p>
          <a:p>
            <a:r>
              <a:rPr lang="en-US" dirty="0"/>
              <a:t>When a bean is instantiated, it may be required to perform some initialization to get it into a usable state. </a:t>
            </a:r>
          </a:p>
          <a:p>
            <a:endParaRPr lang="en-US" dirty="0"/>
          </a:p>
          <a:p>
            <a:r>
              <a:rPr lang="en-US" dirty="0"/>
              <a:t>When the bean is no longer required and is removed from the container, some cleanup may be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– Lifecycle –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org.springframework.beans.factory.InitializingBean</a:t>
            </a:r>
            <a:r>
              <a:rPr lang="en-US" dirty="0"/>
              <a:t> interface specifies a single method: 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afterPropertiesSet</a:t>
            </a:r>
            <a:r>
              <a:rPr lang="en-US" dirty="0"/>
              <a:t>() throws Exception;</a:t>
            </a:r>
          </a:p>
          <a:p>
            <a:pPr marL="0" indent="0">
              <a:buNone/>
            </a:pPr>
            <a:endParaRPr lang="en-US" dirty="0"/>
          </a:p>
          <a:p>
            <a:pPr marL="788670" lvl="2" indent="0">
              <a:buNone/>
            </a:pPr>
            <a:r>
              <a:rPr lang="en-US" dirty="0"/>
              <a:t>public class </a:t>
            </a:r>
            <a:r>
              <a:rPr lang="en-US" dirty="0" err="1"/>
              <a:t>ExampleBean</a:t>
            </a:r>
            <a:r>
              <a:rPr lang="en-US" dirty="0"/>
              <a:t> implements </a:t>
            </a:r>
            <a:r>
              <a:rPr lang="en-US" dirty="0" err="1"/>
              <a:t>InitializingBean</a:t>
            </a:r>
            <a:r>
              <a:rPr lang="en-US" dirty="0"/>
              <a:t> {</a:t>
            </a:r>
          </a:p>
          <a:p>
            <a:pPr marL="788670" lvl="2" indent="0">
              <a:buNone/>
            </a:pPr>
            <a:r>
              <a:rPr lang="en-US" dirty="0"/>
              <a:t>   public void </a:t>
            </a:r>
            <a:r>
              <a:rPr lang="en-US" dirty="0" err="1"/>
              <a:t>afterPropertiesSet</a:t>
            </a:r>
            <a:r>
              <a:rPr lang="en-US" dirty="0"/>
              <a:t>() {</a:t>
            </a:r>
          </a:p>
          <a:p>
            <a:pPr marL="788670" lvl="2" indent="0">
              <a:buNone/>
            </a:pPr>
            <a:r>
              <a:rPr lang="en-US" dirty="0"/>
              <a:t>      // do some initialization work</a:t>
            </a:r>
          </a:p>
          <a:p>
            <a:pPr marL="788670" lvl="2" indent="0">
              <a:buNone/>
            </a:pPr>
            <a:r>
              <a:rPr lang="en-US" dirty="0"/>
              <a:t>   }</a:t>
            </a:r>
          </a:p>
          <a:p>
            <a:pPr marL="788670" lvl="2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– Lifecycle – Initialization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XML-based configuration metadata, you can use the </a:t>
            </a:r>
            <a:r>
              <a:rPr lang="en-US" dirty="0" err="1"/>
              <a:t>init</a:t>
            </a:r>
            <a:r>
              <a:rPr lang="en-US" dirty="0"/>
              <a:t>-method attribute to specify the name of the method that has a void no-argument signature.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&lt;bean id="..." class="..." 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-method="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&lt;bean id = "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exampleBean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class = "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examples.ExampleBean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-method = "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class 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ExampleBean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 void 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// do some initialization work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– Lifecycle – Initialization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Annotate the method with @</a:t>
            </a:r>
            <a:r>
              <a:rPr lang="en-US" dirty="0" err="1"/>
              <a:t>PostConstruct</a:t>
            </a:r>
            <a:r>
              <a:rPr lang="en-US" dirty="0"/>
              <a:t> 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PostConstruct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void 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...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dirty="0"/>
              <a:t>A </a:t>
            </a:r>
            <a:r>
              <a:rPr lang="en-US" dirty="0" err="1"/>
              <a:t>PostConstruct</a:t>
            </a:r>
            <a:r>
              <a:rPr lang="en-US" dirty="0"/>
              <a:t> interceptor method must not throw application exceptions, but it may be declared to throw checked exceptions including the </a:t>
            </a:r>
            <a:r>
              <a:rPr lang="en-US" dirty="0" err="1"/>
              <a:t>java.lang.Exception</a:t>
            </a:r>
            <a:r>
              <a:rPr lang="en-US" dirty="0"/>
              <a:t> if the same interceptor method interposes on business or timeout methods in addition to lifecycle events. </a:t>
            </a:r>
          </a:p>
          <a:p>
            <a:r>
              <a:rPr lang="en-US" dirty="0"/>
              <a:t>If a </a:t>
            </a:r>
            <a:r>
              <a:rPr lang="en-US" dirty="0" err="1"/>
              <a:t>PostConstruct</a:t>
            </a:r>
            <a:r>
              <a:rPr lang="en-US" dirty="0"/>
              <a:t> interceptor method returns a value, it is ignored by the container.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– Lifecycle - 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</a:t>
            </a:r>
            <a:r>
              <a:rPr lang="en-US" dirty="0" err="1"/>
              <a:t>org.springframework.beans.factory.DisposableBean</a:t>
            </a:r>
            <a:r>
              <a:rPr lang="en-US" dirty="0"/>
              <a:t> interface specifies a single method: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destroy() throws Exception;</a:t>
            </a:r>
          </a:p>
          <a:p>
            <a:r>
              <a:rPr lang="en-US" dirty="0"/>
              <a:t>Can simply implement the above interface and finalization work can be done inside destroy() method as follows 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class 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ExampleBean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implements 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DisposableBean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 void destroy() {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// do some destruction work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– Lifecycle – Destruction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XML-based configuration metadata, you can use the destroy-method attribute to specify the name of the method that has a </a:t>
            </a:r>
            <a:r>
              <a:rPr lang="en-US" dirty="0">
                <a:solidFill>
                  <a:srgbClr val="FF0000"/>
                </a:solidFill>
              </a:rPr>
              <a:t>void no-argument signature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&lt;bean id="..." class="..." destroy-method="destroy"/&gt;</a:t>
            </a:r>
          </a:p>
          <a:p>
            <a:r>
              <a:rPr lang="en-US" dirty="0"/>
              <a:t>Example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&lt;bean id = "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exampleBean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class = "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examples.ExampleBean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destroy-method = "destroy"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class 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ExampleBean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 void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destroy()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// do some destruction work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– Lifecycle – Destruction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the method with @</a:t>
            </a:r>
            <a:r>
              <a:rPr lang="en-US" dirty="0" err="1"/>
              <a:t>PreDestroy</a:t>
            </a:r>
            <a:endParaRPr lang="en-US" dirty="0"/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PreDestroy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void destroy() {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...</a:t>
            </a:r>
          </a:p>
          <a:p>
            <a:pPr marL="788670" lvl="2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723418" cy="1142998"/>
          </a:xfrm>
        </p:spPr>
        <p:txBody>
          <a:bodyPr>
            <a:normAutofit/>
          </a:bodyPr>
          <a:lstStyle/>
          <a:p>
            <a:r>
              <a:rPr lang="en-US" dirty="0"/>
              <a:t>Default initialization and destroy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too many beans having initialization and/or destroy methods with the same name, you don't need to declare </a:t>
            </a:r>
            <a:r>
              <a:rPr lang="en-US" b="1" dirty="0" err="1"/>
              <a:t>init</a:t>
            </a:r>
            <a:r>
              <a:rPr lang="en-US" b="1" dirty="0"/>
              <a:t>-method</a:t>
            </a:r>
            <a:r>
              <a:rPr lang="en-US" dirty="0"/>
              <a:t> and </a:t>
            </a:r>
            <a:r>
              <a:rPr lang="en-US" b="1" dirty="0"/>
              <a:t>destroy-method</a:t>
            </a:r>
            <a:r>
              <a:rPr lang="en-US" dirty="0"/>
              <a:t> on each individual bean. </a:t>
            </a:r>
          </a:p>
          <a:p>
            <a:r>
              <a:rPr lang="en-US" dirty="0"/>
              <a:t>Instead, the framework provides the flexibility to configure such situation using </a:t>
            </a:r>
            <a:r>
              <a:rPr lang="en-US" b="1" dirty="0"/>
              <a:t>default-</a:t>
            </a:r>
            <a:r>
              <a:rPr lang="en-US" b="1" dirty="0" err="1"/>
              <a:t>init</a:t>
            </a:r>
            <a:r>
              <a:rPr lang="en-US" b="1" dirty="0"/>
              <a:t>-method</a:t>
            </a:r>
            <a:r>
              <a:rPr lang="en-US" dirty="0"/>
              <a:t> and </a:t>
            </a:r>
            <a:r>
              <a:rPr lang="en-US" b="1" dirty="0"/>
              <a:t>default-destroy-method</a:t>
            </a:r>
            <a:r>
              <a:rPr lang="en-US" dirty="0"/>
              <a:t> attributes on the &lt;beans&gt; element as follows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18228"/>
            <a:ext cx="6937586" cy="25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– Multiple Lifecycle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lifecycle mechanisms configured for the same bean are called in the following order:</a:t>
            </a:r>
          </a:p>
          <a:p>
            <a:endParaRPr lang="en-US" b="1" dirty="0"/>
          </a:p>
          <a:p>
            <a:r>
              <a:rPr lang="en-US" b="1" dirty="0"/>
              <a:t>Initialization:</a:t>
            </a:r>
            <a:r>
              <a:rPr lang="en-US" dirty="0"/>
              <a:t> Methods annotated with @</a:t>
            </a:r>
            <a:r>
              <a:rPr lang="en-US" dirty="0" err="1"/>
              <a:t>PostConstruct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afterPropertiesSet</a:t>
            </a:r>
            <a:r>
              <a:rPr lang="en-US" dirty="0"/>
              <a:t>() as defined by the </a:t>
            </a:r>
            <a:r>
              <a:rPr lang="en-US" dirty="0" err="1"/>
              <a:t>InitializingBean</a:t>
            </a:r>
            <a:r>
              <a:rPr lang="en-US" dirty="0"/>
              <a:t> callback interface</a:t>
            </a:r>
          </a:p>
          <a:p>
            <a:pPr lvl="1"/>
            <a:r>
              <a:rPr lang="en-US" dirty="0"/>
              <a:t>A custom configured </a:t>
            </a:r>
            <a:r>
              <a:rPr lang="en-US" dirty="0" err="1"/>
              <a:t>init</a:t>
            </a:r>
            <a:r>
              <a:rPr lang="en-US" dirty="0"/>
              <a:t>() method</a:t>
            </a:r>
          </a:p>
          <a:p>
            <a:r>
              <a:rPr lang="en-US" b="1" dirty="0"/>
              <a:t>Destruction:</a:t>
            </a:r>
            <a:r>
              <a:rPr lang="en-US" dirty="0"/>
              <a:t> Methods annotated with @</a:t>
            </a:r>
            <a:r>
              <a:rPr lang="en-US" dirty="0" err="1"/>
              <a:t>PreDestroy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destroy() as defined by the </a:t>
            </a:r>
            <a:r>
              <a:rPr lang="en-US" dirty="0" err="1"/>
              <a:t>DisposableBean</a:t>
            </a:r>
            <a:r>
              <a:rPr lang="en-US" dirty="0"/>
              <a:t> callback interface</a:t>
            </a:r>
          </a:p>
          <a:p>
            <a:pPr lvl="1"/>
            <a:r>
              <a:rPr lang="en-US" dirty="0"/>
              <a:t>A custom configured destroy()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0033CC"/>
                </a:solidFill>
              </a:rPr>
              <a:t>Instantiating with a Constructor</a:t>
            </a:r>
            <a:br>
              <a:rPr lang="en-US" b="1" dirty="0"/>
            </a:br>
            <a:r>
              <a:rPr lang="en-US" i="1" dirty="0"/>
              <a:t>&lt;bean id="</a:t>
            </a:r>
            <a:r>
              <a:rPr lang="en-US" i="1" dirty="0" err="1"/>
              <a:t>exampleBean</a:t>
            </a:r>
            <a:r>
              <a:rPr lang="en-US" i="1" dirty="0"/>
              <a:t>" class="</a:t>
            </a:r>
            <a:r>
              <a:rPr lang="en-US" i="1" dirty="0" err="1"/>
              <a:t>examples.ExampleBean</a:t>
            </a:r>
            <a:r>
              <a:rPr lang="en-US" i="1" dirty="0"/>
              <a:t>" /&gt;</a:t>
            </a:r>
            <a:br>
              <a:rPr lang="en-US" i="1" dirty="0"/>
            </a:br>
            <a:r>
              <a:rPr lang="en-US" i="1" dirty="0"/>
              <a:t>&lt;bean name="</a:t>
            </a:r>
            <a:r>
              <a:rPr lang="en-US" i="1" dirty="0" err="1"/>
              <a:t>anotherExample</a:t>
            </a:r>
            <a:r>
              <a:rPr lang="en-US" i="1" dirty="0"/>
              <a:t>" class="</a:t>
            </a:r>
            <a:r>
              <a:rPr lang="en-US" i="1" dirty="0" err="1"/>
              <a:t>examples.ExampleBeanTwo</a:t>
            </a:r>
            <a:r>
              <a:rPr lang="en-US" i="1" dirty="0"/>
              <a:t>" /&gt;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33CC"/>
                </a:solidFill>
              </a:rPr>
              <a:t>Instantiating with a Static Factory Method</a:t>
            </a:r>
          </a:p>
          <a:p>
            <a:pPr marL="0" indent="0" algn="l">
              <a:buNone/>
            </a:pPr>
            <a:r>
              <a:rPr lang="en-US" i="1" dirty="0"/>
              <a:t>&lt;bean id="</a:t>
            </a:r>
            <a:r>
              <a:rPr lang="en-US" i="1" dirty="0" err="1"/>
              <a:t>clientService</a:t>
            </a:r>
            <a:r>
              <a:rPr lang="en-US" i="1" dirty="0"/>
              <a:t>“ class="</a:t>
            </a:r>
            <a:r>
              <a:rPr lang="en-US" i="1" dirty="0" err="1"/>
              <a:t>examples.ClientService</a:t>
            </a:r>
            <a:r>
              <a:rPr lang="en-US" i="1" dirty="0"/>
              <a:t>“ factory-method="</a:t>
            </a:r>
            <a:r>
              <a:rPr lang="en-US" i="1" dirty="0" err="1"/>
              <a:t>createInstance</a:t>
            </a:r>
            <a:r>
              <a:rPr lang="en-US" i="1" dirty="0"/>
              <a:t>"/&gt; </a:t>
            </a:r>
            <a:br>
              <a:rPr lang="en-US" i="1" dirty="0"/>
            </a:br>
            <a:endParaRPr lang="en-US" i="1" dirty="0"/>
          </a:p>
          <a:p>
            <a:pPr marL="0" indent="0" algn="l">
              <a:buNone/>
            </a:pPr>
            <a:r>
              <a:rPr lang="en-US" i="1" dirty="0"/>
              <a:t>public class </a:t>
            </a:r>
            <a:r>
              <a:rPr lang="en-US" i="1" dirty="0" err="1"/>
              <a:t>ClientService</a:t>
            </a:r>
            <a:r>
              <a:rPr lang="en-US" i="1" dirty="0"/>
              <a:t> {</a:t>
            </a:r>
            <a:br>
              <a:rPr lang="en-US" i="1" dirty="0"/>
            </a:br>
            <a:r>
              <a:rPr lang="en-US" i="1" dirty="0"/>
              <a:t>	private static </a:t>
            </a:r>
            <a:r>
              <a:rPr lang="en-US" i="1" dirty="0" err="1"/>
              <a:t>ClientService</a:t>
            </a:r>
            <a:r>
              <a:rPr lang="en-US" i="1" dirty="0"/>
              <a:t> </a:t>
            </a:r>
            <a:r>
              <a:rPr lang="en-US" i="1" dirty="0" err="1"/>
              <a:t>clientService</a:t>
            </a:r>
            <a:r>
              <a:rPr lang="en-US" i="1" dirty="0"/>
              <a:t> = new </a:t>
            </a:r>
            <a:r>
              <a:rPr lang="en-US" i="1" dirty="0" err="1"/>
              <a:t>ClientService</a:t>
            </a:r>
            <a:r>
              <a:rPr lang="en-US" i="1" dirty="0"/>
              <a:t>();</a:t>
            </a:r>
            <a:br>
              <a:rPr lang="en-US" i="1" dirty="0"/>
            </a:br>
            <a:r>
              <a:rPr lang="en-US" i="1" dirty="0"/>
              <a:t>	</a:t>
            </a:r>
          </a:p>
          <a:p>
            <a:pPr marL="0" indent="0" algn="l">
              <a:buNone/>
            </a:pPr>
            <a:r>
              <a:rPr lang="en-US" i="1" dirty="0"/>
              <a:t>	private </a:t>
            </a:r>
            <a:r>
              <a:rPr lang="en-US" i="1" dirty="0" err="1"/>
              <a:t>ClientService</a:t>
            </a:r>
            <a:r>
              <a:rPr lang="en-US" i="1" dirty="0"/>
              <a:t>() {}</a:t>
            </a:r>
            <a:br>
              <a:rPr lang="en-US" i="1" dirty="0"/>
            </a:br>
            <a:r>
              <a:rPr lang="en-US" i="1" dirty="0"/>
              <a:t>	public static </a:t>
            </a:r>
            <a:r>
              <a:rPr lang="en-US" i="1" dirty="0" err="1"/>
              <a:t>ClientService</a:t>
            </a:r>
            <a:r>
              <a:rPr lang="en-US" i="1" dirty="0"/>
              <a:t> </a:t>
            </a:r>
            <a:r>
              <a:rPr lang="en-US" i="1" dirty="0" err="1"/>
              <a:t>createInstance</a:t>
            </a:r>
            <a:r>
              <a:rPr lang="en-US" i="1" dirty="0"/>
              <a:t>() {</a:t>
            </a:r>
            <a:br>
              <a:rPr lang="en-US" i="1" dirty="0"/>
            </a:br>
            <a:r>
              <a:rPr lang="en-US" i="1" dirty="0"/>
              <a:t>		return </a:t>
            </a:r>
            <a:r>
              <a:rPr lang="en-US" i="1" dirty="0" err="1"/>
              <a:t>clientService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objects that form the backbone of your application and that are managed by the Spring </a:t>
            </a:r>
            <a:r>
              <a:rPr lang="en-US" dirty="0" err="1"/>
              <a:t>IoC</a:t>
            </a:r>
            <a:r>
              <a:rPr lang="en-US" dirty="0"/>
              <a:t> container are called beans. </a:t>
            </a:r>
          </a:p>
          <a:p>
            <a:endParaRPr lang="en-US" dirty="0"/>
          </a:p>
          <a:p>
            <a:r>
              <a:rPr lang="en-US" dirty="0"/>
              <a:t>A bean is an object that is instantiated, assembled, and otherwise managed by a Spring </a:t>
            </a:r>
            <a:r>
              <a:rPr lang="en-US" dirty="0" err="1"/>
              <a:t>IoC</a:t>
            </a:r>
            <a:r>
              <a:rPr lang="en-US" dirty="0"/>
              <a:t> container. </a:t>
            </a:r>
          </a:p>
          <a:p>
            <a:endParaRPr lang="en-US" dirty="0"/>
          </a:p>
          <a:p>
            <a:r>
              <a:rPr lang="en-US" dirty="0"/>
              <a:t>These beans are created with the </a:t>
            </a:r>
            <a:r>
              <a:rPr lang="en-US" i="1" dirty="0"/>
              <a:t>configuration metadata </a:t>
            </a:r>
            <a:r>
              <a:rPr lang="en-US" dirty="0"/>
              <a:t>that you supply to the container, for example, in the form of XML &lt;bean/&gt; definitions which you have already seen in previous chapters.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Beans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Instantiation using an instance factory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94" y="1828800"/>
            <a:ext cx="9170984" cy="42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Beans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Instantiating more than one instance factory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85" y="2209800"/>
            <a:ext cx="8197101" cy="36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Aliasing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a bean definition, you can supply more than one name for the bean</a:t>
            </a:r>
          </a:p>
          <a:p>
            <a:pPr lvl="1"/>
            <a:r>
              <a:rPr lang="en-US" dirty="0"/>
              <a:t>by using a combination of up to one name specified by the id attribute, and any number of other names in the name attribute.</a:t>
            </a:r>
            <a:br>
              <a:rPr lang="en-US" dirty="0"/>
            </a:br>
            <a:r>
              <a:rPr lang="en-US" i="1" dirty="0"/>
              <a:t>&lt;bean id=“employee" name= “emp1, emp2, emp3" ... /&gt;</a:t>
            </a:r>
          </a:p>
          <a:p>
            <a:pPr lvl="1"/>
            <a:r>
              <a:rPr lang="en-US" dirty="0"/>
              <a:t>These names can be equivalent aliases to the same bean, and are useful for some situations, such as allowing each component in an application to refer to a common dependency by using a bean name that is specific to that component itself.</a:t>
            </a:r>
            <a:br>
              <a:rPr lang="en-US" dirty="0"/>
            </a:br>
            <a:r>
              <a:rPr lang="en-US" i="1" dirty="0"/>
              <a:t>&lt;alias name="</a:t>
            </a:r>
            <a:r>
              <a:rPr lang="en-US" i="1" dirty="0" err="1"/>
              <a:t>fromName</a:t>
            </a:r>
            <a:r>
              <a:rPr lang="en-US" i="1" dirty="0"/>
              <a:t>" alias="</a:t>
            </a:r>
            <a:r>
              <a:rPr lang="en-US" i="1" dirty="0" err="1"/>
              <a:t>toName</a:t>
            </a:r>
            <a:r>
              <a:rPr lang="en-US" i="1" dirty="0"/>
              <a:t>"/&gt;</a:t>
            </a:r>
          </a:p>
          <a:p>
            <a:pPr lvl="1"/>
            <a:r>
              <a:rPr lang="en-US" dirty="0"/>
              <a:t>This is useful in case we need to use beans that exist in a different sub-system.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dirty="0"/>
              <a:t>A child bean definition inherits configuration data from a parent definition. The child definition can override some values, or add others, as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/>
              <a:t>&lt;?xml version = "1.0" encoding = "UTF-8"?&gt;</a:t>
            </a:r>
          </a:p>
          <a:p>
            <a:pPr marL="0" indent="0">
              <a:buNone/>
            </a:pPr>
            <a:r>
              <a:rPr lang="en-US" sz="2300" dirty="0"/>
              <a:t>&lt;beans </a:t>
            </a:r>
            <a:r>
              <a:rPr lang="en-US" sz="2300" dirty="0" err="1"/>
              <a:t>xmlns</a:t>
            </a:r>
            <a:r>
              <a:rPr lang="en-US" sz="2300" dirty="0"/>
              <a:t> = "http://www.springframework.org/schema/beans"</a:t>
            </a:r>
          </a:p>
          <a:p>
            <a:pPr marL="0" indent="0">
              <a:buNone/>
            </a:pPr>
            <a:r>
              <a:rPr lang="en-US" sz="2300" dirty="0"/>
              <a:t>   </a:t>
            </a:r>
            <a:r>
              <a:rPr lang="en-US" sz="2300" dirty="0" err="1"/>
              <a:t>xmlns:xsi</a:t>
            </a:r>
            <a:r>
              <a:rPr lang="en-US" sz="2300" dirty="0"/>
              <a:t> = "http://www.w3.org/2001/XMLSchema-instance"</a:t>
            </a:r>
          </a:p>
          <a:p>
            <a:pPr marL="0" indent="0">
              <a:buNone/>
            </a:pPr>
            <a:r>
              <a:rPr lang="en-US" sz="2300" dirty="0"/>
              <a:t>   </a:t>
            </a:r>
            <a:r>
              <a:rPr lang="en-US" sz="2300" dirty="0" err="1"/>
              <a:t>xsi:schemaLocation</a:t>
            </a:r>
            <a:r>
              <a:rPr lang="en-US" sz="2300" dirty="0"/>
              <a:t> = "http://www.springframework.org/schema/beans</a:t>
            </a:r>
          </a:p>
          <a:p>
            <a:pPr marL="0" indent="0">
              <a:buNone/>
            </a:pPr>
            <a:r>
              <a:rPr lang="en-US" sz="2300" dirty="0"/>
              <a:t>   http://www.springframework.org/schema/beans/spring-beans-3.0.xsd"&gt;</a:t>
            </a:r>
          </a:p>
          <a:p>
            <a:pPr marL="0" indent="0">
              <a:buNone/>
            </a:pPr>
            <a:r>
              <a:rPr lang="en-US" sz="2300" dirty="0"/>
              <a:t>   &lt;bean id = "</a:t>
            </a:r>
            <a:r>
              <a:rPr lang="en-US" sz="2300" dirty="0" err="1"/>
              <a:t>helloWorld</a:t>
            </a:r>
            <a:r>
              <a:rPr lang="en-US" sz="2300" dirty="0"/>
              <a:t>" class = "</a:t>
            </a:r>
            <a:r>
              <a:rPr lang="en-US" sz="2300" dirty="0" err="1"/>
              <a:t>com.HelloWorld</a:t>
            </a:r>
            <a:r>
              <a:rPr lang="en-US" sz="2300" dirty="0"/>
              <a:t>"&gt;</a:t>
            </a:r>
          </a:p>
          <a:p>
            <a:pPr marL="0" indent="0">
              <a:buNone/>
            </a:pPr>
            <a:r>
              <a:rPr lang="en-US" sz="2300" dirty="0"/>
              <a:t>      &lt;property name = "message1" value = "Hello 1"/&gt;</a:t>
            </a:r>
          </a:p>
          <a:p>
            <a:pPr marL="0" indent="0">
              <a:buNone/>
            </a:pPr>
            <a:r>
              <a:rPr lang="en-US" sz="2300" dirty="0"/>
              <a:t>      &lt;property name = "message2" value = "Hello 2"/&gt;</a:t>
            </a:r>
          </a:p>
          <a:p>
            <a:pPr marL="0" indent="0">
              <a:buNone/>
            </a:pPr>
            <a:r>
              <a:rPr lang="en-US" sz="2300" dirty="0"/>
              <a:t>   &lt;/bean&gt;</a:t>
            </a:r>
          </a:p>
          <a:p>
            <a:pPr marL="0" indent="0">
              <a:buNone/>
            </a:pPr>
            <a:r>
              <a:rPr lang="en-US" sz="2300" dirty="0"/>
              <a:t>   &lt;bean id = "helloWorld2" class = "com.HelloWorld2" parent = "</a:t>
            </a:r>
            <a:r>
              <a:rPr lang="en-US" sz="2300" dirty="0" err="1"/>
              <a:t>helloWorld</a:t>
            </a:r>
            <a:r>
              <a:rPr lang="en-US" sz="2300" dirty="0"/>
              <a:t>"&gt;</a:t>
            </a:r>
          </a:p>
          <a:p>
            <a:pPr marL="0" indent="0">
              <a:buNone/>
            </a:pPr>
            <a:r>
              <a:rPr lang="en-US" sz="2300" dirty="0"/>
              <a:t>      &lt;property name = "message1" value = "Hello 1 from HelloWorld2"/&gt;</a:t>
            </a:r>
          </a:p>
          <a:p>
            <a:pPr marL="0" indent="0">
              <a:buNone/>
            </a:pPr>
            <a:r>
              <a:rPr lang="en-US" sz="2300" dirty="0"/>
              <a:t>      &lt;property name = "message3" value = "Hello 3 from HelloWorld2"/&gt;</a:t>
            </a:r>
          </a:p>
          <a:p>
            <a:pPr marL="0" indent="0">
              <a:buNone/>
            </a:pPr>
            <a:r>
              <a:rPr lang="en-US" sz="2300" dirty="0"/>
              <a:t>   &lt;/bean&gt;</a:t>
            </a:r>
          </a:p>
          <a:p>
            <a:pPr marL="0" indent="0">
              <a:buNone/>
            </a:pPr>
            <a:r>
              <a:rPr lang="en-US" sz="2300" dirty="0"/>
              <a:t>&lt;/beans&gt;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- Bean Definition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Beans- 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bean definition contains the information called configuration metadata which is needed for the container to know the followings:</a:t>
            </a:r>
          </a:p>
          <a:p>
            <a:pPr lvl="1"/>
            <a:r>
              <a:rPr lang="en-US" dirty="0"/>
              <a:t>How to create a bean</a:t>
            </a:r>
          </a:p>
          <a:p>
            <a:pPr lvl="1"/>
            <a:r>
              <a:rPr lang="en-US" dirty="0"/>
              <a:t>Bean's lifecycle details</a:t>
            </a:r>
          </a:p>
          <a:p>
            <a:pPr lvl="1"/>
            <a:r>
              <a:rPr lang="en-US" dirty="0"/>
              <a:t>Bean's dependencies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Beans- 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051104"/>
              </p:ext>
            </p:extLst>
          </p:nvPr>
        </p:nvGraphicFramePr>
        <p:xfrm>
          <a:off x="340606" y="1191901"/>
          <a:ext cx="10299685" cy="5029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690067">
                  <a:extLst>
                    <a:ext uri="{9D8B030D-6E8A-4147-A177-3AD203B41FA5}">
                      <a16:colId xmlns:a16="http://schemas.microsoft.com/office/drawing/2014/main" val="1599269457"/>
                    </a:ext>
                  </a:extLst>
                </a:gridCol>
                <a:gridCol w="7609618">
                  <a:extLst>
                    <a:ext uri="{9D8B030D-6E8A-4147-A177-3AD203B41FA5}">
                      <a16:colId xmlns:a16="http://schemas.microsoft.com/office/drawing/2014/main" val="268547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6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class*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bean class to be used to create the bean.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05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The unique bean identifier.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32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scope of the objects created from a particular bean definition.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41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autowiring</a:t>
                      </a:r>
                      <a:r>
                        <a:rPr lang="en-US" sz="1800" dirty="0"/>
                        <a:t>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specify autowire mode for a bean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38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lazy-initialization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Tells the </a:t>
                      </a:r>
                      <a:r>
                        <a:rPr lang="en-US" sz="1800" dirty="0" err="1"/>
                        <a:t>IoC</a:t>
                      </a:r>
                      <a:r>
                        <a:rPr lang="en-US" sz="1800" dirty="0"/>
                        <a:t> container to create a bean instance when it is first requested, rather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268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constructor-</a:t>
                      </a:r>
                      <a:r>
                        <a:rPr lang="en-US" sz="1800" dirty="0" err="1"/>
                        <a:t>arg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inject the dependencies into the class through a class constructor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76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to inject the dependencies into the class through setter 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001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initialization 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callback to be called just after all necessary properties on the bean have been set by the container.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23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destruction 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callback to be used when the container containing the bean is destroyed.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10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-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439269"/>
              </p:ext>
            </p:extLst>
          </p:nvPr>
        </p:nvGraphicFramePr>
        <p:xfrm>
          <a:off x="685800" y="2133600"/>
          <a:ext cx="9359293" cy="2743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622478">
                  <a:extLst>
                    <a:ext uri="{9D8B030D-6E8A-4147-A177-3AD203B41FA5}">
                      <a16:colId xmlns:a16="http://schemas.microsoft.com/office/drawing/2014/main" val="2806027536"/>
                    </a:ext>
                  </a:extLst>
                </a:gridCol>
                <a:gridCol w="6736815">
                  <a:extLst>
                    <a:ext uri="{9D8B030D-6E8A-4147-A177-3AD203B41FA5}">
                      <a16:colId xmlns:a16="http://schemas.microsoft.com/office/drawing/2014/main" val="1566283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06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singleton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This scopes the bean definition to a single instance per Spring IoC container (default).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814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prototype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This scopes a single bean definition to have any number of object instances.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29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request 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This scopes a bean definition to an HTTP request.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042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session 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This scopes a bean definition to an HTTP session.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09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global-session 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scopes a bean definition to a global HTTP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21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4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various attributes passed to a &lt;bean&gt; tag in a Spring Configuration File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15756"/>
              </p:ext>
            </p:extLst>
          </p:nvPr>
        </p:nvGraphicFramePr>
        <p:xfrm>
          <a:off x="304800" y="2148840"/>
          <a:ext cx="10401300" cy="432816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210669603"/>
                    </a:ext>
                  </a:extLst>
                </a:gridCol>
                <a:gridCol w="4467225">
                  <a:extLst>
                    <a:ext uri="{9D8B030D-6E8A-4147-A177-3AD203B41FA5}">
                      <a16:colId xmlns:a16="http://schemas.microsoft.com/office/drawing/2014/main" val="3212393954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val="331549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</a:rPr>
                        <a:t>Tag Name </a:t>
                      </a:r>
                      <a:endParaRPr lang="en-US" dirty="0">
                        <a:solidFill>
                          <a:srgbClr val="0033CC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</a:rPr>
                        <a:t>Description </a:t>
                      </a:r>
                      <a:endParaRPr lang="en-US" dirty="0">
                        <a:solidFill>
                          <a:srgbClr val="0033CC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endParaRPr lang="en-US" dirty="0">
                        <a:solidFill>
                          <a:srgbClr val="0033CC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83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id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 Id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&lt;bean id=“person” … /&gt;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097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name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 Name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&lt;bean name=“lion” … /&gt;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10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class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 qualified Java class name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&lt;bean class=“a.b.C” … /&gt;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2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scope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Bean object type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&lt;bean scope=“singleton” … /&gt;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6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constructor-arg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Constructor injection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&lt;constructor-arg value=“a” /&gt;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7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property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Setter injection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&lt;property name=“a” … /&gt;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963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autowire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Automatic Bean referencing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&lt;bean autowire=“byName” … /&gt;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127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lazy-init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a bean lazily (at its first request)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&lt;bean lazy-init=“true” … /&gt;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72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init-method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callback method just after bean creation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&lt;bean init-method=“log” … /&gt;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41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destroy-method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callback just before bean destruction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&lt;bean destroy-method=“log” … /&gt;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03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2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Spring 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715000"/>
          </a:xfrm>
        </p:spPr>
        <p:txBody>
          <a:bodyPr>
            <a:normAutofit/>
          </a:bodyPr>
          <a:lstStyle/>
          <a:p>
            <a:r>
              <a:rPr lang="en-US" dirty="0"/>
              <a:t>Every bean has one or more identifiers.</a:t>
            </a:r>
          </a:p>
          <a:p>
            <a:r>
              <a:rPr lang="en-US" dirty="0"/>
              <a:t>Identifiers must be unique within the container that hosts the bean.</a:t>
            </a:r>
          </a:p>
          <a:p>
            <a:r>
              <a:rPr lang="en-US" dirty="0"/>
              <a:t>A bean usually has only one identifier, but if it requires more than one, the extra ones can be considered </a:t>
            </a:r>
            <a:r>
              <a:rPr lang="en-US" i="1" dirty="0"/>
              <a:t>aliases</a:t>
            </a:r>
            <a:r>
              <a:rPr lang="en-US" dirty="0"/>
              <a:t>.</a:t>
            </a:r>
          </a:p>
          <a:p>
            <a:r>
              <a:rPr lang="en-US" dirty="0"/>
              <a:t>The id attribute allows you to specify exactly one id.</a:t>
            </a:r>
          </a:p>
          <a:p>
            <a:r>
              <a:rPr lang="en-US" dirty="0"/>
              <a:t>If you want to introduce other aliases to the bean, you can specify them in the name attribute, separated by a comma (,), semicolon (;), or white space.</a:t>
            </a:r>
          </a:p>
          <a:p>
            <a:r>
              <a:rPr lang="en-US" dirty="0"/>
              <a:t>You are not required to supply a name or id for a bean. If no name or id is supplied explicitly, the container generates a unique name for that bean. However, if you want to refer to that bean by name you must provide a name.</a:t>
            </a:r>
          </a:p>
          <a:p>
            <a:r>
              <a:rPr lang="en-US" dirty="0"/>
              <a:t>Motivations for not supplying a name are related to using inner beans and </a:t>
            </a:r>
            <a:r>
              <a:rPr lang="en-US" i="1" dirty="0" err="1"/>
              <a:t>autowiring</a:t>
            </a:r>
            <a:r>
              <a:rPr lang="en-US" dirty="0"/>
              <a:t> collaborators.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Metadata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IoC</a:t>
            </a:r>
            <a:r>
              <a:rPr lang="en-US" dirty="0"/>
              <a:t> container is totally decoupled from the format in which this configuration metadata is actually written.</a:t>
            </a:r>
          </a:p>
          <a:p>
            <a:r>
              <a:rPr lang="en-US" dirty="0"/>
              <a:t>Configuration Metadata can be provided to a Spring Container in the following ways</a:t>
            </a:r>
          </a:p>
          <a:p>
            <a:endParaRPr lang="en-US" dirty="0"/>
          </a:p>
          <a:p>
            <a:pPr lvl="1"/>
            <a:r>
              <a:rPr lang="en-US" dirty="0"/>
              <a:t>through an </a:t>
            </a:r>
            <a:r>
              <a:rPr lang="en-US" i="1" dirty="0"/>
              <a:t>XML Based Configuration File</a:t>
            </a:r>
          </a:p>
          <a:p>
            <a:pPr lvl="1"/>
            <a:r>
              <a:rPr lang="en-US" dirty="0"/>
              <a:t>through an </a:t>
            </a:r>
            <a:r>
              <a:rPr lang="en-US" i="1" dirty="0"/>
              <a:t>Annotation based Configuration</a:t>
            </a:r>
          </a:p>
          <a:p>
            <a:pPr lvl="1"/>
            <a:r>
              <a:rPr lang="en-US" dirty="0"/>
              <a:t>through a </a:t>
            </a:r>
            <a:r>
              <a:rPr lang="en-US" i="1" dirty="0"/>
              <a:t>Java based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– Definition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Bean definition inheritance has nothing to do with Java class inheritance.</a:t>
            </a:r>
          </a:p>
          <a:p>
            <a:r>
              <a:rPr lang="en-US" dirty="0"/>
              <a:t>You can define a parent bean definition as a template and other child beans can inherit required configuration from the parent bean. </a:t>
            </a:r>
          </a:p>
          <a:p>
            <a:r>
              <a:rPr lang="en-US" dirty="0"/>
              <a:t>A child bean definition inherits configuration data from a parent definition. The child definition can override some values, or add others, as needed. </a:t>
            </a:r>
          </a:p>
          <a:p>
            <a:r>
              <a:rPr lang="en-US" dirty="0"/>
              <a:t>When you use XML-based configuration metadata, you indicate a child bean definition by using the parent attribute, specifying the parent bean as the value of this attribute.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804</TotalTime>
  <Words>1849</Words>
  <Application>Microsoft Office PowerPoint</Application>
  <PresentationFormat>Custom</PresentationFormat>
  <Paragraphs>226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Tahoma</vt:lpstr>
      <vt:lpstr>Wingdings</vt:lpstr>
      <vt:lpstr>Class open house presentation</vt:lpstr>
      <vt:lpstr>WWW Programming (Advanced Web Programming with Java)</vt:lpstr>
      <vt:lpstr>Beans</vt:lpstr>
      <vt:lpstr>Beans-  Definition</vt:lpstr>
      <vt:lpstr>Beans-  Definition</vt:lpstr>
      <vt:lpstr>Beans - Scope</vt:lpstr>
      <vt:lpstr>Spring Configuration File</vt:lpstr>
      <vt:lpstr>Naming Spring Beans </vt:lpstr>
      <vt:lpstr>Spring Configuration Metadata </vt:lpstr>
      <vt:lpstr>Beans – Definition Inheritance</vt:lpstr>
      <vt:lpstr>Beans - Lifecycle</vt:lpstr>
      <vt:lpstr>Beans – Lifecycle – Initialization</vt:lpstr>
      <vt:lpstr>Beans – Lifecycle – Initialization (cont.)</vt:lpstr>
      <vt:lpstr>Beans – Lifecycle – Initialization (cont.)</vt:lpstr>
      <vt:lpstr>Beans – Lifecycle - Destruction</vt:lpstr>
      <vt:lpstr>Beans – Lifecycle – Destruction (cont.)</vt:lpstr>
      <vt:lpstr>Beans – Lifecycle – Destruction (cont.)</vt:lpstr>
      <vt:lpstr>Default initialization and destroy methods</vt:lpstr>
      <vt:lpstr>Beans – Multiple Lifecycle Mechanisms</vt:lpstr>
      <vt:lpstr>Instantiating Beans </vt:lpstr>
      <vt:lpstr>Instantiating Beans (cont.)</vt:lpstr>
      <vt:lpstr>Instantiating Beans (cont.)</vt:lpstr>
      <vt:lpstr>Bean Aliasing </vt:lpstr>
      <vt:lpstr>Spring - Bean Definition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Programming with Java</dc:title>
  <dc:creator>Thanh Van</dc:creator>
  <cp:lastModifiedBy>I M</cp:lastModifiedBy>
  <cp:revision>61</cp:revision>
  <dcterms:created xsi:type="dcterms:W3CDTF">2018-11-21T01:01:11Z</dcterms:created>
  <dcterms:modified xsi:type="dcterms:W3CDTF">2020-01-09T14:18:51Z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