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Lst>
  <p:notesMasterIdLst>
    <p:notesMasterId r:id="rId64"/>
  </p:notesMasterIdLst>
  <p:handoutMasterIdLst>
    <p:handoutMasterId r:id="rId65"/>
  </p:handoutMasterIdLst>
  <p:sldIdLst>
    <p:sldId id="257" r:id="rId2"/>
    <p:sldId id="292" r:id="rId3"/>
    <p:sldId id="293" r:id="rId4"/>
    <p:sldId id="294" r:id="rId5"/>
    <p:sldId id="295" r:id="rId6"/>
    <p:sldId id="296" r:id="rId7"/>
    <p:sldId id="297" r:id="rId8"/>
    <p:sldId id="298" r:id="rId9"/>
    <p:sldId id="299" r:id="rId10"/>
    <p:sldId id="336"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37" r:id="rId34"/>
    <p:sldId id="338" r:id="rId35"/>
    <p:sldId id="339" r:id="rId36"/>
    <p:sldId id="340" r:id="rId37"/>
    <p:sldId id="341" r:id="rId38"/>
    <p:sldId id="342" r:id="rId39"/>
    <p:sldId id="343" r:id="rId40"/>
    <p:sldId id="344" r:id="rId41"/>
    <p:sldId id="345" r:id="rId42"/>
    <p:sldId id="346" r:id="rId43"/>
    <p:sldId id="347" r:id="rId44"/>
    <p:sldId id="322" r:id="rId45"/>
    <p:sldId id="349" r:id="rId46"/>
    <p:sldId id="350" r:id="rId47"/>
    <p:sldId id="351" r:id="rId48"/>
    <p:sldId id="324" r:id="rId49"/>
    <p:sldId id="325" r:id="rId50"/>
    <p:sldId id="326" r:id="rId51"/>
    <p:sldId id="327" r:id="rId52"/>
    <p:sldId id="328" r:id="rId53"/>
    <p:sldId id="329" r:id="rId54"/>
    <p:sldId id="330" r:id="rId55"/>
    <p:sldId id="352" r:id="rId56"/>
    <p:sldId id="331" r:id="rId57"/>
    <p:sldId id="332" r:id="rId58"/>
    <p:sldId id="333" r:id="rId59"/>
    <p:sldId id="353" r:id="rId60"/>
    <p:sldId id="354" r:id="rId61"/>
    <p:sldId id="355" r:id="rId62"/>
    <p:sldId id="334" r:id="rId63"/>
  </p:sldIdLst>
  <p:sldSz cx="109728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945" userDrawn="1">
          <p15:clr>
            <a:srgbClr val="A4A3A4"/>
          </p15:clr>
        </p15:guide>
        <p15:guide id="3" orient="horz" pos="3888" userDrawn="1">
          <p15:clr>
            <a:srgbClr val="A4A3A4"/>
          </p15:clr>
        </p15:guide>
        <p15:guide id="4" orient="horz" pos="192" userDrawn="1">
          <p15:clr>
            <a:srgbClr val="A4A3A4"/>
          </p15:clr>
        </p15:guide>
        <p15:guide id="5" orient="horz" pos="1072" userDrawn="1">
          <p15:clr>
            <a:srgbClr val="A4A3A4"/>
          </p15:clr>
        </p15:guide>
        <p15:guide id="6" pos="3456" userDrawn="1">
          <p15:clr>
            <a:srgbClr val="A4A3A4"/>
          </p15:clr>
        </p15:guide>
        <p15:guide id="7" pos="634" userDrawn="1">
          <p15:clr>
            <a:srgbClr val="A4A3A4"/>
          </p15:clr>
        </p15:guide>
        <p15:guide id="8" pos="63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howGuides="1">
      <p:cViewPr varScale="1">
        <p:scale>
          <a:sx n="95" d="100"/>
          <a:sy n="95" d="100"/>
        </p:scale>
        <p:origin x="738" y="96"/>
      </p:cViewPr>
      <p:guideLst>
        <p:guide orient="horz" pos="2160"/>
        <p:guide orient="horz" pos="945"/>
        <p:guide orient="horz" pos="3888"/>
        <p:guide orient="horz" pos="192"/>
        <p:guide orient="horz" pos="1072"/>
        <p:guide pos="3456"/>
        <p:guide pos="634"/>
        <p:guide pos="6394"/>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1/9/2020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1/9/2020</a:t>
            </a:fld>
            <a:endParaRPr/>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b="1" dirty="0"/>
              <a:t>Spring Interceptor</a:t>
            </a:r>
            <a:r>
              <a:rPr lang="vi-VN" dirty="0"/>
              <a:t> </a:t>
            </a:r>
            <a:r>
              <a:rPr lang="en-US" dirty="0"/>
              <a:t>~ </a:t>
            </a:r>
            <a:r>
              <a:rPr lang="vi-VN" b="1" dirty="0"/>
              <a:t>Servlet Filter</a:t>
            </a:r>
            <a:r>
              <a:rPr lang="vi-VN" dirty="0"/>
              <a:t>. </a:t>
            </a:r>
            <a:br>
              <a:rPr lang="vi-VN" dirty="0"/>
            </a:br>
            <a:br>
              <a:rPr lang="vi-VN" dirty="0"/>
            </a:br>
            <a:r>
              <a:rPr lang="vi-VN" b="1" dirty="0"/>
              <a:t>Spring Interceptor</a:t>
            </a:r>
            <a:r>
              <a:rPr lang="vi-VN" dirty="0"/>
              <a:t> chỉ áp dụng đối với các request đang được gửi đến một </a:t>
            </a:r>
            <a:r>
              <a:rPr lang="vi-VN" b="1" dirty="0"/>
              <a:t>Controller</a:t>
            </a:r>
            <a:r>
              <a:rPr lang="vi-VN" dirty="0"/>
              <a:t>. </a:t>
            </a:r>
            <a:endParaRPr lang="en-US"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45</a:t>
            </a:fld>
            <a:endParaRPr lang="en-US"/>
          </a:p>
        </p:txBody>
      </p:sp>
    </p:spTree>
    <p:extLst>
      <p:ext uri="{BB962C8B-B14F-4D97-AF65-F5344CB8AC3E}">
        <p14:creationId xmlns:p14="http://schemas.microsoft.com/office/powerpoint/2010/main" val="1178991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0974373"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392555" y="1498603"/>
            <a:ext cx="6309360" cy="3298825"/>
          </a:xfrm>
        </p:spPr>
        <p:txBody>
          <a:bodyPr>
            <a:normAutofit/>
          </a:bodyPr>
          <a:lstStyle>
            <a:lvl1pPr algn="l">
              <a:lnSpc>
                <a:spcPct val="90000"/>
              </a:lnSpc>
              <a:defRPr sz="4000" b="0" cap="none" spc="0" baseline="0">
                <a:ln w="0"/>
                <a:solidFill>
                  <a:schemeClr val="tx2"/>
                </a:solidFill>
                <a:effectLst/>
              </a:defRPr>
            </a:lvl1pPr>
          </a:lstStyle>
          <a:p>
            <a:r>
              <a:rPr lang="en-US" dirty="0"/>
              <a:t>Click to edit Master title style</a:t>
            </a:r>
            <a:endParaRPr dirty="0"/>
          </a:p>
        </p:txBody>
      </p:sp>
      <p:sp>
        <p:nvSpPr>
          <p:cNvPr id="3" name="Subtitle 2"/>
          <p:cNvSpPr>
            <a:spLocks noGrp="1"/>
          </p:cNvSpPr>
          <p:nvPr>
            <p:ph type="subTitle" idx="1"/>
          </p:nvPr>
        </p:nvSpPr>
        <p:spPr>
          <a:xfrm>
            <a:off x="4392555"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4"/>
          <p:cNvSpPr>
            <a:spLocks noGrp="1"/>
          </p:cNvSpPr>
          <p:nvPr>
            <p:ph type="dt" sz="half" idx="10"/>
          </p:nvPr>
        </p:nvSpPr>
        <p:spPr/>
        <p:txBody>
          <a:bodyPr/>
          <a:lstStyle/>
          <a:p>
            <a:fld id="{00DA274C-3DF9-4CCA-A0AA-650C4701A7F1}" type="datetime1">
              <a:rPr lang="en-US" smtClean="0"/>
              <a:t>1/9/2020</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0390909" cy="1142998"/>
          </a:xfrm>
        </p:spPr>
        <p:txBody>
          <a:bodyPr>
            <a:normAutofit/>
          </a:bodyPr>
          <a:lstStyle>
            <a:lvl1pPr>
              <a:defRPr sz="4000"/>
            </a:lvl1pPr>
          </a:lstStyle>
          <a:p>
            <a:r>
              <a:rPr lang="en-US" dirty="0"/>
              <a:t>Click to edit Master title style</a:t>
            </a:r>
            <a:endParaRPr dirty="0"/>
          </a:p>
        </p:txBody>
      </p:sp>
      <p:sp>
        <p:nvSpPr>
          <p:cNvPr id="3" name="Content Placeholder 2"/>
          <p:cNvSpPr>
            <a:spLocks noGrp="1"/>
          </p:cNvSpPr>
          <p:nvPr>
            <p:ph idx="1"/>
          </p:nvPr>
        </p:nvSpPr>
        <p:spPr>
          <a:xfrm>
            <a:off x="249382" y="1371600"/>
            <a:ext cx="10390909"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FF082940-67C9-4D5B-B0DA-D2A75DBE14A5}"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a:xfrm>
            <a:off x="9643266" y="6400803"/>
            <a:ext cx="997025" cy="320675"/>
          </a:xfrm>
        </p:spPr>
        <p:txBody>
          <a:bodyPr/>
          <a:lstStyle>
            <a:lvl1pPr>
              <a:defRPr sz="1800"/>
            </a:lvl1pPr>
          </a:lstStyle>
          <a:p>
            <a:fld id="{DA60BA0E-20D0-4E7C-B286-26C960A6788F}" type="slidenum">
              <a:rPr lang="en-US" smtClean="0"/>
              <a:pPr/>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459" y="0"/>
            <a:ext cx="10972915"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18" y="0"/>
            <a:ext cx="4133511" cy="6858000"/>
          </a:xfrm>
          <a:prstGeom prst="rect">
            <a:avLst/>
          </a:prstGeom>
        </p:spPr>
      </p:pic>
      <p:sp>
        <p:nvSpPr>
          <p:cNvPr id="7" name="Title 1"/>
          <p:cNvSpPr>
            <a:spLocks noGrp="1"/>
          </p:cNvSpPr>
          <p:nvPr>
            <p:ph type="ctrTitle"/>
          </p:nvPr>
        </p:nvSpPr>
        <p:spPr>
          <a:xfrm>
            <a:off x="213490" y="1498603"/>
            <a:ext cx="630936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13490"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6373AD29-009D-498E-B13D-0C9F9A6A012D}" type="datetime1">
              <a:rPr lang="en-US" smtClean="0"/>
              <a:t>1/9/2020</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459" y="0"/>
            <a:ext cx="10972915"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005840" y="76200"/>
            <a:ext cx="9144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05840" y="1701800"/>
            <a:ext cx="9144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400803"/>
            <a:ext cx="246888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B81F504C-9876-4829-908F-644938C5133D}" type="datetime1">
              <a:rPr lang="en-US" smtClean="0"/>
              <a:t>1/9/2020</a:t>
            </a:fld>
            <a:endParaRPr lang="en-US" dirty="0"/>
          </a:p>
        </p:txBody>
      </p:sp>
      <p:sp>
        <p:nvSpPr>
          <p:cNvPr id="5" name="Footer Placeholder 4"/>
          <p:cNvSpPr>
            <a:spLocks noGrp="1"/>
          </p:cNvSpPr>
          <p:nvPr>
            <p:ph type="ftr" sz="quarter" idx="3"/>
          </p:nvPr>
        </p:nvSpPr>
        <p:spPr>
          <a:xfrm>
            <a:off x="3517975" y="6400803"/>
            <a:ext cx="5596128"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9152816" y="6400803"/>
            <a:ext cx="997025"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392554" y="4927600"/>
            <a:ext cx="6504045" cy="1244600"/>
          </a:xfrm>
        </p:spPr>
        <p:txBody>
          <a:bodyPr>
            <a:normAutofit/>
          </a:bodyPr>
          <a:lstStyle/>
          <a:p>
            <a:r>
              <a:rPr lang="en-US"/>
              <a:t>5.4. </a:t>
            </a:r>
            <a:r>
              <a:rPr lang="en-US" dirty="0"/>
              <a:t>Spring Web MVC</a:t>
            </a:r>
          </a:p>
        </p:txBody>
      </p:sp>
      <p:sp>
        <p:nvSpPr>
          <p:cNvPr id="2" name="Title 1"/>
          <p:cNvSpPr>
            <a:spLocks noGrp="1"/>
          </p:cNvSpPr>
          <p:nvPr>
            <p:ph type="ctrTitle"/>
          </p:nvPr>
        </p:nvSpPr>
        <p:spPr>
          <a:xfrm>
            <a:off x="4343401" y="1498603"/>
            <a:ext cx="6400799" cy="3298825"/>
          </a:xfrm>
        </p:spPr>
        <p:txBody>
          <a:bodyPr>
            <a:normAutofit/>
          </a:bodyPr>
          <a:lstStyle/>
          <a:p>
            <a:r>
              <a:rPr lang="en-US" dirty="0"/>
              <a:t>WWW Programming (Advanced Web Programming with Java)</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HandlerMapping</a:t>
            </a:r>
            <a:r>
              <a:rPr lang="en-US" dirty="0"/>
              <a:t>, Controller, and </a:t>
            </a:r>
            <a:r>
              <a:rPr lang="en-US" dirty="0" err="1"/>
              <a:t>ViewResolver</a:t>
            </a:r>
            <a:r>
              <a:rPr lang="en-US" dirty="0"/>
              <a:t> are parts of </a:t>
            </a:r>
            <a:r>
              <a:rPr lang="en-US" i="1" dirty="0" err="1"/>
              <a:t>WebApplicationContext</a:t>
            </a:r>
            <a:r>
              <a:rPr lang="en-US" dirty="0"/>
              <a:t> which is an extension of the plain </a:t>
            </a:r>
            <a:r>
              <a:rPr lang="en-US" i="1" dirty="0" err="1"/>
              <a:t>ApplicationContext</a:t>
            </a:r>
            <a:r>
              <a:rPr lang="en-US" dirty="0"/>
              <a:t> with some extra features necessary for Web applications.</a:t>
            </a:r>
          </a:p>
          <a:p>
            <a:endParaRPr lang="en-US" dirty="0"/>
          </a:p>
        </p:txBody>
      </p:sp>
      <p:sp>
        <p:nvSpPr>
          <p:cNvPr id="2" name="Title 1"/>
          <p:cNvSpPr>
            <a:spLocks noGrp="1"/>
          </p:cNvSpPr>
          <p:nvPr>
            <p:ph type="title"/>
          </p:nvPr>
        </p:nvSpPr>
        <p:spPr/>
        <p:txBody>
          <a:bodyPr/>
          <a:lstStyle/>
          <a:p>
            <a:r>
              <a:rPr lang="en-US" dirty="0" err="1"/>
              <a:t>DispatcherServlet</a:t>
            </a:r>
            <a:r>
              <a:rPr lang="en-US" dirty="0"/>
              <a:t> (cont.)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10</a:t>
            </a:fld>
            <a:endParaRPr lang="en-US"/>
          </a:p>
        </p:txBody>
      </p:sp>
      <p:pic>
        <p:nvPicPr>
          <p:cNvPr id="5" name="Picture 4"/>
          <p:cNvPicPr>
            <a:picLocks noChangeAspect="1"/>
          </p:cNvPicPr>
          <p:nvPr/>
        </p:nvPicPr>
        <p:blipFill>
          <a:blip r:embed="rId2"/>
          <a:stretch>
            <a:fillRect/>
          </a:stretch>
        </p:blipFill>
        <p:spPr>
          <a:xfrm>
            <a:off x="2747166" y="2622324"/>
            <a:ext cx="6896100" cy="4235676"/>
          </a:xfrm>
          <a:prstGeom prst="rect">
            <a:avLst/>
          </a:prstGeom>
        </p:spPr>
      </p:pic>
    </p:spTree>
    <p:extLst>
      <p:ext uri="{BB962C8B-B14F-4D97-AF65-F5344CB8AC3E}">
        <p14:creationId xmlns:p14="http://schemas.microsoft.com/office/powerpoint/2010/main" val="34167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DispatcherServlet</a:t>
            </a:r>
            <a:r>
              <a:rPr lang="en-US" dirty="0"/>
              <a:t> (cont.)</a:t>
            </a:r>
          </a:p>
        </p:txBody>
      </p:sp>
      <p:sp>
        <p:nvSpPr>
          <p:cNvPr id="3" name="Content Placeholder 2"/>
          <p:cNvSpPr>
            <a:spLocks noGrp="1"/>
          </p:cNvSpPr>
          <p:nvPr>
            <p:ph idx="1"/>
          </p:nvPr>
        </p:nvSpPr>
        <p:spPr/>
        <p:txBody>
          <a:bodyPr/>
          <a:lstStyle/>
          <a:p>
            <a:r>
              <a:rPr lang="en-US" dirty="0"/>
              <a:t>The </a:t>
            </a:r>
            <a:r>
              <a:rPr lang="en-US" dirty="0" err="1"/>
              <a:t>DispatcherServlet</a:t>
            </a:r>
            <a:r>
              <a:rPr lang="en-US" dirty="0"/>
              <a:t> class is important part of spring Web MVC framework.</a:t>
            </a:r>
          </a:p>
          <a:p>
            <a:r>
              <a:rPr lang="en-US" dirty="0"/>
              <a:t>It is used for dispatching the request to application controllers.</a:t>
            </a:r>
          </a:p>
          <a:p>
            <a:r>
              <a:rPr lang="en-US" dirty="0"/>
              <a:t>The </a:t>
            </a:r>
            <a:r>
              <a:rPr lang="en-US" dirty="0" err="1"/>
              <a:t>DispatcherServlet</a:t>
            </a:r>
            <a:r>
              <a:rPr lang="en-US" dirty="0"/>
              <a:t> class is configured in web.xml file of a web application.</a:t>
            </a:r>
          </a:p>
          <a:p>
            <a:r>
              <a:rPr lang="en-US" dirty="0"/>
              <a:t>Map the request using Uniform Resource Locator (URL) mapping in the same </a:t>
            </a:r>
            <a:r>
              <a:rPr lang="en-US" i="1" dirty="0"/>
              <a:t>web.xml</a:t>
            </a:r>
            <a:r>
              <a:rPr lang="en-US" dirty="0"/>
              <a:t> file to handle any request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11</a:t>
            </a:fld>
            <a:endParaRPr lang="en-US"/>
          </a:p>
        </p:txBody>
      </p:sp>
      <p:pic>
        <p:nvPicPr>
          <p:cNvPr id="5" name="Picture 4"/>
          <p:cNvPicPr>
            <a:picLocks noChangeAspect="1"/>
          </p:cNvPicPr>
          <p:nvPr/>
        </p:nvPicPr>
        <p:blipFill>
          <a:blip r:embed="rId2"/>
          <a:stretch>
            <a:fillRect/>
          </a:stretch>
        </p:blipFill>
        <p:spPr>
          <a:xfrm>
            <a:off x="2209800" y="4293734"/>
            <a:ext cx="6712778" cy="2427744"/>
          </a:xfrm>
          <a:prstGeom prst="rect">
            <a:avLst/>
          </a:prstGeom>
        </p:spPr>
      </p:pic>
    </p:spTree>
    <p:extLst>
      <p:ext uri="{BB962C8B-B14F-4D97-AF65-F5344CB8AC3E}">
        <p14:creationId xmlns:p14="http://schemas.microsoft.com/office/powerpoint/2010/main" val="91304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1409218" cy="1142998"/>
          </a:xfrm>
        </p:spPr>
        <p:txBody>
          <a:bodyPr>
            <a:normAutofit/>
          </a:bodyPr>
          <a:lstStyle/>
          <a:p>
            <a:r>
              <a:rPr lang="en-US" dirty="0" err="1"/>
              <a:t>HadlerMapping</a:t>
            </a:r>
            <a:r>
              <a:rPr lang="en-US" dirty="0"/>
              <a:t>/Controller/</a:t>
            </a:r>
            <a:r>
              <a:rPr lang="en-US" dirty="0" err="1"/>
              <a:t>ViewResolver</a:t>
            </a:r>
            <a:r>
              <a:rPr lang="en-US" dirty="0"/>
              <a:t> </a:t>
            </a:r>
          </a:p>
        </p:txBody>
      </p:sp>
      <p:sp>
        <p:nvSpPr>
          <p:cNvPr id="3" name="Content Placeholder 2"/>
          <p:cNvSpPr>
            <a:spLocks noGrp="1"/>
          </p:cNvSpPr>
          <p:nvPr>
            <p:ph idx="1"/>
          </p:nvPr>
        </p:nvSpPr>
        <p:spPr/>
        <p:txBody>
          <a:bodyPr/>
          <a:lstStyle/>
          <a:p>
            <a:r>
              <a:rPr lang="en-US" dirty="0"/>
              <a:t>Handler mapping: Manages the execution of controllers, provided they match the specified criteria.</a:t>
            </a:r>
          </a:p>
          <a:p>
            <a:r>
              <a:rPr lang="en-US" dirty="0"/>
              <a:t>Controller: It handles the client's request.</a:t>
            </a:r>
          </a:p>
          <a:p>
            <a:r>
              <a:rPr lang="en-US" dirty="0"/>
              <a:t>View resolver: Resolves view names to view used by the </a:t>
            </a:r>
            <a:r>
              <a:rPr lang="en-US" dirty="0" err="1"/>
              <a:t>DispatcherServlet</a:t>
            </a:r>
            <a:r>
              <a:rPr lang="en-US" dirty="0"/>
              <a:t>. </a:t>
            </a:r>
          </a:p>
          <a:p>
            <a:pPr lvl="1"/>
            <a:r>
              <a:rPr lang="en-US" dirty="0"/>
              <a:t>The mapping between the Logical name and the Physical View Location is taken care by the View Resolver object.</a:t>
            </a:r>
          </a:p>
          <a:p>
            <a:pPr lvl="1"/>
            <a:r>
              <a:rPr lang="en-US" dirty="0"/>
              <a:t>Spring comes with a set of Built-In Spring Resolvers.</a:t>
            </a:r>
          </a:p>
          <a:p>
            <a:pPr lvl="1"/>
            <a:r>
              <a:rPr lang="en-US" dirty="0"/>
              <a:t>We can write Custom View Resolvers by implementing the </a:t>
            </a:r>
            <a:r>
              <a:rPr lang="en-US" dirty="0" err="1">
                <a:solidFill>
                  <a:srgbClr val="0000FF"/>
                </a:solidFill>
              </a:rPr>
              <a:t>org.springframework.web.servlet.ViewResolver</a:t>
            </a:r>
            <a:r>
              <a:rPr lang="en-US" dirty="0">
                <a:solidFill>
                  <a:srgbClr val="0000FF"/>
                </a:solidFill>
              </a:rPr>
              <a:t> </a:t>
            </a:r>
            <a:r>
              <a:rPr lang="en-US" dirty="0"/>
              <a:t>interface</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12</a:t>
            </a:fld>
            <a:endParaRPr lang="en-US"/>
          </a:p>
        </p:txBody>
      </p:sp>
    </p:spTree>
    <p:extLst>
      <p:ext uri="{BB962C8B-B14F-4D97-AF65-F5344CB8AC3E}">
        <p14:creationId xmlns:p14="http://schemas.microsoft.com/office/powerpoint/2010/main" val="246574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Resolver</a:t>
            </a:r>
          </a:p>
        </p:txBody>
      </p:sp>
      <p:sp>
        <p:nvSpPr>
          <p:cNvPr id="3" name="Content Placeholder 2"/>
          <p:cNvSpPr>
            <a:spLocks noGrp="1"/>
          </p:cNvSpPr>
          <p:nvPr>
            <p:ph idx="1"/>
          </p:nvPr>
        </p:nvSpPr>
        <p:spPr/>
        <p:txBody>
          <a:bodyPr/>
          <a:lstStyle/>
          <a:p>
            <a:r>
              <a:rPr lang="en-US" dirty="0" err="1"/>
              <a:t>BeanNameViewResolver</a:t>
            </a:r>
            <a:endParaRPr lang="en-US" dirty="0"/>
          </a:p>
          <a:p>
            <a:r>
              <a:rPr lang="en-US" dirty="0" err="1"/>
              <a:t>FreeMarkerViewResolver</a:t>
            </a:r>
            <a:endParaRPr lang="en-US" dirty="0"/>
          </a:p>
          <a:p>
            <a:r>
              <a:rPr lang="en-US" dirty="0" err="1">
                <a:solidFill>
                  <a:srgbClr val="FF0000"/>
                </a:solidFill>
              </a:rPr>
              <a:t>InternalResourceViewResolver</a:t>
            </a:r>
            <a:endParaRPr lang="en-US" dirty="0">
              <a:solidFill>
                <a:srgbClr val="FF0000"/>
              </a:solidFill>
            </a:endParaRPr>
          </a:p>
          <a:p>
            <a:r>
              <a:rPr lang="en-US" dirty="0" err="1"/>
              <a:t>JasperReportsViewResolver</a:t>
            </a:r>
            <a:endParaRPr lang="en-US" dirty="0"/>
          </a:p>
          <a:p>
            <a:r>
              <a:rPr lang="en-US" dirty="0" err="1"/>
              <a:t>ResourceBundleViewResolver</a:t>
            </a:r>
            <a:endParaRPr lang="en-US" dirty="0"/>
          </a:p>
          <a:p>
            <a:r>
              <a:rPr lang="en-US" dirty="0" err="1"/>
              <a:t>UrlBasedViewResolver</a:t>
            </a:r>
            <a:endParaRPr lang="en-US" dirty="0"/>
          </a:p>
          <a:p>
            <a:r>
              <a:rPr lang="en-US" dirty="0" err="1"/>
              <a:t>VelocityLayoutViewResolver</a:t>
            </a:r>
            <a:endParaRPr lang="en-US" dirty="0"/>
          </a:p>
          <a:p>
            <a:r>
              <a:rPr lang="en-US" dirty="0" err="1"/>
              <a:t>VelocityViewResolver</a:t>
            </a:r>
            <a:endParaRPr lang="en-US" dirty="0"/>
          </a:p>
          <a:p>
            <a:r>
              <a:rPr lang="en-US" dirty="0" err="1"/>
              <a:t>XmlViewResolver</a:t>
            </a:r>
            <a:endParaRPr lang="en-US" dirty="0"/>
          </a:p>
          <a:p>
            <a:r>
              <a:rPr lang="en-US" dirty="0" err="1"/>
              <a:t>XsltViewResolver</a:t>
            </a: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13</a:t>
            </a:fld>
            <a:endParaRPr lang="en-US"/>
          </a:p>
        </p:txBody>
      </p:sp>
    </p:spTree>
    <p:extLst>
      <p:ext uri="{BB962C8B-B14F-4D97-AF65-F5344CB8AC3E}">
        <p14:creationId xmlns:p14="http://schemas.microsoft.com/office/powerpoint/2010/main" val="115540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Resolver (cont.)</a:t>
            </a:r>
          </a:p>
        </p:txBody>
      </p:sp>
      <p:sp>
        <p:nvSpPr>
          <p:cNvPr id="3" name="Content Placeholder 2"/>
          <p:cNvSpPr>
            <a:spLocks noGrp="1"/>
          </p:cNvSpPr>
          <p:nvPr>
            <p:ph idx="1"/>
          </p:nvPr>
        </p:nvSpPr>
        <p:spPr>
          <a:xfrm>
            <a:off x="249382" y="1371600"/>
            <a:ext cx="10390909" cy="5349878"/>
          </a:xfrm>
        </p:spPr>
        <p:txBody>
          <a:bodyPr>
            <a:normAutofit lnSpcReduction="10000"/>
          </a:bodyPr>
          <a:lstStyle/>
          <a:p>
            <a:r>
              <a:rPr lang="en-US" dirty="0" err="1"/>
              <a:t>InternalResourceViewResolver</a:t>
            </a:r>
            <a:endParaRPr lang="en-US" dirty="0"/>
          </a:p>
          <a:p>
            <a:pPr marL="0" indent="0">
              <a:buNone/>
            </a:pPr>
            <a:endParaRPr lang="en-US" dirty="0"/>
          </a:p>
          <a:p>
            <a:pPr marL="0" indent="0">
              <a:buNone/>
            </a:pPr>
            <a:r>
              <a:rPr lang="en-US" dirty="0"/>
              <a:t>Controller returns - new </a:t>
            </a:r>
            <a:r>
              <a:rPr lang="en-US" dirty="0" err="1"/>
              <a:t>ModelAndView</a:t>
            </a:r>
            <a:r>
              <a:rPr lang="en-US" dirty="0"/>
              <a:t>("myView1")</a:t>
            </a:r>
          </a:p>
          <a:p>
            <a:pPr marL="0" indent="0" algn="l">
              <a:buNone/>
            </a:pPr>
            <a:r>
              <a:rPr lang="en-US" i="1" dirty="0"/>
              <a:t>&lt;bean id="</a:t>
            </a:r>
            <a:r>
              <a:rPr lang="en-US" i="1" dirty="0" err="1"/>
              <a:t>viewResolver</a:t>
            </a:r>
            <a:r>
              <a:rPr lang="en-US" i="1" dirty="0"/>
              <a:t>“ class="</a:t>
            </a:r>
            <a:r>
              <a:rPr lang="en-US" i="1" dirty="0">
                <a:solidFill>
                  <a:srgbClr val="0000FF"/>
                </a:solidFill>
              </a:rPr>
              <a:t>org.springframework.web.servlet.view.InternalResourceViewResolver</a:t>
            </a:r>
            <a:r>
              <a:rPr lang="en-US" i="1" dirty="0"/>
              <a:t>"&gt;</a:t>
            </a:r>
          </a:p>
          <a:p>
            <a:pPr marL="0" indent="0" algn="l">
              <a:buNone/>
            </a:pPr>
            <a:r>
              <a:rPr lang="en-US" i="1" dirty="0"/>
              <a:t>	&lt;property name="prefix"&gt;&lt;value&gt;</a:t>
            </a:r>
            <a:r>
              <a:rPr lang="en-US" i="1" dirty="0">
                <a:solidFill>
                  <a:srgbClr val="FF0000"/>
                </a:solidFill>
              </a:rPr>
              <a:t>/WEB-INF/view/</a:t>
            </a:r>
            <a:r>
              <a:rPr lang="en-US" i="1" dirty="0"/>
              <a:t>&lt;/value&gt;&lt;/property&gt;</a:t>
            </a:r>
          </a:p>
          <a:p>
            <a:pPr marL="0" indent="0" algn="l">
              <a:buNone/>
            </a:pPr>
            <a:r>
              <a:rPr lang="en-US" i="1" dirty="0"/>
              <a:t>	&lt;property name="suffix"&gt;&lt;value&gt;</a:t>
            </a:r>
            <a:r>
              <a:rPr lang="en-US" i="1" dirty="0">
                <a:solidFill>
                  <a:srgbClr val="FF0000"/>
                </a:solidFill>
              </a:rPr>
              <a:t>.</a:t>
            </a:r>
            <a:r>
              <a:rPr lang="en-US" i="1" dirty="0" err="1">
                <a:solidFill>
                  <a:srgbClr val="FF0000"/>
                </a:solidFill>
              </a:rPr>
              <a:t>jsp</a:t>
            </a:r>
            <a:r>
              <a:rPr lang="en-US" i="1" dirty="0"/>
              <a:t>&lt;/value&gt;&lt;/property&gt;</a:t>
            </a:r>
          </a:p>
          <a:p>
            <a:pPr marL="0" indent="0">
              <a:buNone/>
            </a:pPr>
            <a:r>
              <a:rPr lang="en-US" i="1" dirty="0"/>
              <a:t>&lt;/bean&gt;</a:t>
            </a:r>
          </a:p>
          <a:p>
            <a:pPr marL="0" indent="0">
              <a:buNone/>
            </a:pPr>
            <a:endParaRPr lang="en-US" i="1" dirty="0"/>
          </a:p>
          <a:p>
            <a:r>
              <a:rPr lang="en-US" dirty="0"/>
              <a:t>the prefix + the logical View Name + the suffix </a:t>
            </a:r>
          </a:p>
          <a:p>
            <a:pPr marL="0" indent="0">
              <a:buNone/>
            </a:pPr>
            <a:r>
              <a:rPr lang="en-US" dirty="0"/>
              <a:t>	/WEB-INF/view/</a:t>
            </a:r>
            <a:r>
              <a:rPr lang="en-US" dirty="0" err="1"/>
              <a:t>myView.jsp</a:t>
            </a: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14</a:t>
            </a:fld>
            <a:endParaRPr lang="en-US"/>
          </a:p>
        </p:txBody>
      </p:sp>
    </p:spTree>
    <p:extLst>
      <p:ext uri="{BB962C8B-B14F-4D97-AF65-F5344CB8AC3E}">
        <p14:creationId xmlns:p14="http://schemas.microsoft.com/office/powerpoint/2010/main" val="96194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Resolver (cont.)</a:t>
            </a:r>
          </a:p>
        </p:txBody>
      </p:sp>
      <p:sp>
        <p:nvSpPr>
          <p:cNvPr id="3" name="Content Placeholder 2"/>
          <p:cNvSpPr>
            <a:spLocks noGrp="1"/>
          </p:cNvSpPr>
          <p:nvPr>
            <p:ph idx="1"/>
          </p:nvPr>
        </p:nvSpPr>
        <p:spPr/>
        <p:txBody>
          <a:bodyPr/>
          <a:lstStyle/>
          <a:p>
            <a:r>
              <a:rPr lang="en-US" dirty="0" err="1"/>
              <a:t>BeanNameViewResolver</a:t>
            </a:r>
            <a:endParaRPr lang="en-US" dirty="0"/>
          </a:p>
          <a:p>
            <a:pPr lvl="1"/>
            <a:r>
              <a:rPr lang="en-US" dirty="0"/>
              <a:t>One of the disadvantage of using </a:t>
            </a:r>
            <a:r>
              <a:rPr lang="en-US" dirty="0" err="1"/>
              <a:t>InternalResourceViewResolver</a:t>
            </a:r>
            <a:r>
              <a:rPr lang="en-US" dirty="0"/>
              <a:t> is that the name of the View file (</a:t>
            </a:r>
            <a:r>
              <a:rPr lang="en-US" dirty="0" err="1"/>
              <a:t>jsp</a:t>
            </a:r>
            <a:r>
              <a:rPr lang="en-US" dirty="0"/>
              <a:t> or pdf) must be present in the Web Application Context.</a:t>
            </a:r>
          </a:p>
          <a:p>
            <a:pPr lvl="1"/>
            <a:r>
              <a:rPr lang="en-US" dirty="0"/>
              <a:t>Dynamically generated View files may not be possible.</a:t>
            </a:r>
          </a:p>
          <a:p>
            <a:pPr lvl="1"/>
            <a:r>
              <a:rPr lang="en-US" dirty="0"/>
              <a:t>In such a case, we may use the </a:t>
            </a:r>
            <a:r>
              <a:rPr lang="en-US" dirty="0" err="1"/>
              <a:t>BeanNameViewResolver</a:t>
            </a:r>
            <a:r>
              <a:rPr lang="en-US" dirty="0"/>
              <a:t> which will dynamically generate View in Pdf or Excel Formats.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15</a:t>
            </a:fld>
            <a:endParaRPr lang="en-US"/>
          </a:p>
        </p:txBody>
      </p:sp>
    </p:spTree>
    <p:extLst>
      <p:ext uri="{BB962C8B-B14F-4D97-AF65-F5344CB8AC3E}">
        <p14:creationId xmlns:p14="http://schemas.microsoft.com/office/powerpoint/2010/main" val="301170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1180618" cy="1142998"/>
          </a:xfrm>
        </p:spPr>
        <p:txBody>
          <a:bodyPr>
            <a:normAutofit/>
          </a:bodyPr>
          <a:lstStyle/>
          <a:p>
            <a:r>
              <a:rPr lang="en-US" dirty="0"/>
              <a:t>Configure </a:t>
            </a:r>
            <a:r>
              <a:rPr lang="en-US" dirty="0" err="1"/>
              <a:t>DispatcherServlet</a:t>
            </a:r>
            <a:r>
              <a:rPr lang="en-US" dirty="0"/>
              <a:t> in web.xml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Spring application context file, </a:t>
            </a:r>
            <a:r>
              <a:rPr lang="en-US" dirty="0">
                <a:solidFill>
                  <a:srgbClr val="FF0000"/>
                </a:solidFill>
              </a:rPr>
              <a:t>dispatcher-servlet.xml</a:t>
            </a:r>
            <a:r>
              <a:rPr lang="en-US" dirty="0"/>
              <a:t>, will automatically be searched for and loaded by Spring for us.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16</a:t>
            </a:fld>
            <a:endParaRPr lang="en-US"/>
          </a:p>
        </p:txBody>
      </p:sp>
      <p:pic>
        <p:nvPicPr>
          <p:cNvPr id="5" name="Picture 4"/>
          <p:cNvPicPr>
            <a:picLocks noChangeAspect="1"/>
          </p:cNvPicPr>
          <p:nvPr/>
        </p:nvPicPr>
        <p:blipFill>
          <a:blip r:embed="rId2"/>
          <a:stretch>
            <a:fillRect/>
          </a:stretch>
        </p:blipFill>
        <p:spPr>
          <a:xfrm>
            <a:off x="1828800" y="1524000"/>
            <a:ext cx="6564504" cy="3215515"/>
          </a:xfrm>
          <a:prstGeom prst="rect">
            <a:avLst/>
          </a:prstGeom>
        </p:spPr>
      </p:pic>
    </p:spTree>
    <p:extLst>
      <p:ext uri="{BB962C8B-B14F-4D97-AF65-F5344CB8AC3E}">
        <p14:creationId xmlns:p14="http://schemas.microsoft.com/office/powerpoint/2010/main" val="346274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Create Spring’s Application Context XML File </a:t>
            </a:r>
          </a:p>
        </p:txBody>
      </p:sp>
      <p:sp>
        <p:nvSpPr>
          <p:cNvPr id="3" name="Content Placeholder 2"/>
          <p:cNvSpPr>
            <a:spLocks noGrp="1"/>
          </p:cNvSpPr>
          <p:nvPr>
            <p:ph idx="1"/>
          </p:nvPr>
        </p:nvSpPr>
        <p:spPr/>
        <p:txBody>
          <a:bodyPr/>
          <a:lstStyle/>
          <a:p>
            <a:r>
              <a:rPr lang="en-US" dirty="0"/>
              <a:t>Web applications define servlets in web.xml</a:t>
            </a:r>
          </a:p>
          <a:p>
            <a:r>
              <a:rPr lang="en-US" dirty="0"/>
              <a:t>Maps URL patterns to servlets</a:t>
            </a:r>
          </a:p>
          <a:p>
            <a:r>
              <a:rPr lang="en-US" dirty="0" err="1"/>
              <a:t>WebApplicationContext</a:t>
            </a:r>
            <a:r>
              <a:rPr lang="en-US" dirty="0"/>
              <a:t> is an extension of </a:t>
            </a:r>
            <a:r>
              <a:rPr lang="en-US" dirty="0" err="1"/>
              <a:t>ApplicationContext</a:t>
            </a:r>
            <a:r>
              <a:rPr lang="en-US" dirty="0"/>
              <a:t> for features of </a:t>
            </a:r>
            <a:r>
              <a:rPr lang="en-US" i="1" dirty="0"/>
              <a:t>Servlets </a:t>
            </a:r>
            <a:r>
              <a:rPr lang="en-US" dirty="0"/>
              <a:t>and </a:t>
            </a:r>
            <a:r>
              <a:rPr lang="en-US" i="1" dirty="0"/>
              <a:t>themes</a:t>
            </a:r>
            <a:r>
              <a:rPr lang="en-US" dirty="0"/>
              <a:t>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17</a:t>
            </a:fld>
            <a:endParaRPr lang="en-US"/>
          </a:p>
        </p:txBody>
      </p:sp>
      <p:pic>
        <p:nvPicPr>
          <p:cNvPr id="5" name="Picture 4"/>
          <p:cNvPicPr>
            <a:picLocks noChangeAspect="1"/>
          </p:cNvPicPr>
          <p:nvPr/>
        </p:nvPicPr>
        <p:blipFill>
          <a:blip r:embed="rId2"/>
          <a:stretch>
            <a:fillRect/>
          </a:stretch>
        </p:blipFill>
        <p:spPr>
          <a:xfrm>
            <a:off x="1794904" y="3163358"/>
            <a:ext cx="7460192" cy="3237442"/>
          </a:xfrm>
          <a:prstGeom prst="rect">
            <a:avLst/>
          </a:prstGeom>
        </p:spPr>
      </p:pic>
    </p:spTree>
    <p:extLst>
      <p:ext uri="{BB962C8B-B14F-4D97-AF65-F5344CB8AC3E}">
        <p14:creationId xmlns:p14="http://schemas.microsoft.com/office/powerpoint/2010/main" val="55614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a:t>
            </a:r>
            <a:r>
              <a:rPr lang="en-US" i="1" dirty="0" err="1"/>
              <a:t>DispatcherServlet</a:t>
            </a:r>
            <a:r>
              <a:rPr lang="en-US" i="1" dirty="0"/>
              <a:t> </a:t>
            </a:r>
            <a:r>
              <a:rPr lang="en-US" dirty="0"/>
              <a:t>defaults </a:t>
            </a:r>
          </a:p>
        </p:txBody>
      </p:sp>
      <p:sp>
        <p:nvSpPr>
          <p:cNvPr id="3" name="Content Placeholder 2"/>
          <p:cNvSpPr>
            <a:spLocks noGrp="1"/>
          </p:cNvSpPr>
          <p:nvPr>
            <p:ph idx="1"/>
          </p:nvPr>
        </p:nvSpPr>
        <p:spPr>
          <a:xfrm>
            <a:off x="249382" y="1371600"/>
            <a:ext cx="10390909" cy="5486400"/>
          </a:xfrm>
        </p:spPr>
        <p:txBody>
          <a:bodyPr>
            <a:normAutofit lnSpcReduction="10000"/>
          </a:bodyPr>
          <a:lstStyle/>
          <a:p>
            <a:r>
              <a:rPr lang="en-US" dirty="0" err="1"/>
              <a:t>DispatcherServlet</a:t>
            </a:r>
            <a:r>
              <a:rPr lang="en-US" dirty="0"/>
              <a:t> initiates with default configuration. </a:t>
            </a:r>
            <a:r>
              <a:rPr lang="en-US" dirty="0" err="1"/>
              <a:t>Overidding</a:t>
            </a:r>
            <a:r>
              <a:rPr lang="en-US" dirty="0"/>
              <a:t> it through the </a:t>
            </a:r>
            <a:r>
              <a:rPr lang="en-US" i="1" dirty="0">
                <a:solidFill>
                  <a:srgbClr val="FFC000"/>
                </a:solidFill>
              </a:rPr>
              <a:t>[servlet-name]</a:t>
            </a:r>
            <a:r>
              <a:rPr lang="en-US" i="1" dirty="0">
                <a:solidFill>
                  <a:srgbClr val="FF0000"/>
                </a:solidFill>
              </a:rPr>
              <a:t>-servlet.xml </a:t>
            </a:r>
            <a:r>
              <a:rPr lang="en-US" i="1" dirty="0"/>
              <a:t>bean</a:t>
            </a:r>
          </a:p>
          <a:p>
            <a:r>
              <a:rPr lang="en-US" dirty="0"/>
              <a:t>Configuring </a:t>
            </a:r>
            <a:r>
              <a:rPr lang="en-US" i="1" dirty="0" err="1"/>
              <a:t>ViewResolver</a:t>
            </a:r>
            <a:r>
              <a:rPr lang="en-US" i="1" dirty="0"/>
              <a:t> </a:t>
            </a:r>
            <a:r>
              <a:rPr lang="en-US" dirty="0"/>
              <a:t>is basic step</a:t>
            </a:r>
          </a:p>
          <a:p>
            <a:pPr marL="0" indent="0">
              <a:buNone/>
            </a:pPr>
            <a:endParaRPr lang="en-US" dirty="0"/>
          </a:p>
          <a:p>
            <a:pPr marL="0" indent="0">
              <a:buNone/>
            </a:pPr>
            <a:r>
              <a:rPr lang="en-US" dirty="0"/>
              <a:t>Different types of </a:t>
            </a:r>
            <a:r>
              <a:rPr lang="en-US" i="1" dirty="0" err="1"/>
              <a:t>ViewResolver</a:t>
            </a:r>
            <a:r>
              <a:rPr lang="en-US" dirty="0"/>
              <a:t>. Following 2 basic ones:</a:t>
            </a:r>
          </a:p>
          <a:p>
            <a:r>
              <a:rPr lang="en-US" i="1" dirty="0" err="1">
                <a:solidFill>
                  <a:srgbClr val="FF0000"/>
                </a:solidFill>
              </a:rPr>
              <a:t>InternalResourceViewResolver</a:t>
            </a:r>
            <a:r>
              <a:rPr lang="en-US" i="1" dirty="0"/>
              <a:t> (for </a:t>
            </a:r>
            <a:r>
              <a:rPr lang="en-US" i="1" dirty="0" err="1"/>
              <a:t>jsp</a:t>
            </a:r>
            <a:r>
              <a:rPr lang="en-US" i="1" dirty="0"/>
              <a:t>, </a:t>
            </a:r>
            <a:r>
              <a:rPr lang="en-US" i="1" dirty="0" err="1"/>
              <a:t>css</a:t>
            </a:r>
            <a:r>
              <a:rPr lang="en-US" i="1" dirty="0"/>
              <a:t>, images </a:t>
            </a:r>
            <a:r>
              <a:rPr lang="en-US" i="1" dirty="0" err="1"/>
              <a:t>etc</a:t>
            </a:r>
            <a:r>
              <a:rPr lang="en-US" i="1" dirty="0"/>
              <a:t>)</a:t>
            </a:r>
          </a:p>
          <a:p>
            <a:r>
              <a:rPr lang="en-US" i="1" dirty="0" err="1">
                <a:solidFill>
                  <a:srgbClr val="FF0000"/>
                </a:solidFill>
              </a:rPr>
              <a:t>ContentNegotiatingViewResolver</a:t>
            </a:r>
            <a:r>
              <a:rPr lang="en-US" i="1" dirty="0"/>
              <a:t> (for </a:t>
            </a:r>
            <a:r>
              <a:rPr lang="en-US" i="1" dirty="0" err="1"/>
              <a:t>ContentType</a:t>
            </a:r>
            <a:r>
              <a:rPr lang="en-US" i="1" dirty="0"/>
              <a:t> response, useful for REST APIs)</a:t>
            </a:r>
            <a:r>
              <a:rPr lang="en-US" dirty="0"/>
              <a:t> </a:t>
            </a:r>
          </a:p>
          <a:p>
            <a:endParaRPr lang="en-US" dirty="0"/>
          </a:p>
          <a:p>
            <a:endParaRPr lang="en-US" dirty="0"/>
          </a:p>
          <a:p>
            <a:endParaRPr lang="en-US" dirty="0"/>
          </a:p>
          <a:p>
            <a:r>
              <a:rPr lang="en-US" dirty="0"/>
              <a:t>If the Controller returns “</a:t>
            </a:r>
            <a:r>
              <a:rPr lang="en-US" b="1" dirty="0"/>
              <a:t>index</a:t>
            </a:r>
            <a:r>
              <a:rPr lang="en-US" dirty="0"/>
              <a:t>”, </a:t>
            </a:r>
            <a:r>
              <a:rPr lang="en-US" dirty="0" err="1"/>
              <a:t>InternalResourceViewResolver</a:t>
            </a:r>
            <a:r>
              <a:rPr lang="en-US" dirty="0"/>
              <a:t> tries to find file as view </a:t>
            </a:r>
            <a:r>
              <a:rPr lang="en-US" b="1" dirty="0"/>
              <a:t>/WEBINF/pages/</a:t>
            </a:r>
            <a:r>
              <a:rPr lang="en-US" b="1" dirty="0" err="1"/>
              <a:t>index.jsp</a:t>
            </a:r>
            <a:r>
              <a:rPr lang="en-US" dirty="0"/>
              <a:t>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18</a:t>
            </a:fld>
            <a:endParaRPr lang="en-US"/>
          </a:p>
        </p:txBody>
      </p:sp>
      <p:pic>
        <p:nvPicPr>
          <p:cNvPr id="5" name="Picture 4"/>
          <p:cNvPicPr>
            <a:picLocks noChangeAspect="1"/>
          </p:cNvPicPr>
          <p:nvPr/>
        </p:nvPicPr>
        <p:blipFill>
          <a:blip r:embed="rId2"/>
          <a:stretch>
            <a:fillRect/>
          </a:stretch>
        </p:blipFill>
        <p:spPr>
          <a:xfrm>
            <a:off x="3657600" y="4137546"/>
            <a:ext cx="5095875" cy="1514475"/>
          </a:xfrm>
          <a:prstGeom prst="rect">
            <a:avLst/>
          </a:prstGeom>
        </p:spPr>
      </p:pic>
    </p:spTree>
    <p:extLst>
      <p:ext uri="{BB962C8B-B14F-4D97-AF65-F5344CB8AC3E}">
        <p14:creationId xmlns:p14="http://schemas.microsoft.com/office/powerpoint/2010/main" val="117000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 </a:t>
            </a:r>
          </a:p>
        </p:txBody>
      </p:sp>
      <p:sp>
        <p:nvSpPr>
          <p:cNvPr id="3" name="Content Placeholder 2"/>
          <p:cNvSpPr>
            <a:spLocks noGrp="1"/>
          </p:cNvSpPr>
          <p:nvPr>
            <p:ph idx="1"/>
          </p:nvPr>
        </p:nvSpPr>
        <p:spPr/>
        <p:txBody>
          <a:bodyPr>
            <a:normAutofit/>
          </a:bodyPr>
          <a:lstStyle/>
          <a:p>
            <a:r>
              <a:rPr lang="en-US" dirty="0"/>
              <a:t>The Controllers are central components of MVC</a:t>
            </a:r>
          </a:p>
          <a:p>
            <a:r>
              <a:rPr lang="en-US" dirty="0"/>
              <a:t>Simply add </a:t>
            </a:r>
            <a:r>
              <a:rPr lang="en-US" b="1" dirty="0"/>
              <a:t>@Controller </a:t>
            </a:r>
            <a:r>
              <a:rPr lang="en-US" dirty="0"/>
              <a:t>annotation to a class</a:t>
            </a:r>
          </a:p>
          <a:p>
            <a:r>
              <a:rPr lang="en-US" dirty="0"/>
              <a:t>Use </a:t>
            </a:r>
            <a:r>
              <a:rPr lang="en-US" b="1" dirty="0"/>
              <a:t>@</a:t>
            </a:r>
            <a:r>
              <a:rPr lang="en-US" b="1" dirty="0" err="1"/>
              <a:t>RequestMapping</a:t>
            </a:r>
            <a:r>
              <a:rPr lang="en-US" b="1" dirty="0"/>
              <a:t> </a:t>
            </a:r>
            <a:r>
              <a:rPr lang="en-US" dirty="0"/>
              <a:t>to map methods to </a:t>
            </a:r>
            <a:r>
              <a:rPr lang="en-US" dirty="0" err="1"/>
              <a:t>url</a:t>
            </a:r>
            <a:r>
              <a:rPr lang="en-US" dirty="0"/>
              <a:t> </a:t>
            </a:r>
          </a:p>
          <a:p>
            <a:pPr marL="0" indent="0" algn="l">
              <a:buNone/>
            </a:pPr>
            <a:r>
              <a:rPr lang="en-US" sz="2000" i="1" dirty="0">
                <a:latin typeface="Courier New" panose="02070309020205020404" pitchFamily="49" charset="0"/>
                <a:cs typeface="Courier New" panose="02070309020205020404" pitchFamily="49" charset="0"/>
              </a:rPr>
              <a:t>&lt;beans…&gt;</a:t>
            </a:r>
            <a:br>
              <a:rPr lang="en-US" sz="2000" i="1" dirty="0">
                <a:latin typeface="Courier New" panose="02070309020205020404" pitchFamily="49" charset="0"/>
                <a:cs typeface="Courier New" panose="02070309020205020404" pitchFamily="49" charset="0"/>
              </a:rPr>
            </a:br>
            <a:r>
              <a:rPr lang="en-US" sz="2000" i="1" dirty="0">
                <a:latin typeface="Courier New" panose="02070309020205020404" pitchFamily="49" charset="0"/>
                <a:cs typeface="Courier New" panose="02070309020205020404" pitchFamily="49" charset="0"/>
              </a:rPr>
              <a:t>	&lt;</a:t>
            </a:r>
            <a:r>
              <a:rPr lang="en-US" sz="2000" i="1" dirty="0" err="1">
                <a:latin typeface="Courier New" panose="02070309020205020404" pitchFamily="49" charset="0"/>
                <a:cs typeface="Courier New" panose="02070309020205020404" pitchFamily="49" charset="0"/>
              </a:rPr>
              <a:t>context:component-scan</a:t>
            </a:r>
            <a:r>
              <a:rPr lang="en-US" sz="2000" i="1" dirty="0">
                <a:latin typeface="Courier New" panose="02070309020205020404" pitchFamily="49" charset="0"/>
                <a:cs typeface="Courier New" panose="02070309020205020404" pitchFamily="49" charset="0"/>
              </a:rPr>
              <a:t> </a:t>
            </a:r>
          </a:p>
          <a:p>
            <a:pPr marL="0" indent="0" algn="l">
              <a:buNone/>
            </a:pPr>
            <a:r>
              <a:rPr lang="en-US" sz="2000" i="1" dirty="0">
                <a:latin typeface="Courier New" panose="02070309020205020404" pitchFamily="49" charset="0"/>
                <a:cs typeface="Courier New" panose="02070309020205020404" pitchFamily="49" charset="0"/>
              </a:rPr>
              <a:t>		base-package=“</a:t>
            </a:r>
            <a:r>
              <a:rPr lang="en-US" sz="2000" i="1" dirty="0" err="1">
                <a:latin typeface="Courier New" panose="02070309020205020404" pitchFamily="49" charset="0"/>
                <a:cs typeface="Courier New" panose="02070309020205020404" pitchFamily="49" charset="0"/>
              </a:rPr>
              <a:t>se.iuh.spingmvc.controllers</a:t>
            </a:r>
            <a:r>
              <a:rPr lang="en-US" sz="2000" i="1" dirty="0">
                <a:latin typeface="Courier New" panose="02070309020205020404" pitchFamily="49" charset="0"/>
                <a:cs typeface="Courier New" panose="02070309020205020404" pitchFamily="49" charset="0"/>
              </a:rPr>
              <a:t>"/&gt;</a:t>
            </a:r>
            <a:br>
              <a:rPr lang="en-US" sz="2000" i="1" dirty="0">
                <a:latin typeface="Courier New" panose="02070309020205020404" pitchFamily="49" charset="0"/>
                <a:cs typeface="Courier New" panose="02070309020205020404" pitchFamily="49" charset="0"/>
              </a:rPr>
            </a:br>
            <a:r>
              <a:rPr lang="en-US" sz="2000" i="1" dirty="0">
                <a:latin typeface="Courier New" panose="02070309020205020404" pitchFamily="49" charset="0"/>
                <a:cs typeface="Courier New" panose="02070309020205020404" pitchFamily="49" charset="0"/>
              </a:rPr>
              <a:t>	...</a:t>
            </a:r>
            <a:br>
              <a:rPr lang="en-US" sz="2000" i="1" dirty="0">
                <a:latin typeface="Courier New" panose="02070309020205020404" pitchFamily="49" charset="0"/>
                <a:cs typeface="Courier New" panose="02070309020205020404" pitchFamily="49" charset="0"/>
              </a:rPr>
            </a:br>
            <a:r>
              <a:rPr lang="en-US" sz="2000" i="1" dirty="0">
                <a:latin typeface="Courier New" panose="02070309020205020404" pitchFamily="49" charset="0"/>
                <a:cs typeface="Courier New" panose="02070309020205020404" pitchFamily="49" charset="0"/>
              </a:rPr>
              <a:t>&lt;/beans&gt; </a:t>
            </a:r>
          </a:p>
          <a:p>
            <a:pPr marL="0" indent="0" algn="l">
              <a:buNone/>
            </a:pPr>
            <a:endParaRPr lang="en-US" sz="2000" i="1" dirty="0">
              <a:latin typeface="Courier New" panose="02070309020205020404" pitchFamily="49" charset="0"/>
              <a:cs typeface="Courier New" panose="02070309020205020404" pitchFamily="49" charset="0"/>
            </a:endParaRPr>
          </a:p>
          <a:p>
            <a:pPr>
              <a:buFont typeface="Symbol" panose="05050102010706020507" pitchFamily="18" charset="2"/>
              <a:buChar char="®"/>
            </a:pPr>
            <a:r>
              <a:rPr lang="en-US" dirty="0"/>
              <a:t>Get all the </a:t>
            </a:r>
            <a:r>
              <a:rPr lang="en-US" b="1" dirty="0"/>
              <a:t>@Controller </a:t>
            </a:r>
          </a:p>
          <a:p>
            <a:pPr marL="0" indent="0">
              <a:buNone/>
            </a:pPr>
            <a:r>
              <a:rPr lang="en-US" dirty="0"/>
              <a:t>annotated classes accessible </a:t>
            </a:r>
          </a:p>
          <a:p>
            <a:pPr marL="0" indent="0">
              <a:buNone/>
            </a:pPr>
            <a:r>
              <a:rPr lang="en-US" dirty="0"/>
              <a:t>as beans</a:t>
            </a:r>
          </a:p>
          <a:p>
            <a:pPr marL="0" indent="0">
              <a:buNone/>
            </a:pP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19</a:t>
            </a:fld>
            <a:endParaRPr lang="en-US"/>
          </a:p>
        </p:txBody>
      </p:sp>
      <p:pic>
        <p:nvPicPr>
          <p:cNvPr id="5" name="Picture 4"/>
          <p:cNvPicPr>
            <a:picLocks noChangeAspect="1"/>
          </p:cNvPicPr>
          <p:nvPr/>
        </p:nvPicPr>
        <p:blipFill>
          <a:blip r:embed="rId2"/>
          <a:stretch>
            <a:fillRect/>
          </a:stretch>
        </p:blipFill>
        <p:spPr>
          <a:xfrm>
            <a:off x="4931603" y="4397378"/>
            <a:ext cx="5210175" cy="2324100"/>
          </a:xfrm>
          <a:prstGeom prst="rect">
            <a:avLst/>
          </a:prstGeom>
        </p:spPr>
      </p:pic>
    </p:spTree>
    <p:extLst>
      <p:ext uri="{BB962C8B-B14F-4D97-AF65-F5344CB8AC3E}">
        <p14:creationId xmlns:p14="http://schemas.microsoft.com/office/powerpoint/2010/main" val="88333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Spring MVC Basics</a:t>
            </a:r>
          </a:p>
          <a:p>
            <a:r>
              <a:rPr lang="en-US" dirty="0"/>
              <a:t>Spring MVC Framework</a:t>
            </a:r>
          </a:p>
          <a:p>
            <a:r>
              <a:rPr lang="en-US" dirty="0"/>
              <a:t>Controller/Model/View</a:t>
            </a:r>
          </a:p>
          <a:p>
            <a:r>
              <a:rPr lang="en-US" dirty="0"/>
              <a:t>Spring Interceptor</a:t>
            </a:r>
          </a:p>
          <a:p>
            <a:r>
              <a:rPr lang="en-US" dirty="0"/>
              <a:t>Spring Validator</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spTree>
    <p:extLst>
      <p:ext uri="{BB962C8B-B14F-4D97-AF65-F5344CB8AC3E}">
        <p14:creationId xmlns:p14="http://schemas.microsoft.com/office/powerpoint/2010/main" val="366580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 (cont.)</a:t>
            </a:r>
          </a:p>
        </p:txBody>
      </p:sp>
      <p:sp>
        <p:nvSpPr>
          <p:cNvPr id="3" name="Content Placeholder 2"/>
          <p:cNvSpPr>
            <a:spLocks noGrp="1"/>
          </p:cNvSpPr>
          <p:nvPr>
            <p:ph idx="1"/>
          </p:nvPr>
        </p:nvSpPr>
        <p:spPr/>
        <p:txBody>
          <a:bodyPr/>
          <a:lstStyle/>
          <a:p>
            <a:pPr marL="0" indent="0">
              <a:buNone/>
            </a:pPr>
            <a:r>
              <a:rPr lang="en-US" dirty="0"/>
              <a:t>Controller Annotation </a:t>
            </a:r>
          </a:p>
          <a:p>
            <a:r>
              <a:rPr lang="en-US" dirty="0"/>
              <a:t>The </a:t>
            </a:r>
            <a:r>
              <a:rPr lang="en-US" dirty="0">
                <a:solidFill>
                  <a:srgbClr val="FF0000"/>
                </a:solidFill>
              </a:rPr>
              <a:t>@Controller</a:t>
            </a:r>
            <a:r>
              <a:rPr lang="en-US" dirty="0"/>
              <a:t> annotation defines the class as a Spring MVC controller.</a:t>
            </a:r>
          </a:p>
          <a:p>
            <a:r>
              <a:rPr lang="en-US" dirty="0"/>
              <a:t>The </a:t>
            </a:r>
            <a:r>
              <a:rPr lang="en-US" dirty="0">
                <a:solidFill>
                  <a:srgbClr val="FF0000"/>
                </a:solidFill>
              </a:rPr>
              <a:t>@</a:t>
            </a:r>
            <a:r>
              <a:rPr lang="en-US" dirty="0" err="1">
                <a:solidFill>
                  <a:srgbClr val="FF0000"/>
                </a:solidFill>
              </a:rPr>
              <a:t>RequestMapping</a:t>
            </a:r>
            <a:r>
              <a:rPr lang="en-US" dirty="0"/>
              <a:t> annotation is used to map URLs like '/hello' onto an entire class or a particular handler method.</a:t>
            </a:r>
          </a:p>
          <a:p>
            <a:r>
              <a:rPr lang="en-US" dirty="0">
                <a:solidFill>
                  <a:srgbClr val="FF0000"/>
                </a:solidFill>
              </a:rPr>
              <a:t>@</a:t>
            </a:r>
            <a:r>
              <a:rPr lang="en-US" dirty="0" err="1">
                <a:solidFill>
                  <a:srgbClr val="FF0000"/>
                </a:solidFill>
              </a:rPr>
              <a:t>RequestMapping</a:t>
            </a:r>
            <a:r>
              <a:rPr lang="en-US" dirty="0">
                <a:solidFill>
                  <a:srgbClr val="FF0000"/>
                </a:solidFill>
              </a:rPr>
              <a:t>(method = </a:t>
            </a:r>
            <a:r>
              <a:rPr lang="en-US" dirty="0" err="1">
                <a:solidFill>
                  <a:srgbClr val="FF0000"/>
                </a:solidFill>
              </a:rPr>
              <a:t>RequestMethod.GET</a:t>
            </a:r>
            <a:r>
              <a:rPr lang="en-US" dirty="0">
                <a:solidFill>
                  <a:srgbClr val="FF0000"/>
                </a:solidFill>
              </a:rPr>
              <a:t>)</a:t>
            </a:r>
            <a:r>
              <a:rPr lang="en-US" dirty="0"/>
              <a:t> is used to declare the </a:t>
            </a:r>
            <a:r>
              <a:rPr lang="en-US" dirty="0" err="1"/>
              <a:t>printHello</a:t>
            </a:r>
            <a:r>
              <a:rPr lang="en-US" dirty="0"/>
              <a:t>() method as the controller's default service method to handle HTTP GET request.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20</a:t>
            </a:fld>
            <a:endParaRPr lang="en-US"/>
          </a:p>
        </p:txBody>
      </p:sp>
    </p:spTree>
    <p:extLst>
      <p:ext uri="{BB962C8B-B14F-4D97-AF65-F5344CB8AC3E}">
        <p14:creationId xmlns:p14="http://schemas.microsoft.com/office/powerpoint/2010/main" val="92724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arguments </a:t>
            </a:r>
          </a:p>
        </p:txBody>
      </p:sp>
      <p:sp>
        <p:nvSpPr>
          <p:cNvPr id="3" name="Content Placeholder 2"/>
          <p:cNvSpPr>
            <a:spLocks noGrp="1"/>
          </p:cNvSpPr>
          <p:nvPr>
            <p:ph idx="1"/>
          </p:nvPr>
        </p:nvSpPr>
        <p:spPr/>
        <p:txBody>
          <a:bodyPr/>
          <a:lstStyle/>
          <a:p>
            <a:r>
              <a:rPr lang="en-US" dirty="0"/>
              <a:t>@</a:t>
            </a:r>
            <a:r>
              <a:rPr lang="en-US" dirty="0" err="1"/>
              <a:t>RequestParam</a:t>
            </a:r>
            <a:r>
              <a:rPr lang="en-US" dirty="0"/>
              <a:t>, @</a:t>
            </a:r>
            <a:r>
              <a:rPr lang="en-US" dirty="0" err="1"/>
              <a:t>PathVariable</a:t>
            </a:r>
            <a:endParaRPr lang="en-US" dirty="0"/>
          </a:p>
          <a:p>
            <a:r>
              <a:rPr lang="en-US" dirty="0"/>
              <a:t>POJO – arbitrary java object that gets populated with request values</a:t>
            </a:r>
          </a:p>
          <a:p>
            <a:r>
              <a:rPr lang="en-US" dirty="0"/>
              <a:t>@Valid – to enforce validation of the POJO</a:t>
            </a:r>
          </a:p>
          <a:p>
            <a:r>
              <a:rPr lang="en-US" dirty="0" err="1"/>
              <a:t>BindingResult</a:t>
            </a:r>
            <a:r>
              <a:rPr lang="en-US" dirty="0"/>
              <a:t> – to access the results of binding and validation</a:t>
            </a:r>
          </a:p>
          <a:p>
            <a:r>
              <a:rPr lang="en-US" dirty="0"/>
              <a:t>Model, </a:t>
            </a:r>
            <a:r>
              <a:rPr lang="en-US" dirty="0" err="1"/>
              <a:t>ModelMap</a:t>
            </a:r>
            <a:r>
              <a:rPr lang="en-US" dirty="0"/>
              <a:t>, Map&lt;String, ?&gt; - </a:t>
            </a:r>
            <a:r>
              <a:rPr lang="en-US" dirty="0" err="1"/>
              <a:t>acces</a:t>
            </a:r>
            <a:r>
              <a:rPr lang="en-US" dirty="0"/>
              <a:t> to the model object</a:t>
            </a:r>
          </a:p>
          <a:p>
            <a:r>
              <a:rPr lang="en-US" dirty="0"/>
              <a:t>Raw </a:t>
            </a:r>
            <a:r>
              <a:rPr lang="en-US" dirty="0" err="1"/>
              <a:t>HttpServletRequest</a:t>
            </a:r>
            <a:r>
              <a:rPr lang="en-US" dirty="0"/>
              <a:t>, response, session</a:t>
            </a:r>
          </a:p>
          <a:p>
            <a:r>
              <a:rPr lang="en-US" dirty="0"/>
              <a:t>Locale, @</a:t>
            </a:r>
            <a:r>
              <a:rPr lang="en-US" dirty="0" err="1"/>
              <a:t>RequestHeader</a:t>
            </a:r>
            <a:r>
              <a:rPr lang="en-US" dirty="0"/>
              <a:t>, @</a:t>
            </a:r>
            <a:r>
              <a:rPr lang="en-US" dirty="0" err="1"/>
              <a:t>RequestBody</a:t>
            </a:r>
            <a:r>
              <a:rPr lang="en-US" dirty="0"/>
              <a: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21</a:t>
            </a:fld>
            <a:endParaRPr lang="en-US"/>
          </a:p>
        </p:txBody>
      </p:sp>
    </p:spTree>
    <p:extLst>
      <p:ext uri="{BB962C8B-B14F-4D97-AF65-F5344CB8AC3E}">
        <p14:creationId xmlns:p14="http://schemas.microsoft.com/office/powerpoint/2010/main" val="286491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 – return types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22</a:t>
            </a:fld>
            <a:endParaRPr lang="en-US"/>
          </a:p>
        </p:txBody>
      </p:sp>
      <p:sp>
        <p:nvSpPr>
          <p:cNvPr id="3" name="Content Placeholder 2"/>
          <p:cNvSpPr>
            <a:spLocks noGrp="1"/>
          </p:cNvSpPr>
          <p:nvPr>
            <p:ph idx="1"/>
          </p:nvPr>
        </p:nvSpPr>
        <p:spPr>
          <a:xfrm>
            <a:off x="249382" y="1371600"/>
            <a:ext cx="10390909" cy="5349878"/>
          </a:xfrm>
        </p:spPr>
        <p:txBody>
          <a:bodyPr>
            <a:normAutofit lnSpcReduction="10000"/>
          </a:bodyPr>
          <a:lstStyle/>
          <a:p>
            <a:r>
              <a:rPr lang="en-US" dirty="0">
                <a:solidFill>
                  <a:srgbClr val="FF0000"/>
                </a:solidFill>
              </a:rPr>
              <a:t>String</a:t>
            </a:r>
            <a:r>
              <a:rPr lang="en-US" dirty="0"/>
              <a:t>, </a:t>
            </a:r>
            <a:r>
              <a:rPr lang="en-US" dirty="0">
                <a:solidFill>
                  <a:srgbClr val="FFFF00"/>
                </a:solidFill>
              </a:rPr>
              <a:t>View</a:t>
            </a:r>
            <a:r>
              <a:rPr lang="en-US" dirty="0"/>
              <a:t>, </a:t>
            </a:r>
            <a:r>
              <a:rPr lang="en-US" dirty="0" err="1">
                <a:solidFill>
                  <a:srgbClr val="FFC000"/>
                </a:solidFill>
              </a:rPr>
              <a:t>ModelAndView</a:t>
            </a:r>
            <a:r>
              <a:rPr lang="en-US" dirty="0"/>
              <a:t> – use a “view“</a:t>
            </a:r>
          </a:p>
          <a:p>
            <a:r>
              <a:rPr lang="en-US" dirty="0"/>
              <a:t>@</a:t>
            </a:r>
            <a:r>
              <a:rPr lang="en-US" dirty="0" err="1"/>
              <a:t>ResponseBody</a:t>
            </a:r>
            <a:r>
              <a:rPr lang="en-US" dirty="0"/>
              <a:t> – any object </a:t>
            </a:r>
          </a:p>
          <a:p>
            <a:pPr marL="0" indent="0">
              <a:buNone/>
            </a:pPr>
            <a:endParaRPr lang="en-US" dirty="0"/>
          </a:p>
          <a:p>
            <a:pPr marL="0" indent="0" algn="l">
              <a:buNone/>
            </a:pPr>
            <a:r>
              <a:rPr lang="en-US" i="1" dirty="0">
                <a:latin typeface="Courier New" panose="02070309020205020404" pitchFamily="49" charset="0"/>
                <a:cs typeface="Courier New" panose="02070309020205020404" pitchFamily="49" charset="0"/>
              </a:rPr>
              <a:t>@Controller @</a:t>
            </a:r>
            <a:r>
              <a:rPr lang="en-US" i="1" dirty="0" err="1">
                <a:latin typeface="Courier New" panose="02070309020205020404" pitchFamily="49" charset="0"/>
                <a:cs typeface="Courier New" panose="02070309020205020404" pitchFamily="49" charset="0"/>
              </a:rPr>
              <a:t>RequestMapping</a:t>
            </a:r>
            <a:r>
              <a:rPr lang="en-US" i="1" dirty="0">
                <a:latin typeface="Courier New" panose="02070309020205020404" pitchFamily="49" charset="0"/>
                <a:cs typeface="Courier New" panose="02070309020205020404" pitchFamily="49" charset="0"/>
              </a:rPr>
              <a:t>("/users")</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public class </a:t>
            </a:r>
            <a:r>
              <a:rPr lang="en-US" i="1" dirty="0" err="1">
                <a:latin typeface="Courier New" panose="02070309020205020404" pitchFamily="49" charset="0"/>
                <a:cs typeface="Courier New" panose="02070309020205020404" pitchFamily="49" charset="0"/>
              </a:rPr>
              <a:t>UserController</a:t>
            </a:r>
            <a:r>
              <a:rPr lang="en-US" i="1" dirty="0">
                <a:latin typeface="Courier New" panose="02070309020205020404" pitchFamily="49" charset="0"/>
                <a:cs typeface="Courier New" panose="02070309020205020404" pitchFamily="49" charset="0"/>
              </a:rPr>
              <a:t> {</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@Inject private </a:t>
            </a:r>
            <a:r>
              <a:rPr lang="en-US" i="1" dirty="0" err="1">
                <a:latin typeface="Courier New" panose="02070309020205020404" pitchFamily="49" charset="0"/>
                <a:cs typeface="Courier New" panose="02070309020205020404" pitchFamily="49" charset="0"/>
              </a:rPr>
              <a:t>UserService</a:t>
            </a:r>
            <a:r>
              <a:rPr lang="en-US" i="1" dirty="0">
                <a:latin typeface="Courier New" panose="02070309020205020404" pitchFamily="49" charset="0"/>
                <a:cs typeface="Courier New" panose="02070309020205020404" pitchFamily="49" charset="0"/>
              </a:rPr>
              <a:t> service;</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RequestMapping</a:t>
            </a:r>
            <a:r>
              <a:rPr lang="en-US" i="1" dirty="0">
                <a:latin typeface="Courier New" panose="02070309020205020404" pitchFamily="49" charset="0"/>
                <a:cs typeface="Courier New" panose="02070309020205020404" pitchFamily="49" charset="0"/>
              </a:rPr>
              <a:t>(value="/</a:t>
            </a:r>
            <a:r>
              <a:rPr lang="en-US" i="1" dirty="0" err="1">
                <a:latin typeface="Courier New" panose="02070309020205020404" pitchFamily="49" charset="0"/>
                <a:cs typeface="Courier New" panose="02070309020205020404" pitchFamily="49" charset="0"/>
              </a:rPr>
              <a:t>ajaxView</a:t>
            </a:r>
            <a:r>
              <a:rPr lang="en-US" i="1" dirty="0">
                <a:latin typeface="Courier New" panose="02070309020205020404" pitchFamily="49" charset="0"/>
                <a:cs typeface="Courier New" panose="02070309020205020404" pitchFamily="49" charset="0"/>
              </a:rPr>
              <a:t>“ consumes="application/</a:t>
            </a:r>
            <a:r>
              <a:rPr lang="en-US" i="1" dirty="0" err="1">
                <a:latin typeface="Courier New" panose="02070309020205020404" pitchFamily="49" charset="0"/>
                <a:cs typeface="Courier New" panose="02070309020205020404" pitchFamily="49" charset="0"/>
              </a:rPr>
              <a:t>json</a:t>
            </a:r>
            <a:r>
              <a:rPr lang="en-US" i="1" dirty="0">
                <a:latin typeface="Courier New" panose="02070309020205020404" pitchFamily="49" charset="0"/>
                <a:cs typeface="Courier New" panose="02070309020205020404" pitchFamily="49" charset="0"/>
              </a:rPr>
              <a:t>")</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ResponseBody</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public User view(@</a:t>
            </a:r>
            <a:r>
              <a:rPr lang="en-US" i="1" dirty="0" err="1">
                <a:latin typeface="Courier New" panose="02070309020205020404" pitchFamily="49" charset="0"/>
                <a:cs typeface="Courier New" panose="02070309020205020404" pitchFamily="49" charset="0"/>
              </a:rPr>
              <a:t>RequestParam</a:t>
            </a:r>
            <a:r>
              <a:rPr lang="en-US" i="1" dirty="0">
                <a:latin typeface="Courier New" panose="02070309020205020404" pitchFamily="49" charset="0"/>
                <a:cs typeface="Courier New" panose="02070309020205020404" pitchFamily="49" charset="0"/>
              </a:rPr>
              <a:t> String username){</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User u = </a:t>
            </a:r>
            <a:r>
              <a:rPr lang="en-US" i="1" dirty="0" err="1">
                <a:latin typeface="Courier New" panose="02070309020205020404" pitchFamily="49" charset="0"/>
                <a:cs typeface="Courier New" panose="02070309020205020404" pitchFamily="49" charset="0"/>
              </a:rPr>
              <a:t>service.find</a:t>
            </a:r>
            <a:r>
              <a:rPr lang="en-US" i="1" dirty="0">
                <a:latin typeface="Courier New" panose="02070309020205020404" pitchFamily="49" charset="0"/>
                <a:cs typeface="Courier New" panose="02070309020205020404" pitchFamily="49" charset="0"/>
              </a:rPr>
              <a:t>(username);</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return u;</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a:t>
            </a:r>
            <a:endParaRPr lang="en-US" i="1" dirty="0"/>
          </a:p>
        </p:txBody>
      </p:sp>
    </p:spTree>
    <p:extLst>
      <p:ext uri="{BB962C8B-B14F-4D97-AF65-F5344CB8AC3E}">
        <p14:creationId xmlns:p14="http://schemas.microsoft.com/office/powerpoint/2010/main" val="105934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detailed </a:t>
            </a:r>
            <a:r>
              <a:rPr lang="en-US" dirty="0" err="1"/>
              <a:t>Url</a:t>
            </a:r>
            <a:r>
              <a:rPr lang="en-US" dirty="0"/>
              <a:t> Mapping </a:t>
            </a:r>
          </a:p>
        </p:txBody>
      </p:sp>
      <p:sp>
        <p:nvSpPr>
          <p:cNvPr id="3" name="Content Placeholder 2"/>
          <p:cNvSpPr>
            <a:spLocks noGrp="1"/>
          </p:cNvSpPr>
          <p:nvPr>
            <p:ph idx="1"/>
          </p:nvPr>
        </p:nvSpPr>
        <p:spPr/>
        <p:txBody>
          <a:bodyPr/>
          <a:lstStyle/>
          <a:p>
            <a:r>
              <a:rPr lang="en-US" dirty="0"/>
              <a:t>@</a:t>
            </a:r>
            <a:r>
              <a:rPr lang="en-US" dirty="0" err="1"/>
              <a:t>RequestMapping</a:t>
            </a:r>
            <a:r>
              <a:rPr lang="en-US" dirty="0"/>
              <a:t> also accepts the following parameters:</a:t>
            </a:r>
          </a:p>
          <a:p>
            <a:pPr lvl="1"/>
            <a:r>
              <a:rPr lang="en-US" dirty="0"/>
              <a:t>method (GET/POST/PUT/DELETE...)</a:t>
            </a:r>
          </a:p>
          <a:p>
            <a:pPr lvl="1"/>
            <a:r>
              <a:rPr lang="en-US" dirty="0"/>
              <a:t>produces (</a:t>
            </a:r>
            <a:r>
              <a:rPr lang="en-US" dirty="0" err="1"/>
              <a:t>mimeType</a:t>
            </a:r>
            <a:r>
              <a:rPr lang="en-US" dirty="0"/>
              <a:t>)</a:t>
            </a:r>
          </a:p>
          <a:p>
            <a:pPr lvl="1"/>
            <a:r>
              <a:rPr lang="en-US" dirty="0"/>
              <a:t>consumes (</a:t>
            </a:r>
            <a:r>
              <a:rPr lang="en-US" dirty="0" err="1"/>
              <a:t>mimeType</a:t>
            </a:r>
            <a:r>
              <a:rPr lang="en-US" dirty="0"/>
              <a:t>)</a:t>
            </a:r>
          </a:p>
          <a:p>
            <a:pPr lvl="1"/>
            <a:r>
              <a:rPr lang="en-US" dirty="0" err="1"/>
              <a:t>params</a:t>
            </a:r>
            <a:endParaRPr lang="en-US" dirty="0"/>
          </a:p>
          <a:p>
            <a:pPr lvl="1"/>
            <a:r>
              <a:rPr lang="en-US" dirty="0"/>
              <a:t>headers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23</a:t>
            </a:fld>
            <a:endParaRPr lang="en-US"/>
          </a:p>
        </p:txBody>
      </p:sp>
      <p:pic>
        <p:nvPicPr>
          <p:cNvPr id="5" name="Picture 4"/>
          <p:cNvPicPr>
            <a:picLocks noChangeAspect="1"/>
          </p:cNvPicPr>
          <p:nvPr/>
        </p:nvPicPr>
        <p:blipFill>
          <a:blip r:embed="rId2"/>
          <a:stretch>
            <a:fillRect/>
          </a:stretch>
        </p:blipFill>
        <p:spPr>
          <a:xfrm>
            <a:off x="600574" y="4218111"/>
            <a:ext cx="9525282" cy="2346441"/>
          </a:xfrm>
          <a:prstGeom prst="rect">
            <a:avLst/>
          </a:prstGeom>
        </p:spPr>
      </p:pic>
    </p:spTree>
    <p:extLst>
      <p:ext uri="{BB962C8B-B14F-4D97-AF65-F5344CB8AC3E}">
        <p14:creationId xmlns:p14="http://schemas.microsoft.com/office/powerpoint/2010/main" val="237124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Url</a:t>
            </a:r>
            <a:r>
              <a:rPr lang="en-US" dirty="0"/>
              <a:t> Templates in Controllers </a:t>
            </a:r>
          </a:p>
        </p:txBody>
      </p:sp>
      <p:sp>
        <p:nvSpPr>
          <p:cNvPr id="3" name="Content Placeholder 2"/>
          <p:cNvSpPr>
            <a:spLocks noGrp="1"/>
          </p:cNvSpPr>
          <p:nvPr>
            <p:ph idx="1"/>
          </p:nvPr>
        </p:nvSpPr>
        <p:spPr/>
        <p:txBody>
          <a:bodyPr/>
          <a:lstStyle/>
          <a:p>
            <a:r>
              <a:rPr lang="en-US" dirty="0"/>
              <a:t>@</a:t>
            </a:r>
            <a:r>
              <a:rPr lang="en-US" dirty="0" err="1"/>
              <a:t>PathVariable</a:t>
            </a:r>
            <a:r>
              <a:rPr lang="en-US" dirty="0"/>
              <a:t> - to map variables in URL paths</a:t>
            </a:r>
          </a:p>
          <a:p>
            <a:r>
              <a:rPr lang="en-US" dirty="0"/>
              <a:t>path variables can also be Regular Expressions</a:t>
            </a:r>
          </a:p>
          <a:p>
            <a:r>
              <a:rPr lang="en-US" dirty="0"/>
              <a:t>You can also do as follows 	</a:t>
            </a:r>
            <a:r>
              <a:rPr lang="en-US" dirty="0">
                <a:solidFill>
                  <a:srgbClr val="00B050"/>
                </a:solidFill>
              </a:rPr>
              <a:t>/message/*/user/{name}</a:t>
            </a:r>
          </a:p>
          <a:p>
            <a:endParaRPr lang="en-US" dirty="0"/>
          </a:p>
          <a:p>
            <a:r>
              <a:rPr lang="en-US" dirty="0"/>
              <a:t>You can also use comma-separated URL parameters (also called Matrix-Variables)</a:t>
            </a:r>
          </a:p>
          <a:p>
            <a:pPr lvl="1" algn="l"/>
            <a:r>
              <a:rPr lang="en-US" dirty="0"/>
              <a:t>To do this, make </a:t>
            </a:r>
            <a:r>
              <a:rPr lang="en-US" dirty="0" err="1"/>
              <a:t>setRemoveSemicolonContent</a:t>
            </a:r>
            <a:r>
              <a:rPr lang="en-US" dirty="0"/>
              <a:t>=false</a:t>
            </a:r>
            <a:br>
              <a:rPr lang="en-US" dirty="0"/>
            </a:br>
            <a:r>
              <a:rPr lang="en-US" dirty="0"/>
              <a:t>for </a:t>
            </a:r>
            <a:r>
              <a:rPr lang="en-US" i="1" dirty="0" err="1"/>
              <a:t>RequestMappingHandlerMapping</a:t>
            </a:r>
            <a:r>
              <a:rPr lang="en-US" dirty="0"/>
              <a:t>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24</a:t>
            </a:fld>
            <a:endParaRPr lang="en-US"/>
          </a:p>
        </p:txBody>
      </p:sp>
      <p:pic>
        <p:nvPicPr>
          <p:cNvPr id="5" name="Picture 4"/>
          <p:cNvPicPr>
            <a:picLocks noChangeAspect="1"/>
          </p:cNvPicPr>
          <p:nvPr/>
        </p:nvPicPr>
        <p:blipFill>
          <a:blip r:embed="rId2"/>
          <a:stretch>
            <a:fillRect/>
          </a:stretch>
        </p:blipFill>
        <p:spPr>
          <a:xfrm>
            <a:off x="720624" y="4836449"/>
            <a:ext cx="9448423" cy="1951038"/>
          </a:xfrm>
          <a:prstGeom prst="rect">
            <a:avLst/>
          </a:prstGeom>
        </p:spPr>
      </p:pic>
    </p:spTree>
    <p:extLst>
      <p:ext uri="{BB962C8B-B14F-4D97-AF65-F5344CB8AC3E}">
        <p14:creationId xmlns:p14="http://schemas.microsoft.com/office/powerpoint/2010/main" val="123716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25</a:t>
            </a:fld>
            <a:endParaRPr lang="en-US"/>
          </a:p>
        </p:txBody>
      </p:sp>
      <p:pic>
        <p:nvPicPr>
          <p:cNvPr id="5" name="Picture 4"/>
          <p:cNvPicPr>
            <a:picLocks noChangeAspect="1"/>
          </p:cNvPicPr>
          <p:nvPr/>
        </p:nvPicPr>
        <p:blipFill>
          <a:blip r:embed="rId2"/>
          <a:stretch>
            <a:fillRect/>
          </a:stretch>
        </p:blipFill>
        <p:spPr>
          <a:xfrm>
            <a:off x="1753535" y="1524000"/>
            <a:ext cx="7382602" cy="4247688"/>
          </a:xfrm>
          <a:prstGeom prst="rect">
            <a:avLst/>
          </a:prstGeom>
        </p:spPr>
      </p:pic>
    </p:spTree>
    <p:extLst>
      <p:ext uri="{BB962C8B-B14F-4D97-AF65-F5344CB8AC3E}">
        <p14:creationId xmlns:p14="http://schemas.microsoft.com/office/powerpoint/2010/main" val="296626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 (cont.)</a:t>
            </a:r>
          </a:p>
        </p:txBody>
      </p:sp>
      <p:sp>
        <p:nvSpPr>
          <p:cNvPr id="3" name="Content Placeholder 2"/>
          <p:cNvSpPr>
            <a:spLocks noGrp="1"/>
          </p:cNvSpPr>
          <p:nvPr>
            <p:ph idx="1"/>
          </p:nvPr>
        </p:nvSpPr>
        <p:spPr/>
        <p:txBody>
          <a:bodyPr/>
          <a:lstStyle/>
          <a:p>
            <a:r>
              <a:rPr lang="en-US" dirty="0"/>
              <a:t>Mapping By Convention</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26</a:t>
            </a:fld>
            <a:endParaRPr lang="en-US"/>
          </a:p>
        </p:txBody>
      </p:sp>
      <p:pic>
        <p:nvPicPr>
          <p:cNvPr id="5" name="Picture 4"/>
          <p:cNvPicPr>
            <a:picLocks noChangeAspect="1"/>
          </p:cNvPicPr>
          <p:nvPr/>
        </p:nvPicPr>
        <p:blipFill>
          <a:blip r:embed="rId2"/>
          <a:stretch>
            <a:fillRect/>
          </a:stretch>
        </p:blipFill>
        <p:spPr>
          <a:xfrm>
            <a:off x="2057400" y="1921951"/>
            <a:ext cx="6477161" cy="4313939"/>
          </a:xfrm>
          <a:prstGeom prst="rect">
            <a:avLst/>
          </a:prstGeom>
        </p:spPr>
      </p:pic>
    </p:spTree>
    <p:extLst>
      <p:ext uri="{BB962C8B-B14F-4D97-AF65-F5344CB8AC3E}">
        <p14:creationId xmlns:p14="http://schemas.microsoft.com/office/powerpoint/2010/main" val="266156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Spring Framework: @</a:t>
            </a:r>
            <a:r>
              <a:rPr lang="en-US" dirty="0" err="1"/>
              <a:t>RestController</a:t>
            </a:r>
            <a:r>
              <a:rPr lang="en-US" dirty="0"/>
              <a:t> vs. @Controller</a:t>
            </a:r>
          </a:p>
        </p:txBody>
      </p:sp>
      <p:sp>
        <p:nvSpPr>
          <p:cNvPr id="3" name="Content Placeholder 2"/>
          <p:cNvSpPr>
            <a:spLocks noGrp="1"/>
          </p:cNvSpPr>
          <p:nvPr>
            <p:ph idx="1"/>
          </p:nvPr>
        </p:nvSpPr>
        <p:spPr/>
        <p:txBody>
          <a:bodyPr>
            <a:normAutofit lnSpcReduction="10000"/>
          </a:bodyPr>
          <a:lstStyle/>
          <a:p>
            <a:r>
              <a:rPr lang="en-US" dirty="0"/>
              <a:t>Spring MVC REST Workflow</a:t>
            </a:r>
          </a:p>
          <a:p>
            <a:pPr marL="457200" indent="-457200">
              <a:buFont typeface="+mj-lt"/>
              <a:buAutoNum type="arabicPeriod"/>
            </a:pPr>
            <a:r>
              <a:rPr lang="en-US" dirty="0"/>
              <a:t>The client sends a request to a web service in URI form.</a:t>
            </a:r>
          </a:p>
          <a:p>
            <a:pPr marL="457200" indent="-457200">
              <a:buFont typeface="+mj-lt"/>
              <a:buAutoNum type="arabicPeriod"/>
            </a:pPr>
            <a:r>
              <a:rPr lang="en-US" dirty="0"/>
              <a:t>The request is intercepted by the </a:t>
            </a:r>
            <a:r>
              <a:rPr lang="en-US" dirty="0" err="1"/>
              <a:t>DispatcherServlet</a:t>
            </a:r>
            <a:r>
              <a:rPr lang="en-US" dirty="0"/>
              <a:t> which looks for Handler Mappings and its type. </a:t>
            </a:r>
          </a:p>
          <a:p>
            <a:pPr lvl="1"/>
            <a:r>
              <a:rPr lang="en-US" dirty="0"/>
              <a:t>The Handler Mappings section defined in the application context file tells </a:t>
            </a:r>
            <a:r>
              <a:rPr lang="en-US" dirty="0" err="1"/>
              <a:t>DispatcherServlet</a:t>
            </a:r>
            <a:r>
              <a:rPr lang="en-US" dirty="0"/>
              <a:t> which strategy to use to find controllers based on the incoming request.</a:t>
            </a:r>
          </a:p>
          <a:p>
            <a:pPr lvl="1"/>
            <a:r>
              <a:rPr lang="en-US" dirty="0"/>
              <a:t>Spring MVC supports three different types of mapping request URIs to controllers: annotation, name conventions, and explicit mappings.</a:t>
            </a:r>
          </a:p>
          <a:p>
            <a:pPr marL="457200" indent="-457200">
              <a:buFont typeface="+mj-lt"/>
              <a:buAutoNum type="arabicPeriod"/>
            </a:pPr>
            <a:r>
              <a:rPr lang="en-US" dirty="0"/>
              <a:t>Requests are processed by the Controller and the response is returned to the </a:t>
            </a:r>
            <a:r>
              <a:rPr lang="en-US" dirty="0" err="1"/>
              <a:t>DispatcherServlet</a:t>
            </a:r>
            <a:r>
              <a:rPr lang="en-US" dirty="0"/>
              <a:t> which then dispatches to the view.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27</a:t>
            </a:fld>
            <a:endParaRPr lang="en-US"/>
          </a:p>
        </p:txBody>
      </p:sp>
    </p:spTree>
    <p:extLst>
      <p:ext uri="{BB962C8B-B14F-4D97-AF65-F5344CB8AC3E}">
        <p14:creationId xmlns:p14="http://schemas.microsoft.com/office/powerpoint/2010/main" val="126278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Spring Framework: @</a:t>
            </a:r>
            <a:r>
              <a:rPr lang="en-US" dirty="0" err="1"/>
              <a:t>RestController</a:t>
            </a:r>
            <a:r>
              <a:rPr lang="en-US" dirty="0"/>
              <a:t> vs. @Controller (cont.)</a:t>
            </a:r>
          </a:p>
        </p:txBody>
      </p:sp>
      <p:sp>
        <p:nvSpPr>
          <p:cNvPr id="3" name="Content Placeholder 2"/>
          <p:cNvSpPr>
            <a:spLocks noGrp="1"/>
          </p:cNvSpPr>
          <p:nvPr>
            <p:ph idx="1"/>
          </p:nvPr>
        </p:nvSpPr>
        <p:spPr/>
        <p:txBody>
          <a:bodyPr/>
          <a:lstStyle/>
          <a:p>
            <a:pPr marL="0" indent="0">
              <a:buNone/>
            </a:pPr>
            <a:r>
              <a:rPr lang="en-US" b="1" dirty="0"/>
              <a:t>Using the @</a:t>
            </a:r>
            <a:r>
              <a:rPr lang="en-US" b="1" dirty="0" err="1"/>
              <a:t>ResponseBody</a:t>
            </a:r>
            <a:r>
              <a:rPr lang="en-US" b="1" dirty="0"/>
              <a:t> Annotation</a:t>
            </a:r>
          </a:p>
          <a:p>
            <a:r>
              <a:rPr lang="en-US" dirty="0"/>
              <a:t>When you use the @</a:t>
            </a:r>
            <a:r>
              <a:rPr lang="en-US" dirty="0" err="1"/>
              <a:t>ResponseBody</a:t>
            </a:r>
            <a:r>
              <a:rPr lang="en-US" dirty="0"/>
              <a:t> annotation on a method, Spring converts the return value and writes it to the http response automatically. Each method in the Controller class must be annotated with @</a:t>
            </a:r>
            <a:r>
              <a:rPr lang="en-US" dirty="0" err="1"/>
              <a:t>ResponseBody</a:t>
            </a:r>
            <a:r>
              <a:rPr lang="en-US" dirty="0"/>
              <a:t>.</a:t>
            </a:r>
          </a:p>
          <a:p>
            <a:r>
              <a:rPr lang="en-US" dirty="0"/>
              <a:t>@</a:t>
            </a:r>
            <a:r>
              <a:rPr lang="en-US" dirty="0" err="1"/>
              <a:t>ResponseBody</a:t>
            </a:r>
            <a:r>
              <a:rPr lang="en-US" dirty="0"/>
              <a:t> annotation instructs Spring MVC to serialize the Student to the client.</a:t>
            </a:r>
          </a:p>
          <a:p>
            <a:r>
              <a:rPr lang="en-US" dirty="0"/>
              <a:t>Spring MVC automatically serializes to JSON because the client accepts that content type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28</a:t>
            </a:fld>
            <a:endParaRPr lang="en-US"/>
          </a:p>
        </p:txBody>
      </p:sp>
      <p:pic>
        <p:nvPicPr>
          <p:cNvPr id="5" name="Picture 4"/>
          <p:cNvPicPr>
            <a:picLocks noChangeAspect="1"/>
          </p:cNvPicPr>
          <p:nvPr/>
        </p:nvPicPr>
        <p:blipFill>
          <a:blip r:embed="rId2"/>
          <a:stretch>
            <a:fillRect/>
          </a:stretch>
        </p:blipFill>
        <p:spPr>
          <a:xfrm>
            <a:off x="2133600" y="5019836"/>
            <a:ext cx="7841845" cy="1838164"/>
          </a:xfrm>
          <a:prstGeom prst="rect">
            <a:avLst/>
          </a:prstGeom>
        </p:spPr>
      </p:pic>
    </p:spTree>
    <p:extLst>
      <p:ext uri="{BB962C8B-B14F-4D97-AF65-F5344CB8AC3E}">
        <p14:creationId xmlns:p14="http://schemas.microsoft.com/office/powerpoint/2010/main" val="347729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p>
        </p:txBody>
      </p:sp>
      <p:sp>
        <p:nvSpPr>
          <p:cNvPr id="3" name="Content Placeholder 2"/>
          <p:cNvSpPr>
            <a:spLocks noGrp="1"/>
          </p:cNvSpPr>
          <p:nvPr>
            <p:ph idx="1"/>
          </p:nvPr>
        </p:nvSpPr>
        <p:spPr>
          <a:xfrm>
            <a:off x="249382" y="1371600"/>
            <a:ext cx="10390909" cy="5486400"/>
          </a:xfrm>
        </p:spPr>
        <p:txBody>
          <a:bodyPr>
            <a:normAutofit lnSpcReduction="10000"/>
          </a:bodyPr>
          <a:lstStyle/>
          <a:p>
            <a:r>
              <a:rPr lang="en-US" dirty="0"/>
              <a:t>Controllers and view share a Java object referred as model, (‘M’ in MVC)</a:t>
            </a:r>
          </a:p>
          <a:p>
            <a:r>
              <a:rPr lang="en-US" dirty="0"/>
              <a:t>A model can be of the type </a:t>
            </a:r>
            <a:r>
              <a:rPr lang="en-US" i="1" dirty="0"/>
              <a:t>Model </a:t>
            </a:r>
            <a:r>
              <a:rPr lang="en-US" dirty="0"/>
              <a:t>or can be a </a:t>
            </a:r>
            <a:r>
              <a:rPr lang="en-US" i="1" dirty="0"/>
              <a:t>Map </a:t>
            </a:r>
            <a:r>
              <a:rPr lang="en-US" dirty="0"/>
              <a:t>that can represent the model.</a:t>
            </a:r>
          </a:p>
          <a:p>
            <a:r>
              <a:rPr lang="en-US" dirty="0"/>
              <a:t>The view uses this to display dynamic data that has been given by the controller</a:t>
            </a:r>
          </a:p>
          <a:p>
            <a:endParaRPr lang="en-US" dirty="0"/>
          </a:p>
          <a:p>
            <a:pPr marL="0" indent="0">
              <a:buNone/>
            </a:pPr>
            <a:endParaRPr lang="en-US" dirty="0"/>
          </a:p>
          <a:p>
            <a:endParaRPr lang="en-US" dirty="0"/>
          </a:p>
          <a:p>
            <a:endParaRPr lang="en-US" dirty="0"/>
          </a:p>
          <a:p>
            <a:r>
              <a:rPr lang="en-US" dirty="0"/>
              <a:t>In View:</a:t>
            </a:r>
          </a:p>
          <a:p>
            <a:pPr marL="0" indent="0" algn="l">
              <a:buNone/>
            </a:pPr>
            <a:r>
              <a:rPr lang="en-US" i="1" dirty="0"/>
              <a:t>&lt;html&gt;</a:t>
            </a:r>
            <a:br>
              <a:rPr lang="en-US" i="1" dirty="0"/>
            </a:br>
            <a:r>
              <a:rPr lang="en-US" i="1" dirty="0"/>
              <a:t>	body&gt;&lt;h1&gt;${message}&lt;/h1&gt;&lt;/body&gt;</a:t>
            </a:r>
            <a:br>
              <a:rPr lang="en-US" i="1" dirty="0"/>
            </a:br>
            <a:r>
              <a:rPr lang="en-US" i="1" dirty="0"/>
              <a:t>&lt;/html&gt; </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29</a:t>
            </a:fld>
            <a:endParaRPr lang="en-US"/>
          </a:p>
        </p:txBody>
      </p:sp>
      <p:pic>
        <p:nvPicPr>
          <p:cNvPr id="5" name="Picture 4"/>
          <p:cNvPicPr>
            <a:picLocks noChangeAspect="1"/>
          </p:cNvPicPr>
          <p:nvPr/>
        </p:nvPicPr>
        <p:blipFill>
          <a:blip r:embed="rId2"/>
          <a:stretch>
            <a:fillRect/>
          </a:stretch>
        </p:blipFill>
        <p:spPr>
          <a:xfrm>
            <a:off x="2590800" y="3583826"/>
            <a:ext cx="7281863" cy="2231323"/>
          </a:xfrm>
          <a:prstGeom prst="rect">
            <a:avLst/>
          </a:prstGeom>
        </p:spPr>
      </p:pic>
    </p:spTree>
    <p:extLst>
      <p:ext uri="{BB962C8B-B14F-4D97-AF65-F5344CB8AC3E}">
        <p14:creationId xmlns:p14="http://schemas.microsoft.com/office/powerpoint/2010/main" val="394178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MVC pattern </a:t>
            </a:r>
          </a:p>
        </p:txBody>
      </p:sp>
      <p:sp>
        <p:nvSpPr>
          <p:cNvPr id="3" name="Content Placeholder 2"/>
          <p:cNvSpPr>
            <a:spLocks noGrp="1"/>
          </p:cNvSpPr>
          <p:nvPr>
            <p:ph idx="1"/>
          </p:nvPr>
        </p:nvSpPr>
        <p:spPr/>
        <p:txBody>
          <a:bodyPr/>
          <a:lstStyle/>
          <a:p>
            <a:r>
              <a:rPr lang="en-US" dirty="0"/>
              <a:t>MVC pattern breaks an application into three parts:</a:t>
            </a:r>
          </a:p>
          <a:p>
            <a:pPr lvl="1"/>
            <a:r>
              <a:rPr lang="en-US" dirty="0"/>
              <a:t>Model: The domain object model / service layer</a:t>
            </a:r>
          </a:p>
          <a:p>
            <a:pPr lvl="1"/>
            <a:r>
              <a:rPr lang="en-US" dirty="0"/>
              <a:t>View: Template code / markup</a:t>
            </a:r>
          </a:p>
          <a:p>
            <a:pPr lvl="1"/>
            <a:r>
              <a:rPr lang="en-US" dirty="0"/>
              <a:t>Controller: Presentation logic / action classes</a:t>
            </a:r>
          </a:p>
          <a:p>
            <a:r>
              <a:rPr lang="en-US" dirty="0"/>
              <a:t>MVC defines interaction between components to</a:t>
            </a:r>
            <a:br>
              <a:rPr lang="en-US" dirty="0"/>
            </a:br>
            <a:r>
              <a:rPr lang="en-US" dirty="0"/>
              <a:t>promote separation of concerns and loose coupling</a:t>
            </a:r>
          </a:p>
          <a:p>
            <a:pPr lvl="1"/>
            <a:r>
              <a:rPr lang="en-US" dirty="0"/>
              <a:t>Each file has one responsibility</a:t>
            </a:r>
          </a:p>
          <a:p>
            <a:pPr lvl="1"/>
            <a:r>
              <a:rPr lang="en-US" dirty="0"/>
              <a:t>Enables division of labor between programmers and designers</a:t>
            </a:r>
          </a:p>
          <a:p>
            <a:pPr lvl="1"/>
            <a:r>
              <a:rPr lang="en-US" dirty="0"/>
              <a:t>Facilitates unit testing</a:t>
            </a:r>
          </a:p>
          <a:p>
            <a:pPr lvl="1"/>
            <a:r>
              <a:rPr lang="en-US" dirty="0"/>
              <a:t>Easier to understand, change and debug</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spTree>
    <p:extLst>
      <p:ext uri="{BB962C8B-B14F-4D97-AF65-F5344CB8AC3E}">
        <p14:creationId xmlns:p14="http://schemas.microsoft.com/office/powerpoint/2010/main" val="203107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ModelAndView</a:t>
            </a:r>
            <a:r>
              <a:rPr lang="en-US" dirty="0"/>
              <a:t> object in Spring MVC</a:t>
            </a:r>
          </a:p>
        </p:txBody>
      </p:sp>
      <p:sp>
        <p:nvSpPr>
          <p:cNvPr id="3" name="Content Placeholder 2"/>
          <p:cNvSpPr>
            <a:spLocks noGrp="1"/>
          </p:cNvSpPr>
          <p:nvPr>
            <p:ph idx="1"/>
          </p:nvPr>
        </p:nvSpPr>
        <p:spPr/>
        <p:txBody>
          <a:bodyPr/>
          <a:lstStyle/>
          <a:p>
            <a:r>
              <a:rPr lang="en-US" dirty="0" err="1"/>
              <a:t>ModelAndView</a:t>
            </a:r>
            <a:r>
              <a:rPr lang="en-US" dirty="0"/>
              <a:t> is an object that holds both the model and view. The handler returns the </a:t>
            </a:r>
            <a:r>
              <a:rPr lang="en-US" dirty="0" err="1"/>
              <a:t>ModelAndView</a:t>
            </a:r>
            <a:r>
              <a:rPr lang="en-US" dirty="0"/>
              <a:t> object and </a:t>
            </a:r>
            <a:r>
              <a:rPr lang="en-US" dirty="0" err="1"/>
              <a:t>DispatcherServlet</a:t>
            </a:r>
            <a:r>
              <a:rPr lang="en-US" dirty="0"/>
              <a:t> resolves the view using View Resolvers and View.</a:t>
            </a:r>
          </a:p>
          <a:p>
            <a:endParaRPr lang="en-US" dirty="0"/>
          </a:p>
          <a:p>
            <a:r>
              <a:rPr lang="en-US" dirty="0"/>
              <a:t>The View is an object which contains view name in the form of the String and model is a map to add multiple objects.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30</a:t>
            </a:fld>
            <a:endParaRPr lang="en-US"/>
          </a:p>
        </p:txBody>
      </p:sp>
      <p:sp>
        <p:nvSpPr>
          <p:cNvPr id="5" name="Rectangle 1"/>
          <p:cNvSpPr>
            <a:spLocks noChangeArrowheads="1"/>
          </p:cNvSpPr>
          <p:nvPr/>
        </p:nvSpPr>
        <p:spPr bwMode="auto">
          <a:xfrm>
            <a:off x="685800" y="4293276"/>
            <a:ext cx="9825924"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ModelAndView</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model </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new</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ModelAndView</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employeeDetails</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model</a:t>
            </a:r>
            <a:r>
              <a:rPr kumimoji="0" lang="en-US" altLang="en-US" sz="2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a:ln>
                  <a:noFill/>
                </a:ln>
                <a:solidFill>
                  <a:srgbClr val="0000CC"/>
                </a:solidFill>
                <a:effectLst/>
                <a:latin typeface="Courier New" panose="02070309020205020404" pitchFamily="49" charset="0"/>
                <a:cs typeface="Courier New" panose="02070309020205020404" pitchFamily="49" charset="0"/>
              </a:rPr>
              <a:t>addObject</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employeeObj</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new</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EmployeeBean</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123</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model</a:t>
            </a:r>
            <a:r>
              <a:rPr kumimoji="0" lang="en-US" altLang="en-US" sz="2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a:ln>
                  <a:noFill/>
                </a:ln>
                <a:solidFill>
                  <a:srgbClr val="0000CC"/>
                </a:solidFill>
                <a:effectLst/>
                <a:latin typeface="Courier New" panose="02070309020205020404" pitchFamily="49" charset="0"/>
                <a:cs typeface="Courier New" panose="02070309020205020404" pitchFamily="49" charset="0"/>
              </a:rPr>
              <a:t>addObject</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msg</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"Employee information."</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model</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9049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ModelAttribute</a:t>
            </a:r>
            <a:r>
              <a:rPr lang="en-US" dirty="0"/>
              <a:t> from Controller </a:t>
            </a:r>
          </a:p>
        </p:txBody>
      </p:sp>
      <p:sp>
        <p:nvSpPr>
          <p:cNvPr id="3" name="Content Placeholder 2"/>
          <p:cNvSpPr>
            <a:spLocks noGrp="1"/>
          </p:cNvSpPr>
          <p:nvPr>
            <p:ph idx="1"/>
          </p:nvPr>
        </p:nvSpPr>
        <p:spPr/>
        <p:txBody>
          <a:bodyPr/>
          <a:lstStyle/>
          <a:p>
            <a:r>
              <a:rPr lang="en-US" dirty="0"/>
              <a:t>You can also use </a:t>
            </a:r>
            <a:r>
              <a:rPr lang="en-US" b="1" i="1" dirty="0"/>
              <a:t>@</a:t>
            </a:r>
            <a:r>
              <a:rPr lang="en-US" b="1" i="1" dirty="0" err="1"/>
              <a:t>ModelAttribute</a:t>
            </a:r>
            <a:r>
              <a:rPr lang="en-US" b="1" i="1" dirty="0"/>
              <a:t> </a:t>
            </a:r>
            <a:r>
              <a:rPr lang="en-US" dirty="0"/>
              <a:t>in controller to directly load URL value into the model</a:t>
            </a:r>
          </a:p>
          <a:p>
            <a:r>
              <a:rPr lang="en-US" dirty="0"/>
              <a:t>A Model can represent objects that can be retrieved from database or files as well</a:t>
            </a:r>
          </a:p>
          <a:p>
            <a:r>
              <a:rPr lang="en-US" dirty="0"/>
              <a:t>Model should not have logic, rather the controller should get the model and “transform” the model based on the request, while sending it to the View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31</a:t>
            </a:fld>
            <a:endParaRPr lang="en-US"/>
          </a:p>
        </p:txBody>
      </p:sp>
    </p:spTree>
    <p:extLst>
      <p:ext uri="{BB962C8B-B14F-4D97-AF65-F5344CB8AC3E}">
        <p14:creationId xmlns:p14="http://schemas.microsoft.com/office/powerpoint/2010/main" val="12202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r>
              <a:rPr lang="en-US" dirty="0"/>
              <a:t>Spring MVC integrates with many view technologies:</a:t>
            </a:r>
          </a:p>
          <a:p>
            <a:pPr lvl="1" algn="l"/>
            <a:r>
              <a:rPr lang="en-US" dirty="0"/>
              <a:t>JSP</a:t>
            </a:r>
          </a:p>
          <a:p>
            <a:pPr lvl="1" algn="l"/>
            <a:r>
              <a:rPr lang="en-US" dirty="0"/>
              <a:t>Velocity</a:t>
            </a:r>
          </a:p>
          <a:p>
            <a:pPr lvl="1" algn="l"/>
            <a:r>
              <a:rPr lang="en-US" dirty="0" err="1"/>
              <a:t>Freemarker</a:t>
            </a:r>
            <a:endParaRPr lang="en-US" dirty="0"/>
          </a:p>
          <a:p>
            <a:pPr lvl="1" algn="l"/>
            <a:r>
              <a:rPr lang="en-US" dirty="0" err="1"/>
              <a:t>JasperReports</a:t>
            </a:r>
            <a:endParaRPr lang="en-US" dirty="0"/>
          </a:p>
          <a:p>
            <a:r>
              <a:rPr lang="en-US" dirty="0"/>
              <a:t>Values sent to controller with POST or GET as usual</a:t>
            </a:r>
          </a:p>
          <a:p>
            <a:r>
              <a:rPr lang="en-US" dirty="0"/>
              <a:t>Values made available to the view by the controller</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32</a:t>
            </a:fld>
            <a:endParaRPr lang="en-US"/>
          </a:p>
        </p:txBody>
      </p:sp>
    </p:spTree>
    <p:extLst>
      <p:ext uri="{BB962C8B-B14F-4D97-AF65-F5344CB8AC3E}">
        <p14:creationId xmlns:p14="http://schemas.microsoft.com/office/powerpoint/2010/main" val="81615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Spring’s form tag library</a:t>
            </a:r>
          </a:p>
        </p:txBody>
      </p:sp>
      <p:sp>
        <p:nvSpPr>
          <p:cNvPr id="3" name="Content Placeholder 2"/>
          <p:cNvSpPr>
            <a:spLocks noGrp="1"/>
          </p:cNvSpPr>
          <p:nvPr>
            <p:ph idx="1"/>
          </p:nvPr>
        </p:nvSpPr>
        <p:spPr/>
        <p:txBody>
          <a:bodyPr/>
          <a:lstStyle/>
          <a:p>
            <a:r>
              <a:rPr lang="en-US" dirty="0"/>
              <a:t>Binding-aware JSP tags for handling form elements</a:t>
            </a:r>
          </a:p>
          <a:p>
            <a:r>
              <a:rPr lang="en-US" dirty="0"/>
              <a:t>Integrated with Spring MVC to give the tags access to the model object and reference data</a:t>
            </a:r>
          </a:p>
          <a:p>
            <a:r>
              <a:rPr lang="en-US" dirty="0"/>
              <a:t>Comes from spring-webmvc.jar</a:t>
            </a:r>
          </a:p>
          <a:p>
            <a:r>
              <a:rPr lang="en-US" dirty="0"/>
              <a:t>Add the following to make the tags available: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33</a:t>
            </a:fld>
            <a:endParaRPr lang="en-US"/>
          </a:p>
        </p:txBody>
      </p:sp>
      <p:sp>
        <p:nvSpPr>
          <p:cNvPr id="5" name="Rectangle 4"/>
          <p:cNvSpPr/>
          <p:nvPr/>
        </p:nvSpPr>
        <p:spPr>
          <a:xfrm>
            <a:off x="381000" y="4114800"/>
            <a:ext cx="9918700" cy="830997"/>
          </a:xfrm>
          <a:prstGeom prst="rect">
            <a:avLst/>
          </a:prstGeom>
        </p:spPr>
        <p:txBody>
          <a:bodyPr wrap="square">
            <a:spAutoFit/>
          </a:bodyPr>
          <a:lstStyle/>
          <a:p>
            <a:r>
              <a:rPr lang="sv-SE" sz="2400" dirty="0">
                <a:latin typeface="Courier New" pitchFamily="49" charset="0"/>
                <a:cs typeface="Courier New" pitchFamily="49" charset="0"/>
              </a:rPr>
              <a:t>&lt;%@ taglib prefix="</a:t>
            </a:r>
            <a:r>
              <a:rPr lang="sv-SE" sz="2400" b="1" dirty="0">
                <a:latin typeface="Courier New" pitchFamily="49" charset="0"/>
                <a:cs typeface="Courier New" pitchFamily="49" charset="0"/>
              </a:rPr>
              <a:t>form</a:t>
            </a:r>
            <a:r>
              <a:rPr lang="sv-SE" sz="2400" dirty="0">
                <a:latin typeface="Courier New" pitchFamily="49" charset="0"/>
                <a:cs typeface="Courier New" pitchFamily="49" charset="0"/>
              </a:rPr>
              <a:t>" uri="</a:t>
            </a:r>
            <a:r>
              <a:rPr lang="sv-SE" sz="2400" b="1" dirty="0">
                <a:latin typeface="Courier New" pitchFamily="49" charset="0"/>
                <a:cs typeface="Courier New" pitchFamily="49" charset="0"/>
              </a:rPr>
              <a:t>http://www.springframework.org/tags/form</a:t>
            </a:r>
            <a:r>
              <a:rPr lang="sv-SE" sz="2400" dirty="0">
                <a:latin typeface="Courier New" pitchFamily="49" charset="0"/>
                <a:cs typeface="Courier New" pitchFamily="49" charset="0"/>
              </a:rPr>
              <a:t>"  %&gt;</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159294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Spring’s form tag library (cont.)</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34</a:t>
            </a:fld>
            <a:endParaRPr lang="en-US"/>
          </a:p>
        </p:txBody>
      </p:sp>
      <p:sp>
        <p:nvSpPr>
          <p:cNvPr id="5" name="Rectangle 4"/>
          <p:cNvSpPr/>
          <p:nvPr/>
        </p:nvSpPr>
        <p:spPr>
          <a:xfrm>
            <a:off x="485485" y="1675167"/>
            <a:ext cx="9918700" cy="707886"/>
          </a:xfrm>
          <a:prstGeom prst="rect">
            <a:avLst/>
          </a:prstGeom>
        </p:spPr>
        <p:txBody>
          <a:bodyPr wrap="square">
            <a:spAutoFit/>
          </a:bodyPr>
          <a:lstStyle/>
          <a:p>
            <a:r>
              <a:rPr lang="sv-SE" sz="2000" dirty="0">
                <a:latin typeface="Courier New" pitchFamily="49" charset="0"/>
                <a:cs typeface="Courier New" pitchFamily="49" charset="0"/>
              </a:rPr>
              <a:t>&lt;%@ taglib prefix="</a:t>
            </a:r>
            <a:r>
              <a:rPr lang="sv-SE" sz="2000" b="1" dirty="0">
                <a:latin typeface="Courier New" pitchFamily="49" charset="0"/>
                <a:cs typeface="Courier New" pitchFamily="49" charset="0"/>
              </a:rPr>
              <a:t>form</a:t>
            </a:r>
            <a:r>
              <a:rPr lang="sv-SE" sz="2000" dirty="0">
                <a:latin typeface="Courier New" pitchFamily="49" charset="0"/>
                <a:cs typeface="Courier New" pitchFamily="49" charset="0"/>
              </a:rPr>
              <a:t>" uri="</a:t>
            </a:r>
            <a:r>
              <a:rPr lang="sv-SE" sz="2000" b="1" dirty="0">
                <a:latin typeface="Courier New" pitchFamily="49" charset="0"/>
                <a:cs typeface="Courier New" pitchFamily="49" charset="0"/>
              </a:rPr>
              <a:t>http://www.springframework.org/tags/form</a:t>
            </a:r>
            <a:r>
              <a:rPr lang="sv-SE" sz="2000" dirty="0">
                <a:latin typeface="Courier New" pitchFamily="49" charset="0"/>
                <a:cs typeface="Courier New" pitchFamily="49" charset="0"/>
              </a:rPr>
              <a:t>"  %&gt;</a:t>
            </a:r>
            <a:endParaRPr lang="en-US" sz="2000" dirty="0">
              <a:latin typeface="Courier New" pitchFamily="49" charset="0"/>
              <a:cs typeface="Courier New" pitchFamily="49" charset="0"/>
            </a:endParaRPr>
          </a:p>
        </p:txBody>
      </p:sp>
      <p:pic>
        <p:nvPicPr>
          <p:cNvPr id="6" name="Picture 5"/>
          <p:cNvPicPr>
            <a:picLocks noChangeAspect="1"/>
          </p:cNvPicPr>
          <p:nvPr/>
        </p:nvPicPr>
        <p:blipFill>
          <a:blip r:embed="rId2"/>
          <a:stretch>
            <a:fillRect/>
          </a:stretch>
        </p:blipFill>
        <p:spPr>
          <a:xfrm>
            <a:off x="1410997" y="2406937"/>
            <a:ext cx="8067675" cy="3524250"/>
          </a:xfrm>
          <a:prstGeom prst="rect">
            <a:avLst/>
          </a:prstGeom>
        </p:spPr>
      </p:pic>
    </p:spTree>
    <p:extLst>
      <p:ext uri="{BB962C8B-B14F-4D97-AF65-F5344CB8AC3E}">
        <p14:creationId xmlns:p14="http://schemas.microsoft.com/office/powerpoint/2010/main" val="166242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attributes: </a:t>
            </a:r>
            <a:r>
              <a:rPr lang="en-US" i="1" dirty="0"/>
              <a:t>path</a:t>
            </a:r>
            <a:r>
              <a:rPr lang="en-US" dirty="0"/>
              <a:t> &amp; </a:t>
            </a:r>
            <a:r>
              <a:rPr lang="en-US" i="1" dirty="0" err="1"/>
              <a:t>modelAttribute</a:t>
            </a:r>
            <a:r>
              <a:rPr lang="en-US" i="1" dirty="0"/>
              <a:t>/</a:t>
            </a:r>
            <a:r>
              <a:rPr lang="en-US" i="1" dirty="0" err="1"/>
              <a:t>commandName</a:t>
            </a:r>
            <a:r>
              <a:rPr lang="en-US" dirty="0"/>
              <a:t> </a:t>
            </a:r>
          </a:p>
        </p:txBody>
      </p:sp>
      <p:sp>
        <p:nvSpPr>
          <p:cNvPr id="3" name="Content Placeholder 2"/>
          <p:cNvSpPr>
            <a:spLocks noGrp="1"/>
          </p:cNvSpPr>
          <p:nvPr>
            <p:ph idx="1"/>
          </p:nvPr>
        </p:nvSpPr>
        <p:spPr/>
        <p:txBody>
          <a:bodyPr/>
          <a:lstStyle/>
          <a:p>
            <a:r>
              <a:rPr lang="en-US" dirty="0" err="1">
                <a:solidFill>
                  <a:srgbClr val="FF0000"/>
                </a:solidFill>
              </a:rPr>
              <a:t>commandName</a:t>
            </a:r>
            <a:r>
              <a:rPr lang="en-US" dirty="0">
                <a:solidFill>
                  <a:srgbClr val="FF0000"/>
                </a:solidFill>
              </a:rPr>
              <a:t>/</a:t>
            </a:r>
            <a:r>
              <a:rPr lang="en-US" dirty="0" err="1">
                <a:solidFill>
                  <a:srgbClr val="FF0000"/>
                </a:solidFill>
              </a:rPr>
              <a:t>modelAttribute</a:t>
            </a:r>
            <a:r>
              <a:rPr lang="en-US" dirty="0">
                <a:solidFill>
                  <a:srgbClr val="FF0000"/>
                </a:solidFill>
              </a:rPr>
              <a:t>: </a:t>
            </a:r>
            <a:r>
              <a:rPr lang="en-US" dirty="0"/>
              <a:t>name of a variable in the request scope or session scope that </a:t>
            </a:r>
            <a:r>
              <a:rPr lang="en-US" dirty="0" err="1"/>
              <a:t>contaims</a:t>
            </a:r>
            <a:r>
              <a:rPr lang="en-US" dirty="0"/>
              <a:t> the information about this form, it should be a been.</a:t>
            </a:r>
          </a:p>
          <a:p>
            <a:r>
              <a:rPr lang="en-US" dirty="0">
                <a:solidFill>
                  <a:srgbClr val="FFC000"/>
                </a:solidFill>
              </a:rPr>
              <a:t>path: </a:t>
            </a:r>
            <a:r>
              <a:rPr lang="en-US" dirty="0"/>
              <a:t>name of a bean property that should be accessed in order to pass the information to from and to the controller.</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35</a:t>
            </a:fld>
            <a:endParaRPr lang="en-US"/>
          </a:p>
        </p:txBody>
      </p:sp>
      <p:pic>
        <p:nvPicPr>
          <p:cNvPr id="6" name="Picture 5"/>
          <p:cNvPicPr>
            <a:picLocks noChangeAspect="1"/>
          </p:cNvPicPr>
          <p:nvPr/>
        </p:nvPicPr>
        <p:blipFill>
          <a:blip r:embed="rId2"/>
          <a:stretch>
            <a:fillRect/>
          </a:stretch>
        </p:blipFill>
        <p:spPr>
          <a:xfrm>
            <a:off x="3048000" y="3475278"/>
            <a:ext cx="6067590" cy="3361113"/>
          </a:xfrm>
          <a:prstGeom prst="rect">
            <a:avLst/>
          </a:prstGeom>
        </p:spPr>
      </p:pic>
    </p:spTree>
    <p:extLst>
      <p:ext uri="{BB962C8B-B14F-4D97-AF65-F5344CB8AC3E}">
        <p14:creationId xmlns:p14="http://schemas.microsoft.com/office/powerpoint/2010/main" val="386657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form</a:t>
            </a:r>
            <a:r>
              <a:rPr lang="en-US" dirty="0"/>
              <a:t> tag</a:t>
            </a:r>
          </a:p>
        </p:txBody>
      </p:sp>
      <p:sp>
        <p:nvSpPr>
          <p:cNvPr id="3" name="Content Placeholder 2"/>
          <p:cNvSpPr>
            <a:spLocks noGrp="1"/>
          </p:cNvSpPr>
          <p:nvPr>
            <p:ph idx="1"/>
          </p:nvPr>
        </p:nvSpPr>
        <p:spPr/>
        <p:txBody>
          <a:bodyPr/>
          <a:lstStyle/>
          <a:p>
            <a:r>
              <a:rPr lang="en-US" dirty="0"/>
              <a:t>Renders a form tag and exposes the binding to inner tags</a:t>
            </a:r>
          </a:p>
          <a:p>
            <a:r>
              <a:rPr lang="en-US" dirty="0"/>
              <a:t>You can specify any HTML attributes that are valid for an HTML form</a:t>
            </a:r>
          </a:p>
          <a:p>
            <a:r>
              <a:rPr lang="en-US" dirty="0"/>
              <a:t>You can also tell it what the form backing object is (it uses ‘</a:t>
            </a:r>
            <a:r>
              <a:rPr lang="en-US" dirty="0">
                <a:solidFill>
                  <a:srgbClr val="00B050"/>
                </a:solidFill>
              </a:rPr>
              <a:t>command</a:t>
            </a:r>
            <a:r>
              <a:rPr lang="en-US" dirty="0"/>
              <a:t>’ by default).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36</a:t>
            </a:fld>
            <a:endParaRPr lang="en-US"/>
          </a:p>
        </p:txBody>
      </p:sp>
      <p:sp>
        <p:nvSpPr>
          <p:cNvPr id="5" name="TextBox 4"/>
          <p:cNvSpPr txBox="1"/>
          <p:nvPr/>
        </p:nvSpPr>
        <p:spPr>
          <a:xfrm>
            <a:off x="687859" y="5195290"/>
            <a:ext cx="8433486" cy="738664"/>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 method=”get” commandName=”person”&gt;</a:t>
            </a:r>
          </a:p>
          <a:p>
            <a:r>
              <a:rPr lang="sv-SE" sz="1400" dirty="0">
                <a:latin typeface="Courier New" pitchFamily="49" charset="0"/>
                <a:cs typeface="Courier New" pitchFamily="49" charset="0"/>
              </a:rPr>
              <a:t>	&lt;form:input path=”name” /&gt;</a:t>
            </a:r>
          </a:p>
          <a:p>
            <a:r>
              <a:rPr lang="sv-SE" sz="1400" dirty="0">
                <a:latin typeface="Courier New" pitchFamily="49" charset="0"/>
                <a:cs typeface="Courier New" pitchFamily="49" charset="0"/>
              </a:rPr>
              <a:t>&lt;/form:form&gt;</a:t>
            </a:r>
            <a:endParaRPr lang="en-US" sz="1400" dirty="0">
              <a:latin typeface="Courier New" pitchFamily="49" charset="0"/>
              <a:cs typeface="Courier New" pitchFamily="49" charset="0"/>
            </a:endParaRPr>
          </a:p>
        </p:txBody>
      </p:sp>
      <p:sp>
        <p:nvSpPr>
          <p:cNvPr id="6" name="TextBox 5"/>
          <p:cNvSpPr txBox="1"/>
          <p:nvPr/>
        </p:nvSpPr>
        <p:spPr>
          <a:xfrm>
            <a:off x="685800" y="6086354"/>
            <a:ext cx="8433486" cy="738664"/>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 method=”get”&gt;</a:t>
            </a:r>
          </a:p>
          <a:p>
            <a:r>
              <a:rPr lang="sv-SE" sz="1400" dirty="0">
                <a:latin typeface="Courier New" pitchFamily="49" charset="0"/>
                <a:cs typeface="Courier New" pitchFamily="49" charset="0"/>
              </a:rPr>
              <a:t>	&lt;input type=”text” name=”name” /&gt;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
        <p:nvSpPr>
          <p:cNvPr id="7" name="TextBox 6"/>
          <p:cNvSpPr txBox="1"/>
          <p:nvPr/>
        </p:nvSpPr>
        <p:spPr>
          <a:xfrm>
            <a:off x="685800" y="3518890"/>
            <a:ext cx="8433486" cy="1384995"/>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@RequestMapping("/person/add")</a:t>
            </a:r>
          </a:p>
          <a:p>
            <a:r>
              <a:rPr lang="sv-SE" sz="1400" dirty="0">
                <a:latin typeface="Courier New" pitchFamily="49" charset="0"/>
                <a:cs typeface="Courier New" pitchFamily="49" charset="0"/>
              </a:rPr>
              <a:t>public String addPerson(Model model) {</a:t>
            </a:r>
          </a:p>
          <a:p>
            <a:r>
              <a:rPr lang="sv-SE" sz="1400" dirty="0">
                <a:latin typeface="Courier New" pitchFamily="49" charset="0"/>
                <a:cs typeface="Courier New" pitchFamily="49" charset="0"/>
              </a:rPr>
              <a:t>	Person person = new Person();</a:t>
            </a:r>
          </a:p>
          <a:p>
            <a:r>
              <a:rPr lang="sv-SE" sz="1400" dirty="0">
                <a:latin typeface="Courier New" pitchFamily="49" charset="0"/>
                <a:cs typeface="Courier New" pitchFamily="49" charset="0"/>
              </a:rPr>
              <a:t>	model.addAttribute(</a:t>
            </a:r>
            <a:r>
              <a:rPr lang="sv-SE" sz="1400" b="1" dirty="0">
                <a:latin typeface="Courier New" pitchFamily="49" charset="0"/>
                <a:cs typeface="Courier New" pitchFamily="49" charset="0"/>
              </a:rPr>
              <a:t>person</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	return "addPerson";</a:t>
            </a:r>
          </a:p>
          <a:p>
            <a:r>
              <a:rPr lang="sv-SE" sz="1400" dirty="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54815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input</a:t>
            </a:r>
            <a:r>
              <a:rPr lang="en-US" dirty="0"/>
              <a:t> tag</a:t>
            </a:r>
          </a:p>
        </p:txBody>
      </p:sp>
      <p:sp>
        <p:nvSpPr>
          <p:cNvPr id="3" name="Content Placeholder 2"/>
          <p:cNvSpPr>
            <a:spLocks noGrp="1"/>
          </p:cNvSpPr>
          <p:nvPr>
            <p:ph idx="1"/>
          </p:nvPr>
        </p:nvSpPr>
        <p:spPr/>
        <p:txBody>
          <a:bodyPr/>
          <a:lstStyle/>
          <a:p>
            <a:r>
              <a:rPr lang="en-US" dirty="0"/>
              <a:t>Renders an HTML input tag with a type of ‘text’</a:t>
            </a:r>
          </a:p>
          <a:p>
            <a:r>
              <a:rPr lang="en-US" dirty="0"/>
              <a:t>You can specify any HTML attributes valid for an HTML input</a:t>
            </a:r>
          </a:p>
          <a:p>
            <a:r>
              <a:rPr lang="en-US" dirty="0"/>
              <a:t>You bind it to your model object by specifying the path relative to the backing object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37</a:t>
            </a:fld>
            <a:endParaRPr lang="en-US"/>
          </a:p>
        </p:txBody>
      </p:sp>
      <p:sp>
        <p:nvSpPr>
          <p:cNvPr id="5" name="TextBox 4"/>
          <p:cNvSpPr txBox="1"/>
          <p:nvPr/>
        </p:nvSpPr>
        <p:spPr>
          <a:xfrm>
            <a:off x="685800" y="5041118"/>
            <a:ext cx="8433486" cy="738664"/>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 method=”get” commandName=”person”&gt;</a:t>
            </a:r>
          </a:p>
          <a:p>
            <a:r>
              <a:rPr lang="sv-SE" sz="1400" dirty="0">
                <a:latin typeface="Courier New" pitchFamily="49" charset="0"/>
                <a:cs typeface="Courier New" pitchFamily="49" charset="0"/>
              </a:rPr>
              <a:t>	&lt;form:input path=”name” /&gt;</a:t>
            </a:r>
          </a:p>
          <a:p>
            <a:r>
              <a:rPr lang="sv-SE" sz="1400" dirty="0">
                <a:latin typeface="Courier New" pitchFamily="49" charset="0"/>
                <a:cs typeface="Courier New" pitchFamily="49" charset="0"/>
              </a:rPr>
              <a:t>&lt;/form:form&gt;</a:t>
            </a:r>
            <a:endParaRPr lang="en-US" sz="1400" dirty="0">
              <a:latin typeface="Courier New" pitchFamily="49" charset="0"/>
              <a:cs typeface="Courier New" pitchFamily="49" charset="0"/>
            </a:endParaRPr>
          </a:p>
        </p:txBody>
      </p:sp>
      <p:sp>
        <p:nvSpPr>
          <p:cNvPr id="6" name="TextBox 5"/>
          <p:cNvSpPr txBox="1"/>
          <p:nvPr/>
        </p:nvSpPr>
        <p:spPr>
          <a:xfrm>
            <a:off x="683741" y="5955518"/>
            <a:ext cx="8433486" cy="738664"/>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 method=”get”&gt;</a:t>
            </a:r>
          </a:p>
          <a:p>
            <a:r>
              <a:rPr lang="sv-SE" sz="1400" dirty="0">
                <a:latin typeface="Courier New" pitchFamily="49" charset="0"/>
                <a:cs typeface="Courier New" pitchFamily="49" charset="0"/>
              </a:rPr>
              <a:t>	&lt;input type=”text” name=”</a:t>
            </a:r>
            <a:r>
              <a:rPr lang="sv-SE" sz="1400">
                <a:latin typeface="Courier New" pitchFamily="49" charset="0"/>
                <a:cs typeface="Courier New" pitchFamily="49" charset="0"/>
              </a:rPr>
              <a:t>name” value=”Spencer” </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
        <p:nvSpPr>
          <p:cNvPr id="7" name="TextBox 6"/>
          <p:cNvSpPr txBox="1"/>
          <p:nvPr/>
        </p:nvSpPr>
        <p:spPr>
          <a:xfrm>
            <a:off x="683741" y="3265182"/>
            <a:ext cx="8433486" cy="1600438"/>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@RequestMapping("/person/add")</a:t>
            </a:r>
          </a:p>
          <a:p>
            <a:r>
              <a:rPr lang="sv-SE" sz="1400" dirty="0">
                <a:latin typeface="Courier New" pitchFamily="49" charset="0"/>
                <a:cs typeface="Courier New" pitchFamily="49" charset="0"/>
              </a:rPr>
              <a:t>public String addPerson(Model model) {</a:t>
            </a:r>
          </a:p>
          <a:p>
            <a:r>
              <a:rPr lang="sv-SE" sz="1400" dirty="0">
                <a:latin typeface="Courier New" pitchFamily="49" charset="0"/>
                <a:cs typeface="Courier New" pitchFamily="49" charset="0"/>
              </a:rPr>
              <a:t>	Person person = new Person();</a:t>
            </a:r>
          </a:p>
          <a:p>
            <a:r>
              <a:rPr lang="sv-SE" sz="1400" dirty="0">
                <a:latin typeface="Courier New" pitchFamily="49" charset="0"/>
                <a:cs typeface="Courier New" pitchFamily="49" charset="0"/>
              </a:rPr>
              <a:t>	person.setName(”Spencer”);</a:t>
            </a:r>
          </a:p>
          <a:p>
            <a:r>
              <a:rPr lang="sv-SE" sz="1400" dirty="0">
                <a:latin typeface="Courier New" pitchFamily="49" charset="0"/>
                <a:cs typeface="Courier New" pitchFamily="49" charset="0"/>
              </a:rPr>
              <a:t>	model.addAttribute(</a:t>
            </a:r>
            <a:r>
              <a:rPr lang="sv-SE" sz="1400" b="1" dirty="0">
                <a:latin typeface="Courier New" pitchFamily="49" charset="0"/>
                <a:cs typeface="Courier New" pitchFamily="49" charset="0"/>
              </a:rPr>
              <a:t>person</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	return "addPerson";</a:t>
            </a:r>
          </a:p>
          <a:p>
            <a:r>
              <a:rPr lang="sv-SE" sz="1400" dirty="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14055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checkbox</a:t>
            </a:r>
            <a:r>
              <a:rPr lang="en-US" dirty="0"/>
              <a:t> tag</a:t>
            </a:r>
          </a:p>
        </p:txBody>
      </p:sp>
      <p:sp>
        <p:nvSpPr>
          <p:cNvPr id="3" name="Content Placeholder 2"/>
          <p:cNvSpPr>
            <a:spLocks noGrp="1"/>
          </p:cNvSpPr>
          <p:nvPr>
            <p:ph idx="1"/>
          </p:nvPr>
        </p:nvSpPr>
        <p:spPr/>
        <p:txBody>
          <a:bodyPr/>
          <a:lstStyle/>
          <a:p>
            <a:r>
              <a:rPr lang="en-US" dirty="0"/>
              <a:t>Renders an HTML input tag with a type of ‘checkbox’</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38</a:t>
            </a:fld>
            <a:endParaRPr lang="en-US"/>
          </a:p>
        </p:txBody>
      </p:sp>
      <p:sp>
        <p:nvSpPr>
          <p:cNvPr id="5" name="TextBox 4"/>
          <p:cNvSpPr txBox="1"/>
          <p:nvPr/>
        </p:nvSpPr>
        <p:spPr>
          <a:xfrm>
            <a:off x="694037" y="3240107"/>
            <a:ext cx="8433486" cy="1169551"/>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 commandName=”person”&gt;</a:t>
            </a:r>
          </a:p>
          <a:p>
            <a:pPr lvl="1"/>
            <a:r>
              <a:rPr lang="sv-SE" sz="1400" dirty="0">
                <a:latin typeface="Courier New" pitchFamily="49" charset="0"/>
                <a:cs typeface="Courier New" pitchFamily="49" charset="0"/>
              </a:rPr>
              <a:t>&lt;form:checkbox path=”admin” /&gt;</a:t>
            </a:r>
          </a:p>
          <a:p>
            <a:pPr lvl="1"/>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form:checkbox</a:t>
            </a:r>
            <a:r>
              <a:rPr lang="en-US" sz="1400" dirty="0">
                <a:latin typeface="Courier New" pitchFamily="49" charset="0"/>
                <a:cs typeface="Courier New" pitchFamily="49" charset="0"/>
              </a:rPr>
              <a:t> path=“languages” value=“Java” /&gt;</a:t>
            </a:r>
          </a:p>
          <a:p>
            <a:pPr lvl="1"/>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form:checkbox</a:t>
            </a:r>
            <a:r>
              <a:rPr lang="en-US" sz="1400" dirty="0">
                <a:latin typeface="Courier New" pitchFamily="49" charset="0"/>
                <a:cs typeface="Courier New" pitchFamily="49" charset="0"/>
              </a:rPr>
              <a:t> path=“languages” value=“</a:t>
            </a:r>
            <a:r>
              <a:rPr lang="en-US" sz="1400" dirty="0" err="1">
                <a:latin typeface="Courier New" pitchFamily="49" charset="0"/>
                <a:cs typeface="Courier New" pitchFamily="49" charset="0"/>
              </a:rPr>
              <a:t>Scala</a:t>
            </a:r>
            <a:r>
              <a:rPr lang="en-US" sz="1400" dirty="0">
                <a:latin typeface="Courier New" pitchFamily="49" charset="0"/>
                <a:cs typeface="Courier New" pitchFamily="49" charset="0"/>
              </a:rPr>
              <a:t>” /&gt;</a:t>
            </a:r>
          </a:p>
          <a:p>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form:form</a:t>
            </a:r>
            <a:r>
              <a:rPr lang="en-US" sz="1400" dirty="0">
                <a:latin typeface="Courier New" pitchFamily="49" charset="0"/>
                <a:cs typeface="Courier New" pitchFamily="49" charset="0"/>
              </a:rPr>
              <a:t>&gt;</a:t>
            </a:r>
            <a:endParaRPr lang="sv-SE" sz="1400" dirty="0">
              <a:latin typeface="Courier New" pitchFamily="49" charset="0"/>
              <a:cs typeface="Courier New" pitchFamily="49" charset="0"/>
            </a:endParaRPr>
          </a:p>
        </p:txBody>
      </p:sp>
      <p:sp>
        <p:nvSpPr>
          <p:cNvPr id="6" name="TextBox 5"/>
          <p:cNvSpPr txBox="1"/>
          <p:nvPr/>
        </p:nvSpPr>
        <p:spPr>
          <a:xfrm>
            <a:off x="694037" y="4611707"/>
            <a:ext cx="8433486" cy="1169551"/>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&lt;form&gt;</a:t>
            </a:r>
          </a:p>
          <a:p>
            <a:pPr lvl="1"/>
            <a:r>
              <a:rPr lang="sv-SE" sz="1400" dirty="0">
                <a:latin typeface="Courier New" pitchFamily="49" charset="0"/>
                <a:cs typeface="Courier New" pitchFamily="49" charset="0"/>
              </a:rPr>
              <a:t>&lt;input type=”checkbox” name=”admin” value=”true” /&gt;</a:t>
            </a:r>
          </a:p>
          <a:p>
            <a:pPr lvl="1"/>
            <a:r>
              <a:rPr lang="sv-SE" sz="1400" dirty="0">
                <a:latin typeface="Courier New" pitchFamily="49" charset="0"/>
                <a:cs typeface="Courier New" pitchFamily="49" charset="0"/>
              </a:rPr>
              <a:t>&lt;input type=”checkbox” name=”languages” value=”Java” /&gt;</a:t>
            </a:r>
          </a:p>
          <a:p>
            <a:pPr lvl="1"/>
            <a:r>
              <a:rPr lang="sv-SE" sz="1400" dirty="0">
                <a:latin typeface="Courier New" pitchFamily="49" charset="0"/>
                <a:cs typeface="Courier New" pitchFamily="49" charset="0"/>
              </a:rPr>
              <a:t>&lt;input type=”checkbox” name=”languages” value=”Scala” /&gt;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
        <p:nvSpPr>
          <p:cNvPr id="7" name="TextBox 6"/>
          <p:cNvSpPr txBox="1"/>
          <p:nvPr/>
        </p:nvSpPr>
        <p:spPr>
          <a:xfrm>
            <a:off x="685800" y="2133600"/>
            <a:ext cx="8433486" cy="954107"/>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a:latin typeface="Courier New" pitchFamily="49" charset="0"/>
                <a:cs typeface="Courier New" pitchFamily="49" charset="0"/>
              </a:rPr>
              <a:t>public class Person {</a:t>
            </a:r>
          </a:p>
          <a:p>
            <a:r>
              <a:rPr lang="en-US" sz="1400" dirty="0">
                <a:latin typeface="Courier New" pitchFamily="49" charset="0"/>
                <a:cs typeface="Courier New" pitchFamily="49" charset="0"/>
              </a:rPr>
              <a:t>	private </a:t>
            </a:r>
            <a:r>
              <a:rPr lang="en-US" sz="1400" dirty="0" err="1">
                <a:latin typeface="Courier New" pitchFamily="49" charset="0"/>
                <a:cs typeface="Courier New" pitchFamily="49" charset="0"/>
              </a:rPr>
              <a:t>boolean</a:t>
            </a:r>
            <a:r>
              <a:rPr lang="en-US" sz="1400" dirty="0">
                <a:latin typeface="Courier New" pitchFamily="49" charset="0"/>
                <a:cs typeface="Courier New" pitchFamily="49" charset="0"/>
              </a:rPr>
              <a:t> admin;</a:t>
            </a:r>
          </a:p>
          <a:p>
            <a:r>
              <a:rPr lang="en-US" sz="1400" dirty="0">
                <a:latin typeface="Courier New" pitchFamily="49" charset="0"/>
                <a:cs typeface="Courier New" pitchFamily="49" charset="0"/>
              </a:rPr>
              <a:t>	private String[] languages;</a:t>
            </a:r>
          </a:p>
          <a:p>
            <a:r>
              <a:rPr lang="en-US" sz="1400" dirty="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383739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checkboxes</a:t>
            </a:r>
            <a:r>
              <a:rPr lang="en-US" dirty="0"/>
              <a:t> tag</a:t>
            </a:r>
          </a:p>
        </p:txBody>
      </p:sp>
      <p:sp>
        <p:nvSpPr>
          <p:cNvPr id="3" name="Content Placeholder 2"/>
          <p:cNvSpPr>
            <a:spLocks noGrp="1"/>
          </p:cNvSpPr>
          <p:nvPr>
            <p:ph idx="1"/>
          </p:nvPr>
        </p:nvSpPr>
        <p:spPr/>
        <p:txBody>
          <a:bodyPr/>
          <a:lstStyle/>
          <a:p>
            <a:r>
              <a:rPr lang="en-US" dirty="0"/>
              <a:t>Similar to </a:t>
            </a:r>
            <a:r>
              <a:rPr lang="en-US" i="1" dirty="0"/>
              <a:t>checkbox</a:t>
            </a:r>
            <a:r>
              <a:rPr lang="en-US" dirty="0"/>
              <a:t> tag, but creates multiple checkboxes instead of one</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39</a:t>
            </a:fld>
            <a:endParaRPr lang="en-US"/>
          </a:p>
        </p:txBody>
      </p:sp>
      <p:sp>
        <p:nvSpPr>
          <p:cNvPr id="5" name="TextBox 4"/>
          <p:cNvSpPr txBox="1"/>
          <p:nvPr/>
        </p:nvSpPr>
        <p:spPr>
          <a:xfrm>
            <a:off x="691978" y="3617893"/>
            <a:ext cx="8433486" cy="954107"/>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 commandName=”person”&gt;</a:t>
            </a:r>
          </a:p>
          <a:p>
            <a:pPr lvl="1"/>
            <a:r>
              <a:rPr lang="sv-SE" sz="1400" dirty="0">
                <a:latin typeface="Courier New" pitchFamily="49" charset="0"/>
                <a:cs typeface="Courier New" pitchFamily="49" charset="0"/>
              </a:rPr>
              <a:t>&lt;form:checkbox path=”admin” /&gt;</a:t>
            </a:r>
          </a:p>
          <a:p>
            <a:pPr lvl="1"/>
            <a:r>
              <a:rPr lang="sv-SE" sz="1400" dirty="0">
                <a:latin typeface="Courier New" pitchFamily="49" charset="0"/>
                <a:cs typeface="Courier New" pitchFamily="49" charset="0"/>
              </a:rPr>
              <a:t>&lt;form:checkboxes path=”favoriteLanguages” items=”${allLanguages}” /&gt;</a:t>
            </a:r>
          </a:p>
          <a:p>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form:form</a:t>
            </a:r>
            <a:r>
              <a:rPr lang="en-US" sz="1400" dirty="0">
                <a:latin typeface="Courier New" pitchFamily="49" charset="0"/>
                <a:cs typeface="Courier New" pitchFamily="49" charset="0"/>
              </a:rPr>
              <a:t>&gt;</a:t>
            </a:r>
            <a:endParaRPr lang="sv-SE" sz="1400" dirty="0">
              <a:latin typeface="Courier New" pitchFamily="49" charset="0"/>
              <a:cs typeface="Courier New" pitchFamily="49" charset="0"/>
            </a:endParaRPr>
          </a:p>
        </p:txBody>
      </p:sp>
      <p:sp>
        <p:nvSpPr>
          <p:cNvPr id="6" name="TextBox 5"/>
          <p:cNvSpPr txBox="1"/>
          <p:nvPr/>
        </p:nvSpPr>
        <p:spPr>
          <a:xfrm>
            <a:off x="683636" y="4724400"/>
            <a:ext cx="8433486" cy="1169551"/>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&lt;form&gt;</a:t>
            </a:r>
          </a:p>
          <a:p>
            <a:pPr lvl="1"/>
            <a:r>
              <a:rPr lang="sv-SE" sz="1400" dirty="0">
                <a:latin typeface="Courier New" pitchFamily="49" charset="0"/>
                <a:cs typeface="Courier New" pitchFamily="49" charset="0"/>
              </a:rPr>
              <a:t>&lt;input type=”checkbox” name=”admin” value=”true” /&gt;</a:t>
            </a:r>
          </a:p>
          <a:p>
            <a:pPr lvl="1"/>
            <a:r>
              <a:rPr lang="sv-SE" sz="1400" dirty="0">
                <a:latin typeface="Courier New" pitchFamily="49" charset="0"/>
                <a:cs typeface="Courier New" pitchFamily="49" charset="0"/>
              </a:rPr>
              <a:t>&lt;input type=”checkbox” name=” favoriteLanguages” value=”Java” /&gt;</a:t>
            </a:r>
          </a:p>
          <a:p>
            <a:pPr lvl="1"/>
            <a:r>
              <a:rPr lang="sv-SE" sz="1400" dirty="0">
                <a:latin typeface="Courier New" pitchFamily="49" charset="0"/>
                <a:cs typeface="Courier New" pitchFamily="49" charset="0"/>
              </a:rPr>
              <a:t>&lt;input type=”checkbox” name=” favoriteLanguages” value=”Scala” /&gt;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
        <p:nvSpPr>
          <p:cNvPr id="7" name="TextBox 6"/>
          <p:cNvSpPr txBox="1"/>
          <p:nvPr/>
        </p:nvSpPr>
        <p:spPr>
          <a:xfrm>
            <a:off x="685800" y="2286000"/>
            <a:ext cx="8433486" cy="1169551"/>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a:latin typeface="Courier New" pitchFamily="49" charset="0"/>
                <a:cs typeface="Courier New" pitchFamily="49" charset="0"/>
              </a:rPr>
              <a:t>public class Person {</a:t>
            </a:r>
          </a:p>
          <a:p>
            <a:r>
              <a:rPr lang="en-US" sz="1400" dirty="0">
                <a:latin typeface="Courier New" pitchFamily="49" charset="0"/>
                <a:cs typeface="Courier New" pitchFamily="49" charset="0"/>
              </a:rPr>
              <a:t>	private </a:t>
            </a:r>
            <a:r>
              <a:rPr lang="en-US" sz="1400" dirty="0" err="1">
                <a:latin typeface="Courier New" pitchFamily="49" charset="0"/>
                <a:cs typeface="Courier New" pitchFamily="49" charset="0"/>
              </a:rPr>
              <a:t>boolean</a:t>
            </a:r>
            <a:r>
              <a:rPr lang="en-US" sz="1400" dirty="0">
                <a:latin typeface="Courier New" pitchFamily="49" charset="0"/>
                <a:cs typeface="Courier New" pitchFamily="49" charset="0"/>
              </a:rPr>
              <a:t> admin;</a:t>
            </a:r>
          </a:p>
          <a:p>
            <a:r>
              <a:rPr lang="en-US" sz="1400" dirty="0">
                <a:latin typeface="Courier New" pitchFamily="49" charset="0"/>
                <a:cs typeface="Courier New" pitchFamily="49" charset="0"/>
              </a:rPr>
              <a:t>	private String[] </a:t>
            </a:r>
            <a:r>
              <a:rPr lang="en-US" sz="1400" dirty="0" err="1">
                <a:latin typeface="Courier New" pitchFamily="49" charset="0"/>
                <a:cs typeface="Courier New" pitchFamily="49" charset="0"/>
              </a:rPr>
              <a:t>favoriteLanguages</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private List&lt;String&gt; </a:t>
            </a:r>
            <a:r>
              <a:rPr lang="en-US" sz="1400" dirty="0" err="1">
                <a:latin typeface="Courier New" pitchFamily="49" charset="0"/>
                <a:cs typeface="Courier New" pitchFamily="49" charset="0"/>
              </a:rPr>
              <a:t>allLanguages</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46383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MVC Pattern</a:t>
            </a:r>
          </a:p>
        </p:txBody>
      </p:sp>
      <p:sp>
        <p:nvSpPr>
          <p:cNvPr id="3" name="Content Placeholder 2"/>
          <p:cNvSpPr>
            <a:spLocks noGrp="1"/>
          </p:cNvSpPr>
          <p:nvPr>
            <p:ph idx="1"/>
          </p:nvPr>
        </p:nvSpPr>
        <p:spPr/>
        <p:txBody>
          <a:bodyPr/>
          <a:lstStyle/>
          <a:p>
            <a:pPr marL="0" indent="0">
              <a:buNone/>
            </a:pPr>
            <a:r>
              <a:rPr lang="en-US" dirty="0"/>
              <a:t>Separation of application logic and web design through the </a:t>
            </a:r>
            <a:r>
              <a:rPr lang="en-US" i="1" dirty="0"/>
              <a:t>MVC pattern</a:t>
            </a:r>
          </a:p>
          <a:p>
            <a:r>
              <a:rPr lang="en-US" dirty="0"/>
              <a:t>Integration with template languages</a:t>
            </a:r>
          </a:p>
          <a:p>
            <a:r>
              <a:rPr lang="en-US" dirty="0"/>
              <a:t>Some MVC frameworks provide built-in components</a:t>
            </a:r>
          </a:p>
          <a:p>
            <a:r>
              <a:rPr lang="en-US" dirty="0"/>
              <a:t>Other advantages include:</a:t>
            </a:r>
          </a:p>
          <a:p>
            <a:pPr lvl="1"/>
            <a:r>
              <a:rPr lang="en-US" dirty="0"/>
              <a:t>Form validation</a:t>
            </a:r>
          </a:p>
          <a:p>
            <a:pPr lvl="1"/>
            <a:r>
              <a:rPr lang="en-US" dirty="0"/>
              <a:t>Error handling</a:t>
            </a:r>
          </a:p>
          <a:p>
            <a:pPr lvl="1"/>
            <a:r>
              <a:rPr lang="en-US" dirty="0"/>
              <a:t>Request parameter type conversion</a:t>
            </a:r>
          </a:p>
          <a:p>
            <a:pPr lvl="1"/>
            <a:r>
              <a:rPr lang="en-US" dirty="0"/>
              <a:t>Internationalization</a:t>
            </a:r>
          </a:p>
          <a:p>
            <a:pPr lvl="1"/>
            <a:r>
              <a:rPr lang="en-US" dirty="0"/>
              <a:t>IDE integration</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a:t>
            </a:fld>
            <a:endParaRPr lang="en-US"/>
          </a:p>
        </p:txBody>
      </p:sp>
    </p:spTree>
    <p:extLst>
      <p:ext uri="{BB962C8B-B14F-4D97-AF65-F5344CB8AC3E}">
        <p14:creationId xmlns:p14="http://schemas.microsoft.com/office/powerpoint/2010/main" val="110901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password</a:t>
            </a:r>
            <a:r>
              <a:rPr lang="en-US" dirty="0"/>
              <a:t> tag</a:t>
            </a:r>
          </a:p>
        </p:txBody>
      </p:sp>
      <p:sp>
        <p:nvSpPr>
          <p:cNvPr id="3" name="Content Placeholder 2"/>
          <p:cNvSpPr>
            <a:spLocks noGrp="1"/>
          </p:cNvSpPr>
          <p:nvPr>
            <p:ph idx="1"/>
          </p:nvPr>
        </p:nvSpPr>
        <p:spPr/>
        <p:txBody>
          <a:bodyPr/>
          <a:lstStyle/>
          <a:p>
            <a:r>
              <a:rPr lang="en-US" dirty="0"/>
              <a:t>Renders an HTML input tag with a type of ‘password’</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40</a:t>
            </a:fld>
            <a:endParaRPr lang="en-US"/>
          </a:p>
        </p:txBody>
      </p:sp>
      <p:sp>
        <p:nvSpPr>
          <p:cNvPr id="5" name="TextBox 4"/>
          <p:cNvSpPr txBox="1"/>
          <p:nvPr/>
        </p:nvSpPr>
        <p:spPr>
          <a:xfrm>
            <a:off x="685800" y="2057400"/>
            <a:ext cx="8433486" cy="954107"/>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&lt;form:form&gt;</a:t>
            </a:r>
          </a:p>
          <a:p>
            <a:r>
              <a:rPr lang="sv-SE" sz="1400" dirty="0">
                <a:latin typeface="Courier New" pitchFamily="49" charset="0"/>
                <a:cs typeface="Courier New" pitchFamily="49" charset="0"/>
              </a:rPr>
              <a:t>	&lt;form:input path=”username” /&gt;</a:t>
            </a:r>
          </a:p>
          <a:p>
            <a:r>
              <a:rPr lang="sv-SE" sz="1400" dirty="0">
                <a:latin typeface="Courier New" pitchFamily="49" charset="0"/>
                <a:cs typeface="Courier New" pitchFamily="49" charset="0"/>
              </a:rPr>
              <a:t>	&lt;form:password path=”password” /&gt;</a:t>
            </a:r>
          </a:p>
          <a:p>
            <a:r>
              <a:rPr lang="sv-SE" sz="1400" dirty="0">
                <a:latin typeface="Courier New" pitchFamily="49" charset="0"/>
                <a:cs typeface="Courier New" pitchFamily="49" charset="0"/>
              </a:rPr>
              <a:t>&lt;/form:form&gt;</a:t>
            </a:r>
            <a:endParaRPr lang="en-US" sz="1400" dirty="0">
              <a:latin typeface="Courier New" pitchFamily="49" charset="0"/>
              <a:cs typeface="Courier New" pitchFamily="49" charset="0"/>
            </a:endParaRPr>
          </a:p>
        </p:txBody>
      </p:sp>
      <p:sp>
        <p:nvSpPr>
          <p:cNvPr id="6" name="TextBox 5"/>
          <p:cNvSpPr txBox="1"/>
          <p:nvPr/>
        </p:nvSpPr>
        <p:spPr>
          <a:xfrm>
            <a:off x="683741" y="3317796"/>
            <a:ext cx="8433486" cy="954107"/>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&lt;form&gt;</a:t>
            </a:r>
          </a:p>
          <a:p>
            <a:r>
              <a:rPr lang="sv-SE" sz="1400" dirty="0">
                <a:latin typeface="Courier New" pitchFamily="49" charset="0"/>
                <a:cs typeface="Courier New" pitchFamily="49" charset="0"/>
              </a:rPr>
              <a:t>	&lt;input type=”text” name=”username” /&gt;</a:t>
            </a:r>
          </a:p>
          <a:p>
            <a:r>
              <a:rPr lang="sv-SE" sz="1400" dirty="0">
                <a:latin typeface="Courier New" pitchFamily="49" charset="0"/>
                <a:cs typeface="Courier New" pitchFamily="49" charset="0"/>
              </a:rPr>
              <a:t>	&lt;input type=”password” name=”password” /&gt;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1328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select</a:t>
            </a:r>
            <a:r>
              <a:rPr lang="en-US" dirty="0"/>
              <a:t> tag</a:t>
            </a:r>
          </a:p>
        </p:txBody>
      </p:sp>
      <p:sp>
        <p:nvSpPr>
          <p:cNvPr id="3" name="Content Placeholder 2"/>
          <p:cNvSpPr>
            <a:spLocks noGrp="1"/>
          </p:cNvSpPr>
          <p:nvPr>
            <p:ph idx="1"/>
          </p:nvPr>
        </p:nvSpPr>
        <p:spPr/>
        <p:txBody>
          <a:bodyPr/>
          <a:lstStyle/>
          <a:p>
            <a:r>
              <a:rPr lang="en-US" dirty="0"/>
              <a:t>Renders an HTML select tag</a:t>
            </a:r>
          </a:p>
          <a:p>
            <a:r>
              <a:rPr lang="en-US" dirty="0"/>
              <a:t>It can figure out whether multiple selections should be allowed</a:t>
            </a:r>
          </a:p>
          <a:p>
            <a:r>
              <a:rPr lang="en-US" dirty="0"/>
              <a:t>You can bind options using this tag, as well as by nesting </a:t>
            </a:r>
            <a:r>
              <a:rPr lang="en-US" i="1" dirty="0"/>
              <a:t>option</a:t>
            </a:r>
            <a:r>
              <a:rPr lang="en-US" dirty="0"/>
              <a:t> and </a:t>
            </a:r>
            <a:r>
              <a:rPr lang="en-US" i="1" dirty="0"/>
              <a:t>options</a:t>
            </a:r>
            <a:r>
              <a:rPr lang="en-US" dirty="0"/>
              <a:t> tags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41</a:t>
            </a:fld>
            <a:endParaRPr lang="en-US"/>
          </a:p>
        </p:txBody>
      </p:sp>
      <p:sp>
        <p:nvSpPr>
          <p:cNvPr id="5" name="TextBox 4"/>
          <p:cNvSpPr txBox="1"/>
          <p:nvPr/>
        </p:nvSpPr>
        <p:spPr>
          <a:xfrm>
            <a:off x="685800" y="3276600"/>
            <a:ext cx="8563231" cy="307777"/>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&lt;form:select path=”favoriteLanguage” items=”${allLanguages}” /&gt;</a:t>
            </a:r>
            <a:endParaRPr lang="en-US" sz="1400" dirty="0">
              <a:latin typeface="Courier New" pitchFamily="49" charset="0"/>
              <a:cs typeface="Courier New" pitchFamily="49" charset="0"/>
            </a:endParaRPr>
          </a:p>
        </p:txBody>
      </p:sp>
      <p:sp>
        <p:nvSpPr>
          <p:cNvPr id="6" name="TextBox 5"/>
          <p:cNvSpPr txBox="1"/>
          <p:nvPr/>
        </p:nvSpPr>
        <p:spPr>
          <a:xfrm>
            <a:off x="681681" y="3965031"/>
            <a:ext cx="8567351" cy="954107"/>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&lt;select name=”favoriteLanguage”&gt;</a:t>
            </a:r>
          </a:p>
          <a:p>
            <a:r>
              <a:rPr lang="sv-SE" sz="1400" dirty="0">
                <a:latin typeface="Courier New" pitchFamily="49" charset="0"/>
                <a:cs typeface="Courier New" pitchFamily="49" charset="0"/>
              </a:rPr>
              <a:t>	&lt;option value=”Java”&gt;Java&lt;/option&gt;</a:t>
            </a:r>
          </a:p>
          <a:p>
            <a:r>
              <a:rPr lang="sv-SE" sz="1400" dirty="0">
                <a:latin typeface="Courier New" pitchFamily="49" charset="0"/>
                <a:cs typeface="Courier New" pitchFamily="49" charset="0"/>
              </a:rPr>
              <a:t>	&lt;option value=”Scala”&gt;Scala&lt;/option&gt;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60581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option/options</a:t>
            </a:r>
            <a:r>
              <a:rPr lang="en-US" dirty="0"/>
              <a:t> tags</a:t>
            </a:r>
          </a:p>
        </p:txBody>
      </p:sp>
      <p:sp>
        <p:nvSpPr>
          <p:cNvPr id="3" name="Content Placeholder 2"/>
          <p:cNvSpPr>
            <a:spLocks noGrp="1"/>
          </p:cNvSpPr>
          <p:nvPr>
            <p:ph idx="1"/>
          </p:nvPr>
        </p:nvSpPr>
        <p:spPr/>
        <p:txBody>
          <a:bodyPr/>
          <a:lstStyle/>
          <a:p>
            <a:r>
              <a:rPr lang="en-US" dirty="0"/>
              <a:t>Renders an HTML option (or multiple options)</a:t>
            </a:r>
          </a:p>
          <a:p>
            <a:r>
              <a:rPr lang="en-US" dirty="0"/>
              <a:t>Nested within a select tag</a:t>
            </a:r>
          </a:p>
          <a:p>
            <a:r>
              <a:rPr lang="en-US" dirty="0"/>
              <a:t>Renders ‘selected’ based on the value bound to the select tag</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42</a:t>
            </a:fld>
            <a:endParaRPr lang="en-US"/>
          </a:p>
        </p:txBody>
      </p:sp>
      <p:sp>
        <p:nvSpPr>
          <p:cNvPr id="5" name="TextBox 4"/>
          <p:cNvSpPr txBox="1"/>
          <p:nvPr/>
        </p:nvSpPr>
        <p:spPr>
          <a:xfrm>
            <a:off x="685800" y="3048000"/>
            <a:ext cx="8433486" cy="1169551"/>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&lt;form:select path=”favoriteLanguage”&gt;</a:t>
            </a:r>
          </a:p>
          <a:p>
            <a:r>
              <a:rPr lang="sv-SE" sz="1400" dirty="0">
                <a:latin typeface="Courier New" pitchFamily="49" charset="0"/>
                <a:cs typeface="Courier New" pitchFamily="49" charset="0"/>
              </a:rPr>
              <a:t>	&lt;form:option value=”3” label=”.NET” /&gt;</a:t>
            </a:r>
          </a:p>
          <a:p>
            <a:r>
              <a:rPr lang="sv-SE" sz="1400" dirty="0">
                <a:latin typeface="Courier New" pitchFamily="49" charset="0"/>
                <a:cs typeface="Courier New" pitchFamily="49" charset="0"/>
              </a:rPr>
              <a:t>	&lt;form:options items=”${languages}” itemValue=”id” itemLabel=”name” /&gt;</a:t>
            </a:r>
          </a:p>
          <a:p>
            <a:r>
              <a:rPr lang="sv-SE" sz="1400" dirty="0">
                <a:latin typeface="Courier New" pitchFamily="49" charset="0"/>
                <a:cs typeface="Courier New" pitchFamily="49" charset="0"/>
              </a:rPr>
              <a:t>&lt;/form:select&gt;</a:t>
            </a:r>
            <a:endParaRPr lang="en-US" sz="1400" dirty="0">
              <a:latin typeface="Courier New" pitchFamily="49" charset="0"/>
              <a:cs typeface="Courier New" pitchFamily="49" charset="0"/>
            </a:endParaRPr>
          </a:p>
        </p:txBody>
      </p:sp>
      <p:sp>
        <p:nvSpPr>
          <p:cNvPr id="6" name="TextBox 5"/>
          <p:cNvSpPr txBox="1"/>
          <p:nvPr/>
        </p:nvSpPr>
        <p:spPr>
          <a:xfrm>
            <a:off x="683741" y="4393049"/>
            <a:ext cx="8433486" cy="1169551"/>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&lt;select name=”favoriteLanguage”&gt;</a:t>
            </a:r>
          </a:p>
          <a:p>
            <a:r>
              <a:rPr lang="sv-SE" sz="1400" dirty="0">
                <a:latin typeface="Courier New" pitchFamily="49" charset="0"/>
                <a:cs typeface="Courier New" pitchFamily="49" charset="0"/>
              </a:rPr>
              <a:t>	&lt;option value=”.NET”&gt;.NET&lt;/option&gt;</a:t>
            </a:r>
          </a:p>
          <a:p>
            <a:r>
              <a:rPr lang="sv-SE" sz="1400" dirty="0">
                <a:latin typeface="Courier New" pitchFamily="49" charset="0"/>
                <a:cs typeface="Courier New" pitchFamily="49" charset="0"/>
              </a:rPr>
              <a:t>	&lt;option value=”Java”&gt;Java&lt;/option&gt;</a:t>
            </a:r>
          </a:p>
          <a:p>
            <a:r>
              <a:rPr lang="sv-SE" sz="1400" dirty="0">
                <a:latin typeface="Courier New" pitchFamily="49" charset="0"/>
                <a:cs typeface="Courier New" pitchFamily="49" charset="0"/>
              </a:rPr>
              <a:t>	&lt;option value=”Scala”&gt;Scala&lt;/option&gt;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6658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errors</a:t>
            </a:r>
            <a:r>
              <a:rPr lang="en-US" dirty="0"/>
              <a:t> tag</a:t>
            </a:r>
          </a:p>
        </p:txBody>
      </p:sp>
      <p:sp>
        <p:nvSpPr>
          <p:cNvPr id="3" name="Content Placeholder 2"/>
          <p:cNvSpPr>
            <a:spLocks noGrp="1"/>
          </p:cNvSpPr>
          <p:nvPr>
            <p:ph idx="1"/>
          </p:nvPr>
        </p:nvSpPr>
        <p:spPr/>
        <p:txBody>
          <a:bodyPr/>
          <a:lstStyle/>
          <a:p>
            <a:r>
              <a:rPr lang="en-US" dirty="0"/>
              <a:t>Renders an HTML span tag, containing errors for given fields</a:t>
            </a:r>
          </a:p>
          <a:p>
            <a:r>
              <a:rPr lang="en-US" dirty="0"/>
              <a:t>You specify which fields to show errors for by specifying a path</a:t>
            </a:r>
          </a:p>
          <a:p>
            <a:pPr lvl="1"/>
            <a:r>
              <a:rPr lang="en-US" dirty="0"/>
              <a:t>path=“name” – Would display errors for name field.</a:t>
            </a:r>
          </a:p>
          <a:p>
            <a:pPr lvl="1"/>
            <a:r>
              <a:rPr lang="en-US" dirty="0"/>
              <a:t>path=“*” – Would display all errors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43</a:t>
            </a:fld>
            <a:endParaRPr lang="en-US"/>
          </a:p>
        </p:txBody>
      </p:sp>
      <p:sp>
        <p:nvSpPr>
          <p:cNvPr id="5" name="TextBox 4"/>
          <p:cNvSpPr txBox="1"/>
          <p:nvPr/>
        </p:nvSpPr>
        <p:spPr>
          <a:xfrm>
            <a:off x="685800" y="3657600"/>
            <a:ext cx="8637373" cy="523220"/>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&lt;form:errors path=”*” cssClass=”errorBox” /&gt;</a:t>
            </a:r>
          </a:p>
          <a:p>
            <a:r>
              <a:rPr lang="sv-SE" sz="1400" dirty="0">
                <a:latin typeface="Courier New" pitchFamily="49" charset="0"/>
                <a:cs typeface="Courier New" pitchFamily="49" charset="0"/>
              </a:rPr>
              <a:t>&lt;form:errors path=”name” cssClass=”specificErrorBox” /&gt;</a:t>
            </a:r>
          </a:p>
        </p:txBody>
      </p:sp>
      <p:sp>
        <p:nvSpPr>
          <p:cNvPr id="6" name="TextBox 5"/>
          <p:cNvSpPr txBox="1"/>
          <p:nvPr/>
        </p:nvSpPr>
        <p:spPr>
          <a:xfrm>
            <a:off x="689920" y="4495800"/>
            <a:ext cx="8637372" cy="523220"/>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&lt;span name=”*.errors” class=”errorBox”&gt;Name is required.&lt;/span&gt;</a:t>
            </a:r>
          </a:p>
          <a:p>
            <a:r>
              <a:rPr lang="en-US" sz="1400" dirty="0">
                <a:latin typeface="Courier New" pitchFamily="49" charset="0"/>
                <a:cs typeface="Courier New" pitchFamily="49" charset="0"/>
              </a:rPr>
              <a:t>&lt;span name=“</a:t>
            </a:r>
            <a:r>
              <a:rPr lang="en-US" sz="1400" dirty="0" err="1">
                <a:latin typeface="Courier New" pitchFamily="49" charset="0"/>
                <a:cs typeface="Courier New" pitchFamily="49" charset="0"/>
              </a:rPr>
              <a:t>name.errors</a:t>
            </a:r>
            <a:r>
              <a:rPr lang="en-US" sz="1400" dirty="0">
                <a:latin typeface="Courier New" pitchFamily="49" charset="0"/>
                <a:cs typeface="Courier New" pitchFamily="49" charset="0"/>
              </a:rPr>
              <a:t>” class=“</a:t>
            </a:r>
            <a:r>
              <a:rPr lang="en-US" sz="1400" dirty="0" err="1">
                <a:latin typeface="Courier New" pitchFamily="49" charset="0"/>
                <a:cs typeface="Courier New" pitchFamily="49" charset="0"/>
              </a:rPr>
              <a:t>specificErrorBox</a:t>
            </a:r>
            <a:r>
              <a:rPr lang="en-US" sz="1400" dirty="0">
                <a:latin typeface="Courier New" pitchFamily="49" charset="0"/>
                <a:cs typeface="Courier New" pitchFamily="49" charset="0"/>
              </a:rPr>
              <a:t>”&gt;Name is required.&lt;/span&gt;</a:t>
            </a:r>
          </a:p>
        </p:txBody>
      </p:sp>
    </p:spTree>
    <p:extLst>
      <p:ext uri="{BB962C8B-B14F-4D97-AF65-F5344CB8AC3E}">
        <p14:creationId xmlns:p14="http://schemas.microsoft.com/office/powerpoint/2010/main" val="333939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Exception </a:t>
            </a:r>
          </a:p>
        </p:txBody>
      </p:sp>
      <p:sp>
        <p:nvSpPr>
          <p:cNvPr id="3" name="Content Placeholder 2"/>
          <p:cNvSpPr>
            <a:spLocks noGrp="1"/>
          </p:cNvSpPr>
          <p:nvPr>
            <p:ph idx="1"/>
          </p:nvPr>
        </p:nvSpPr>
        <p:spPr/>
        <p:txBody>
          <a:bodyPr/>
          <a:lstStyle/>
          <a:p>
            <a:r>
              <a:rPr lang="en-US" dirty="0"/>
              <a:t>@</a:t>
            </a:r>
            <a:r>
              <a:rPr lang="en-US" dirty="0" err="1"/>
              <a:t>ExceptionHandler</a:t>
            </a:r>
            <a:r>
              <a:rPr lang="en-US" dirty="0"/>
              <a:t> only handles exception getting raised from the controller where it is defined.</a:t>
            </a:r>
          </a:p>
          <a:p>
            <a:endParaRPr lang="en-US" dirty="0"/>
          </a:p>
          <a:p>
            <a:r>
              <a:rPr lang="en-US" dirty="0"/>
              <a:t>It will not handle exceptions getting raised from other controllers.</a:t>
            </a:r>
            <a:br>
              <a:rPr lang="en-US" dirty="0"/>
            </a:br>
            <a:r>
              <a:rPr lang="en-US" dirty="0"/>
              <a:t>@</a:t>
            </a:r>
            <a:r>
              <a:rPr lang="en-US" dirty="0" err="1"/>
              <a:t>ControllerAdvice</a:t>
            </a:r>
            <a:r>
              <a:rPr lang="en-US" dirty="0"/>
              <a:t> annotation solves this problem.</a:t>
            </a:r>
            <a:br>
              <a:rPr lang="en-US" dirty="0"/>
            </a:br>
            <a:endParaRPr lang="en-US" dirty="0"/>
          </a:p>
          <a:p>
            <a:r>
              <a:rPr lang="en-US" dirty="0"/>
              <a:t>@</a:t>
            </a:r>
            <a:r>
              <a:rPr lang="en-US" dirty="0" err="1"/>
              <a:t>ControllerAdvice</a:t>
            </a:r>
            <a:r>
              <a:rPr lang="en-US" dirty="0"/>
              <a:t> annotation is used to define @</a:t>
            </a:r>
            <a:r>
              <a:rPr lang="en-US" dirty="0" err="1"/>
              <a:t>ExceptionHandler</a:t>
            </a:r>
            <a:r>
              <a:rPr lang="en-US" dirty="0"/>
              <a:t>,@</a:t>
            </a:r>
            <a:r>
              <a:rPr lang="en-US" dirty="0" err="1"/>
              <a:t>InitBinder</a:t>
            </a:r>
            <a:r>
              <a:rPr lang="en-US" dirty="0"/>
              <a:t>, and @</a:t>
            </a:r>
            <a:r>
              <a:rPr lang="en-US" dirty="0" err="1"/>
              <a:t>ModelAttribute</a:t>
            </a:r>
            <a:r>
              <a:rPr lang="en-US" dirty="0"/>
              <a:t> methods that apply to all @</a:t>
            </a:r>
            <a:r>
              <a:rPr lang="en-US" dirty="0" err="1"/>
              <a:t>RequestMapping</a:t>
            </a:r>
            <a:r>
              <a:rPr lang="en-US" dirty="0"/>
              <a:t> methods.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44</a:t>
            </a:fld>
            <a:endParaRPr lang="en-US"/>
          </a:p>
        </p:txBody>
      </p:sp>
    </p:spTree>
    <p:extLst>
      <p:ext uri="{BB962C8B-B14F-4D97-AF65-F5344CB8AC3E}">
        <p14:creationId xmlns:p14="http://schemas.microsoft.com/office/powerpoint/2010/main" val="29995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Interceptor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45</a:t>
            </a:fld>
            <a:endParaRPr lang="en-US"/>
          </a:p>
        </p:txBody>
      </p:sp>
      <p:pic>
        <p:nvPicPr>
          <p:cNvPr id="5" name="Picture 4"/>
          <p:cNvPicPr>
            <a:picLocks noChangeAspect="1"/>
          </p:cNvPicPr>
          <p:nvPr/>
        </p:nvPicPr>
        <p:blipFill>
          <a:blip r:embed="rId3"/>
          <a:stretch>
            <a:fillRect/>
          </a:stretch>
        </p:blipFill>
        <p:spPr>
          <a:xfrm>
            <a:off x="1473051" y="1486017"/>
            <a:ext cx="7894078" cy="3767909"/>
          </a:xfrm>
          <a:prstGeom prst="rect">
            <a:avLst/>
          </a:prstGeom>
        </p:spPr>
      </p:pic>
    </p:spTree>
    <p:extLst>
      <p:ext uri="{BB962C8B-B14F-4D97-AF65-F5344CB8AC3E}">
        <p14:creationId xmlns:p14="http://schemas.microsoft.com/office/powerpoint/2010/main" val="226570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Interceptor (cont.) </a:t>
            </a:r>
          </a:p>
        </p:txBody>
      </p:sp>
      <p:sp>
        <p:nvSpPr>
          <p:cNvPr id="3" name="Content Placeholder 2"/>
          <p:cNvSpPr>
            <a:spLocks noGrp="1"/>
          </p:cNvSpPr>
          <p:nvPr>
            <p:ph idx="1"/>
          </p:nvPr>
        </p:nvSpPr>
        <p:spPr>
          <a:xfrm>
            <a:off x="249382" y="1371600"/>
            <a:ext cx="10390909" cy="5486400"/>
          </a:xfrm>
        </p:spPr>
        <p:txBody>
          <a:bodyPr>
            <a:normAutofit lnSpcReduction="10000"/>
          </a:bodyPr>
          <a:lstStyle/>
          <a:p>
            <a:r>
              <a:rPr lang="en-US" dirty="0"/>
              <a:t>Spring MVC provides a powerful mechanism to intercept an http request</a:t>
            </a:r>
          </a:p>
          <a:p>
            <a:r>
              <a:rPr lang="en-US" dirty="0"/>
              <a:t>Each interceptor you define must implement</a:t>
            </a:r>
            <a:br>
              <a:rPr lang="en-US" dirty="0"/>
            </a:br>
            <a:r>
              <a:rPr lang="en-US" i="1" dirty="0" err="1">
                <a:solidFill>
                  <a:srgbClr val="0070C0"/>
                </a:solidFill>
              </a:rPr>
              <a:t>org.springframework.web.servlet.HandlerInterceptor</a:t>
            </a:r>
            <a:r>
              <a:rPr lang="en-US" dirty="0"/>
              <a:t> interface.</a:t>
            </a:r>
          </a:p>
          <a:p>
            <a:r>
              <a:rPr lang="en-US" dirty="0" err="1"/>
              <a:t>HandlerInterceptor</a:t>
            </a:r>
            <a:r>
              <a:rPr lang="en-US" dirty="0"/>
              <a:t> – an interface, which must be implemented by</a:t>
            </a:r>
            <a:br>
              <a:rPr lang="en-US" dirty="0"/>
            </a:br>
            <a:r>
              <a:rPr lang="en-US" dirty="0"/>
              <a:t>the Spring interceptor classes, has the following three methods.</a:t>
            </a:r>
          </a:p>
          <a:p>
            <a:pPr lvl="1"/>
            <a:r>
              <a:rPr lang="en-US" dirty="0" err="1"/>
              <a:t>preHandle</a:t>
            </a:r>
            <a:r>
              <a:rPr lang="en-US" dirty="0"/>
              <a:t>(...) – called just before the controller</a:t>
            </a:r>
          </a:p>
          <a:p>
            <a:pPr lvl="1"/>
            <a:r>
              <a:rPr lang="en-US" dirty="0" err="1"/>
              <a:t>postHandle</a:t>
            </a:r>
            <a:r>
              <a:rPr lang="en-US" dirty="0"/>
              <a:t>(...) – called immediately after the controller</a:t>
            </a:r>
          </a:p>
          <a:p>
            <a:pPr lvl="1"/>
            <a:r>
              <a:rPr lang="en-US" dirty="0" err="1"/>
              <a:t>afterCompletion</a:t>
            </a:r>
            <a:r>
              <a:rPr lang="en-US" dirty="0"/>
              <a:t>(...) – called just before sending response to view </a:t>
            </a:r>
          </a:p>
          <a:p>
            <a:r>
              <a:rPr lang="en-US" dirty="0" err="1"/>
              <a:t>HandlerInterceptorAdaptor</a:t>
            </a:r>
            <a:r>
              <a:rPr lang="en-US" dirty="0"/>
              <a:t> – an implementation class of </a:t>
            </a:r>
            <a:r>
              <a:rPr lang="en-US" dirty="0" err="1"/>
              <a:t>HandlerInterceptor</a:t>
            </a:r>
            <a:r>
              <a:rPr lang="en-US" dirty="0"/>
              <a:t> interface provided by Spring as a convenient class. By extending this we can override only the necessary methods out of the three.</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46</a:t>
            </a:fld>
            <a:endParaRPr lang="en-US"/>
          </a:p>
        </p:txBody>
      </p:sp>
    </p:spTree>
    <p:extLst>
      <p:ext uri="{BB962C8B-B14F-4D97-AF65-F5344CB8AC3E}">
        <p14:creationId xmlns:p14="http://schemas.microsoft.com/office/powerpoint/2010/main" val="76382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Interceptor (cont.)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47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599" y="2054234"/>
            <a:ext cx="5363689" cy="32447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417" y="2054234"/>
            <a:ext cx="4737894" cy="3158596"/>
          </a:xfrm>
          <a:prstGeom prst="rect">
            <a:avLst/>
          </a:prstGeom>
        </p:spPr>
      </p:pic>
    </p:spTree>
    <p:extLst>
      <p:ext uri="{BB962C8B-B14F-4D97-AF65-F5344CB8AC3E}">
        <p14:creationId xmlns:p14="http://schemas.microsoft.com/office/powerpoint/2010/main" val="321613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Locales </a:t>
            </a:r>
          </a:p>
        </p:txBody>
      </p:sp>
      <p:sp>
        <p:nvSpPr>
          <p:cNvPr id="3" name="Content Placeholder 2"/>
          <p:cNvSpPr>
            <a:spLocks noGrp="1"/>
          </p:cNvSpPr>
          <p:nvPr>
            <p:ph idx="1"/>
          </p:nvPr>
        </p:nvSpPr>
        <p:spPr>
          <a:xfrm>
            <a:off x="249382" y="1371600"/>
            <a:ext cx="10875818" cy="4876800"/>
          </a:xfrm>
        </p:spPr>
        <p:txBody>
          <a:bodyPr>
            <a:normAutofit/>
          </a:bodyPr>
          <a:lstStyle/>
          <a:p>
            <a:r>
              <a:rPr lang="en-US" dirty="0" err="1"/>
              <a:t>LocaleResolver</a:t>
            </a:r>
            <a:endParaRPr lang="en-US" dirty="0"/>
          </a:p>
          <a:p>
            <a:pPr lvl="1"/>
            <a:r>
              <a:rPr lang="en-US" dirty="0" err="1"/>
              <a:t>AcceptHeaderLocaleResolver</a:t>
            </a:r>
            <a:endParaRPr lang="en-US" dirty="0"/>
          </a:p>
          <a:p>
            <a:pPr lvl="1"/>
            <a:r>
              <a:rPr lang="en-US" dirty="0" err="1"/>
              <a:t>CookieLocaleResolver</a:t>
            </a:r>
            <a:endParaRPr lang="en-US" dirty="0"/>
          </a:p>
          <a:p>
            <a:pPr lvl="1"/>
            <a:r>
              <a:rPr lang="en-US" dirty="0" err="1"/>
              <a:t>SessionLocaleResolver</a:t>
            </a:r>
            <a:endParaRPr lang="en-US" dirty="0"/>
          </a:p>
          <a:p>
            <a:pPr lvl="1"/>
            <a:r>
              <a:rPr lang="en-US" dirty="0" err="1"/>
              <a:t>LocaleChangeInterceptor</a:t>
            </a:r>
            <a:r>
              <a:rPr lang="en-US" dirty="0"/>
              <a:t> </a:t>
            </a:r>
          </a:p>
          <a:p>
            <a:pPr marL="0" indent="0" algn="l">
              <a:buNone/>
            </a:pPr>
            <a:r>
              <a:rPr lang="en-US" i="1" dirty="0"/>
              <a:t>&lt;bean id="</a:t>
            </a:r>
            <a:r>
              <a:rPr lang="en-US" i="1" dirty="0" err="1"/>
              <a:t>localeChangeInterceptor</a:t>
            </a:r>
            <a:r>
              <a:rPr lang="en-US" i="1" dirty="0"/>
              <a:t>"</a:t>
            </a:r>
            <a:br>
              <a:rPr lang="en-US" i="1" dirty="0"/>
            </a:br>
            <a:r>
              <a:rPr lang="en-US" i="1" dirty="0"/>
              <a:t>class="</a:t>
            </a:r>
            <a:r>
              <a:rPr lang="en-US" i="1" dirty="0">
                <a:solidFill>
                  <a:srgbClr val="FF0000"/>
                </a:solidFill>
              </a:rPr>
              <a:t>org.springframework.web.servlet.i18n.</a:t>
            </a:r>
            <a:r>
              <a:rPr lang="en-US" b="1" i="1" dirty="0">
                <a:solidFill>
                  <a:srgbClr val="FF0000"/>
                </a:solidFill>
              </a:rPr>
              <a:t>LocaleChangeInterceptor</a:t>
            </a:r>
            <a:r>
              <a:rPr lang="en-US" i="1" dirty="0"/>
              <a:t>"&gt;</a:t>
            </a:r>
            <a:br>
              <a:rPr lang="en-US" i="1" dirty="0"/>
            </a:br>
            <a:r>
              <a:rPr lang="en-US" i="1" dirty="0"/>
              <a:t>	&lt;property name="</a:t>
            </a:r>
            <a:r>
              <a:rPr lang="en-US" i="1" dirty="0" err="1"/>
              <a:t>paramName</a:t>
            </a:r>
            <a:r>
              <a:rPr lang="en-US" i="1" dirty="0"/>
              <a:t>" value="</a:t>
            </a:r>
            <a:r>
              <a:rPr lang="en-US" b="1" i="1" dirty="0" err="1"/>
              <a:t>lang</a:t>
            </a:r>
            <a:r>
              <a:rPr lang="en-US" i="1" dirty="0"/>
              <a:t>"/&gt;</a:t>
            </a:r>
            <a:br>
              <a:rPr lang="en-US" i="1" dirty="0"/>
            </a:br>
            <a:r>
              <a:rPr lang="en-US" i="1" dirty="0"/>
              <a:t>&lt;/bean&gt;</a:t>
            </a:r>
          </a:p>
          <a:p>
            <a:pPr marL="0" indent="0" algn="l">
              <a:buNone/>
            </a:pPr>
            <a:br>
              <a:rPr lang="en-US" i="1" dirty="0"/>
            </a:br>
            <a:r>
              <a:rPr lang="en-US" i="1" dirty="0"/>
              <a:t>http://localhost:8080/carbase/?</a:t>
            </a:r>
            <a:r>
              <a:rPr lang="en-US" b="1" i="1" dirty="0"/>
              <a:t>lang=ru</a:t>
            </a:r>
            <a:endParaRPr lang="en-US" i="1"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48</a:t>
            </a:fld>
            <a:endParaRPr lang="en-US"/>
          </a:p>
        </p:txBody>
      </p:sp>
    </p:spTree>
    <p:extLst>
      <p:ext uri="{BB962C8B-B14F-4D97-AF65-F5344CB8AC3E}">
        <p14:creationId xmlns:p14="http://schemas.microsoft.com/office/powerpoint/2010/main" val="238302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 </a:t>
            </a:r>
          </a:p>
        </p:txBody>
      </p:sp>
      <p:sp>
        <p:nvSpPr>
          <p:cNvPr id="3" name="Content Placeholder 2"/>
          <p:cNvSpPr>
            <a:spLocks noGrp="1"/>
          </p:cNvSpPr>
          <p:nvPr>
            <p:ph idx="1"/>
          </p:nvPr>
        </p:nvSpPr>
        <p:spPr/>
        <p:txBody>
          <a:bodyPr>
            <a:normAutofit lnSpcReduction="10000"/>
          </a:bodyPr>
          <a:lstStyle/>
          <a:p>
            <a:r>
              <a:rPr lang="en-US" dirty="0" err="1"/>
              <a:t>MultipartResolver</a:t>
            </a:r>
            <a:endParaRPr lang="en-US" dirty="0"/>
          </a:p>
          <a:p>
            <a:pPr marL="0" indent="0" algn="l">
              <a:buNone/>
            </a:pPr>
            <a:r>
              <a:rPr lang="en-US" i="1" dirty="0"/>
              <a:t>&lt;bean id="</a:t>
            </a:r>
            <a:r>
              <a:rPr lang="en-US" i="1" dirty="0" err="1"/>
              <a:t>multipartResolver</a:t>
            </a:r>
            <a:r>
              <a:rPr lang="en-US" i="1" dirty="0"/>
              <a:t>“ class="</a:t>
            </a:r>
            <a:r>
              <a:rPr lang="en-US" i="1" dirty="0">
                <a:solidFill>
                  <a:srgbClr val="FF0000"/>
                </a:solidFill>
              </a:rPr>
              <a:t>org.springframework.web.multipart.commons.CommonsMultipartResolver</a:t>
            </a:r>
            <a:r>
              <a:rPr lang="en-US" i="1" dirty="0"/>
              <a:t>&gt;</a:t>
            </a:r>
            <a:br>
              <a:rPr lang="en-US" i="1" dirty="0"/>
            </a:br>
            <a:r>
              <a:rPr lang="en-US" i="1" dirty="0"/>
              <a:t>	&lt;!-- one of the properties; the maximum file size in bytes --&gt;</a:t>
            </a:r>
            <a:br>
              <a:rPr lang="en-US" i="1" dirty="0"/>
            </a:br>
            <a:r>
              <a:rPr lang="en-US" i="1" dirty="0"/>
              <a:t>	&lt;property name="</a:t>
            </a:r>
            <a:r>
              <a:rPr lang="en-US" i="1" dirty="0" err="1"/>
              <a:t>maxUploadSize</a:t>
            </a:r>
            <a:r>
              <a:rPr lang="en-US" i="1" dirty="0"/>
              <a:t>" value="100000"/&gt;</a:t>
            </a:r>
            <a:br>
              <a:rPr lang="en-US" i="1" dirty="0"/>
            </a:br>
            <a:r>
              <a:rPr lang="en-US" i="1" dirty="0"/>
              <a:t>&lt;/bean&gt;</a:t>
            </a:r>
          </a:p>
          <a:p>
            <a:pPr marL="0" indent="0">
              <a:buNone/>
            </a:pPr>
            <a:endParaRPr lang="en-US" dirty="0"/>
          </a:p>
          <a:p>
            <a:r>
              <a:rPr lang="en-US" dirty="0"/>
              <a:t> </a:t>
            </a:r>
            <a:r>
              <a:rPr lang="en-US" dirty="0" err="1"/>
              <a:t>MultipartFile</a:t>
            </a:r>
            <a:r>
              <a:rPr lang="en-US" dirty="0"/>
              <a:t> </a:t>
            </a:r>
          </a:p>
          <a:p>
            <a:pPr marL="0" indent="0" algn="l">
              <a:buNone/>
            </a:pPr>
            <a:r>
              <a:rPr lang="en-US" i="1" dirty="0"/>
              <a:t>@</a:t>
            </a:r>
            <a:r>
              <a:rPr lang="en-US" i="1" dirty="0" err="1"/>
              <a:t>RequestMapping</a:t>
            </a:r>
            <a:r>
              <a:rPr lang="en-US" i="1" dirty="0"/>
              <a:t>(method = </a:t>
            </a:r>
            <a:r>
              <a:rPr lang="en-US" i="1" dirty="0" err="1"/>
              <a:t>RequestMethod.POST</a:t>
            </a:r>
            <a:r>
              <a:rPr lang="en-US" i="1" dirty="0"/>
              <a:t>) </a:t>
            </a:r>
            <a:br>
              <a:rPr lang="en-US" i="1" dirty="0"/>
            </a:br>
            <a:r>
              <a:rPr lang="en-US" i="1" dirty="0"/>
              <a:t>public String upload (@</a:t>
            </a:r>
            <a:r>
              <a:rPr lang="en-US" i="1" dirty="0" err="1"/>
              <a:t>RequestParam</a:t>
            </a:r>
            <a:r>
              <a:rPr lang="en-US" i="1" dirty="0"/>
              <a:t>("file") </a:t>
            </a:r>
            <a:r>
              <a:rPr lang="en-US" i="1" dirty="0" err="1"/>
              <a:t>MultipartFile</a:t>
            </a:r>
            <a:r>
              <a:rPr lang="en-US" i="1" dirty="0"/>
              <a:t> file)</a:t>
            </a:r>
          </a:p>
          <a:p>
            <a:pPr marL="0" indent="0" algn="l">
              <a:buNone/>
            </a:pPr>
            <a:r>
              <a:rPr lang="en-US" i="1" dirty="0"/>
              <a: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49</a:t>
            </a:fld>
            <a:endParaRPr lang="en-US"/>
          </a:p>
        </p:txBody>
      </p:sp>
    </p:spTree>
    <p:extLst>
      <p:ext uri="{BB962C8B-B14F-4D97-AF65-F5344CB8AC3E}">
        <p14:creationId xmlns:p14="http://schemas.microsoft.com/office/powerpoint/2010/main" val="12890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0952018" cy="1142998"/>
          </a:xfrm>
        </p:spPr>
        <p:txBody>
          <a:bodyPr>
            <a:normAutofit/>
          </a:bodyPr>
          <a:lstStyle/>
          <a:p>
            <a:r>
              <a:rPr lang="en-US" dirty="0"/>
              <a:t>Exploring Spring's Web MVC Framework </a:t>
            </a:r>
          </a:p>
        </p:txBody>
      </p:sp>
      <p:sp>
        <p:nvSpPr>
          <p:cNvPr id="3" name="Content Placeholder 2"/>
          <p:cNvSpPr>
            <a:spLocks noGrp="1"/>
          </p:cNvSpPr>
          <p:nvPr>
            <p:ph idx="1"/>
          </p:nvPr>
        </p:nvSpPr>
        <p:spPr/>
        <p:txBody>
          <a:bodyPr>
            <a:normAutofit lnSpcReduction="10000"/>
          </a:bodyPr>
          <a:lstStyle/>
          <a:p>
            <a:r>
              <a:rPr lang="en-US" dirty="0"/>
              <a:t>The Spring Web MVC framework is built on generic Servlet known as a </a:t>
            </a:r>
            <a:r>
              <a:rPr lang="en-US" dirty="0" err="1"/>
              <a:t>DispatcherServlet</a:t>
            </a:r>
            <a:r>
              <a:rPr lang="en-US" dirty="0"/>
              <a:t> class (</a:t>
            </a:r>
            <a:r>
              <a:rPr lang="en-US" dirty="0">
                <a:solidFill>
                  <a:srgbClr val="0000FF"/>
                </a:solidFill>
              </a:rPr>
              <a:t>Front Controller</a:t>
            </a:r>
            <a:r>
              <a:rPr lang="en-US" dirty="0"/>
              <a:t>).</a:t>
            </a:r>
          </a:p>
          <a:p>
            <a:r>
              <a:rPr lang="en-US" dirty="0"/>
              <a:t>The </a:t>
            </a:r>
            <a:r>
              <a:rPr lang="en-US" dirty="0" err="1"/>
              <a:t>DispatcherServlet</a:t>
            </a:r>
            <a:r>
              <a:rPr lang="en-US" dirty="0"/>
              <a:t> class sends the request to the handlers with configurable handler mappings, theme resolution, locale and view resolution along with file uploading. </a:t>
            </a:r>
          </a:p>
          <a:p>
            <a:r>
              <a:rPr lang="en-US" dirty="0"/>
              <a:t>The </a:t>
            </a:r>
            <a:r>
              <a:rPr lang="en-US" dirty="0" err="1"/>
              <a:t>handleRequest</a:t>
            </a:r>
            <a:r>
              <a:rPr lang="en-US" dirty="0"/>
              <a:t>(request, response) method is given by the default handler called Controller interface.</a:t>
            </a:r>
          </a:p>
          <a:p>
            <a:r>
              <a:rPr lang="en-US" dirty="0"/>
              <a:t>The application controller implementation classes of the controller interface are as follows:</a:t>
            </a:r>
          </a:p>
          <a:p>
            <a:pPr lvl="1"/>
            <a:r>
              <a:rPr lang="en-US" dirty="0" err="1"/>
              <a:t>AbstractController</a:t>
            </a:r>
            <a:endParaRPr lang="en-US" dirty="0"/>
          </a:p>
          <a:p>
            <a:pPr lvl="1"/>
            <a:r>
              <a:rPr lang="en-US" dirty="0" err="1"/>
              <a:t>AbstractCommandController</a:t>
            </a:r>
            <a:endParaRPr lang="en-US" dirty="0"/>
          </a:p>
          <a:p>
            <a:pPr lvl="1"/>
            <a:r>
              <a:rPr lang="en-US" dirty="0" err="1"/>
              <a:t>SimpleFormController</a:t>
            </a:r>
            <a:r>
              <a:rPr lang="en-US" dirty="0"/>
              <a:t>.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5</a:t>
            </a:fld>
            <a:endParaRPr lang="en-US"/>
          </a:p>
        </p:txBody>
      </p:sp>
    </p:spTree>
    <p:extLst>
      <p:ext uri="{BB962C8B-B14F-4D97-AF65-F5344CB8AC3E}">
        <p14:creationId xmlns:p14="http://schemas.microsoft.com/office/powerpoint/2010/main" val="66679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Validation </a:t>
            </a:r>
          </a:p>
        </p:txBody>
      </p:sp>
      <p:sp>
        <p:nvSpPr>
          <p:cNvPr id="3" name="Content Placeholder 2"/>
          <p:cNvSpPr>
            <a:spLocks noGrp="1"/>
          </p:cNvSpPr>
          <p:nvPr>
            <p:ph idx="1"/>
          </p:nvPr>
        </p:nvSpPr>
        <p:spPr/>
        <p:txBody>
          <a:bodyPr/>
          <a:lstStyle/>
          <a:p>
            <a:r>
              <a:rPr lang="en-US" dirty="0"/>
              <a:t>Spring provides a simplified set of APIs and supporting classes for validating domain objects.</a:t>
            </a:r>
          </a:p>
          <a:p>
            <a:r>
              <a:rPr lang="en-US" dirty="0"/>
              <a:t>Spring features a Validator interface that you can use to validate objects. The Validator interface works using an Errors object so that while validating, validators can report validation failures to the Errors object.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50</a:t>
            </a:fld>
            <a:endParaRPr lang="en-US"/>
          </a:p>
        </p:txBody>
      </p:sp>
    </p:spTree>
    <p:extLst>
      <p:ext uri="{BB962C8B-B14F-4D97-AF65-F5344CB8AC3E}">
        <p14:creationId xmlns:p14="http://schemas.microsoft.com/office/powerpoint/2010/main" val="136300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Validation (cont.) </a:t>
            </a:r>
          </a:p>
        </p:txBody>
      </p:sp>
      <p:sp>
        <p:nvSpPr>
          <p:cNvPr id="3" name="Content Placeholder 2"/>
          <p:cNvSpPr>
            <a:spLocks noGrp="1"/>
          </p:cNvSpPr>
          <p:nvPr>
            <p:ph idx="1"/>
          </p:nvPr>
        </p:nvSpPr>
        <p:spPr/>
        <p:txBody>
          <a:bodyPr/>
          <a:lstStyle/>
          <a:p>
            <a:r>
              <a:rPr lang="en-US" i="1" dirty="0"/>
              <a:t>Validation using Spring’s Validator interface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51</a:t>
            </a:fld>
            <a:endParaRPr lang="en-US"/>
          </a:p>
        </p:txBody>
      </p:sp>
      <p:pic>
        <p:nvPicPr>
          <p:cNvPr id="5" name="Picture 4"/>
          <p:cNvPicPr>
            <a:picLocks noChangeAspect="1"/>
          </p:cNvPicPr>
          <p:nvPr/>
        </p:nvPicPr>
        <p:blipFill>
          <a:blip r:embed="rId2"/>
          <a:stretch>
            <a:fillRect/>
          </a:stretch>
        </p:blipFill>
        <p:spPr>
          <a:xfrm>
            <a:off x="1430527" y="1951130"/>
            <a:ext cx="8054436" cy="4107078"/>
          </a:xfrm>
          <a:prstGeom prst="rect">
            <a:avLst/>
          </a:prstGeom>
        </p:spPr>
      </p:pic>
    </p:spTree>
    <p:extLst>
      <p:ext uri="{BB962C8B-B14F-4D97-AF65-F5344CB8AC3E}">
        <p14:creationId xmlns:p14="http://schemas.microsoft.com/office/powerpoint/2010/main" val="205601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Validation (cont.) </a:t>
            </a:r>
          </a:p>
        </p:txBody>
      </p:sp>
      <p:sp>
        <p:nvSpPr>
          <p:cNvPr id="3" name="Content Placeholder 2"/>
          <p:cNvSpPr>
            <a:spLocks noGrp="1"/>
          </p:cNvSpPr>
          <p:nvPr>
            <p:ph idx="1"/>
          </p:nvPr>
        </p:nvSpPr>
        <p:spPr/>
        <p:txBody>
          <a:bodyPr/>
          <a:lstStyle/>
          <a:p>
            <a:r>
              <a:rPr lang="en-US" i="1" dirty="0"/>
              <a:t>Validation using Spring’s Validator interface (cont.)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52</a:t>
            </a:fld>
            <a:endParaRPr lang="en-US"/>
          </a:p>
        </p:txBody>
      </p:sp>
      <p:pic>
        <p:nvPicPr>
          <p:cNvPr id="5" name="Picture 4"/>
          <p:cNvPicPr>
            <a:picLocks noChangeAspect="1"/>
          </p:cNvPicPr>
          <p:nvPr/>
        </p:nvPicPr>
        <p:blipFill>
          <a:blip r:embed="rId2"/>
          <a:stretch>
            <a:fillRect/>
          </a:stretch>
        </p:blipFill>
        <p:spPr>
          <a:xfrm>
            <a:off x="1541119" y="1697145"/>
            <a:ext cx="7438177" cy="4218509"/>
          </a:xfrm>
          <a:prstGeom prst="rect">
            <a:avLst/>
          </a:prstGeom>
        </p:spPr>
      </p:pic>
    </p:spTree>
    <p:extLst>
      <p:ext uri="{BB962C8B-B14F-4D97-AF65-F5344CB8AC3E}">
        <p14:creationId xmlns:p14="http://schemas.microsoft.com/office/powerpoint/2010/main" val="303408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Validation (cont.) </a:t>
            </a:r>
          </a:p>
        </p:txBody>
      </p:sp>
      <p:sp>
        <p:nvSpPr>
          <p:cNvPr id="3" name="Content Placeholder 2"/>
          <p:cNvSpPr>
            <a:spLocks noGrp="1"/>
          </p:cNvSpPr>
          <p:nvPr>
            <p:ph idx="1"/>
          </p:nvPr>
        </p:nvSpPr>
        <p:spPr/>
        <p:txBody>
          <a:bodyPr/>
          <a:lstStyle/>
          <a:p>
            <a:r>
              <a:rPr lang="en-US" i="1" dirty="0"/>
              <a:t>Validation using Spring’s Validator interface (cont.)</a:t>
            </a:r>
          </a:p>
          <a:p>
            <a:r>
              <a:rPr lang="en-US" dirty="0"/>
              <a:t>Auxiliary classes </a:t>
            </a:r>
          </a:p>
          <a:p>
            <a:pPr lvl="1"/>
            <a:r>
              <a:rPr lang="en-US" dirty="0"/>
              <a:t>Errors</a:t>
            </a:r>
          </a:p>
          <a:p>
            <a:pPr lvl="2"/>
            <a:r>
              <a:rPr lang="en-US" dirty="0"/>
              <a:t>reject</a:t>
            </a:r>
          </a:p>
          <a:p>
            <a:pPr lvl="2"/>
            <a:r>
              <a:rPr lang="en-US" dirty="0" err="1"/>
              <a:t>rejectValue</a:t>
            </a:r>
            <a:endParaRPr lang="en-US" dirty="0"/>
          </a:p>
          <a:p>
            <a:pPr lvl="1"/>
            <a:r>
              <a:rPr lang="en-US" dirty="0" err="1"/>
              <a:t>ValidationUtils</a:t>
            </a:r>
            <a:endParaRPr lang="en-US" dirty="0"/>
          </a:p>
          <a:p>
            <a:pPr lvl="2"/>
            <a:r>
              <a:rPr lang="en-US" dirty="0" err="1"/>
              <a:t>rejectIfEmpty</a:t>
            </a:r>
            <a:endParaRPr lang="en-US" dirty="0"/>
          </a:p>
          <a:p>
            <a:pPr lvl="2"/>
            <a:r>
              <a:rPr lang="en-US" dirty="0" err="1"/>
              <a:t>rejectIfEmptyOrWhitespace</a:t>
            </a:r>
            <a:endParaRPr lang="en-US" dirty="0"/>
          </a:p>
          <a:p>
            <a:pPr lvl="2" algn="l"/>
            <a:r>
              <a:rPr lang="en-US" dirty="0" err="1"/>
              <a:t>invokeValidator</a:t>
            </a:r>
            <a:r>
              <a:rPr lang="en-US" dirty="0"/>
              <a:t> </a:t>
            </a:r>
            <a:br>
              <a:rPr lang="en-US" dirty="0"/>
            </a:br>
            <a:endParaRPr lang="en-US" i="1"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53</a:t>
            </a:fld>
            <a:endParaRPr lang="en-US"/>
          </a:p>
        </p:txBody>
      </p:sp>
    </p:spTree>
    <p:extLst>
      <p:ext uri="{BB962C8B-B14F-4D97-AF65-F5344CB8AC3E}">
        <p14:creationId xmlns:p14="http://schemas.microsoft.com/office/powerpoint/2010/main" val="31117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Validation (cont.) </a:t>
            </a:r>
          </a:p>
        </p:txBody>
      </p:sp>
      <p:sp>
        <p:nvSpPr>
          <p:cNvPr id="3" name="Content Placeholder 2"/>
          <p:cNvSpPr>
            <a:spLocks noGrp="1"/>
          </p:cNvSpPr>
          <p:nvPr>
            <p:ph idx="1"/>
          </p:nvPr>
        </p:nvSpPr>
        <p:spPr/>
        <p:txBody>
          <a:bodyPr/>
          <a:lstStyle/>
          <a:p>
            <a:r>
              <a:rPr lang="en-US" dirty="0"/>
              <a:t>Bean Validation</a:t>
            </a:r>
          </a:p>
          <a:p>
            <a:pPr lvl="1"/>
            <a:r>
              <a:rPr lang="en-US" dirty="0"/>
              <a:t>Standard Constraints</a:t>
            </a:r>
          </a:p>
          <a:p>
            <a:pPr lvl="1"/>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54</a:t>
            </a:fld>
            <a:endParaRPr lang="en-US"/>
          </a:p>
        </p:txBody>
      </p:sp>
      <p:pic>
        <p:nvPicPr>
          <p:cNvPr id="5" name="Picture 4"/>
          <p:cNvPicPr>
            <a:picLocks noChangeAspect="1"/>
          </p:cNvPicPr>
          <p:nvPr/>
        </p:nvPicPr>
        <p:blipFill>
          <a:blip r:embed="rId2"/>
          <a:stretch>
            <a:fillRect/>
          </a:stretch>
        </p:blipFill>
        <p:spPr>
          <a:xfrm>
            <a:off x="7037069" y="604076"/>
            <a:ext cx="3627106" cy="3195688"/>
          </a:xfrm>
          <a:prstGeom prst="rect">
            <a:avLst/>
          </a:prstGeom>
        </p:spPr>
      </p:pic>
      <p:pic>
        <p:nvPicPr>
          <p:cNvPr id="6" name="Picture 5"/>
          <p:cNvPicPr>
            <a:picLocks noChangeAspect="1"/>
          </p:cNvPicPr>
          <p:nvPr/>
        </p:nvPicPr>
        <p:blipFill>
          <a:blip r:embed="rId3"/>
          <a:stretch>
            <a:fillRect/>
          </a:stretch>
        </p:blipFill>
        <p:spPr>
          <a:xfrm>
            <a:off x="457200" y="2438400"/>
            <a:ext cx="6886575" cy="3810000"/>
          </a:xfrm>
          <a:prstGeom prst="rect">
            <a:avLst/>
          </a:prstGeom>
        </p:spPr>
      </p:pic>
    </p:spTree>
    <p:extLst>
      <p:ext uri="{BB962C8B-B14F-4D97-AF65-F5344CB8AC3E}">
        <p14:creationId xmlns:p14="http://schemas.microsoft.com/office/powerpoint/2010/main" val="2301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Validation (cont.) </a:t>
            </a:r>
          </a:p>
        </p:txBody>
      </p:sp>
      <p:sp>
        <p:nvSpPr>
          <p:cNvPr id="3" name="Content Placeholder 2"/>
          <p:cNvSpPr>
            <a:spLocks noGrp="1"/>
          </p:cNvSpPr>
          <p:nvPr>
            <p:ph idx="1"/>
          </p:nvPr>
        </p:nvSpPr>
        <p:spPr>
          <a:xfrm>
            <a:off x="249382" y="1371600"/>
            <a:ext cx="10390909" cy="5486400"/>
          </a:xfrm>
        </p:spPr>
        <p:txBody>
          <a:bodyPr>
            <a:normAutofit/>
          </a:bodyPr>
          <a:lstStyle/>
          <a:p>
            <a:r>
              <a:rPr lang="en-US" dirty="0"/>
              <a:t>Bean Validation (cont.)</a:t>
            </a:r>
          </a:p>
          <a:p>
            <a:endParaRPr lang="en-US" dirty="0"/>
          </a:p>
          <a:p>
            <a:pPr marL="0" indent="0">
              <a:buNone/>
            </a:pPr>
            <a:r>
              <a:rPr lang="en-US" i="1" dirty="0"/>
              <a:t>import </a:t>
            </a:r>
            <a:r>
              <a:rPr lang="en-US" i="1" dirty="0" err="1"/>
              <a:t>javax.validation.constraints.Max</a:t>
            </a:r>
            <a:r>
              <a:rPr lang="en-US" i="1" dirty="0"/>
              <a:t>;</a:t>
            </a:r>
          </a:p>
          <a:p>
            <a:pPr marL="0" indent="0">
              <a:buNone/>
            </a:pPr>
            <a:r>
              <a:rPr lang="en-US" i="1" dirty="0"/>
              <a:t>import </a:t>
            </a:r>
            <a:r>
              <a:rPr lang="en-US" i="1" dirty="0" err="1"/>
              <a:t>javax.validation.constraints.Min</a:t>
            </a:r>
            <a:r>
              <a:rPr lang="en-US" i="1" dirty="0"/>
              <a:t>;</a:t>
            </a:r>
          </a:p>
          <a:p>
            <a:pPr marL="0" indent="0">
              <a:buNone/>
            </a:pPr>
            <a:r>
              <a:rPr lang="en-US" i="1" dirty="0"/>
              <a:t>import </a:t>
            </a:r>
            <a:r>
              <a:rPr lang="en-US" i="1" dirty="0" err="1"/>
              <a:t>javax.validation.constraints.NotNull</a:t>
            </a:r>
            <a:r>
              <a:rPr lang="en-US" i="1" dirty="0"/>
              <a:t>;</a:t>
            </a:r>
          </a:p>
          <a:p>
            <a:pPr marL="0" indent="0">
              <a:buNone/>
            </a:pPr>
            <a:r>
              <a:rPr lang="en-US" i="1" dirty="0"/>
              <a:t>import </a:t>
            </a:r>
            <a:r>
              <a:rPr lang="en-US" i="1" dirty="0" err="1"/>
              <a:t>javax.validation.constraints.Past</a:t>
            </a:r>
            <a:r>
              <a:rPr lang="en-US" i="1" dirty="0"/>
              <a:t>;</a:t>
            </a:r>
          </a:p>
          <a:p>
            <a:pPr marL="0" indent="0">
              <a:buNone/>
            </a:pPr>
            <a:r>
              <a:rPr lang="en-US" i="1" dirty="0"/>
              <a:t>import </a:t>
            </a:r>
            <a:r>
              <a:rPr lang="en-US" i="1" dirty="0" err="1"/>
              <a:t>javax.validation.constraints.Size</a:t>
            </a:r>
            <a:r>
              <a:rPr lang="en-US" i="1" dirty="0"/>
              <a:t>;</a:t>
            </a:r>
          </a:p>
          <a:p>
            <a:pPr marL="0" indent="0">
              <a:buNone/>
            </a:pPr>
            <a:r>
              <a:rPr lang="en-US" i="1" dirty="0"/>
              <a:t>import </a:t>
            </a:r>
            <a:r>
              <a:rPr lang="en-US" i="1" dirty="0" err="1"/>
              <a:t>org.hibernate.validator.constraints.Email</a:t>
            </a:r>
            <a:r>
              <a:rPr lang="en-US" i="1" dirty="0"/>
              <a:t>;</a:t>
            </a:r>
          </a:p>
          <a:p>
            <a:pPr marL="0" indent="0">
              <a:buNone/>
            </a:pPr>
            <a:r>
              <a:rPr lang="en-US" i="1" dirty="0"/>
              <a:t>import </a:t>
            </a:r>
            <a:r>
              <a:rPr lang="en-US" i="1" dirty="0" err="1"/>
              <a:t>org.hibernate.validator.constraints.NotEmpty</a:t>
            </a:r>
            <a:r>
              <a:rPr lang="en-US" i="1" dirty="0"/>
              <a:t>;</a:t>
            </a:r>
          </a:p>
          <a:p>
            <a:pPr marL="0" indent="0">
              <a:buNone/>
            </a:pPr>
            <a:r>
              <a:rPr lang="en-US" i="1" dirty="0"/>
              <a:t>import </a:t>
            </a:r>
            <a:r>
              <a:rPr lang="en-US" i="1" dirty="0" err="1"/>
              <a:t>org.springframework.format.annotation.DateTimeFormat</a:t>
            </a:r>
            <a:r>
              <a:rPr lang="en-US" i="1" dirty="0"/>
              <a:t>;</a:t>
            </a:r>
          </a:p>
          <a:p>
            <a:pPr marL="0" indent="0">
              <a:buNone/>
            </a:pPr>
            <a:r>
              <a:rPr lang="en-US" i="1" dirty="0"/>
              <a:t>@Phone: defined custom validator.</a:t>
            </a:r>
          </a:p>
          <a:p>
            <a:pPr marL="0" indent="0">
              <a:buNone/>
            </a:pPr>
            <a:endParaRPr lang="en-US" dirty="0"/>
          </a:p>
          <a:p>
            <a:pPr marL="426645" lvl="1" indent="0">
              <a:buNone/>
            </a:pP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55</a:t>
            </a:fld>
            <a:endParaRPr lang="en-US"/>
          </a:p>
        </p:txBody>
      </p:sp>
      <p:pic>
        <p:nvPicPr>
          <p:cNvPr id="7" name="Picture 6"/>
          <p:cNvPicPr>
            <a:picLocks noChangeAspect="1"/>
          </p:cNvPicPr>
          <p:nvPr/>
        </p:nvPicPr>
        <p:blipFill>
          <a:blip r:embed="rId2"/>
          <a:stretch>
            <a:fillRect/>
          </a:stretch>
        </p:blipFill>
        <p:spPr>
          <a:xfrm>
            <a:off x="6554066" y="76200"/>
            <a:ext cx="4086225" cy="4486275"/>
          </a:xfrm>
          <a:prstGeom prst="rect">
            <a:avLst/>
          </a:prstGeom>
        </p:spPr>
      </p:pic>
    </p:spTree>
    <p:extLst>
      <p:ext uri="{BB962C8B-B14F-4D97-AF65-F5344CB8AC3E}">
        <p14:creationId xmlns:p14="http://schemas.microsoft.com/office/powerpoint/2010/main" val="265774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Autowired</a:t>
            </a:r>
            <a:endParaRPr lang="en-US" dirty="0"/>
          </a:p>
        </p:txBody>
      </p:sp>
      <p:sp>
        <p:nvSpPr>
          <p:cNvPr id="3" name="Content Placeholder 2"/>
          <p:cNvSpPr>
            <a:spLocks noGrp="1"/>
          </p:cNvSpPr>
          <p:nvPr>
            <p:ph idx="1"/>
          </p:nvPr>
        </p:nvSpPr>
        <p:spPr/>
        <p:txBody>
          <a:bodyPr/>
          <a:lstStyle/>
          <a:p>
            <a:r>
              <a:rPr lang="en-US" dirty="0"/>
              <a:t>@</a:t>
            </a:r>
            <a:r>
              <a:rPr lang="en-US" dirty="0" err="1"/>
              <a:t>Autowired</a:t>
            </a:r>
            <a:r>
              <a:rPr lang="en-US" dirty="0"/>
              <a:t> on Setter Methods</a:t>
            </a:r>
          </a:p>
          <a:p>
            <a:r>
              <a:rPr lang="en-US" dirty="0"/>
              <a:t>@</a:t>
            </a:r>
            <a:r>
              <a:rPr lang="en-US" dirty="0" err="1"/>
              <a:t>Autowired</a:t>
            </a:r>
            <a:r>
              <a:rPr lang="en-US" dirty="0"/>
              <a:t> on Properties</a:t>
            </a:r>
          </a:p>
          <a:p>
            <a:r>
              <a:rPr lang="en-US" dirty="0"/>
              <a:t>@</a:t>
            </a:r>
            <a:r>
              <a:rPr lang="en-US" dirty="0" err="1"/>
              <a:t>Autowired</a:t>
            </a:r>
            <a:r>
              <a:rPr lang="en-US" dirty="0"/>
              <a:t> on Constructors</a:t>
            </a:r>
          </a:p>
          <a:p>
            <a:r>
              <a:rPr lang="en-US" dirty="0"/>
              <a:t>@</a:t>
            </a:r>
            <a:r>
              <a:rPr lang="en-US" dirty="0" err="1"/>
              <a:t>Autowired</a:t>
            </a:r>
            <a:r>
              <a:rPr lang="en-US" dirty="0"/>
              <a:t> on Constructors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56</a:t>
            </a:fld>
            <a:endParaRPr lang="en-US"/>
          </a:p>
        </p:txBody>
      </p:sp>
      <p:pic>
        <p:nvPicPr>
          <p:cNvPr id="5" name="Picture 4"/>
          <p:cNvPicPr>
            <a:picLocks noChangeAspect="1"/>
          </p:cNvPicPr>
          <p:nvPr/>
        </p:nvPicPr>
        <p:blipFill>
          <a:blip r:embed="rId2"/>
          <a:stretch>
            <a:fillRect/>
          </a:stretch>
        </p:blipFill>
        <p:spPr>
          <a:xfrm>
            <a:off x="5250563" y="1371600"/>
            <a:ext cx="5410200" cy="4181475"/>
          </a:xfrm>
          <a:prstGeom prst="rect">
            <a:avLst/>
          </a:prstGeom>
        </p:spPr>
      </p:pic>
    </p:spTree>
    <p:extLst>
      <p:ext uri="{BB962C8B-B14F-4D97-AF65-F5344CB8AC3E}">
        <p14:creationId xmlns:p14="http://schemas.microsoft.com/office/powerpoint/2010/main" val="152124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a:t>
            </a:r>
          </a:p>
        </p:txBody>
      </p:sp>
      <p:sp>
        <p:nvSpPr>
          <p:cNvPr id="3" name="Content Placeholder 2"/>
          <p:cNvSpPr>
            <a:spLocks noGrp="1"/>
          </p:cNvSpPr>
          <p:nvPr>
            <p:ph idx="1"/>
          </p:nvPr>
        </p:nvSpPr>
        <p:spPr/>
        <p:txBody>
          <a:bodyPr/>
          <a:lstStyle/>
          <a:p>
            <a:r>
              <a:rPr lang="en-US" dirty="0"/>
              <a:t>&lt;</a:t>
            </a:r>
            <a:r>
              <a:rPr lang="en-US" dirty="0" err="1"/>
              <a:t>mvc:annotation-driven</a:t>
            </a:r>
            <a:r>
              <a:rPr lang="en-US" dirty="0"/>
              <a:t>&gt;</a:t>
            </a:r>
          </a:p>
          <a:p>
            <a:r>
              <a:rPr lang="en-US" dirty="0"/>
              <a:t>&lt;</a:t>
            </a:r>
            <a:r>
              <a:rPr lang="en-US" dirty="0" err="1"/>
              <a:t>mvc:interceptors</a:t>
            </a:r>
            <a:r>
              <a:rPr lang="en-US" dirty="0"/>
              <a:t>&gt;</a:t>
            </a:r>
          </a:p>
          <a:p>
            <a:r>
              <a:rPr lang="en-US" dirty="0"/>
              <a:t>&lt;</a:t>
            </a:r>
            <a:r>
              <a:rPr lang="en-US" dirty="0" err="1"/>
              <a:t>mvc:view-controller</a:t>
            </a:r>
            <a:r>
              <a:rPr lang="en-US" dirty="0"/>
              <a:t>&gt;</a:t>
            </a:r>
          </a:p>
          <a:p>
            <a:r>
              <a:rPr lang="en-US" dirty="0"/>
              <a:t>&lt;</a:t>
            </a:r>
            <a:r>
              <a:rPr lang="en-US" dirty="0" err="1"/>
              <a:t>mvc:resources</a:t>
            </a:r>
            <a:r>
              <a:rPr lang="en-US" dirty="0"/>
              <a:t>&gt;</a:t>
            </a:r>
          </a:p>
          <a:p>
            <a:r>
              <a:rPr lang="en-US" dirty="0"/>
              <a:t>&lt;</a:t>
            </a:r>
            <a:r>
              <a:rPr lang="en-US" dirty="0" err="1"/>
              <a:t>mvc:default-servlet-handler</a:t>
            </a:r>
            <a:r>
              <a:rPr lang="en-US" dirty="0"/>
              <a:t>&gt;</a:t>
            </a:r>
          </a:p>
          <a:p>
            <a:r>
              <a:rPr lang="en-US" dirty="0"/>
              <a:t>&lt;</a:t>
            </a:r>
            <a:r>
              <a:rPr lang="en-US" dirty="0" err="1"/>
              <a:t>context:component-scan</a:t>
            </a:r>
            <a:r>
              <a:rPr lang="en-US" dirty="0"/>
              <a:t>&gt;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57</a:t>
            </a:fld>
            <a:endParaRPr lang="en-US"/>
          </a:p>
        </p:txBody>
      </p:sp>
    </p:spTree>
    <p:extLst>
      <p:ext uri="{BB962C8B-B14F-4D97-AF65-F5344CB8AC3E}">
        <p14:creationId xmlns:p14="http://schemas.microsoft.com/office/powerpoint/2010/main" val="69064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(cont.) </a:t>
            </a:r>
          </a:p>
        </p:txBody>
      </p:sp>
      <p:sp>
        <p:nvSpPr>
          <p:cNvPr id="3" name="Content Placeholder 2"/>
          <p:cNvSpPr>
            <a:spLocks noGrp="1"/>
          </p:cNvSpPr>
          <p:nvPr>
            <p:ph idx="1"/>
          </p:nvPr>
        </p:nvSpPr>
        <p:spPr/>
        <p:txBody>
          <a:bodyPr/>
          <a:lstStyle/>
          <a:p>
            <a:pPr marL="0" indent="0">
              <a:buNone/>
            </a:pPr>
            <a:r>
              <a:rPr lang="en-US" dirty="0">
                <a:solidFill>
                  <a:srgbClr val="FF0000"/>
                </a:solidFill>
              </a:rPr>
              <a:t>&lt;</a:t>
            </a:r>
            <a:r>
              <a:rPr lang="en-US" dirty="0" err="1">
                <a:solidFill>
                  <a:srgbClr val="FF0000"/>
                </a:solidFill>
              </a:rPr>
              <a:t>mvc:annotation-driven</a:t>
            </a:r>
            <a:r>
              <a:rPr lang="en-US" dirty="0">
                <a:solidFill>
                  <a:srgbClr val="FF0000"/>
                </a:solidFill>
              </a:rPr>
              <a:t>&gt;</a:t>
            </a:r>
          </a:p>
          <a:p>
            <a:r>
              <a:rPr lang="en-US" dirty="0"/>
              <a:t>registers necessary beans</a:t>
            </a:r>
          </a:p>
          <a:p>
            <a:r>
              <a:rPr lang="en-US" dirty="0"/>
              <a:t>support formatting</a:t>
            </a:r>
          </a:p>
          <a:p>
            <a:pPr lvl="1"/>
            <a:r>
              <a:rPr lang="en-US" dirty="0"/>
              <a:t>Number fields using the @</a:t>
            </a:r>
            <a:r>
              <a:rPr lang="en-US" dirty="0" err="1"/>
              <a:t>NumberFormat</a:t>
            </a:r>
            <a:endParaRPr lang="en-US" dirty="0"/>
          </a:p>
          <a:p>
            <a:pPr lvl="1"/>
            <a:r>
              <a:rPr lang="en-US" dirty="0"/>
              <a:t>Date, Calendar, Long fields using the @</a:t>
            </a:r>
            <a:r>
              <a:rPr lang="en-US" dirty="0" err="1"/>
              <a:t>DateTimeFormat</a:t>
            </a:r>
            <a:endParaRPr lang="en-US" dirty="0"/>
          </a:p>
          <a:p>
            <a:r>
              <a:rPr lang="en-US" dirty="0"/>
              <a:t>support for reading and writing</a:t>
            </a:r>
          </a:p>
          <a:p>
            <a:pPr lvl="1"/>
            <a:r>
              <a:rPr lang="en-US" dirty="0"/>
              <a:t>XML, if JAXB is present in </a:t>
            </a:r>
            <a:r>
              <a:rPr lang="en-US" dirty="0" err="1"/>
              <a:t>classpath</a:t>
            </a:r>
            <a:endParaRPr lang="en-US" dirty="0"/>
          </a:p>
          <a:p>
            <a:pPr lvl="1"/>
            <a:r>
              <a:rPr lang="en-US" dirty="0"/>
              <a:t>JSON, if Jackson is present in </a:t>
            </a:r>
            <a:r>
              <a:rPr lang="en-US" dirty="0" err="1"/>
              <a:t>classpath</a:t>
            </a:r>
            <a:endParaRPr lang="en-US" dirty="0"/>
          </a:p>
          <a:p>
            <a:pPr lvl="1"/>
            <a:r>
              <a:rPr lang="en-US" dirty="0"/>
              <a:t>support validating with @Valid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58</a:t>
            </a:fld>
            <a:endParaRPr lang="en-US"/>
          </a:p>
        </p:txBody>
      </p:sp>
    </p:spTree>
    <p:extLst>
      <p:ext uri="{BB962C8B-B14F-4D97-AF65-F5344CB8AC3E}">
        <p14:creationId xmlns:p14="http://schemas.microsoft.com/office/powerpoint/2010/main" val="1677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(cont.) </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rgbClr val="FF0000"/>
                </a:solidFill>
              </a:rPr>
              <a:t>&lt;</a:t>
            </a:r>
            <a:r>
              <a:rPr lang="en-US" dirty="0" err="1">
                <a:solidFill>
                  <a:srgbClr val="FF0000"/>
                </a:solidFill>
              </a:rPr>
              <a:t>mvc:interceptors</a:t>
            </a:r>
            <a:r>
              <a:rPr lang="en-US" dirty="0">
                <a:solidFill>
                  <a:srgbClr val="FF0000"/>
                </a:solidFill>
              </a:rPr>
              <a:t>&gt;</a:t>
            </a:r>
          </a:p>
          <a:p>
            <a:pPr marL="0" indent="0" algn="l">
              <a:buNone/>
            </a:pPr>
            <a:r>
              <a:rPr lang="en-US" dirty="0"/>
              <a:t>&lt;!-- register "global" interceptor beans to </a:t>
            </a:r>
            <a:r>
              <a:rPr lang="en-US" b="1" dirty="0"/>
              <a:t>apply </a:t>
            </a:r>
            <a:r>
              <a:rPr lang="en-US" dirty="0"/>
              <a:t>to </a:t>
            </a:r>
            <a:r>
              <a:rPr lang="en-US" b="1" dirty="0"/>
              <a:t>all </a:t>
            </a:r>
            <a:r>
              <a:rPr lang="en-US" dirty="0"/>
              <a:t>registered </a:t>
            </a:r>
            <a:r>
              <a:rPr lang="en-US" b="1" dirty="0" err="1"/>
              <a:t>HandlerMappings</a:t>
            </a:r>
            <a:r>
              <a:rPr lang="en-US" b="1" dirty="0"/>
              <a:t> </a:t>
            </a:r>
            <a:r>
              <a:rPr lang="en-US" dirty="0"/>
              <a:t>--&gt;</a:t>
            </a:r>
            <a:br>
              <a:rPr lang="en-US" dirty="0"/>
            </a:br>
            <a:r>
              <a:rPr lang="en-US" dirty="0"/>
              <a:t>&lt;</a:t>
            </a:r>
            <a:r>
              <a:rPr lang="en-US" dirty="0" err="1"/>
              <a:t>mvc:</a:t>
            </a:r>
            <a:r>
              <a:rPr lang="en-US" b="1" dirty="0" err="1"/>
              <a:t>interceptors</a:t>
            </a:r>
            <a:r>
              <a:rPr lang="en-US" dirty="0"/>
              <a:t>&gt;</a:t>
            </a:r>
            <a:br>
              <a:rPr lang="en-US" dirty="0"/>
            </a:br>
            <a:r>
              <a:rPr lang="en-US" dirty="0"/>
              <a:t>	&lt;!–- applied to </a:t>
            </a:r>
            <a:r>
              <a:rPr lang="en-US" b="1" dirty="0"/>
              <a:t>all URL </a:t>
            </a:r>
            <a:r>
              <a:rPr lang="en-US" dirty="0"/>
              <a:t>paths --&gt;</a:t>
            </a:r>
            <a:br>
              <a:rPr lang="en-US" dirty="0"/>
            </a:br>
            <a:r>
              <a:rPr lang="en-US" dirty="0"/>
              <a:t>	&lt;bean class="</a:t>
            </a:r>
            <a:r>
              <a:rPr lang="en-US" dirty="0" err="1"/>
              <a:t>org.springframework.web.servlet.theme.ThemeChangeInterceptor</a:t>
            </a:r>
            <a:r>
              <a:rPr lang="en-US" dirty="0"/>
              <a:t>"/&gt;</a:t>
            </a:r>
            <a:br>
              <a:rPr lang="en-US" dirty="0"/>
            </a:br>
            <a:r>
              <a:rPr lang="en-US" dirty="0"/>
              <a:t>	&lt;!–- applied to a </a:t>
            </a:r>
            <a:r>
              <a:rPr lang="en-US" b="1" dirty="0"/>
              <a:t>specific URL </a:t>
            </a:r>
            <a:r>
              <a:rPr lang="en-US" dirty="0"/>
              <a:t>path --&gt;</a:t>
            </a:r>
            <a:br>
              <a:rPr lang="en-US" dirty="0"/>
            </a:br>
            <a:r>
              <a:rPr lang="en-US" dirty="0"/>
              <a:t>	&lt;</a:t>
            </a:r>
            <a:r>
              <a:rPr lang="en-US" dirty="0" err="1"/>
              <a:t>mvc:</a:t>
            </a:r>
            <a:r>
              <a:rPr lang="en-US" b="1" dirty="0" err="1"/>
              <a:t>interceptor</a:t>
            </a:r>
            <a:r>
              <a:rPr lang="en-US" dirty="0"/>
              <a:t>&gt;</a:t>
            </a:r>
            <a:br>
              <a:rPr lang="en-US" dirty="0"/>
            </a:br>
            <a:r>
              <a:rPr lang="en-US" dirty="0"/>
              <a:t>		&lt;</a:t>
            </a:r>
            <a:r>
              <a:rPr lang="en-US" dirty="0" err="1"/>
              <a:t>mvc:</a:t>
            </a:r>
            <a:r>
              <a:rPr lang="en-US" b="1" dirty="0" err="1"/>
              <a:t>mapping</a:t>
            </a:r>
            <a:r>
              <a:rPr lang="en-US" b="1" dirty="0"/>
              <a:t> </a:t>
            </a:r>
            <a:r>
              <a:rPr lang="en-US" dirty="0"/>
              <a:t>path="/secure/*"/&gt;</a:t>
            </a:r>
            <a:br>
              <a:rPr lang="en-US" dirty="0"/>
            </a:br>
            <a:r>
              <a:rPr lang="en-US" dirty="0"/>
              <a:t>		&lt;bean class="</a:t>
            </a:r>
            <a:r>
              <a:rPr lang="en-US" dirty="0" err="1"/>
              <a:t>org.example.MyInterceptor</a:t>
            </a:r>
            <a:r>
              <a:rPr lang="en-US" dirty="0"/>
              <a:t>" /&gt;</a:t>
            </a:r>
            <a:br>
              <a:rPr lang="en-US" dirty="0"/>
            </a:br>
            <a:r>
              <a:rPr lang="en-US" dirty="0"/>
              <a:t>	&lt;/</a:t>
            </a:r>
            <a:r>
              <a:rPr lang="en-US" dirty="0" err="1"/>
              <a:t>mvc:</a:t>
            </a:r>
            <a:r>
              <a:rPr lang="en-US" b="1" dirty="0" err="1"/>
              <a:t>interceptor</a:t>
            </a:r>
            <a:r>
              <a:rPr lang="en-US" dirty="0"/>
              <a:t>&gt;</a:t>
            </a:r>
            <a:br>
              <a:rPr lang="en-US" dirty="0"/>
            </a:br>
            <a:r>
              <a:rPr lang="en-US" dirty="0"/>
              <a:t>&lt;/</a:t>
            </a:r>
            <a:r>
              <a:rPr lang="en-US" dirty="0" err="1"/>
              <a:t>mvc:</a:t>
            </a:r>
            <a:r>
              <a:rPr lang="en-US" b="1" dirty="0" err="1"/>
              <a:t>interceptors</a:t>
            </a:r>
            <a:r>
              <a:rPr lang="en-US" dirty="0"/>
              <a:t>&gt; </a:t>
            </a:r>
            <a:br>
              <a:rPr lang="en-US" dirty="0"/>
            </a:b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59</a:t>
            </a:fld>
            <a:endParaRPr lang="en-US"/>
          </a:p>
        </p:txBody>
      </p:sp>
    </p:spTree>
    <p:extLst>
      <p:ext uri="{BB962C8B-B14F-4D97-AF65-F5344CB8AC3E}">
        <p14:creationId xmlns:p14="http://schemas.microsoft.com/office/powerpoint/2010/main" val="270664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Features </a:t>
            </a:r>
          </a:p>
        </p:txBody>
      </p:sp>
      <p:sp>
        <p:nvSpPr>
          <p:cNvPr id="3" name="Content Placeholder 2"/>
          <p:cNvSpPr>
            <a:spLocks noGrp="1"/>
          </p:cNvSpPr>
          <p:nvPr>
            <p:ph idx="1"/>
          </p:nvPr>
        </p:nvSpPr>
        <p:spPr/>
        <p:txBody>
          <a:bodyPr/>
          <a:lstStyle/>
          <a:p>
            <a:r>
              <a:rPr lang="en-US" dirty="0"/>
              <a:t>Powerful configuration of both framework and application classes.</a:t>
            </a:r>
          </a:p>
          <a:p>
            <a:r>
              <a:rPr lang="en-US" dirty="0"/>
              <a:t>Separation of roles.</a:t>
            </a:r>
          </a:p>
          <a:p>
            <a:r>
              <a:rPr lang="en-US" dirty="0"/>
              <a:t>Flexibility in choosing subclasses.</a:t>
            </a:r>
          </a:p>
          <a:p>
            <a:r>
              <a:rPr lang="en-US" dirty="0"/>
              <a:t>Model transfer flexibility.</a:t>
            </a:r>
          </a:p>
          <a:p>
            <a:r>
              <a:rPr lang="en-US" dirty="0"/>
              <a:t>No need of duplication of code.</a:t>
            </a:r>
          </a:p>
          <a:p>
            <a:r>
              <a:rPr lang="en-US" dirty="0"/>
              <a:t>Specific validation and binding.</a:t>
            </a:r>
          </a:p>
          <a:p>
            <a:r>
              <a:rPr lang="en-US" dirty="0"/>
              <a:t>Specific local and theme resolution.</a:t>
            </a:r>
          </a:p>
          <a:p>
            <a:r>
              <a:rPr lang="en-US" dirty="0"/>
              <a:t>Facility of JSP form tag library.</a:t>
            </a:r>
          </a:p>
        </p:txBody>
      </p:sp>
      <p:sp>
        <p:nvSpPr>
          <p:cNvPr id="4" name="Slide Number Placeholder 3"/>
          <p:cNvSpPr>
            <a:spLocks noGrp="1"/>
          </p:cNvSpPr>
          <p:nvPr>
            <p:ph type="sldNum" sz="quarter" idx="12"/>
          </p:nvPr>
        </p:nvSpPr>
        <p:spPr/>
        <p:txBody>
          <a:bodyPr/>
          <a:lstStyle/>
          <a:p>
            <a:fld id="{DA60BA0E-20D0-4E7C-B286-26C960A6788F}" type="slidenum">
              <a:rPr lang="en-US" smtClean="0"/>
              <a:pPr/>
              <a:t>6</a:t>
            </a:fld>
            <a:endParaRPr lang="en-US"/>
          </a:p>
        </p:txBody>
      </p:sp>
    </p:spTree>
    <p:extLst>
      <p:ext uri="{BB962C8B-B14F-4D97-AF65-F5344CB8AC3E}">
        <p14:creationId xmlns:p14="http://schemas.microsoft.com/office/powerpoint/2010/main" val="344031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(cont.) </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&lt;</a:t>
            </a:r>
            <a:r>
              <a:rPr lang="en-US" dirty="0" err="1">
                <a:solidFill>
                  <a:srgbClr val="FF0000"/>
                </a:solidFill>
              </a:rPr>
              <a:t>mvc:view-controller</a:t>
            </a:r>
            <a:r>
              <a:rPr lang="en-US" dirty="0">
                <a:solidFill>
                  <a:srgbClr val="FF0000"/>
                </a:solidFill>
              </a:rPr>
              <a:t>&gt;</a:t>
            </a:r>
            <a:r>
              <a:rPr lang="en-US" dirty="0"/>
              <a:t>: immediately forwards to a view </a:t>
            </a:r>
            <a:r>
              <a:rPr lang="en-US"/>
              <a:t>when invoked</a:t>
            </a:r>
          </a:p>
          <a:p>
            <a:pPr marL="0" indent="0">
              <a:buNone/>
            </a:pPr>
            <a:r>
              <a:rPr lang="en-US"/>
              <a:t>&lt;</a:t>
            </a:r>
            <a:r>
              <a:rPr lang="en-US" dirty="0" err="1"/>
              <a:t>mvc:</a:t>
            </a:r>
            <a:r>
              <a:rPr lang="en-US" b="1" dirty="0" err="1"/>
              <a:t>view-controller</a:t>
            </a:r>
            <a:r>
              <a:rPr lang="en-US" b="1" dirty="0"/>
              <a:t> </a:t>
            </a:r>
            <a:r>
              <a:rPr lang="en-US" dirty="0"/>
              <a:t>path="/" view-name="index"/&gt;</a:t>
            </a:r>
            <a:br>
              <a:rPr lang="en-US" dirty="0"/>
            </a:br>
            <a:r>
              <a:rPr lang="en-US" dirty="0"/>
              <a:t>&lt;</a:t>
            </a:r>
            <a:r>
              <a:rPr lang="en-US" dirty="0" err="1"/>
              <a:t>mvc:</a:t>
            </a:r>
            <a:r>
              <a:rPr lang="en-US" b="1" dirty="0" err="1"/>
              <a:t>view-controller</a:t>
            </a:r>
            <a:r>
              <a:rPr lang="en-US" b="1" dirty="0"/>
              <a:t> </a:t>
            </a:r>
            <a:r>
              <a:rPr lang="en-US" dirty="0"/>
              <a:t>path="/</a:t>
            </a:r>
            <a:r>
              <a:rPr lang="en-US" dirty="0" err="1"/>
              <a:t>resourceNotFound</a:t>
            </a:r>
            <a:r>
              <a:rPr lang="en-US" dirty="0"/>
              <a:t>"/&gt; </a:t>
            </a:r>
          </a:p>
          <a:p>
            <a:endParaRPr lang="en-US" dirty="0"/>
          </a:p>
          <a:p>
            <a:r>
              <a:rPr lang="en-US" dirty="0">
                <a:solidFill>
                  <a:srgbClr val="FF0000"/>
                </a:solidFill>
              </a:rPr>
              <a:t>&lt;</a:t>
            </a:r>
            <a:r>
              <a:rPr lang="en-US" dirty="0" err="1">
                <a:solidFill>
                  <a:srgbClr val="FF0000"/>
                </a:solidFill>
              </a:rPr>
              <a:t>mvc:resources</a:t>
            </a:r>
            <a:r>
              <a:rPr lang="en-US" dirty="0">
                <a:solidFill>
                  <a:srgbClr val="FF0000"/>
                </a:solidFill>
              </a:rPr>
              <a:t>&gt;</a:t>
            </a:r>
            <a:r>
              <a:rPr lang="en-US" dirty="0"/>
              <a:t>: handles HTTP GET requests for /resources/** by efficiently serving up static resources &lt;</a:t>
            </a:r>
            <a:r>
              <a:rPr lang="en-US" dirty="0" err="1"/>
              <a:t>mvc:</a:t>
            </a:r>
            <a:r>
              <a:rPr lang="en-US" b="1" dirty="0" err="1"/>
              <a:t>resources</a:t>
            </a:r>
            <a:r>
              <a:rPr lang="en-US" b="1" dirty="0"/>
              <a:t> </a:t>
            </a:r>
            <a:r>
              <a:rPr lang="en-US" dirty="0"/>
              <a:t>location="/, </a:t>
            </a:r>
            <a:r>
              <a:rPr lang="en-US" dirty="0" err="1"/>
              <a:t>classpath</a:t>
            </a:r>
            <a:r>
              <a:rPr lang="en-US" dirty="0"/>
              <a:t>:/META-INF/web-resources/“ mapping="/resources/**"/&gt;</a:t>
            </a:r>
          </a:p>
          <a:p>
            <a:endParaRPr lang="en-US" dirty="0">
              <a:solidFill>
                <a:srgbClr val="FF0000"/>
              </a:solidFill>
            </a:endParaRPr>
          </a:p>
          <a:p>
            <a:r>
              <a:rPr lang="en-US" dirty="0">
                <a:solidFill>
                  <a:srgbClr val="FF0000"/>
                </a:solidFill>
              </a:rPr>
              <a:t>&lt;</a:t>
            </a:r>
            <a:r>
              <a:rPr lang="en-US" dirty="0" err="1">
                <a:solidFill>
                  <a:srgbClr val="FF0000"/>
                </a:solidFill>
              </a:rPr>
              <a:t>mvc:default-servlet-handler</a:t>
            </a:r>
            <a:r>
              <a:rPr lang="en-US" dirty="0">
                <a:solidFill>
                  <a:srgbClr val="FF0000"/>
                </a:solidFill>
              </a:rPr>
              <a:t>&gt;</a:t>
            </a:r>
            <a:r>
              <a:rPr lang="en-US" dirty="0"/>
              <a:t>: allows for mapping the </a:t>
            </a:r>
            <a:r>
              <a:rPr lang="en-US" dirty="0" err="1"/>
              <a:t>DispatcherServlet</a:t>
            </a:r>
            <a:r>
              <a:rPr lang="en-US" dirty="0"/>
              <a:t> to "/" by forwarding static resource requests to the container's default Servlet &lt;</a:t>
            </a:r>
            <a:r>
              <a:rPr lang="en-US" dirty="0" err="1"/>
              <a:t>mvc:</a:t>
            </a:r>
            <a:r>
              <a:rPr lang="en-US" b="1" dirty="0" err="1"/>
              <a:t>default-servlet-handler</a:t>
            </a:r>
            <a:r>
              <a:rPr lang="en-US" dirty="0"/>
              <a: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60</a:t>
            </a:fld>
            <a:endParaRPr lang="en-US"/>
          </a:p>
        </p:txBody>
      </p:sp>
    </p:spTree>
    <p:extLst>
      <p:ext uri="{BB962C8B-B14F-4D97-AF65-F5344CB8AC3E}">
        <p14:creationId xmlns:p14="http://schemas.microsoft.com/office/powerpoint/2010/main" val="334504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(cont.) </a:t>
            </a:r>
          </a:p>
        </p:txBody>
      </p:sp>
      <p:sp>
        <p:nvSpPr>
          <p:cNvPr id="3" name="Content Placeholder 2"/>
          <p:cNvSpPr>
            <a:spLocks noGrp="1"/>
          </p:cNvSpPr>
          <p:nvPr>
            <p:ph idx="1"/>
          </p:nvPr>
        </p:nvSpPr>
        <p:spPr/>
        <p:txBody>
          <a:bodyPr/>
          <a:lstStyle/>
          <a:p>
            <a:r>
              <a:rPr lang="en-US" dirty="0">
                <a:solidFill>
                  <a:srgbClr val="FF0000"/>
                </a:solidFill>
              </a:rPr>
              <a:t>&lt;</a:t>
            </a:r>
            <a:r>
              <a:rPr lang="en-US" dirty="0" err="1">
                <a:solidFill>
                  <a:srgbClr val="FF0000"/>
                </a:solidFill>
              </a:rPr>
              <a:t>context:component-scan</a:t>
            </a:r>
            <a:r>
              <a:rPr lang="en-US" dirty="0">
                <a:solidFill>
                  <a:srgbClr val="FF0000"/>
                </a:solidFill>
              </a:rPr>
              <a:t>&gt;</a:t>
            </a:r>
            <a:r>
              <a:rPr lang="en-US" dirty="0"/>
              <a:t>: activates the annotations and scans the packages to find and register beans within the application context (will be use to activate Spring MVC annotation scanning capability which allows to make use of annotations like @Controller and @</a:t>
            </a:r>
            <a:r>
              <a:rPr lang="en-US" dirty="0" err="1"/>
              <a:t>RequestMapping</a:t>
            </a:r>
            <a:r>
              <a:rPr lang="en-US" dirty="0"/>
              <a:t> etc.)</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61</a:t>
            </a:fld>
            <a:endParaRPr lang="en-US"/>
          </a:p>
        </p:txBody>
      </p:sp>
    </p:spTree>
    <p:extLst>
      <p:ext uri="{BB962C8B-B14F-4D97-AF65-F5344CB8AC3E}">
        <p14:creationId xmlns:p14="http://schemas.microsoft.com/office/powerpoint/2010/main" val="146193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request life cycle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62</a:t>
            </a:fld>
            <a:endParaRPr lang="en-US"/>
          </a:p>
        </p:txBody>
      </p:sp>
      <p:pic>
        <p:nvPicPr>
          <p:cNvPr id="5" name="Picture 4"/>
          <p:cNvPicPr>
            <a:picLocks noChangeAspect="1"/>
          </p:cNvPicPr>
          <p:nvPr/>
        </p:nvPicPr>
        <p:blipFill>
          <a:blip r:embed="rId2"/>
          <a:stretch>
            <a:fillRect/>
          </a:stretch>
        </p:blipFill>
        <p:spPr>
          <a:xfrm>
            <a:off x="1915090" y="1208856"/>
            <a:ext cx="7011934" cy="5098528"/>
          </a:xfrm>
          <a:prstGeom prst="rect">
            <a:avLst/>
          </a:prstGeom>
        </p:spPr>
      </p:pic>
    </p:spTree>
    <p:extLst>
      <p:ext uri="{BB962C8B-B14F-4D97-AF65-F5344CB8AC3E}">
        <p14:creationId xmlns:p14="http://schemas.microsoft.com/office/powerpoint/2010/main" val="146136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Spring MVC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7</a:t>
            </a:fld>
            <a:endParaRPr lang="en-US"/>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797" y="1398588"/>
            <a:ext cx="7678078" cy="4849812"/>
          </a:xfrm>
          <a:prstGeom prst="rect">
            <a:avLst/>
          </a:prstGeom>
        </p:spPr>
      </p:pic>
    </p:spTree>
    <p:extLst>
      <p:ext uri="{BB962C8B-B14F-4D97-AF65-F5344CB8AC3E}">
        <p14:creationId xmlns:p14="http://schemas.microsoft.com/office/powerpoint/2010/main" val="370726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DispatcherServlet</a:t>
            </a:r>
            <a:r>
              <a:rPr lang="en-US" dirty="0"/>
              <a:t>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8</a:t>
            </a:fld>
            <a:endParaRPr lang="en-US"/>
          </a:p>
        </p:txBody>
      </p:sp>
      <p:pic>
        <p:nvPicPr>
          <p:cNvPr id="5" name="Content Placeholder 4"/>
          <p:cNvPicPr>
            <a:picLocks noChangeAspect="1"/>
          </p:cNvPicPr>
          <p:nvPr/>
        </p:nvPicPr>
        <p:blipFill>
          <a:blip r:embed="rId2"/>
          <a:stretch>
            <a:fillRect/>
          </a:stretch>
        </p:blipFill>
        <p:spPr>
          <a:xfrm>
            <a:off x="2277773" y="1776412"/>
            <a:ext cx="6334125" cy="4067175"/>
          </a:xfrm>
          <a:prstGeom prst="rect">
            <a:avLst/>
          </a:prstGeom>
        </p:spPr>
      </p:pic>
    </p:spTree>
    <p:extLst>
      <p:ext uri="{BB962C8B-B14F-4D97-AF65-F5344CB8AC3E}">
        <p14:creationId xmlns:p14="http://schemas.microsoft.com/office/powerpoint/2010/main" val="347351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Following is the sequence of events corresponding to an incoming HTTP request to </a:t>
            </a:r>
            <a:r>
              <a:rPr lang="en-US" i="1" dirty="0" err="1"/>
              <a:t>DispatcherServlet</a:t>
            </a:r>
            <a:r>
              <a:rPr lang="en-US" dirty="0"/>
              <a:t> </a:t>
            </a:r>
          </a:p>
          <a:p>
            <a:r>
              <a:rPr lang="en-US" dirty="0"/>
              <a:t>After receiving an HTTP request, </a:t>
            </a:r>
            <a:r>
              <a:rPr lang="en-US" i="1" dirty="0" err="1"/>
              <a:t>DispatcherServlet</a:t>
            </a:r>
            <a:r>
              <a:rPr lang="en-US" dirty="0"/>
              <a:t> consults the </a:t>
            </a:r>
            <a:r>
              <a:rPr lang="en-US" i="1" dirty="0" err="1"/>
              <a:t>HandlerMapping</a:t>
            </a:r>
            <a:r>
              <a:rPr lang="en-US" dirty="0"/>
              <a:t> to call the appropriate </a:t>
            </a:r>
            <a:r>
              <a:rPr lang="en-US" i="1" dirty="0"/>
              <a:t>Controller</a:t>
            </a:r>
            <a:r>
              <a:rPr lang="en-US" dirty="0"/>
              <a:t>. </a:t>
            </a:r>
          </a:p>
          <a:p>
            <a:r>
              <a:rPr lang="en-US" dirty="0"/>
              <a:t>The </a:t>
            </a:r>
            <a:r>
              <a:rPr lang="en-US" i="1" dirty="0"/>
              <a:t>Controller</a:t>
            </a:r>
            <a:r>
              <a:rPr lang="en-US" dirty="0"/>
              <a:t> takes the request and calls the appropriate service methods based on used GET or POST method. The service method will set model data based on defined business logic and returns view name to the </a:t>
            </a:r>
            <a:r>
              <a:rPr lang="en-US" i="1" dirty="0" err="1"/>
              <a:t>DispatcherServlet</a:t>
            </a:r>
            <a:r>
              <a:rPr lang="en-US" dirty="0"/>
              <a:t>.</a:t>
            </a:r>
          </a:p>
          <a:p>
            <a:r>
              <a:rPr lang="en-US" dirty="0"/>
              <a:t>The </a:t>
            </a:r>
            <a:r>
              <a:rPr lang="en-US" i="1" dirty="0" err="1"/>
              <a:t>DispatcherServlet</a:t>
            </a:r>
            <a:r>
              <a:rPr lang="en-US" dirty="0"/>
              <a:t> will take help from </a:t>
            </a:r>
            <a:r>
              <a:rPr lang="en-US" i="1" dirty="0" err="1"/>
              <a:t>ViewResolver</a:t>
            </a:r>
            <a:r>
              <a:rPr lang="en-US" dirty="0"/>
              <a:t> to </a:t>
            </a:r>
            <a:r>
              <a:rPr lang="en-US" dirty="0" err="1"/>
              <a:t>pickup</a:t>
            </a:r>
            <a:r>
              <a:rPr lang="en-US" dirty="0"/>
              <a:t> the defined view for the request.</a:t>
            </a:r>
          </a:p>
          <a:p>
            <a:r>
              <a:rPr lang="en-US" dirty="0"/>
              <a:t>Once view is finalized, The </a:t>
            </a:r>
            <a:r>
              <a:rPr lang="en-US" i="1" dirty="0" err="1"/>
              <a:t>DispatcherServlet</a:t>
            </a:r>
            <a:r>
              <a:rPr lang="en-US" dirty="0"/>
              <a:t> passes the model data to the view which is finally rendered on the browser.</a:t>
            </a:r>
          </a:p>
          <a:p>
            <a:endParaRPr lang="en-US" dirty="0"/>
          </a:p>
        </p:txBody>
      </p:sp>
      <p:sp>
        <p:nvSpPr>
          <p:cNvPr id="2" name="Title 1"/>
          <p:cNvSpPr>
            <a:spLocks noGrp="1"/>
          </p:cNvSpPr>
          <p:nvPr>
            <p:ph type="title"/>
          </p:nvPr>
        </p:nvSpPr>
        <p:spPr/>
        <p:txBody>
          <a:bodyPr/>
          <a:lstStyle/>
          <a:p>
            <a:r>
              <a:rPr lang="en-US" dirty="0" err="1"/>
              <a:t>DispatcherServlet</a:t>
            </a:r>
            <a:r>
              <a:rPr lang="en-US" dirty="0"/>
              <a:t> (cont.)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9</a:t>
            </a:fld>
            <a:endParaRPr lang="en-US"/>
          </a:p>
        </p:txBody>
      </p:sp>
    </p:spTree>
    <p:extLst>
      <p:ext uri="{BB962C8B-B14F-4D97-AF65-F5344CB8AC3E}">
        <p14:creationId xmlns:p14="http://schemas.microsoft.com/office/powerpoint/2010/main" val="321288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974</TotalTime>
  <Words>3755</Words>
  <Application>Microsoft Office PowerPoint</Application>
  <PresentationFormat>Custom</PresentationFormat>
  <Paragraphs>484</Paragraphs>
  <Slides>62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Century Gothic</vt:lpstr>
      <vt:lpstr>Courier New</vt:lpstr>
      <vt:lpstr>Symbol</vt:lpstr>
      <vt:lpstr>Verdana</vt:lpstr>
      <vt:lpstr>Wingdings</vt:lpstr>
      <vt:lpstr>Class open house presentation</vt:lpstr>
      <vt:lpstr>WWW Programming (Advanced Web Programming with Java)</vt:lpstr>
      <vt:lpstr>Content</vt:lpstr>
      <vt:lpstr>The MVC pattern </vt:lpstr>
      <vt:lpstr>Advantages of MVC Pattern</vt:lpstr>
      <vt:lpstr>Exploring Spring's Web MVC Framework </vt:lpstr>
      <vt:lpstr>Spring MVC Features </vt:lpstr>
      <vt:lpstr>Flow of Spring MVC </vt:lpstr>
      <vt:lpstr>DispatcherServlet </vt:lpstr>
      <vt:lpstr>DispatcherServlet (cont.)</vt:lpstr>
      <vt:lpstr>DispatcherServlet (cont.)</vt:lpstr>
      <vt:lpstr>DispatcherServlet (cont.)</vt:lpstr>
      <vt:lpstr>HadlerMapping/Controller/ViewResolver </vt:lpstr>
      <vt:lpstr>View Resolver</vt:lpstr>
      <vt:lpstr>View Resolver (cont.)</vt:lpstr>
      <vt:lpstr>View Resolver (cont.)</vt:lpstr>
      <vt:lpstr>Configure DispatcherServlet in web.xml </vt:lpstr>
      <vt:lpstr>Create Spring’s Application Context XML File </vt:lpstr>
      <vt:lpstr>Overriding DispatcherServlet defaults </vt:lpstr>
      <vt:lpstr>Controllers </vt:lpstr>
      <vt:lpstr>Controllers (cont.)</vt:lpstr>
      <vt:lpstr>Controller arguments </vt:lpstr>
      <vt:lpstr>Controllers – return types </vt:lpstr>
      <vt:lpstr>More detailed Url Mapping </vt:lpstr>
      <vt:lpstr>Url Templates in Controllers </vt:lpstr>
      <vt:lpstr>Convention over Configuration</vt:lpstr>
      <vt:lpstr>Convention over Configuration (cont.)</vt:lpstr>
      <vt:lpstr>Spring Framework: @RestController vs. @Controller</vt:lpstr>
      <vt:lpstr>Spring Framework: @RestController vs. @Controller (cont.)</vt:lpstr>
      <vt:lpstr>Model </vt:lpstr>
      <vt:lpstr>ModelAndView object in Spring MVC</vt:lpstr>
      <vt:lpstr>@ModelAttribute from Controller </vt:lpstr>
      <vt:lpstr>View</vt:lpstr>
      <vt:lpstr>Spring’s form tag library</vt:lpstr>
      <vt:lpstr>Spring’s form tag library (cont.)</vt:lpstr>
      <vt:lpstr>The attributes: path &amp; modelAttribute/commandName </vt:lpstr>
      <vt:lpstr>The form tag</vt:lpstr>
      <vt:lpstr>The input tag</vt:lpstr>
      <vt:lpstr>The checkbox tag</vt:lpstr>
      <vt:lpstr>The checkboxes tag</vt:lpstr>
      <vt:lpstr>The password tag</vt:lpstr>
      <vt:lpstr>The select tag</vt:lpstr>
      <vt:lpstr>The option/options tags</vt:lpstr>
      <vt:lpstr>The errors tag</vt:lpstr>
      <vt:lpstr>Spring Exception </vt:lpstr>
      <vt:lpstr>Spring Interceptor </vt:lpstr>
      <vt:lpstr>Spring Interceptor (cont.) </vt:lpstr>
      <vt:lpstr>Spring Interceptor (cont.) </vt:lpstr>
      <vt:lpstr>Locales </vt:lpstr>
      <vt:lpstr>File upload </vt:lpstr>
      <vt:lpstr>Spring Validation </vt:lpstr>
      <vt:lpstr>Spring Validation (cont.) </vt:lpstr>
      <vt:lpstr>Spring Validation (cont.) </vt:lpstr>
      <vt:lpstr>Spring Validation (cont.) </vt:lpstr>
      <vt:lpstr>Spring Validation (cont.) </vt:lpstr>
      <vt:lpstr>Spring Validation (cont.) </vt:lpstr>
      <vt:lpstr>@Autowired</vt:lpstr>
      <vt:lpstr>Magic tags </vt:lpstr>
      <vt:lpstr>Magic tags (cont.) </vt:lpstr>
      <vt:lpstr>Magic tags (cont.) </vt:lpstr>
      <vt:lpstr>Magic tags (cont.) </vt:lpstr>
      <vt:lpstr>Magic tags (cont.) </vt:lpstr>
      <vt:lpstr>Spring MVC request life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Web Programming with Java</dc:title>
  <dc:creator>Thanh Van</dc:creator>
  <cp:lastModifiedBy>I M</cp:lastModifiedBy>
  <cp:revision>92</cp:revision>
  <dcterms:created xsi:type="dcterms:W3CDTF">2018-11-21T01:01:11Z</dcterms:created>
  <dcterms:modified xsi:type="dcterms:W3CDTF">2020-01-09T14:18:34Z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