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2" r:id="rId1"/>
  </p:sldMasterIdLst>
  <p:notesMasterIdLst>
    <p:notesMasterId r:id="rId19"/>
  </p:notesMasterIdLst>
  <p:handoutMasterIdLst>
    <p:handoutMasterId r:id="rId20"/>
  </p:handoutMasterIdLst>
  <p:sldIdLst>
    <p:sldId id="257" r:id="rId2"/>
    <p:sldId id="292" r:id="rId3"/>
    <p:sldId id="306" r:id="rId4"/>
    <p:sldId id="305" r:id="rId5"/>
    <p:sldId id="307" r:id="rId6"/>
    <p:sldId id="296" r:id="rId7"/>
    <p:sldId id="293" r:id="rId8"/>
    <p:sldId id="294" r:id="rId9"/>
    <p:sldId id="312" r:id="rId10"/>
    <p:sldId id="297" r:id="rId11"/>
    <p:sldId id="298" r:id="rId12"/>
    <p:sldId id="302" r:id="rId13"/>
    <p:sldId id="303" r:id="rId14"/>
    <p:sldId id="304" r:id="rId15"/>
    <p:sldId id="299" r:id="rId16"/>
    <p:sldId id="300" r:id="rId17"/>
    <p:sldId id="301" r:id="rId18"/>
  </p:sldIdLst>
  <p:sldSz cx="109728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945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192" userDrawn="1">
          <p15:clr>
            <a:srgbClr val="A4A3A4"/>
          </p15:clr>
        </p15:guide>
        <p15:guide id="5" orient="horz" pos="1072" userDrawn="1">
          <p15:clr>
            <a:srgbClr val="A4A3A4"/>
          </p15:clr>
        </p15:guide>
        <p15:guide id="6" pos="3456" userDrawn="1">
          <p15:clr>
            <a:srgbClr val="A4A3A4"/>
          </p15:clr>
        </p15:guide>
        <p15:guide id="7" pos="634" userDrawn="1">
          <p15:clr>
            <a:srgbClr val="A4A3A4"/>
          </p15:clr>
        </p15:guide>
        <p15:guide id="8" pos="639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64" autoAdjust="0"/>
  </p:normalViewPr>
  <p:slideViewPr>
    <p:cSldViewPr showGuides="1">
      <p:cViewPr varScale="1">
        <p:scale>
          <a:sx n="95" d="100"/>
          <a:sy n="95" d="100"/>
        </p:scale>
        <p:origin x="738" y="96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456"/>
        <p:guide pos="634"/>
        <p:guide pos="6394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164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1/9/2020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1/9/2020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0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0974373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sz="24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42741" cy="6858000"/>
              <a:chOff x="0" y="0"/>
              <a:chExt cx="4742741" cy="6858000"/>
            </a:xfrm>
          </p:grpSpPr>
          <p:pic>
            <p:nvPicPr>
              <p:cNvPr id="9" name="Picture 8" descr="Stacked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605581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2555" y="1498603"/>
            <a:ext cx="6309360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0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2555" y="4927600"/>
            <a:ext cx="6309360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274C-3DF9-4CCA-A0AA-650C4701A7F1}" type="datetime1">
              <a:rPr lang="en-US" smtClean="0"/>
              <a:t>1/9/2020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1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76200"/>
            <a:ext cx="10390909" cy="114299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4876800"/>
          </a:xfrm>
        </p:spPr>
        <p:txBody>
          <a:bodyPr/>
          <a:lstStyle>
            <a:lvl1pPr marL="304747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lvl1pPr>
            <a:lvl2pPr marL="731392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 sz="2400"/>
            </a:lvl2pPr>
            <a:lvl3pPr marL="1158037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"/>
              <a:defRPr sz="2400"/>
            </a:lvl3pPr>
            <a:lvl4pPr marL="1584683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"/>
              <a:defRPr sz="2400"/>
            </a:lvl4pPr>
            <a:lvl5pPr marL="2011328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"/>
              <a:defRPr sz="2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2940-67C9-4D5B-B0DA-D2A75DBE14A5}" type="datetime1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43266" y="6400803"/>
            <a:ext cx="997025" cy="320675"/>
          </a:xfrm>
        </p:spPr>
        <p:txBody>
          <a:bodyPr/>
          <a:lstStyle>
            <a:lvl1pPr>
              <a:defRPr sz="1800"/>
            </a:lvl1pPr>
          </a:lstStyle>
          <a:p>
            <a:fld id="{DA60BA0E-20D0-4E7C-B286-26C960A678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59" y="0"/>
            <a:ext cx="10972915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sz="240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ed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718" y="0"/>
            <a:ext cx="4133511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13490" y="1498603"/>
            <a:ext cx="6309360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13490" y="4927600"/>
            <a:ext cx="6309360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AD29-009D-498E-B13D-0C9F9A6A012D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8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59" y="0"/>
            <a:ext cx="10972915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sz="24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sz="24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76200"/>
            <a:ext cx="9144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701800"/>
            <a:ext cx="9144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400803"/>
            <a:ext cx="246888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B81F504C-9876-4829-908F-644938C5133D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975" y="6400803"/>
            <a:ext cx="559612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2816" y="6400803"/>
            <a:ext cx="997025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226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4562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72267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5986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392554" y="4927600"/>
            <a:ext cx="6504045" cy="1244600"/>
          </a:xfrm>
        </p:spPr>
        <p:txBody>
          <a:bodyPr>
            <a:normAutofit/>
          </a:bodyPr>
          <a:lstStyle/>
          <a:p>
            <a:r>
              <a:rPr lang="en-US"/>
              <a:t>5.5. Spring Boot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43401" y="1498603"/>
            <a:ext cx="6400799" cy="3298825"/>
          </a:xfrm>
        </p:spPr>
        <p:txBody>
          <a:bodyPr>
            <a:normAutofit/>
          </a:bodyPr>
          <a:lstStyle/>
          <a:p>
            <a:r>
              <a:rPr lang="en-US" dirty="0"/>
              <a:t>WWW Programming (Advanced Web Programming with Java)</a:t>
            </a:r>
          </a:p>
        </p:txBody>
      </p:sp>
    </p:spTree>
    <p:extLst>
      <p:ext uri="{BB962C8B-B14F-4D97-AF65-F5344CB8AC3E}">
        <p14:creationId xmlns:p14="http://schemas.microsoft.com/office/powerpoint/2010/main" val="1689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5800" y="1752600"/>
            <a:ext cx="9376035" cy="3503438"/>
            <a:chOff x="684212" y="2438400"/>
            <a:chExt cx="9376035" cy="350343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3012" y="2438400"/>
              <a:ext cx="7547235" cy="2672463"/>
            </a:xfrm>
            <a:prstGeom prst="rect">
              <a:avLst/>
            </a:prstGeom>
          </p:spPr>
        </p:pic>
        <p:sp>
          <p:nvSpPr>
            <p:cNvPr id="7" name="AutoShape 25"/>
            <p:cNvSpPr>
              <a:spLocks noChangeArrowheads="1"/>
            </p:cNvSpPr>
            <p:nvPr/>
          </p:nvSpPr>
          <p:spPr bwMode="auto">
            <a:xfrm>
              <a:off x="6551612" y="2780778"/>
              <a:ext cx="3054780" cy="818449"/>
            </a:xfrm>
            <a:prstGeom prst="wedgeRoundRectCallout">
              <a:avLst>
                <a:gd name="adj1" fmla="val -56685"/>
                <a:gd name="adj2" fmla="val 36538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r>
                <a:rPr lang="en-US" sz="2800" dirty="0">
                  <a:solidFill>
                    <a:srgbClr val="FFFFFF"/>
                  </a:solidFill>
                </a:rPr>
                <a:t>HTML, CSS, JS</a:t>
              </a:r>
              <a:endParaRPr lang="bg-BG" sz="2800" dirty="0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8" name="AutoShape 25"/>
            <p:cNvSpPr>
              <a:spLocks noChangeArrowheads="1"/>
            </p:cNvSpPr>
            <p:nvPr/>
          </p:nvSpPr>
          <p:spPr bwMode="auto">
            <a:xfrm>
              <a:off x="684212" y="3602359"/>
              <a:ext cx="3054780" cy="818449"/>
            </a:xfrm>
            <a:prstGeom prst="wedgeRoundRectCallout">
              <a:avLst>
                <a:gd name="adj1" fmla="val 55668"/>
                <a:gd name="adj2" fmla="val 10520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r>
                <a:rPr lang="en-US" sz="2800" dirty="0">
                  <a:solidFill>
                    <a:srgbClr val="FFFFFF"/>
                  </a:solidFill>
                </a:rPr>
                <a:t>Thymeleaf</a:t>
              </a:r>
              <a:endParaRPr lang="bg-BG" sz="2800" dirty="0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9" name="AutoShape 25"/>
            <p:cNvSpPr>
              <a:spLocks noChangeArrowheads="1"/>
            </p:cNvSpPr>
            <p:nvPr/>
          </p:nvSpPr>
          <p:spPr bwMode="auto">
            <a:xfrm>
              <a:off x="1751012" y="5123389"/>
              <a:ext cx="3054780" cy="818449"/>
            </a:xfrm>
            <a:prstGeom prst="wedgeRoundRectCallout">
              <a:avLst>
                <a:gd name="adj1" fmla="val 42957"/>
                <a:gd name="adj2" fmla="val -72125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r>
                <a:rPr lang="en-US" sz="2800">
                  <a:solidFill>
                    <a:srgbClr val="FFFFFF"/>
                  </a:solidFill>
                </a:rPr>
                <a:t>App properties</a:t>
              </a:r>
              <a:endParaRPr lang="bg-BG" sz="2800" dirty="0">
                <a:solidFill>
                  <a:srgbClr val="FFFFFF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99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Boot Main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Four main components:</a:t>
            </a:r>
          </a:p>
          <a:p>
            <a:pPr lvl="1"/>
            <a:r>
              <a:rPr lang="en-GB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Boot Starters</a:t>
            </a:r>
            <a:r>
              <a:rPr lang="en-GB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/>
              <a:t>combine a group of common or related dependencies into single dependency</a:t>
            </a:r>
            <a:endParaRPr lang="en-GB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Boot AutoConfigurator </a:t>
            </a:r>
            <a:r>
              <a:rPr lang="en-GB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en-GB"/>
              <a:t>reduce the Spring Configuration</a:t>
            </a:r>
            <a:endParaRPr lang="en-GB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Boot CLI </a:t>
            </a:r>
            <a:r>
              <a:rPr lang="en-GB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en-US"/>
              <a:t>run and test Spring Boot </a:t>
            </a:r>
            <a:br>
              <a:rPr lang="en-US"/>
            </a:br>
            <a:r>
              <a:rPr lang="en-US"/>
              <a:t>applications from command prompt</a:t>
            </a:r>
            <a:endParaRPr lang="en-GB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Boot Actuator</a:t>
            </a:r>
            <a:r>
              <a:rPr lang="en-GB">
                <a:solidFill>
                  <a:schemeClr val="tx2">
                    <a:lumMod val="75000"/>
                  </a:schemeClr>
                </a:solidFill>
              </a:rPr>
              <a:t> – </a:t>
            </a:r>
            <a:r>
              <a:rPr lang="en-GB"/>
              <a:t>provides EndPoints and</a:t>
            </a:r>
            <a:br>
              <a:rPr lang="en-GB"/>
            </a:br>
            <a:r>
              <a:rPr lang="en-GB"/>
              <a:t>Metrics</a:t>
            </a:r>
            <a:endParaRPr lang="en-GB">
              <a:solidFill>
                <a:schemeClr val="tx2">
                  <a:lumMod val="75000"/>
                </a:schemeClr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76200"/>
            <a:ext cx="1860272" cy="186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3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Spring Boot Starters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5143" y="1151121"/>
            <a:ext cx="11900109" cy="5531383"/>
            <a:chOff x="155143" y="1151121"/>
            <a:chExt cx="11900109" cy="5531383"/>
          </a:xfrm>
        </p:grpSpPr>
        <p:sp>
          <p:nvSpPr>
            <p:cNvPr id="6" name="Rectangle 5"/>
            <p:cNvSpPr/>
            <p:nvPr/>
          </p:nvSpPr>
          <p:spPr>
            <a:xfrm>
              <a:off x="155143" y="3581400"/>
              <a:ext cx="4800600" cy="3101104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484812" y="3581400"/>
              <a:ext cx="4800600" cy="3101104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60812" y="1151121"/>
              <a:ext cx="3657600" cy="60147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spring-boot-starter-web</a:t>
              </a:r>
              <a:endParaRPr lang="bg-BG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384375" y="2562639"/>
              <a:ext cx="1905000" cy="60147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spring-web</a:t>
              </a:r>
              <a:endParaRPr lang="bg-BG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464452" y="2562451"/>
              <a:ext cx="2590800" cy="60147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spring-web-</a:t>
              </a:r>
              <a:r>
                <a:rPr lang="en-US" dirty="0" err="1"/>
                <a:t>mvc</a:t>
              </a:r>
              <a:endParaRPr lang="bg-BG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3000" y="2562452"/>
              <a:ext cx="2956538" cy="60147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spring-boot-starter</a:t>
              </a:r>
              <a:endParaRPr lang="bg-BG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5143" y="2562452"/>
              <a:ext cx="4114800" cy="60147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spring-boot-starter-tomcat</a:t>
              </a:r>
              <a:endParaRPr lang="bg-BG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2001" y="5414260"/>
              <a:ext cx="3394246" cy="60147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tomcat-embed-core</a:t>
              </a:r>
              <a:endParaRPr lang="bg-BG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1000" y="4391440"/>
              <a:ext cx="4241839" cy="60147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tomcat-embed-logging-</a:t>
              </a:r>
              <a:r>
                <a:rPr lang="en-US" dirty="0" err="1"/>
                <a:t>juli</a:t>
              </a:r>
              <a:endParaRPr lang="bg-BG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502086" y="3836981"/>
              <a:ext cx="2776622" cy="60147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spring-boot</a:t>
              </a:r>
              <a:endParaRPr lang="bg-BG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03866" y="4837511"/>
              <a:ext cx="4418012" cy="60147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spring-boot-</a:t>
              </a:r>
              <a:r>
                <a:rPr lang="en-US" dirty="0" err="1"/>
                <a:t>autoconfigure</a:t>
              </a:r>
              <a:endParaRPr lang="bg-BG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81391" y="5715000"/>
              <a:ext cx="4418012" cy="60147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spring-boot-starter-logging</a:t>
              </a:r>
              <a:endParaRPr lang="bg-BG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3198812" y="1916383"/>
              <a:ext cx="652634" cy="4572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5256212" y="1911592"/>
              <a:ext cx="17674" cy="461991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7237412" y="1916383"/>
              <a:ext cx="17673" cy="4572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788486" y="1770151"/>
              <a:ext cx="1675966" cy="515849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2283144" y="3291347"/>
              <a:ext cx="17673" cy="4572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7806951" y="3284721"/>
              <a:ext cx="17673" cy="4572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412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Spring Boot CLI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Command Line Interface </a:t>
            </a:r>
            <a:r>
              <a:rPr lang="bg-BG"/>
              <a:t>-</a:t>
            </a:r>
            <a:r>
              <a:rPr lang="en-US"/>
              <a:t> Spring Boot software to run and test Spring Boot applications</a:t>
            </a:r>
            <a:endParaRPr lang="bg-BG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2200"/>
            <a:ext cx="9513226" cy="345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6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Spring Boot Actuator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Expose different types of information about the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running application</a:t>
            </a:r>
            <a:endParaRPr lang="bg-BG">
              <a:solidFill>
                <a:schemeClr val="tx2">
                  <a:lumMod val="75000"/>
                </a:schemeClr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36635" y="2438595"/>
            <a:ext cx="10407566" cy="4161834"/>
            <a:chOff x="336634" y="2438595"/>
            <a:chExt cx="11658601" cy="416183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36634" y="2971800"/>
              <a:ext cx="11658600" cy="164352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05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&lt;dependency&gt;</a:t>
              </a:r>
            </a:p>
            <a:p>
              <a:pPr eaLnBrk="0" hangingPunct="0">
                <a:lnSpc>
                  <a:spcPct val="105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&lt;groupId&gt;org.springframework.boot&lt;/groupId&gt;</a:t>
              </a:r>
            </a:p>
            <a:p>
              <a:pPr eaLnBrk="0" hangingPunct="0">
                <a:lnSpc>
                  <a:spcPct val="105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&lt;artifactId&gt;</a:t>
              </a: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spring-boot-starter-actuator</a:t>
              </a: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&lt;/artifactId&gt;</a:t>
              </a:r>
            </a:p>
            <a:p>
              <a:pPr eaLnBrk="0" hangingPunct="0">
                <a:lnSpc>
                  <a:spcPct val="105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&lt;/dependency&gt;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36634" y="2438595"/>
              <a:ext cx="11658600" cy="5332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3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72000">
              <a:spAutoFit/>
            </a:bodyPr>
            <a:lstStyle/>
            <a:p>
              <a:pPr algn="ctr"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pom.xml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681" y="4615327"/>
              <a:ext cx="9713554" cy="19851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03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Spring Boot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Setting up and running Spring Boot applications requires the following:</a:t>
            </a:r>
          </a:p>
          <a:p>
            <a:r>
              <a:rPr lang="en-US"/>
              <a:t>Java 8+</a:t>
            </a:r>
          </a:p>
          <a:p>
            <a:r>
              <a:rPr lang="en-US"/>
              <a:t>Spring Framework 5.0.1.RELEASE or above</a:t>
            </a:r>
          </a:p>
          <a:p>
            <a:r>
              <a:rPr lang="en-US"/>
              <a:t>Servlet 3.0+ container (in case you don’t make use of the embedded servers).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1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Spring BootApplication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entry point of the Spring Boot Application is the class contains</a:t>
            </a:r>
          </a:p>
          <a:p>
            <a:r>
              <a:rPr lang="en-US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@SpringBootApplication</a:t>
            </a:r>
            <a:r>
              <a:rPr lang="en-US"/>
              <a:t> annotation. This class should have the main method to run the</a:t>
            </a:r>
          </a:p>
          <a:p>
            <a:r>
              <a:rPr lang="en-US"/>
              <a:t>Spring Boot application. </a:t>
            </a:r>
            <a:r>
              <a:rPr lang="en-US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@SpringBootApplication </a:t>
            </a:r>
            <a:r>
              <a:rPr lang="en-US"/>
              <a:t>annotation includes AutoConfiguration, Component Scan, and Spring Boot Configuration.</a:t>
            </a:r>
          </a:p>
          <a:p>
            <a:r>
              <a:rPr lang="en-US"/>
              <a:t>If you added </a:t>
            </a:r>
            <a:r>
              <a:rPr lang="en-US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@SpringBootApplication </a:t>
            </a:r>
            <a:r>
              <a:rPr lang="en-US"/>
              <a:t>annotation to the class, you do not need to add the </a:t>
            </a:r>
            <a:r>
              <a:rPr lang="en-US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@EnableAutoConfiguration</a:t>
            </a:r>
            <a:r>
              <a:rPr lang="en-US"/>
              <a:t>, </a:t>
            </a:r>
            <a:r>
              <a:rPr lang="en-US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@ComponentScan </a:t>
            </a:r>
            <a:r>
              <a:rPr lang="en-US"/>
              <a:t>and </a:t>
            </a:r>
            <a:r>
              <a:rPr lang="en-US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@SpringBootConfiguration </a:t>
            </a:r>
            <a:r>
              <a:rPr lang="en-US"/>
              <a:t>annotation. </a:t>
            </a:r>
          </a:p>
          <a:p>
            <a:r>
              <a:rPr lang="en-US"/>
              <a:t>The </a:t>
            </a:r>
            <a:r>
              <a:rPr lang="en-US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@SpringBootApplication</a:t>
            </a:r>
            <a:r>
              <a:rPr lang="en-US"/>
              <a:t> annotation includes all other annotations.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1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/>
              <a:t>Spring Boot – Spring Beans and Dependency Injection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Spring Boot, we can use Spring Framework to define our beans and their dependency injection. </a:t>
            </a:r>
          </a:p>
          <a:p>
            <a:r>
              <a:rPr lang="en-US"/>
              <a:t>The </a:t>
            </a:r>
            <a:r>
              <a:rPr lang="en-US" b="1"/>
              <a:t>@ComponentScan </a:t>
            </a:r>
            <a:r>
              <a:rPr lang="en-US"/>
              <a:t>annotation is used to find beans and the corresponding injected with </a:t>
            </a:r>
            <a:r>
              <a:rPr lang="en-US" b="1"/>
              <a:t>@Autowired </a:t>
            </a:r>
            <a:r>
              <a:rPr lang="en-US"/>
              <a:t>annotation.</a:t>
            </a:r>
          </a:p>
          <a:p>
            <a:r>
              <a:rPr lang="en-US"/>
              <a:t>If you followed the Spring Boot typical layout, no need to specify any arguments for </a:t>
            </a:r>
            <a:r>
              <a:rPr lang="en-US" b="1"/>
              <a:t>@ComponentScan </a:t>
            </a:r>
            <a:r>
              <a:rPr lang="en-US"/>
              <a:t>annotation. All component class files are automatically registered with</a:t>
            </a:r>
            <a:br>
              <a:rPr lang="en-US"/>
            </a:br>
            <a:r>
              <a:rPr lang="en-US"/>
              <a:t>Spring Beans.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8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Spring Boot introduction</a:t>
            </a:r>
          </a:p>
          <a:p>
            <a:r>
              <a:rPr lang="en-US"/>
              <a:t>Create Spring Boot project</a:t>
            </a:r>
          </a:p>
          <a:p>
            <a:r>
              <a:rPr lang="en-US"/>
              <a:t>Spring Boot main components</a:t>
            </a:r>
          </a:p>
          <a:p>
            <a:r>
              <a:rPr lang="en-US"/>
              <a:t>Spring Boot, Spring Beans and DI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12785"/>
            <a:ext cx="5196920" cy="168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0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Spring Boot is an open source Java-based framework used to create a micro Service. </a:t>
            </a:r>
          </a:p>
          <a:p>
            <a:r>
              <a:rPr lang="en-US"/>
              <a:t>It is developed by Pivotal Team and is used to build stand-alone and production ready Spring applications. 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6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is Micro Service?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Micro Service is an architecture that allows the developers to develop and deploy services independently. </a:t>
            </a:r>
          </a:p>
          <a:p>
            <a:r>
              <a:rPr lang="en-US"/>
              <a:t>Each service running has its own process and this achieves the lightweight model to support business applications. </a:t>
            </a:r>
          </a:p>
          <a:p>
            <a:endParaRPr lang="en-US"/>
          </a:p>
          <a:p>
            <a:r>
              <a:rPr lang="en-US"/>
              <a:t>Micro services offers the following advantages to its developers:</a:t>
            </a:r>
            <a:br>
              <a:rPr lang="en-US"/>
            </a:br>
            <a:r>
              <a:rPr lang="en-US"/>
              <a:t>Easy deployment</a:t>
            </a:r>
          </a:p>
          <a:p>
            <a:pPr lvl="1"/>
            <a:r>
              <a:rPr lang="en-US"/>
              <a:t>Simple scalability</a:t>
            </a:r>
          </a:p>
          <a:p>
            <a:pPr lvl="1"/>
            <a:r>
              <a:rPr lang="en-US"/>
              <a:t>Compatible with Containers</a:t>
            </a:r>
          </a:p>
          <a:p>
            <a:pPr lvl="1"/>
            <a:r>
              <a:rPr lang="en-US"/>
              <a:t>Minimum configuration</a:t>
            </a:r>
          </a:p>
          <a:p>
            <a:pPr lvl="1"/>
            <a:r>
              <a:rPr lang="en-US"/>
              <a:t>Lesser production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1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Boot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349878"/>
          </a:xfrm>
        </p:spPr>
        <p:txBody>
          <a:bodyPr>
            <a:normAutofit lnSpcReduction="10000"/>
          </a:bodyPr>
          <a:lstStyle/>
          <a:p>
            <a:r>
              <a:rPr lang="en-US"/>
              <a:t>Spring Boot offers the following advantages to its developers:</a:t>
            </a:r>
          </a:p>
          <a:p>
            <a:pPr lvl="1"/>
            <a:r>
              <a:rPr lang="en-US"/>
              <a:t>Easy to understand and develop spring applications</a:t>
            </a:r>
          </a:p>
          <a:p>
            <a:pPr lvl="1"/>
            <a:r>
              <a:rPr lang="en-US"/>
              <a:t>Increases productivity</a:t>
            </a:r>
          </a:p>
          <a:p>
            <a:pPr lvl="1"/>
            <a:r>
              <a:rPr lang="en-US"/>
              <a:t>Reduces the development time </a:t>
            </a:r>
          </a:p>
          <a:p>
            <a:pPr marL="426645" lvl="1" indent="0">
              <a:buNone/>
            </a:pPr>
            <a:endParaRPr lang="en-US"/>
          </a:p>
          <a:p>
            <a:r>
              <a:rPr lang="en-US"/>
              <a:t>Spring Boot is designed with the following goals:</a:t>
            </a:r>
          </a:p>
          <a:p>
            <a:pPr lvl="1"/>
            <a:r>
              <a:rPr lang="en-US"/>
              <a:t>To avoid complex XML configuration in Spring</a:t>
            </a:r>
          </a:p>
          <a:p>
            <a:pPr lvl="1"/>
            <a:r>
              <a:rPr lang="en-US"/>
              <a:t>To develop a production ready Spring applications in an easier way</a:t>
            </a:r>
          </a:p>
          <a:p>
            <a:pPr lvl="1"/>
            <a:r>
              <a:rPr lang="en-US"/>
              <a:t>To reduce the development time and run the application independently</a:t>
            </a:r>
          </a:p>
          <a:p>
            <a:pPr lvl="1"/>
            <a:r>
              <a:rPr lang="en-US"/>
              <a:t>Offer an easier way of getting started with the application 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Opinionated view </a:t>
            </a:r>
            <a:r>
              <a:rPr lang="en-US"/>
              <a:t>of building production-ready Spring applications</a:t>
            </a:r>
            <a:endParaRPr lang="bg-BG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86371" y="1905000"/>
            <a:ext cx="9232350" cy="4625640"/>
            <a:chOff x="786371" y="1905000"/>
            <a:chExt cx="10510367" cy="46256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916" y="3505200"/>
              <a:ext cx="1363952" cy="13639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86371" y="4869152"/>
              <a:ext cx="2124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Spring Boot</a:t>
              </a:r>
              <a:endParaRPr lang="bg-BG" dirty="0">
                <a:latin typeface="+mj-lt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4060" y="1905000"/>
              <a:ext cx="1719552" cy="114608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7363" y="3509760"/>
              <a:ext cx="1133526" cy="113352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4060" y="4712186"/>
              <a:ext cx="1932152" cy="151101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181948" y="3079828"/>
              <a:ext cx="15022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Tomcat</a:t>
              </a:r>
              <a:endParaRPr lang="bg-BG" dirty="0"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26586" y="4643286"/>
              <a:ext cx="1670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pom.xml</a:t>
              </a:r>
              <a:endParaRPr lang="bg-BG" dirty="0"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21504" y="6068975"/>
              <a:ext cx="34019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Auto configuration</a:t>
              </a:r>
              <a:endParaRPr lang="bg-BG" dirty="0">
                <a:latin typeface="+mj-lt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2924421" y="3051081"/>
              <a:ext cx="3654166" cy="7620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950219" y="4150453"/>
              <a:ext cx="6371568" cy="2857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894012" y="4487825"/>
              <a:ext cx="3627179" cy="105515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623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44" y="1695565"/>
            <a:ext cx="10291599" cy="4095636"/>
          </a:xfrm>
          <a:prstGeom prst="rect">
            <a:avLst/>
          </a:prstGeom>
        </p:spPr>
      </p:pic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6019800" y="1905000"/>
            <a:ext cx="2057400" cy="551227"/>
          </a:xfrm>
          <a:prstGeom prst="wedgeRoundRectCallout">
            <a:avLst>
              <a:gd name="adj1" fmla="val -56685"/>
              <a:gd name="adj2" fmla="val 365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dirty="0">
                <a:solidFill>
                  <a:srgbClr val="FFFFFF"/>
                </a:solidFill>
              </a:rPr>
              <a:t>Spring Boot</a:t>
            </a:r>
            <a:endParaRPr lang="bg-B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2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Spring Boot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Just go to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https://start.spring.io/</a:t>
            </a:r>
            <a:endParaRPr lang="bg-BG">
              <a:solidFill>
                <a:schemeClr val="tx2">
                  <a:lumMod val="75000"/>
                </a:schemeClr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4" y="1897550"/>
            <a:ext cx="6784537" cy="38248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148" y="101600"/>
            <a:ext cx="3480630" cy="434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069" y="3326300"/>
            <a:ext cx="7689699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6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Spring Boot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66" y="1166812"/>
            <a:ext cx="1036062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9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ass open house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Classroom open house presentation.potx" id="{AB7D8AB0-4323-4322-AB21-8CB398DB9E96}" vid="{5BFEA1FF-C39F-48A2-B239-4B55565FC3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 open house presentation</Template>
  <TotalTime>1118</TotalTime>
  <Words>593</Words>
  <Application>Microsoft Office PowerPoint</Application>
  <PresentationFormat>Custom</PresentationFormat>
  <Paragraphs>104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Consolas</vt:lpstr>
      <vt:lpstr>Wingdings</vt:lpstr>
      <vt:lpstr>Class open house presentation</vt:lpstr>
      <vt:lpstr>WWW Programming (Advanced Web Programming with Java)</vt:lpstr>
      <vt:lpstr>Content</vt:lpstr>
      <vt:lpstr>Spring Boot</vt:lpstr>
      <vt:lpstr>What is Micro Service? </vt:lpstr>
      <vt:lpstr>Spring Boot advantages</vt:lpstr>
      <vt:lpstr>Spring Boot</vt:lpstr>
      <vt:lpstr>Spring Boot</vt:lpstr>
      <vt:lpstr>Creating Spring Boot Project</vt:lpstr>
      <vt:lpstr>Creating Spring Boot Project</vt:lpstr>
      <vt:lpstr>Spring Resources</vt:lpstr>
      <vt:lpstr>Spring Boot Main Components</vt:lpstr>
      <vt:lpstr>Spring Boot Starters</vt:lpstr>
      <vt:lpstr>Spring Boot CLI</vt:lpstr>
      <vt:lpstr>Spring Boot Actuator</vt:lpstr>
      <vt:lpstr>Spring Boot Requirements</vt:lpstr>
      <vt:lpstr>Spring BootApplication </vt:lpstr>
      <vt:lpstr>Spring Boot – Spring Beans and Dependency Injection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Web Programming with Java</dc:title>
  <dc:creator>Thanh Van</dc:creator>
  <cp:lastModifiedBy>I M</cp:lastModifiedBy>
  <cp:revision>114</cp:revision>
  <dcterms:created xsi:type="dcterms:W3CDTF">2018-11-21T01:01:11Z</dcterms:created>
  <dcterms:modified xsi:type="dcterms:W3CDTF">2020-01-09T14:18:20Z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