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</p:sldMasterIdLst>
  <p:notesMasterIdLst>
    <p:notesMasterId r:id="rId54"/>
  </p:notesMasterIdLst>
  <p:handoutMasterIdLst>
    <p:handoutMasterId r:id="rId55"/>
  </p:handoutMasterIdLst>
  <p:sldIdLst>
    <p:sldId id="257" r:id="rId2"/>
    <p:sldId id="269" r:id="rId3"/>
    <p:sldId id="270" r:id="rId4"/>
    <p:sldId id="271" r:id="rId5"/>
    <p:sldId id="272" r:id="rId6"/>
    <p:sldId id="287" r:id="rId7"/>
    <p:sldId id="288" r:id="rId8"/>
    <p:sldId id="273" r:id="rId9"/>
    <p:sldId id="274" r:id="rId10"/>
    <p:sldId id="275" r:id="rId11"/>
    <p:sldId id="296" r:id="rId12"/>
    <p:sldId id="297" r:id="rId13"/>
    <p:sldId id="298" r:id="rId14"/>
    <p:sldId id="276" r:id="rId15"/>
    <p:sldId id="277" r:id="rId16"/>
    <p:sldId id="299" r:id="rId17"/>
    <p:sldId id="300" r:id="rId18"/>
    <p:sldId id="301" r:id="rId19"/>
    <p:sldId id="302" r:id="rId20"/>
    <p:sldId id="303" r:id="rId21"/>
    <p:sldId id="278" r:id="rId22"/>
    <p:sldId id="286" r:id="rId23"/>
    <p:sldId id="279" r:id="rId24"/>
    <p:sldId id="285" r:id="rId25"/>
    <p:sldId id="289" r:id="rId26"/>
    <p:sldId id="291" r:id="rId27"/>
    <p:sldId id="292" r:id="rId28"/>
    <p:sldId id="293" r:id="rId29"/>
    <p:sldId id="294" r:id="rId30"/>
    <p:sldId id="280" r:id="rId31"/>
    <p:sldId id="321" r:id="rId32"/>
    <p:sldId id="322" r:id="rId33"/>
    <p:sldId id="323" r:id="rId34"/>
    <p:sldId id="324" r:id="rId35"/>
    <p:sldId id="325" r:id="rId36"/>
    <p:sldId id="295" r:id="rId37"/>
    <p:sldId id="311" r:id="rId38"/>
    <p:sldId id="316" r:id="rId39"/>
    <p:sldId id="315" r:id="rId40"/>
    <p:sldId id="304" r:id="rId41"/>
    <p:sldId id="312" r:id="rId42"/>
    <p:sldId id="313" r:id="rId43"/>
    <p:sldId id="305" r:id="rId44"/>
    <p:sldId id="320" r:id="rId45"/>
    <p:sldId id="317" r:id="rId46"/>
    <p:sldId id="306" r:id="rId47"/>
    <p:sldId id="309" r:id="rId48"/>
    <p:sldId id="310" r:id="rId49"/>
    <p:sldId id="307" r:id="rId50"/>
    <p:sldId id="319" r:id="rId51"/>
    <p:sldId id="308" r:id="rId52"/>
    <p:sldId id="318" r:id="rId53"/>
  </p:sldIdLst>
  <p:sldSz cx="109728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945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92" userDrawn="1">
          <p15:clr>
            <a:srgbClr val="A4A3A4"/>
          </p15:clr>
        </p15:guide>
        <p15:guide id="5" orient="horz" pos="1072" userDrawn="1">
          <p15:clr>
            <a:srgbClr val="A4A3A4"/>
          </p15:clr>
        </p15:guide>
        <p15:guide id="6" pos="3456" userDrawn="1">
          <p15:clr>
            <a:srgbClr val="A4A3A4"/>
          </p15:clr>
        </p15:guide>
        <p15:guide id="7" pos="634" userDrawn="1">
          <p15:clr>
            <a:srgbClr val="A4A3A4"/>
          </p15:clr>
        </p15:guide>
        <p15:guide id="8" pos="6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27" autoAdjust="0"/>
  </p:normalViewPr>
  <p:slideViewPr>
    <p:cSldViewPr showGuides="1">
      <p:cViewPr varScale="1">
        <p:scale>
          <a:sx n="75" d="100"/>
          <a:sy n="75" d="100"/>
        </p:scale>
        <p:origin x="1422" y="6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456"/>
        <p:guide pos="634"/>
        <p:guide pos="6394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i.cmu.edu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hlinkClick r:id="rId3"/>
              </a:rPr>
              <a:t>Software </a:t>
            </a:r>
            <a:r>
              <a:rPr lang="en-US" b="1">
                <a:hlinkClick r:id="rId3"/>
              </a:rPr>
              <a:t>Engineering Institute</a:t>
            </a:r>
            <a:r>
              <a:rPr lang="en-US" b="1"/>
              <a:t> https://www.sei.cmu.edu/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3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974373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555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0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555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274C-3DF9-4CCA-A0AA-650C4701A7F1}" type="datetime1">
              <a:rPr lang="en-US" smtClean="0"/>
              <a:t>1/9/2020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390909" cy="11429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4876800"/>
          </a:xfrm>
        </p:spPr>
        <p:txBody>
          <a:bodyPr/>
          <a:lstStyle>
            <a:lvl1pPr marL="30474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lvl1pPr>
            <a:lvl2pPr marL="731392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400"/>
            </a:lvl2pPr>
            <a:lvl3pPr marL="115803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3pPr>
            <a:lvl4pPr marL="1584683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4pPr>
            <a:lvl5pPr marL="2011328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940-67C9-4D5B-B0DA-D2A75DBE14A5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43266" y="6400803"/>
            <a:ext cx="997025" cy="320675"/>
          </a:xfrm>
        </p:spPr>
        <p:txBody>
          <a:bodyPr/>
          <a:lstStyle>
            <a:lvl1pPr>
              <a:defRPr sz="1800"/>
            </a:lvl1pPr>
          </a:lstStyle>
          <a:p>
            <a:fld id="{DA60BA0E-20D0-4E7C-B286-26C960A67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18" y="0"/>
            <a:ext cx="4133511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3490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3490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AD29-009D-498E-B13D-0C9F9A6A012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6200"/>
            <a:ext cx="9144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701800"/>
            <a:ext cx="9144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400803"/>
            <a:ext cx="2468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81F504C-9876-4829-908F-644938C5133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75" y="6400803"/>
            <a:ext cx="559612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2816" y="6400803"/>
            <a:ext cx="99702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01. Introduction to Software Architecture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1" y="1498603"/>
            <a:ext cx="6358514" cy="3298825"/>
          </a:xfrm>
        </p:spPr>
        <p:txBody>
          <a:bodyPr>
            <a:normAutofit/>
          </a:bodyPr>
          <a:lstStyle/>
          <a:p>
            <a:r>
              <a:rPr lang="en-US" dirty="0"/>
              <a:t>Software Architecture and Design 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 as design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 uses the design plan as input to the project</a:t>
            </a:r>
            <a:br>
              <a:rPr lang="en-US" dirty="0"/>
            </a:br>
            <a:r>
              <a:rPr lang="en-US" dirty="0"/>
              <a:t>plan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8407446" cy="33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Defines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of system in to components/modules/subsystems</a:t>
            </a:r>
          </a:p>
          <a:p>
            <a:r>
              <a:rPr lang="en-US" dirty="0"/>
              <a:t>Architecture defines:</a:t>
            </a:r>
          </a:p>
          <a:p>
            <a:pPr lvl="1"/>
            <a:r>
              <a:rPr lang="en-US" dirty="0"/>
              <a:t>Component interfaces</a:t>
            </a:r>
          </a:p>
          <a:p>
            <a:pPr lvl="2"/>
            <a:r>
              <a:rPr lang="en-US" dirty="0"/>
              <a:t>What a component can do</a:t>
            </a:r>
          </a:p>
          <a:p>
            <a:pPr lvl="1"/>
            <a:r>
              <a:rPr lang="en-US" dirty="0"/>
              <a:t>Component communications and dependencies</a:t>
            </a:r>
          </a:p>
          <a:p>
            <a:pPr lvl="2"/>
            <a:r>
              <a:rPr lang="en-US" dirty="0"/>
              <a:t>How components communicate</a:t>
            </a:r>
          </a:p>
          <a:p>
            <a:pPr lvl="1"/>
            <a:r>
              <a:rPr lang="en-US" dirty="0"/>
              <a:t>Component responsibilities</a:t>
            </a:r>
          </a:p>
          <a:p>
            <a:pPr lvl="2"/>
            <a:r>
              <a:rPr lang="en-US" dirty="0"/>
              <a:t>Precisely what a component will do when you ask it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4257326" cy="4876800"/>
          </a:xfrm>
        </p:spPr>
        <p:txBody>
          <a:bodyPr/>
          <a:lstStyle/>
          <a:p>
            <a:r>
              <a:rPr lang="en-US" dirty="0"/>
              <a:t>Excessive component dependencies are bad!</a:t>
            </a:r>
          </a:p>
          <a:p>
            <a:r>
              <a:rPr lang="en-US" dirty="0"/>
              <a:t>Key architecture issue</a:t>
            </a:r>
          </a:p>
          <a:p>
            <a:pPr lvl="1"/>
            <a:r>
              <a:rPr lang="en-US" dirty="0"/>
              <a:t>Identifying components that may change</a:t>
            </a:r>
          </a:p>
          <a:p>
            <a:pPr lvl="1"/>
            <a:r>
              <a:rPr lang="en-US" dirty="0"/>
              <a:t>Reduce direct dependencies on these components</a:t>
            </a:r>
          </a:p>
          <a:p>
            <a:r>
              <a:rPr lang="en-US" dirty="0"/>
              <a:t>Creates more modifiable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506709" y="1503366"/>
            <a:ext cx="6094443" cy="4897437"/>
            <a:chOff x="2504" y="3726"/>
            <a:chExt cx="5211" cy="4032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2504" y="3726"/>
              <a:ext cx="5211" cy="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5062" y="3726"/>
              <a:ext cx="570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884" y="5022"/>
              <a:ext cx="1327" cy="816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/>
                <a:t>Third Party </a:t>
              </a:r>
            </a:p>
            <a:p>
              <a:r>
                <a:rPr lang="en-US" sz="1200" dirty="0"/>
                <a:t>Component</a:t>
              </a:r>
              <a:endParaRPr lang="en-US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683" y="6414"/>
              <a:ext cx="1045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b="1">
                  <a:latin typeface="Arial Narrow" pitchFamily="34" charset="0"/>
                </a:rPr>
                <a:t>Diagram Key</a:t>
              </a:r>
            </a:p>
            <a:p>
              <a:pPr eaLnBrk="1" hangingPunct="1"/>
              <a:endParaRPr lang="en-US" sz="900">
                <a:latin typeface="Arial Narrow" pitchFamily="34" charset="0"/>
              </a:endParaRPr>
            </a:p>
            <a:p>
              <a:pPr eaLnBrk="1" hangingPunct="1"/>
              <a:r>
                <a:rPr lang="en-US" sz="900">
                  <a:latin typeface="Arial Narrow" pitchFamily="34" charset="0"/>
                </a:rPr>
                <a:t>Component</a:t>
              </a:r>
            </a:p>
            <a:p>
              <a:pPr eaLnBrk="1" hangingPunct="1"/>
              <a:endParaRPr lang="en-US" sz="900">
                <a:latin typeface="Arial Narrow" pitchFamily="34" charset="0"/>
              </a:endParaRPr>
            </a:p>
            <a:p>
              <a:pPr eaLnBrk="1" hangingPunct="1"/>
              <a:endParaRPr lang="en-US" sz="900">
                <a:latin typeface="Arial Narrow" pitchFamily="34" charset="0"/>
              </a:endParaRPr>
            </a:p>
            <a:p>
              <a:pPr eaLnBrk="1" hangingPunct="1"/>
              <a:endParaRPr lang="en-US" sz="900">
                <a:latin typeface="Arial Narrow" pitchFamily="34" charset="0"/>
              </a:endParaRPr>
            </a:p>
            <a:p>
              <a:pPr eaLnBrk="1" hangingPunct="1"/>
              <a:r>
                <a:rPr lang="en-US" sz="900">
                  <a:latin typeface="Arial Narrow" pitchFamily="34" charset="0"/>
                </a:rPr>
                <a:t>Dependency</a:t>
              </a:r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2504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C1</a:t>
              </a:r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073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64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210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263" y="4446"/>
              <a:ext cx="1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694" y="4446"/>
              <a:ext cx="379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831" y="4446"/>
              <a:ext cx="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4115" y="4446"/>
              <a:ext cx="285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304" y="6798"/>
              <a:ext cx="472" cy="48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</a:t>
              </a:r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694" y="7614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115" y="7566"/>
              <a:ext cx="56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5633" y="5694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Third Party </a:t>
              </a:r>
            </a:p>
            <a:p>
              <a:r>
                <a:rPr lang="en-US" sz="1200"/>
                <a:t>Component</a:t>
              </a:r>
              <a:endParaRPr lang="en-US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6010" y="4686"/>
              <a:ext cx="666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AL</a:t>
              </a:r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539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295" y="5406"/>
              <a:ext cx="2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504" y="6126"/>
              <a:ext cx="1800" cy="1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>
                  <a:latin typeface="Arial Narrow" pitchFamily="34" charset="0"/>
                </a:rPr>
                <a:t>Four components are directly dependent on a third party component. If the third party component is replaced with a new component with a different interface, changes to each component are likely.</a:t>
              </a:r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5536" y="6510"/>
              <a:ext cx="2179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>
                  <a:latin typeface="Arial Narrow" pitchFamily="34" charset="0"/>
                </a:rPr>
                <a:t>Only the AL (abstraction layer) component is directly dependent on the third party component. If the third party component is replaced, changes are restricted to the AL component only</a:t>
              </a:r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6201" y="4398"/>
              <a:ext cx="188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5537" y="4398"/>
              <a:ext cx="567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5726" y="3726"/>
              <a:ext cx="56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C2</a:t>
              </a:r>
              <a:endParaRPr lang="en-US"/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7052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C4</a:t>
              </a:r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6675" y="4446"/>
              <a:ext cx="568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auto">
            <a:xfrm>
              <a:off x="6389" y="3726"/>
              <a:ext cx="56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C3</a:t>
              </a:r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6485" y="4446"/>
              <a:ext cx="95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1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addresses NFRs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Non-functional requirements (</a:t>
            </a:r>
            <a:r>
              <a:rPr lang="en-US" b="1" dirty="0">
                <a:solidFill>
                  <a:srgbClr val="0000FF"/>
                </a:solidFill>
              </a:rPr>
              <a:t>NFRs</a:t>
            </a:r>
            <a:r>
              <a:rPr lang="en-US" dirty="0"/>
              <a:t>) define ‘how’ a system works</a:t>
            </a:r>
          </a:p>
          <a:p>
            <a:pPr>
              <a:lnSpc>
                <a:spcPct val="90000"/>
              </a:lnSpc>
            </a:pPr>
            <a:r>
              <a:rPr lang="en-US" dirty="0"/>
              <a:t>NFRs rarely captured in functional requirements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Aka. architecture requirements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elicited by architect</a:t>
            </a:r>
          </a:p>
          <a:p>
            <a:pPr>
              <a:lnSpc>
                <a:spcPct val="90000"/>
              </a:lnSpc>
            </a:pPr>
            <a:r>
              <a:rPr lang="en-US" dirty="0"/>
              <a:t>NFRs include: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Technical constraints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Business constraints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Quality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 as an abstraction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 not a comprehensive decomposition of a system</a:t>
            </a:r>
          </a:p>
          <a:p>
            <a:pPr lvl="1"/>
            <a:r>
              <a:rPr lang="en-US" dirty="0"/>
              <a:t>Implementation details abstracted away, encapsulated into elements of the SA</a:t>
            </a:r>
          </a:p>
          <a:p>
            <a:r>
              <a:rPr lang="en-US" dirty="0"/>
              <a:t>SA should describe elements at a coarse level of granularity</a:t>
            </a:r>
          </a:p>
          <a:p>
            <a:pPr lvl="1"/>
            <a:r>
              <a:rPr lang="en-US" dirty="0"/>
              <a:t>How elements fulfill the requirements</a:t>
            </a:r>
          </a:p>
          <a:p>
            <a:pPr lvl="1"/>
            <a:r>
              <a:rPr lang="en-US" dirty="0"/>
              <a:t>Element interactions</a:t>
            </a:r>
          </a:p>
          <a:p>
            <a:pPr lvl="1"/>
            <a:r>
              <a:rPr lang="en-US" dirty="0"/>
              <a:t>Element dependencies on execution platform</a:t>
            </a:r>
          </a:p>
          <a:p>
            <a:pPr>
              <a:lnSpc>
                <a:spcPct val="90000"/>
              </a:lnSpc>
            </a:pPr>
            <a:r>
              <a:rPr lang="en-US" dirty="0"/>
              <a:t>Architecture provides an abstract view of a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Hides complexity of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May or may not be a direct mapping between architecture elements and software elements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 goal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should strive for a good architecture</a:t>
            </a:r>
          </a:p>
          <a:p>
            <a:pPr lvl="1"/>
            <a:r>
              <a:rPr lang="en-US" dirty="0"/>
              <a:t>When system is implemented according to the architecture, it meets its requirements and resource budget</a:t>
            </a:r>
          </a:p>
          <a:p>
            <a:pPr lvl="1"/>
            <a:r>
              <a:rPr lang="en-US" dirty="0"/>
              <a:t>It is possible to implement system according to architecture</a:t>
            </a:r>
          </a:p>
          <a:p>
            <a:r>
              <a:rPr lang="en-US" dirty="0"/>
              <a:t>Not good enough when</a:t>
            </a:r>
          </a:p>
          <a:p>
            <a:pPr lvl="1"/>
            <a:r>
              <a:rPr lang="en-US" dirty="0"/>
              <a:t>Not explicit or not comprehensive or not consistent or not understandable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5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71600"/>
            <a:ext cx="4703618" cy="4876800"/>
          </a:xfrm>
        </p:spPr>
        <p:txBody>
          <a:bodyPr/>
          <a:lstStyle/>
          <a:p>
            <a:r>
              <a:rPr lang="en-US" dirty="0"/>
              <a:t>Hierarchical decomposition is a powerful abstraction mechanism</a:t>
            </a:r>
          </a:p>
          <a:p>
            <a:pPr lvl="1"/>
            <a:r>
              <a:rPr lang="en-US" dirty="0"/>
              <a:t>Partitions design</a:t>
            </a:r>
          </a:p>
          <a:p>
            <a:pPr lvl="1"/>
            <a:r>
              <a:rPr lang="en-US" dirty="0"/>
              <a:t>Allocate components to development teams</a:t>
            </a:r>
          </a:p>
          <a:p>
            <a:r>
              <a:rPr lang="en-US" dirty="0"/>
              <a:t>Why isn’t the </a:t>
            </a:r>
            <a:r>
              <a:rPr lang="en-US" i="1" dirty="0"/>
              <a:t>Client</a:t>
            </a:r>
            <a:r>
              <a:rPr lang="en-US" dirty="0"/>
              <a:t> component decomposed?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5105400" y="1600200"/>
            <a:ext cx="5461081" cy="3733800"/>
            <a:chOff x="2598" y="3870"/>
            <a:chExt cx="5402" cy="3744"/>
          </a:xfrm>
        </p:grpSpPr>
        <p:sp>
          <p:nvSpPr>
            <p:cNvPr id="6" name="AutoShape 9"/>
            <p:cNvSpPr>
              <a:spLocks noChangeAspect="1" noChangeArrowheads="1"/>
            </p:cNvSpPr>
            <p:nvPr/>
          </p:nvSpPr>
          <p:spPr bwMode="auto">
            <a:xfrm>
              <a:off x="2598" y="3870"/>
              <a:ext cx="5402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2694" y="4446"/>
              <a:ext cx="94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/>
                <a:t>Client</a:t>
              </a:r>
              <a:endParaRPr lang="en-US"/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4021" y="4446"/>
              <a:ext cx="1042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/>
                <a:t>Broker</a:t>
              </a:r>
              <a:endParaRPr lang="en-US"/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5442" y="4446"/>
              <a:ext cx="1042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/>
                <a:t>Server</a:t>
              </a:r>
              <a:endParaRPr 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600" y="3870"/>
              <a:ext cx="4073" cy="1584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6958" y="3870"/>
              <a:ext cx="1042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b="1">
                  <a:latin typeface="Arial Narrow" pitchFamily="34" charset="0"/>
                </a:rPr>
                <a:t>Diagram Key</a:t>
              </a:r>
            </a:p>
            <a:p>
              <a:pPr eaLnBrk="1" hangingPunct="1"/>
              <a:endParaRPr lang="en-US" sz="900">
                <a:latin typeface="Arial Narrow" pitchFamily="34" charset="0"/>
              </a:endParaRPr>
            </a:p>
            <a:p>
              <a:pPr eaLnBrk="1" hangingPunct="1"/>
              <a:r>
                <a:rPr lang="en-US" sz="900">
                  <a:latin typeface="Arial Narrow" pitchFamily="34" charset="0"/>
                </a:rPr>
                <a:t>    Component</a:t>
              </a:r>
            </a:p>
            <a:p>
              <a:pPr eaLnBrk="1" hangingPunct="1"/>
              <a:endParaRPr lang="en-US" sz="900">
                <a:latin typeface="Arial Narrow" pitchFamily="34" charset="0"/>
              </a:endParaRPr>
            </a:p>
            <a:p>
              <a:pPr eaLnBrk="1" hangingPunct="1"/>
              <a:endParaRPr lang="en-US" sz="900">
                <a:latin typeface="Arial Narrow" pitchFamily="34" charset="0"/>
              </a:endParaRPr>
            </a:p>
            <a:p>
              <a:pPr eaLnBrk="1" hangingPunct="1"/>
              <a:r>
                <a:rPr lang="en-US" sz="900">
                  <a:latin typeface="Arial Narrow" pitchFamily="34" charset="0"/>
                </a:rPr>
                <a:t>Dependency</a:t>
              </a:r>
              <a:endParaRPr lang="en-US"/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6768" y="4158"/>
              <a:ext cx="379" cy="384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C</a:t>
              </a:r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6768" y="4926"/>
              <a:ext cx="2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547" y="4878"/>
              <a:ext cx="47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4968" y="4878"/>
              <a:ext cx="47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2694" y="3870"/>
              <a:ext cx="312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 b="1">
                  <a:latin typeface="Arial Narrow" pitchFamily="34" charset="0"/>
                </a:rPr>
                <a:t>Top Level Architecture Description</a:t>
              </a:r>
              <a:endParaRPr lang="en-US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5157" y="5886"/>
              <a:ext cx="2463" cy="172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693" y="5886"/>
              <a:ext cx="2274" cy="172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5345" y="5886"/>
              <a:ext cx="1042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/>
                <a:t>Security</a:t>
              </a:r>
            </a:p>
            <a:p>
              <a:r>
                <a:rPr lang="en-US" sz="1000" b="1"/>
                <a:t>Server</a:t>
              </a:r>
              <a:endParaRPr lang="en-US"/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2787" y="5982"/>
              <a:ext cx="1042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/>
                <a:t>Message Handler</a:t>
              </a:r>
              <a:endParaRPr lang="en-US"/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>
              <a:off x="3734" y="6558"/>
              <a:ext cx="1042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/>
                <a:t>Directory Server</a:t>
              </a:r>
              <a:endParaRPr lang="en-US"/>
            </a:p>
          </p:txBody>
        </p: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6481" y="6750"/>
              <a:ext cx="1039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/>
                <a:t>Data</a:t>
              </a:r>
            </a:p>
            <a:p>
              <a:r>
                <a:rPr lang="en-US" sz="1000" b="1"/>
                <a:t>Store</a:t>
              </a:r>
              <a:endParaRPr 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3735" y="6366"/>
              <a:ext cx="378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3734" y="6270"/>
              <a:ext cx="132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8"/>
            <p:cNvSpPr>
              <a:spLocks noChangeArrowheads="1"/>
            </p:cNvSpPr>
            <p:nvPr/>
          </p:nvSpPr>
          <p:spPr bwMode="auto">
            <a:xfrm rot="7315253">
              <a:off x="3568" y="5257"/>
              <a:ext cx="735" cy="569"/>
            </a:xfrm>
            <a:custGeom>
              <a:avLst/>
              <a:gdLst>
                <a:gd name="T0" fmla="*/ 19 w 21600"/>
                <a:gd name="T1" fmla="*/ 0 h 21600"/>
                <a:gd name="T2" fmla="*/ 0 w 21600"/>
                <a:gd name="T3" fmla="*/ 8 h 21600"/>
                <a:gd name="T4" fmla="*/ 19 w 21600"/>
                <a:gd name="T5" fmla="*/ 15 h 21600"/>
                <a:gd name="T6" fmla="*/ 25 w 21600"/>
                <a:gd name="T7" fmla="*/ 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0 w 21600"/>
                <a:gd name="T13" fmla="*/ 5391 h 21600"/>
                <a:gd name="T14" fmla="*/ 18896 w 21600"/>
                <a:gd name="T15" fmla="*/ 1620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 rot="3360612">
              <a:off x="6117" y="5249"/>
              <a:ext cx="735" cy="569"/>
            </a:xfrm>
            <a:custGeom>
              <a:avLst/>
              <a:gdLst>
                <a:gd name="T0" fmla="*/ 19 w 21600"/>
                <a:gd name="T1" fmla="*/ 0 h 21600"/>
                <a:gd name="T2" fmla="*/ 0 w 21600"/>
                <a:gd name="T3" fmla="*/ 8 h 21600"/>
                <a:gd name="T4" fmla="*/ 19 w 21600"/>
                <a:gd name="T5" fmla="*/ 15 h 21600"/>
                <a:gd name="T6" fmla="*/ 25 w 21600"/>
                <a:gd name="T7" fmla="*/ 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0 w 21600"/>
                <a:gd name="T13" fmla="*/ 5391 h 21600"/>
                <a:gd name="T14" fmla="*/ 18896 w 21600"/>
                <a:gd name="T15" fmla="*/ 1620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30"/>
            <p:cNvSpPr>
              <a:spLocks noChangeArrowheads="1"/>
            </p:cNvSpPr>
            <p:nvPr/>
          </p:nvSpPr>
          <p:spPr bwMode="auto">
            <a:xfrm>
              <a:off x="5249" y="6750"/>
              <a:ext cx="1042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000" b="1"/>
                <a:t>Request Handler</a:t>
              </a:r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196" y="7182"/>
              <a:ext cx="2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V="1">
              <a:off x="5724" y="6606"/>
              <a:ext cx="1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967" y="7182"/>
              <a:ext cx="2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2598" y="6366"/>
              <a:ext cx="187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8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architecture represents a complex design artifact</a:t>
            </a:r>
          </a:p>
          <a:p>
            <a:r>
              <a:rPr lang="en-US" dirty="0"/>
              <a:t>Many possible ‘views’ of the architecture</a:t>
            </a:r>
          </a:p>
          <a:p>
            <a:pPr lvl="1"/>
            <a:r>
              <a:rPr lang="en-US" dirty="0"/>
              <a:t>Cf. with buildings – floor plan, external, electrical, plumbing, air-conditioning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Philippe </a:t>
            </a:r>
            <a:r>
              <a:rPr lang="en-US" dirty="0" err="1"/>
              <a:t>Krutchen</a:t>
            </a:r>
            <a:r>
              <a:rPr lang="en-US" dirty="0"/>
              <a:t> - </a:t>
            </a:r>
            <a:r>
              <a:rPr lang="en-US" i="1" dirty="0"/>
              <a:t>4+1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b="1" dirty="0"/>
              <a:t>Logical view:</a:t>
            </a:r>
            <a:r>
              <a:rPr lang="en-US" dirty="0"/>
              <a:t> describes architecturally significant elements of the architecture and the relationships between them. </a:t>
            </a:r>
            <a:endParaRPr lang="en-US" b="1" dirty="0"/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b="1" dirty="0"/>
              <a:t>Process</a:t>
            </a:r>
            <a:r>
              <a:rPr lang="en-US" b="1" i="1" dirty="0"/>
              <a:t> </a:t>
            </a:r>
            <a:r>
              <a:rPr lang="en-US" b="1" dirty="0"/>
              <a:t>view:</a:t>
            </a:r>
            <a:r>
              <a:rPr lang="en-US" dirty="0"/>
              <a:t> describes the concurrency and communications elements of an architecture. </a:t>
            </a: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b="1" dirty="0"/>
              <a:t>Physical view:</a:t>
            </a:r>
            <a:r>
              <a:rPr lang="en-US" dirty="0"/>
              <a:t> depicts how the major processes and components are mapped on to the applications hardware. </a:t>
            </a: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b="1" dirty="0"/>
              <a:t>Development</a:t>
            </a:r>
            <a:r>
              <a:rPr lang="en-US" b="1" i="1" dirty="0"/>
              <a:t> </a:t>
            </a:r>
            <a:r>
              <a:rPr lang="en-US" b="1" dirty="0"/>
              <a:t>view:</a:t>
            </a:r>
            <a:r>
              <a:rPr lang="en-US" dirty="0"/>
              <a:t> captures the internal organization of the software components as held in e.g. a configuration management tool. </a:t>
            </a: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b="1" dirty="0"/>
              <a:t>Architecture use cases:</a:t>
            </a:r>
            <a:r>
              <a:rPr lang="en-US" dirty="0"/>
              <a:t> capture the requirements for the architecture; related to more than one particular view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Philippe </a:t>
            </a:r>
            <a:r>
              <a:rPr lang="en-US" dirty="0" err="1"/>
              <a:t>Krutchen</a:t>
            </a:r>
            <a:r>
              <a:rPr lang="en-US" dirty="0"/>
              <a:t> - </a:t>
            </a:r>
            <a:r>
              <a:rPr lang="en-US" i="1" dirty="0"/>
              <a:t>4+1 View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58" y="1785708"/>
            <a:ext cx="686848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  <a:p>
            <a:pPr lvl="1"/>
            <a:r>
              <a:rPr lang="en-US" dirty="0"/>
              <a:t>Definitions of software architecture</a:t>
            </a:r>
          </a:p>
          <a:p>
            <a:pPr lvl="1"/>
            <a:r>
              <a:rPr lang="en-US" dirty="0"/>
              <a:t>Architecture addresses nonfunctional requirements</a:t>
            </a:r>
          </a:p>
          <a:p>
            <a:pPr lvl="1"/>
            <a:r>
              <a:rPr lang="en-US" dirty="0"/>
              <a:t>What does a software architect do? (Functions)</a:t>
            </a:r>
          </a:p>
          <a:p>
            <a:pPr lvl="1"/>
            <a:r>
              <a:rPr lang="en-US" dirty="0"/>
              <a:t>Architectures and technologies</a:t>
            </a:r>
          </a:p>
          <a:p>
            <a:r>
              <a:rPr lang="en-US" dirty="0"/>
              <a:t>A Software Architecture Process</a:t>
            </a:r>
          </a:p>
          <a:p>
            <a:pPr lvl="1"/>
            <a:r>
              <a:rPr lang="en-US" dirty="0"/>
              <a:t>Process Outline</a:t>
            </a:r>
          </a:p>
          <a:p>
            <a:pPr lvl="1"/>
            <a:r>
              <a:rPr lang="en-US" dirty="0"/>
              <a:t>Architecture Design</a:t>
            </a:r>
          </a:p>
          <a:p>
            <a:pPr lvl="1"/>
            <a:r>
              <a:rPr lang="en-US" dirty="0"/>
              <a:t>Validation</a:t>
            </a:r>
          </a:p>
          <a:p>
            <a:r>
              <a:rPr lang="en-US" dirty="0"/>
              <a:t>Software quality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 – Views and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Module: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structural</a:t>
            </a:r>
            <a:r>
              <a:rPr lang="en-US" dirty="0"/>
              <a:t> view of the architecture, comprising the code modules such as classes, packages and subsystems </a:t>
            </a:r>
          </a:p>
          <a:p>
            <a:pPr>
              <a:lnSpc>
                <a:spcPct val="90000"/>
              </a:lnSpc>
            </a:pPr>
            <a:r>
              <a:rPr lang="en-US" b="1" dirty="0"/>
              <a:t>Component and Connector:</a:t>
            </a:r>
            <a:r>
              <a:rPr lang="en-US" dirty="0"/>
              <a:t> describes the </a:t>
            </a:r>
            <a:r>
              <a:rPr lang="en-US" dirty="0">
                <a:solidFill>
                  <a:srgbClr val="FF0000"/>
                </a:solidFill>
              </a:rPr>
              <a:t>behavioral</a:t>
            </a:r>
            <a:r>
              <a:rPr lang="en-US" dirty="0"/>
              <a:t> aspects of the architecture. Components are objects, threads or processes, and connectors describe how components interact. 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Allocation:</a:t>
            </a:r>
            <a:r>
              <a:rPr lang="en-US" dirty="0"/>
              <a:t> shows how the processes are mapped to hardware and gives a view of the source code in the configuration management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064003"/>
            <a:ext cx="4762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Architectural style/pattern</a:t>
            </a:r>
          </a:p>
          <a:p>
            <a:r>
              <a:rPr lang="en-US" dirty="0"/>
              <a:t>Defines element types and how they interact</a:t>
            </a:r>
          </a:p>
          <a:p>
            <a:r>
              <a:rPr lang="en-US" dirty="0"/>
              <a:t>Sometimes defines a mapping of functionality to architectural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Reference/domain specific architecture</a:t>
            </a:r>
          </a:p>
          <a:p>
            <a:r>
              <a:rPr lang="en-US" dirty="0"/>
              <a:t>Defines element types and how they interact</a:t>
            </a:r>
          </a:p>
          <a:p>
            <a:r>
              <a:rPr lang="en-US" dirty="0"/>
              <a:t>They apply to a particular domain</a:t>
            </a:r>
          </a:p>
          <a:p>
            <a:r>
              <a:rPr lang="en-US" dirty="0"/>
              <a:t>They define how the domain functionality is mapped to architectural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terminology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Product-line architecture</a:t>
            </a:r>
          </a:p>
          <a:p>
            <a:r>
              <a:rPr lang="en-US" dirty="0"/>
              <a:t>Applies to a set of products within a company</a:t>
            </a:r>
          </a:p>
          <a:p>
            <a:r>
              <a:rPr lang="en-US" dirty="0"/>
              <a:t>Defines element types, how they interact, how the product functionality is mapped to them</a:t>
            </a:r>
          </a:p>
          <a:p>
            <a:r>
              <a:rPr lang="en-US" dirty="0"/>
              <a:t>May also define some of the instances of the architectural elements. </a:t>
            </a:r>
          </a:p>
          <a:p>
            <a:pPr lvl="1"/>
            <a:r>
              <a:rPr lang="en-US" dirty="0"/>
              <a:t>E.g., error-reporting components would be common to many products of the product 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terminology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Software architecture</a:t>
            </a:r>
          </a:p>
          <a:p>
            <a:r>
              <a:rPr lang="en-US" dirty="0"/>
              <a:t>Applies to one system</a:t>
            </a:r>
          </a:p>
          <a:p>
            <a:r>
              <a:rPr lang="en-US" dirty="0"/>
              <a:t>Describes element types, how they interact, how the product functionality is mapped to them</a:t>
            </a:r>
          </a:p>
          <a:p>
            <a:r>
              <a:rPr lang="en-US" dirty="0"/>
              <a:t>Describes the instances that exist in the system</a:t>
            </a:r>
          </a:p>
          <a:p>
            <a:r>
              <a:rPr lang="en-US" dirty="0"/>
              <a:t>Level of specificity needed to design a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terminology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5. ADL (architectural description language)</a:t>
            </a:r>
          </a:p>
          <a:p>
            <a:r>
              <a:rPr lang="en-US" dirty="0"/>
              <a:t>Gives notation for architectural elements</a:t>
            </a:r>
          </a:p>
          <a:p>
            <a:pPr lvl="1"/>
            <a:r>
              <a:rPr lang="en-US" dirty="0"/>
              <a:t>As types and instances, also interconnecting instances to form configurations</a:t>
            </a:r>
          </a:p>
          <a:p>
            <a:r>
              <a:rPr lang="en-US" dirty="0"/>
              <a:t>Mostly in research communities</a:t>
            </a:r>
          </a:p>
          <a:p>
            <a:r>
              <a:rPr lang="en-US" dirty="0">
                <a:solidFill>
                  <a:srgbClr val="0000FF"/>
                </a:solidFill>
              </a:rPr>
              <a:t>In theory</a:t>
            </a:r>
            <a:r>
              <a:rPr lang="en-US" dirty="0"/>
              <a:t>: architects can use an ADL to describe any of the 1-4 terms</a:t>
            </a:r>
          </a:p>
          <a:p>
            <a:r>
              <a:rPr lang="en-US" dirty="0">
                <a:solidFill>
                  <a:srgbClr val="0000FF"/>
                </a:solidFill>
              </a:rPr>
              <a:t>In practice</a:t>
            </a:r>
            <a:r>
              <a:rPr lang="en-US" dirty="0"/>
              <a:t>: not all ADLs support all the 1-4 terms</a:t>
            </a:r>
          </a:p>
          <a:p>
            <a:r>
              <a:rPr lang="en-US" dirty="0"/>
              <a:t>Some ADLs have accompanying tools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Regardless of the main focus of the method (artifacts, use cases, attributes, or domain), the architectural design process includes the following aspects</a:t>
            </a:r>
          </a:p>
          <a:p>
            <a:pPr lvl="1"/>
            <a:r>
              <a:rPr lang="en-US" sz="2600" dirty="0"/>
              <a:t>Analysis of architecture requirements, identifying concerns, and providing context for decision making through  the process</a:t>
            </a:r>
          </a:p>
          <a:p>
            <a:pPr lvl="1"/>
            <a:r>
              <a:rPr lang="en-US" sz="2600" dirty="0"/>
              <a:t>Documentation of the desirable characteristics and supporting principles of the system and its evolution, to facilitate communicating them with the system’s stakeholders</a:t>
            </a:r>
          </a:p>
          <a:p>
            <a:pPr lvl="1"/>
            <a:r>
              <a:rPr lang="en-US" sz="2600" dirty="0"/>
              <a:t>Evaluation and comparison of architecture alternatives in a consistent manner</a:t>
            </a:r>
          </a:p>
          <a:p>
            <a:pPr lvl="1"/>
            <a:r>
              <a:rPr lang="en-US" sz="2600" dirty="0"/>
              <a:t>Verification of compliance of the actual system implementation with its architectural description</a:t>
            </a:r>
          </a:p>
          <a:p>
            <a:pPr lvl="1"/>
            <a:r>
              <a:rPr lang="en-US" sz="2600" dirty="0"/>
              <a:t>Management of the evolution of the architecture.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Process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Architects must be versatile: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Work with the requirements team: </a:t>
            </a:r>
            <a:r>
              <a:rPr lang="en-US" dirty="0"/>
              <a:t>The architect plays</a:t>
            </a:r>
            <a:br>
              <a:rPr lang="en-US" dirty="0"/>
            </a:br>
            <a:r>
              <a:rPr lang="en-US" dirty="0"/>
              <a:t>an important role in requirements gathering by</a:t>
            </a:r>
            <a:br>
              <a:rPr lang="en-US" dirty="0"/>
            </a:br>
            <a:r>
              <a:rPr lang="en-US" dirty="0"/>
              <a:t>understanding the overall systems needs and ensuring</a:t>
            </a:r>
            <a:br>
              <a:rPr lang="en-US" dirty="0"/>
            </a:br>
            <a:r>
              <a:rPr lang="en-US" dirty="0"/>
              <a:t>that the appropriate quality attributes are explicit and</a:t>
            </a:r>
            <a:br>
              <a:rPr lang="en-US" dirty="0"/>
            </a:br>
            <a:r>
              <a:rPr lang="en-US" dirty="0"/>
              <a:t>understood.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Work with various application stakeholders: </a:t>
            </a:r>
            <a:r>
              <a:rPr lang="en-US" dirty="0"/>
              <a:t>Architects play a pivotal liaison role by making sure all the application’s stakeholder needs are understood and incorporated into the design.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Lead the technical design team:</a:t>
            </a:r>
            <a:r>
              <a:rPr lang="en-US" b="1" dirty="0"/>
              <a:t> </a:t>
            </a:r>
            <a:r>
              <a:rPr lang="en-US" dirty="0"/>
              <a:t>Defining the application architecture is a design activity.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Work with the project management:</a:t>
            </a:r>
            <a:r>
              <a:rPr lang="en-US" b="1" dirty="0"/>
              <a:t> </a:t>
            </a:r>
            <a:r>
              <a:rPr lang="en-US" dirty="0"/>
              <a:t>Planning, estimates, budgets, schedules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Architecture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iterative</a:t>
            </a:r>
          </a:p>
          <a:p>
            <a:r>
              <a:rPr lang="en-US" dirty="0"/>
              <a:t>Can scale to small/large projects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67000"/>
            <a:ext cx="651351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6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Architectural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5008417" cy="4876800"/>
          </a:xfrm>
        </p:spPr>
        <p:txBody>
          <a:bodyPr/>
          <a:lstStyle/>
          <a:p>
            <a:r>
              <a:rPr lang="en-US" dirty="0"/>
              <a:t>Sometime called:</a:t>
            </a:r>
          </a:p>
          <a:p>
            <a:pPr lvl="1"/>
            <a:r>
              <a:rPr lang="en-US" dirty="0"/>
              <a:t>architecturally significant requirements </a:t>
            </a:r>
          </a:p>
          <a:p>
            <a:pPr lvl="1"/>
            <a:r>
              <a:rPr lang="en-US" dirty="0"/>
              <a:t>architecture use cases</a:t>
            </a:r>
          </a:p>
          <a:p>
            <a:r>
              <a:rPr lang="en-US" dirty="0"/>
              <a:t>essentially the quality and non-functional requirements for a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440426"/>
            <a:ext cx="4367774" cy="46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architecture requirement :</a:t>
            </a:r>
          </a:p>
          <a:p>
            <a:pPr lvl="1"/>
            <a:r>
              <a:rPr lang="en-US" dirty="0"/>
              <a:t>“Communications between components must be guaranteed to succeed with no message loss”</a:t>
            </a:r>
          </a:p>
          <a:p>
            <a:r>
              <a:rPr lang="en-US" dirty="0"/>
              <a:t>Some architecture requirements are constraints:</a:t>
            </a:r>
          </a:p>
          <a:p>
            <a:pPr lvl="1"/>
            <a:r>
              <a:rPr lang="en-US" dirty="0"/>
              <a:t>“The system must use the existing IIS-based web server and use Active Server Page to process Web requests”</a:t>
            </a:r>
          </a:p>
          <a:p>
            <a:r>
              <a:rPr lang="en-US" dirty="0"/>
              <a:t>Constraints impose restrictions on the architecture and are (almost always) nonnegotiable.</a:t>
            </a:r>
          </a:p>
          <a:p>
            <a:r>
              <a:rPr lang="en-US" dirty="0"/>
              <a:t>They limit the range of design choices an architect can make.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8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Old art and ancient engineering discipline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The industry begun in late 40s</a:t>
            </a:r>
          </a:p>
          <a:p>
            <a:r>
              <a:rPr lang="en-US" dirty="0"/>
              <a:t>Software architecture</a:t>
            </a:r>
          </a:p>
          <a:p>
            <a:pPr lvl="1"/>
            <a:r>
              <a:rPr lang="en-US" dirty="0"/>
              <a:t>Much less mature than computer hardware architecture</a:t>
            </a:r>
          </a:p>
          <a:p>
            <a:r>
              <a:rPr lang="en-US" dirty="0"/>
              <a:t>Common excuses</a:t>
            </a:r>
          </a:p>
          <a:p>
            <a:pPr lvl="1"/>
            <a:r>
              <a:rPr lang="en-US" dirty="0"/>
              <a:t>Software industry is young and 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quality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791200"/>
          </a:xfrm>
        </p:spPr>
        <p:txBody>
          <a:bodyPr>
            <a:normAutofit/>
          </a:bodyPr>
          <a:lstStyle/>
          <a:p>
            <a:r>
              <a:rPr lang="en-US" dirty="0"/>
              <a:t>What are Quality Attributes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Modifiability</a:t>
            </a:r>
          </a:p>
          <a:p>
            <a:pPr lvl="1"/>
            <a:r>
              <a:rPr lang="en-US" dirty="0"/>
              <a:t>Performance 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Other Quality Attributes</a:t>
            </a:r>
          </a:p>
          <a:p>
            <a:r>
              <a:rPr lang="en-US" dirty="0"/>
              <a:t>Part of a system’s NFRs</a:t>
            </a:r>
          </a:p>
          <a:p>
            <a:pPr lvl="1"/>
            <a:r>
              <a:rPr lang="en-US" dirty="0"/>
              <a:t>“how” the system achieves its functional requirements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“How well a solution to some problem will work when the size of the problem increases.”</a:t>
            </a:r>
          </a:p>
          <a:p>
            <a:r>
              <a:rPr lang="en-US" dirty="0"/>
              <a:t>4 common scalability issues in IT systems:</a:t>
            </a:r>
          </a:p>
          <a:p>
            <a:pPr lvl="1"/>
            <a:r>
              <a:rPr lang="en-US" dirty="0"/>
              <a:t>Request load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Data size</a:t>
            </a:r>
          </a:p>
          <a:p>
            <a:pPr lvl="1"/>
            <a:r>
              <a:rPr lang="en-US" dirty="0"/>
              <a:t>Deployments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– Scalability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Load</a:t>
            </a:r>
          </a:p>
          <a:p>
            <a:r>
              <a:rPr lang="en-US" dirty="0"/>
              <a:t>How does an 100 </a:t>
            </a:r>
            <a:r>
              <a:rPr lang="en-US" dirty="0" err="1"/>
              <a:t>tps</a:t>
            </a:r>
            <a:r>
              <a:rPr lang="en-US" dirty="0"/>
              <a:t> application behave when simultaneous request load grows? E.g.</a:t>
            </a:r>
          </a:p>
          <a:p>
            <a:pPr lvl="1"/>
            <a:r>
              <a:rPr lang="en-US" dirty="0"/>
              <a:t>From 100 to 1000 requests per second?</a:t>
            </a:r>
          </a:p>
          <a:p>
            <a:r>
              <a:rPr lang="en-US" dirty="0"/>
              <a:t>Ideal solution, without additional hardware capacity:</a:t>
            </a:r>
          </a:p>
          <a:p>
            <a:pPr lvl="1"/>
            <a:r>
              <a:rPr lang="en-US" dirty="0"/>
              <a:t>as the load increases, throughput remains constant (i.e. 100 </a:t>
            </a:r>
            <a:r>
              <a:rPr lang="en-US" dirty="0" err="1"/>
              <a:t>tps</a:t>
            </a:r>
            <a:r>
              <a:rPr lang="en-US" dirty="0"/>
              <a:t>), and response time per request increases only linearly (i.e. 10 seconds)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– Scalability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526284" y="2163458"/>
            <a:ext cx="7632700" cy="4548188"/>
            <a:chOff x="2614" y="8161"/>
            <a:chExt cx="7067" cy="4267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2614" y="8161"/>
              <a:ext cx="7067" cy="4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5595" y="8881"/>
              <a:ext cx="1326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296" tIns="41148" rIns="82296" bIns="41148"/>
            <a:lstStyle/>
            <a:p>
              <a:r>
                <a:rPr lang="en-US" sz="1000"/>
                <a:t>Application</a:t>
              </a:r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40" y="11473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296" tIns="41148" rIns="82296" bIns="41148"/>
            <a:lstStyle/>
            <a:p>
              <a:r>
                <a:rPr lang="en-US" sz="1000"/>
                <a:t>Application</a:t>
              </a:r>
              <a:endParaRPr lang="en-US"/>
            </a:p>
          </p:txBody>
        </p:sp>
        <p:sp>
          <p:nvSpPr>
            <p:cNvPr id="9" name="computr3"/>
            <p:cNvSpPr>
              <a:spLocks noEditPoints="1" noChangeArrowheads="1"/>
            </p:cNvSpPr>
            <p:nvPr/>
          </p:nvSpPr>
          <p:spPr bwMode="auto">
            <a:xfrm>
              <a:off x="4130" y="10753"/>
              <a:ext cx="799" cy="810"/>
            </a:xfrm>
            <a:custGeom>
              <a:avLst/>
              <a:gdLst>
                <a:gd name="T0" fmla="*/ 0 w 21600"/>
                <a:gd name="T1" fmla="*/ 405 h 21600"/>
                <a:gd name="T2" fmla="*/ 400 w 21600"/>
                <a:gd name="T3" fmla="*/ 0 h 21600"/>
                <a:gd name="T4" fmla="*/ 400 w 21600"/>
                <a:gd name="T5" fmla="*/ 810 h 21600"/>
                <a:gd name="T6" fmla="*/ 671 w 21600"/>
                <a:gd name="T7" fmla="*/ 40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13 w 21600"/>
                <a:gd name="T13" fmla="*/ 2587 h 21600"/>
                <a:gd name="T14" fmla="*/ 16355 w 21600"/>
                <a:gd name="T15" fmla="*/ 117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2614" y="11473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296" tIns="41148" rIns="82296" bIns="41148"/>
            <a:lstStyle/>
            <a:p>
              <a:r>
                <a:rPr lang="en-US" sz="1000"/>
                <a:t>Application</a:t>
              </a:r>
              <a:endParaRPr lang="en-US"/>
            </a:p>
          </p:txBody>
        </p:sp>
        <p:sp>
          <p:nvSpPr>
            <p:cNvPr id="11" name="computr3"/>
            <p:cNvSpPr>
              <a:spLocks noEditPoints="1" noChangeArrowheads="1"/>
            </p:cNvSpPr>
            <p:nvPr/>
          </p:nvSpPr>
          <p:spPr bwMode="auto">
            <a:xfrm>
              <a:off x="2898" y="10753"/>
              <a:ext cx="799" cy="810"/>
            </a:xfrm>
            <a:custGeom>
              <a:avLst/>
              <a:gdLst>
                <a:gd name="T0" fmla="*/ 0 w 21600"/>
                <a:gd name="T1" fmla="*/ 405 h 21600"/>
                <a:gd name="T2" fmla="*/ 400 w 21600"/>
                <a:gd name="T3" fmla="*/ 0 h 21600"/>
                <a:gd name="T4" fmla="*/ 400 w 21600"/>
                <a:gd name="T5" fmla="*/ 810 h 21600"/>
                <a:gd name="T6" fmla="*/ 671 w 21600"/>
                <a:gd name="T7" fmla="*/ 40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13 w 21600"/>
                <a:gd name="T13" fmla="*/ 2587 h 21600"/>
                <a:gd name="T14" fmla="*/ 16355 w 21600"/>
                <a:gd name="T15" fmla="*/ 117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computr3"/>
            <p:cNvSpPr>
              <a:spLocks noEditPoints="1" noChangeArrowheads="1"/>
            </p:cNvSpPr>
            <p:nvPr/>
          </p:nvSpPr>
          <p:spPr bwMode="auto">
            <a:xfrm>
              <a:off x="5877" y="8161"/>
              <a:ext cx="800" cy="810"/>
            </a:xfrm>
            <a:custGeom>
              <a:avLst/>
              <a:gdLst>
                <a:gd name="T0" fmla="*/ 0 w 21600"/>
                <a:gd name="T1" fmla="*/ 405 h 21600"/>
                <a:gd name="T2" fmla="*/ 400 w 21600"/>
                <a:gd name="T3" fmla="*/ 0 h 21600"/>
                <a:gd name="T4" fmla="*/ 400 w 21600"/>
                <a:gd name="T5" fmla="*/ 810 h 21600"/>
                <a:gd name="T6" fmla="*/ 672 w 21600"/>
                <a:gd name="T7" fmla="*/ 40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3 w 21600"/>
                <a:gd name="T13" fmla="*/ 2587 h 21600"/>
                <a:gd name="T14" fmla="*/ 16362 w 21600"/>
                <a:gd name="T15" fmla="*/ 117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6509" y="11575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296" tIns="41148" rIns="82296" bIns="41148"/>
            <a:lstStyle/>
            <a:p>
              <a:r>
                <a:rPr lang="en-US" sz="1000"/>
                <a:t>Application</a:t>
              </a:r>
              <a:endParaRPr lang="en-US"/>
            </a:p>
          </p:txBody>
        </p:sp>
        <p:sp>
          <p:nvSpPr>
            <p:cNvPr id="14" name="computr3"/>
            <p:cNvSpPr>
              <a:spLocks noEditPoints="1" noChangeArrowheads="1"/>
            </p:cNvSpPr>
            <p:nvPr/>
          </p:nvSpPr>
          <p:spPr bwMode="auto">
            <a:xfrm>
              <a:off x="6755" y="10855"/>
              <a:ext cx="800" cy="809"/>
            </a:xfrm>
            <a:custGeom>
              <a:avLst/>
              <a:gdLst>
                <a:gd name="T0" fmla="*/ 0 w 21600"/>
                <a:gd name="T1" fmla="*/ 405 h 21600"/>
                <a:gd name="T2" fmla="*/ 400 w 21600"/>
                <a:gd name="T3" fmla="*/ 0 h 21600"/>
                <a:gd name="T4" fmla="*/ 400 w 21600"/>
                <a:gd name="T5" fmla="*/ 809 h 21600"/>
                <a:gd name="T6" fmla="*/ 672 w 21600"/>
                <a:gd name="T7" fmla="*/ 40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3 w 21600"/>
                <a:gd name="T13" fmla="*/ 2590 h 21600"/>
                <a:gd name="T14" fmla="*/ 16362 w 21600"/>
                <a:gd name="T15" fmla="*/ 117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719" y="9868"/>
              <a:ext cx="1328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2296" tIns="41148" rIns="82296" bIns="41148"/>
            <a:lstStyle/>
            <a:p>
              <a:r>
                <a:rPr lang="en-US" sz="1000"/>
                <a:t>Application</a:t>
              </a:r>
              <a:endParaRPr lang="en-US"/>
            </a:p>
          </p:txBody>
        </p:sp>
        <p:sp>
          <p:nvSpPr>
            <p:cNvPr id="16" name="computr3"/>
            <p:cNvSpPr>
              <a:spLocks noEditPoints="1" noChangeArrowheads="1"/>
            </p:cNvSpPr>
            <p:nvPr/>
          </p:nvSpPr>
          <p:spPr bwMode="auto">
            <a:xfrm>
              <a:off x="3003" y="9148"/>
              <a:ext cx="801" cy="810"/>
            </a:xfrm>
            <a:custGeom>
              <a:avLst/>
              <a:gdLst>
                <a:gd name="T0" fmla="*/ 0 w 21600"/>
                <a:gd name="T1" fmla="*/ 405 h 21600"/>
                <a:gd name="T2" fmla="*/ 401 w 21600"/>
                <a:gd name="T3" fmla="*/ 0 h 21600"/>
                <a:gd name="T4" fmla="*/ 401 w 21600"/>
                <a:gd name="T5" fmla="*/ 810 h 21600"/>
                <a:gd name="T6" fmla="*/ 673 w 21600"/>
                <a:gd name="T7" fmla="*/ 40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20 w 21600"/>
                <a:gd name="T13" fmla="*/ 2587 h 21600"/>
                <a:gd name="T14" fmla="*/ 16369 w 21600"/>
                <a:gd name="T15" fmla="*/ 117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 rot="-1831168">
              <a:off x="4193" y="9868"/>
              <a:ext cx="1377" cy="629"/>
            </a:xfrm>
            <a:prstGeom prst="leftArrow">
              <a:avLst>
                <a:gd name="adj1" fmla="val 50000"/>
                <a:gd name="adj2" fmla="val 547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-7433464">
              <a:off x="6385" y="9988"/>
              <a:ext cx="1237" cy="569"/>
            </a:xfrm>
            <a:prstGeom prst="leftArrow">
              <a:avLst>
                <a:gd name="adj1" fmla="val 50000"/>
                <a:gd name="adj2" fmla="val 543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751" y="9169"/>
              <a:ext cx="151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i="1">
                  <a:latin typeface="Arial Narrow" pitchFamily="34" charset="0"/>
                </a:rPr>
                <a:t>Scale-out: Application replicated on different machines</a:t>
              </a:r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6930" y="8374"/>
              <a:ext cx="1473" cy="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i="1">
                  <a:latin typeface="Arial Narrow" pitchFamily="34" charset="0"/>
                </a:rPr>
                <a:t>Scale-up: </a:t>
              </a:r>
            </a:p>
            <a:p>
              <a:pPr eaLnBrk="1" hangingPunct="1"/>
              <a:r>
                <a:rPr lang="en-US" sz="900" i="1">
                  <a:latin typeface="Arial Narrow" pitchFamily="34" charset="0"/>
                </a:rPr>
                <a:t>Single application instance is executed on a multiprocessor machine</a:t>
              </a:r>
              <a:endParaRPr lang="en-US"/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9302" y="11483"/>
              <a:ext cx="379" cy="432"/>
            </a:xfrm>
            <a:prstGeom prst="flowChartMultidocumen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456" y="10722"/>
              <a:ext cx="526" cy="431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296" tIns="41148" rIns="82296" bIns="41148"/>
            <a:lstStyle/>
            <a:p>
              <a:endParaRPr lang="en-CA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551" y="10866"/>
              <a:ext cx="537" cy="43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296" tIns="41148" rIns="82296" bIns="41148"/>
            <a:lstStyle/>
            <a:p>
              <a:endParaRPr lang="en-CA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644" y="11010"/>
              <a:ext cx="549" cy="43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2296" tIns="41148" rIns="82296" bIns="41148"/>
            <a:lstStyle/>
            <a:p>
              <a:r>
                <a:rPr lang="en-US" sz="900"/>
                <a:t>CPU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61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– Scalability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Adding more hard ware should improve performance: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scalability must be achieved without modifications to application architecture </a:t>
            </a:r>
          </a:p>
          <a:p>
            <a:pPr>
              <a:lnSpc>
                <a:spcPct val="90000"/>
              </a:lnSpc>
            </a:pPr>
            <a:r>
              <a:rPr lang="en-US" dirty="0"/>
              <a:t>Reality as always is different!</a:t>
            </a:r>
          </a:p>
          <a:p>
            <a:pPr>
              <a:lnSpc>
                <a:spcPct val="90000"/>
              </a:lnSpc>
            </a:pPr>
            <a:r>
              <a:rPr lang="en-US" dirty="0"/>
              <a:t>Applications will exhibit a decrease in throughput and a subsequent exponential increase in response time.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increased load causes increased contention for resources such as CPU, network and memory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request consumes some additional resource (buffer space, locks, and so on) in the application, and eventually these </a:t>
            </a:r>
            <a:r>
              <a:rPr lang="en-US"/>
              <a:t>are exhausted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3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– Scalability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Scalability – J2EE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797158"/>
              </p:ext>
            </p:extLst>
          </p:nvPr>
        </p:nvGraphicFramePr>
        <p:xfrm>
          <a:off x="721833" y="1748023"/>
          <a:ext cx="7850667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hart" r:id="rId3" imgW="4221480" imgH="2324100" progId="Excel.Chart.8">
                  <p:embed/>
                </p:oleObj>
              </mc:Choice>
              <mc:Fallback>
                <p:oleObj name="Chart" r:id="rId3" imgW="4221480" imgH="2324100" progId="Excel.Chart.8">
                  <p:embed/>
                  <p:pic>
                    <p:nvPicPr>
                      <p:cNvPr id="194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3" y="1748023"/>
                        <a:ext cx="7850667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2509" y="5581471"/>
            <a:ext cx="106402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>
                <a:latin typeface="+mj-lt"/>
              </a:rPr>
              <a:t>I.Gorton</a:t>
            </a:r>
            <a:r>
              <a:rPr lang="en-US" dirty="0">
                <a:latin typeface="+mj-lt"/>
              </a:rPr>
              <a:t>, A Liu,</a:t>
            </a:r>
            <a:r>
              <a:rPr lang="en-US" i="1" dirty="0">
                <a:latin typeface="+mj-lt"/>
              </a:rPr>
              <a:t> Performance Evaluation of Alternative Component </a:t>
            </a:r>
          </a:p>
          <a:p>
            <a:pPr eaLnBrk="1" hangingPunct="1"/>
            <a:r>
              <a:rPr lang="en-US" i="1" dirty="0">
                <a:latin typeface="+mj-lt"/>
              </a:rPr>
              <a:t>Architectures for Enterprise JavaBean Applications, in IEEE Internet </a:t>
            </a:r>
          </a:p>
          <a:p>
            <a:pPr eaLnBrk="1" hangingPunct="1"/>
            <a:r>
              <a:rPr lang="en-US" i="1" dirty="0">
                <a:latin typeface="+mj-lt"/>
              </a:rPr>
              <a:t>Computing, vol.7, no. 3, pages 18-23, 2003.</a:t>
            </a:r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7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is concerned with system failure and its associated consequences.</a:t>
            </a:r>
          </a:p>
          <a:p>
            <a:r>
              <a:rPr lang="en-US" dirty="0"/>
              <a:t>Availability - Key requirement for most IT applications</a:t>
            </a:r>
          </a:p>
          <a:p>
            <a:r>
              <a:rPr lang="en-US" dirty="0"/>
              <a:t>Measured by the proportion of the required time it is useable. E.g.</a:t>
            </a:r>
          </a:p>
          <a:p>
            <a:pPr lvl="1"/>
            <a:r>
              <a:rPr lang="en-US" dirty="0"/>
              <a:t>100% available during business hours</a:t>
            </a:r>
          </a:p>
          <a:p>
            <a:pPr lvl="1"/>
            <a:r>
              <a:rPr lang="en-US" dirty="0"/>
              <a:t>No more than 2 hours scheduled downtime per week</a:t>
            </a:r>
          </a:p>
          <a:p>
            <a:pPr lvl="1"/>
            <a:r>
              <a:rPr lang="en-US" dirty="0"/>
              <a:t>24x7x52 (100% availability)</a:t>
            </a:r>
          </a:p>
          <a:p>
            <a:r>
              <a:rPr lang="en-US" dirty="0"/>
              <a:t>Related to an application’s reliability </a:t>
            </a:r>
          </a:p>
          <a:p>
            <a:pPr lvl="1"/>
            <a:r>
              <a:rPr lang="en-US" dirty="0"/>
              <a:t>Unreliable applications suffer poor availability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– Availability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/>
          </a:bodyPr>
          <a:lstStyle/>
          <a:p>
            <a:r>
              <a:rPr lang="en-US" dirty="0"/>
              <a:t>Period of loss of availability determined by: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correct failure</a:t>
            </a:r>
          </a:p>
          <a:p>
            <a:pPr lvl="1"/>
            <a:r>
              <a:rPr lang="en-US" dirty="0"/>
              <a:t>Time to restart application</a:t>
            </a:r>
          </a:p>
          <a:p>
            <a:r>
              <a:rPr lang="en-US" dirty="0"/>
              <a:t>Strategies for high availability:</a:t>
            </a:r>
          </a:p>
          <a:p>
            <a:pPr lvl="1"/>
            <a:r>
              <a:rPr lang="en-US" dirty="0"/>
              <a:t>Eliminate single points of failure</a:t>
            </a:r>
          </a:p>
          <a:p>
            <a:pPr lvl="1"/>
            <a:r>
              <a:rPr lang="en-US" dirty="0"/>
              <a:t>Replication and failover</a:t>
            </a:r>
          </a:p>
          <a:p>
            <a:pPr lvl="1"/>
            <a:r>
              <a:rPr lang="en-US" dirty="0"/>
              <a:t>Automatic detection and restart</a:t>
            </a:r>
          </a:p>
          <a:p>
            <a:r>
              <a:rPr lang="en-US" dirty="0"/>
              <a:t>Recoverability (e.g. a database)</a:t>
            </a:r>
          </a:p>
          <a:p>
            <a:pPr lvl="1"/>
            <a:r>
              <a:rPr lang="en-US" dirty="0"/>
              <a:t>the capability to reestablish performance levels and recover affected data after an application or system failure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– Availability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/>
          </a:bodyPr>
          <a:lstStyle/>
          <a:p>
            <a:r>
              <a:rPr lang="en-US" dirty="0"/>
              <a:t>Availability general scenarios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4999"/>
            <a:ext cx="8500266" cy="42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– Availability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/>
          </a:bodyPr>
          <a:lstStyle/>
          <a:p>
            <a:r>
              <a:rPr lang="en-US" dirty="0"/>
              <a:t>Sample availability scenario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877388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3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SA address?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of software systems increased</a:t>
            </a:r>
          </a:p>
          <a:p>
            <a:pPr lvl="1"/>
            <a:r>
              <a:rPr lang="en-US" dirty="0"/>
              <a:t>Developing software: hundreds/ thousands person-years</a:t>
            </a:r>
          </a:p>
          <a:p>
            <a:pPr lvl="1"/>
            <a:r>
              <a:rPr lang="en-US" dirty="0"/>
              <a:t>Many software systems: complex as skyscrapers</a:t>
            </a:r>
          </a:p>
          <a:p>
            <a:r>
              <a:rPr lang="en-US" dirty="0"/>
              <a:t>Designing software</a:t>
            </a:r>
          </a:p>
          <a:p>
            <a:pPr lvl="1"/>
            <a:r>
              <a:rPr lang="en-US" dirty="0"/>
              <a:t>Beyond algorithms/ data structures of the computation</a:t>
            </a:r>
          </a:p>
          <a:p>
            <a:pPr lvl="1"/>
            <a:r>
              <a:rPr lang="en-US" dirty="0"/>
              <a:t>New kind of problem: </a:t>
            </a:r>
            <a:r>
              <a:rPr lang="en-US" dirty="0">
                <a:solidFill>
                  <a:srgbClr val="FF0000"/>
                </a:solidFill>
              </a:rPr>
              <a:t>overall system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7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Modifiability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Modifications to a software system during its lifetime are a fact of life. </a:t>
            </a:r>
          </a:p>
          <a:p>
            <a:r>
              <a:rPr lang="en-US" dirty="0"/>
              <a:t>Modifiable systems are easier to change/evolve</a:t>
            </a:r>
          </a:p>
          <a:p>
            <a:r>
              <a:rPr lang="en-US" dirty="0"/>
              <a:t>Modifiability should be assessed in context of how a system is likely to change</a:t>
            </a:r>
          </a:p>
          <a:p>
            <a:pPr lvl="1"/>
            <a:r>
              <a:rPr lang="en-US" dirty="0"/>
              <a:t>No need to facilitate changes that are highly unlikely to occur</a:t>
            </a:r>
          </a:p>
          <a:p>
            <a:pPr lvl="1"/>
            <a:r>
              <a:rPr lang="en-US" dirty="0"/>
              <a:t>Over-engineering!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Modifiability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Modifiability measures how easy it </a:t>
            </a:r>
            <a:r>
              <a:rPr lang="en-US" b="1" dirty="0"/>
              <a:t>may</a:t>
            </a:r>
            <a:r>
              <a:rPr lang="en-US" dirty="0"/>
              <a:t> be to change an application to cater for new (non-) functional requirements. </a:t>
            </a:r>
          </a:p>
          <a:p>
            <a:pPr lvl="1"/>
            <a:r>
              <a:rPr lang="en-US" b="1" dirty="0"/>
              <a:t>‘may’</a:t>
            </a:r>
            <a:r>
              <a:rPr lang="en-US" dirty="0"/>
              <a:t> – nearly always impossible to be certain</a:t>
            </a:r>
          </a:p>
          <a:p>
            <a:pPr lvl="1"/>
            <a:r>
              <a:rPr lang="en-US" dirty="0"/>
              <a:t>Must estimate cost/effort</a:t>
            </a:r>
          </a:p>
          <a:p>
            <a:r>
              <a:rPr lang="en-US" dirty="0"/>
              <a:t>Modifiability measures are only relevant in the context of a given architectural solution. 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Responsibilities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Modifiability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modifiability scenario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3" y="2124075"/>
            <a:ext cx="69056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Performance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is about timing. </a:t>
            </a:r>
          </a:p>
          <a:p>
            <a:r>
              <a:rPr lang="en-US" dirty="0"/>
              <a:t>Events (interrupts, messages, requests from users, or the passage of time) occur, and the system must respond to them. </a:t>
            </a:r>
          </a:p>
          <a:p>
            <a:r>
              <a:rPr lang="en-US" dirty="0"/>
              <a:t>There are a variety of characterizations of event arrival and the response but basically performance is concerned with how long it takes the system to respond when an event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Performance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response of the system to a stimulus can be characterized by </a:t>
            </a:r>
          </a:p>
          <a:p>
            <a:pPr lvl="1"/>
            <a:r>
              <a:rPr lang="en-US" dirty="0"/>
              <a:t>latency (the time between the arrival of the stimulus and the system's response to it), </a:t>
            </a:r>
          </a:p>
          <a:p>
            <a:pPr lvl="1"/>
            <a:r>
              <a:rPr lang="en-US" dirty="0"/>
              <a:t>deadlines in processing (in the engine controller, for example, the fuel should ignite when the cylinder is in a particular position, thus introducing a processing deadline), </a:t>
            </a:r>
          </a:p>
          <a:p>
            <a:pPr lvl="1"/>
            <a:r>
              <a:rPr lang="en-US"/>
              <a:t>the </a:t>
            </a:r>
            <a:r>
              <a:rPr lang="en-US" dirty="0"/>
              <a:t>throughput of the system (e.g., the number of transactions the system can process in a second</a:t>
            </a:r>
            <a:r>
              <a:rPr lang="en-US"/>
              <a:t>), </a:t>
            </a:r>
          </a:p>
          <a:p>
            <a:pPr lvl="1"/>
            <a:r>
              <a:rPr lang="en-US"/>
              <a:t>the </a:t>
            </a:r>
            <a:r>
              <a:rPr lang="en-US" dirty="0"/>
              <a:t>jitter of the response (the variation in latency</a:t>
            </a:r>
            <a:r>
              <a:rPr lang="en-US"/>
              <a:t>), </a:t>
            </a:r>
          </a:p>
          <a:p>
            <a:pPr lvl="1"/>
            <a:r>
              <a:rPr lang="en-US" dirty="0"/>
              <a:t>the number of events not processed because the system was too busy to respond, and the data that was lost because the system was too busy.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6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Performance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performance scenario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86000"/>
            <a:ext cx="6972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Difficult, specialized quality attribute:</a:t>
            </a:r>
          </a:p>
          <a:p>
            <a:pPr lvl="1"/>
            <a:r>
              <a:rPr lang="en-US" dirty="0"/>
              <a:t>Lots of technology available</a:t>
            </a:r>
          </a:p>
          <a:p>
            <a:pPr lvl="1"/>
            <a:r>
              <a:rPr lang="en-US" dirty="0"/>
              <a:t>Requires deep knowledge of approaches and solutions</a:t>
            </a:r>
          </a:p>
          <a:p>
            <a:r>
              <a:rPr lang="en-US" dirty="0"/>
              <a:t>Security is a multi-faceted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Security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Authentication: </a:t>
            </a:r>
            <a:r>
              <a:rPr lang="en-US" dirty="0"/>
              <a:t>Applications can verify the identity of their users and other applications with which they communicate.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Authorization:</a:t>
            </a:r>
            <a:r>
              <a:rPr lang="en-US" dirty="0"/>
              <a:t> Authenticated users and applications have defined access rights to the resources of the system. </a:t>
            </a:r>
          </a:p>
          <a:p>
            <a:pPr>
              <a:lnSpc>
                <a:spcPct val="90000"/>
              </a:lnSpc>
            </a:pPr>
            <a:r>
              <a:rPr lang="en-US" b="1" dirty="0"/>
              <a:t>Encryption:</a:t>
            </a:r>
            <a:r>
              <a:rPr lang="en-US" dirty="0"/>
              <a:t> The messages sent to/from the application are encrypted. 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Integrity:</a:t>
            </a:r>
            <a:r>
              <a:rPr lang="en-US" dirty="0"/>
              <a:t> This ensures the contents of a message are not altered in transit.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Non-repudiation:</a:t>
            </a:r>
            <a:r>
              <a:rPr lang="en-US" dirty="0"/>
              <a:t> The sender of a message has proof of delivery and the receiver is assured of the sender’s identity. This means neither can subsequently refute their participation in the message exchange.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Security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security scenario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73" y="1981200"/>
            <a:ext cx="68675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Software testability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testability refers to the ease with which software can be made to demonstrate its faults through (typically execution-based) testing. </a:t>
            </a:r>
          </a:p>
          <a:p>
            <a:r>
              <a:rPr lang="en-US" dirty="0"/>
              <a:t>At least 40% of the cost of developing well-engineered systems is taken up by testing. If the software architect can reduce this cost, the payoff is large.</a:t>
            </a:r>
          </a:p>
          <a:p>
            <a:r>
              <a:rPr lang="en-US" dirty="0"/>
              <a:t>In particular, testability refers to the probability, assuming that the software has at least one fault, that it will fail on its next test execution.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Producing software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have changed</a:t>
            </a:r>
          </a:p>
          <a:p>
            <a:pPr lvl="1"/>
            <a:r>
              <a:rPr lang="en-US" dirty="0"/>
              <a:t>Computer hardware improved, affordable</a:t>
            </a:r>
          </a:p>
          <a:p>
            <a:pPr lvl="1"/>
            <a:r>
              <a:rPr lang="en-US" dirty="0"/>
              <a:t>Need for software applications exploded</a:t>
            </a:r>
          </a:p>
          <a:p>
            <a:pPr lvl="1"/>
            <a:r>
              <a:rPr lang="en-US" dirty="0"/>
              <a:t>How to specify requirements for new products and implement the software quickly, cheaply</a:t>
            </a:r>
          </a:p>
          <a:p>
            <a:pPr lvl="1"/>
            <a:r>
              <a:rPr lang="en-US" dirty="0"/>
              <a:t>Earliest software product on market</a:t>
            </a:r>
          </a:p>
          <a:p>
            <a:pPr lvl="2"/>
            <a:r>
              <a:rPr lang="en-US" dirty="0"/>
              <a:t>Quality?</a:t>
            </a:r>
          </a:p>
          <a:p>
            <a:pPr lvl="1"/>
            <a:r>
              <a:rPr lang="en-US" dirty="0"/>
              <a:t>New criterion: </a:t>
            </a:r>
            <a:r>
              <a:rPr lang="en-US" i="1" dirty="0">
                <a:solidFill>
                  <a:srgbClr val="FF0000"/>
                </a:solidFill>
              </a:rPr>
              <a:t>does it have a good SA, understood by stakeholders and developers?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8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Software testability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Testability scenario concerning the performance of a unit test: A unit tester performs a unit test on a completed system component that provides an interface for controlling its behavior and observing its output; 85% path coverage is achieved within three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62302"/>
            <a:ext cx="6886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3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Usability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Usability is concerned with how easy it is for the user to accomplish a desired task and the kind of user support the system provides. </a:t>
            </a:r>
          </a:p>
          <a:p>
            <a:r>
              <a:rPr lang="en-US" i="1" dirty="0">
                <a:solidFill>
                  <a:srgbClr val="0000FF"/>
                </a:solidFill>
              </a:rPr>
              <a:t>Learning system features. </a:t>
            </a:r>
            <a:r>
              <a:rPr lang="en-US" dirty="0"/>
              <a:t>If the user is unfamiliar with a particular system or a particular aspect of it, what can the system do to make the task of learning easier?</a:t>
            </a:r>
          </a:p>
          <a:p>
            <a:r>
              <a:rPr lang="en-US" i="1" dirty="0">
                <a:solidFill>
                  <a:srgbClr val="0000FF"/>
                </a:solidFill>
              </a:rPr>
              <a:t>Using a system efficiently. </a:t>
            </a:r>
            <a:r>
              <a:rPr lang="en-US" dirty="0"/>
              <a:t>What can the system do to make the user more efficient in its operation?</a:t>
            </a:r>
          </a:p>
          <a:p>
            <a:r>
              <a:rPr lang="en-US" i="1" dirty="0">
                <a:solidFill>
                  <a:srgbClr val="0000FF"/>
                </a:solidFill>
              </a:rPr>
              <a:t>Minimizing the impact of errors. </a:t>
            </a:r>
            <a:r>
              <a:rPr lang="en-US" dirty="0"/>
              <a:t>What can the system do so that a user error has minimal impact?</a:t>
            </a:r>
          </a:p>
          <a:p>
            <a:r>
              <a:rPr lang="en-US" i="1" dirty="0">
                <a:solidFill>
                  <a:srgbClr val="0000FF"/>
                </a:solidFill>
              </a:rPr>
              <a:t>Adapting the system to user needs. </a:t>
            </a:r>
            <a:r>
              <a:rPr lang="en-US" dirty="0"/>
              <a:t>How can the user (or the system itself) adapt to make the user's task easier?</a:t>
            </a:r>
          </a:p>
          <a:p>
            <a:r>
              <a:rPr lang="en-US" i="1" dirty="0">
                <a:solidFill>
                  <a:srgbClr val="0000FF"/>
                </a:solidFill>
              </a:rPr>
              <a:t>Increasing confidence and satisfaction. </a:t>
            </a:r>
            <a:r>
              <a:rPr lang="en-US" dirty="0"/>
              <a:t>What does the system do to give the user confidence that the correct action is being taken?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 - Usability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/>
          </a:bodyPr>
          <a:lstStyle/>
          <a:p>
            <a:r>
              <a:rPr lang="en-US" dirty="0"/>
              <a:t>Sample usability scenario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3" y="2438400"/>
            <a:ext cx="69056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Defintions</a:t>
            </a:r>
            <a:r>
              <a:rPr lang="en-US" dirty="0"/>
              <a:t> - ANSI/IEEE </a:t>
            </a:r>
            <a:r>
              <a:rPr lang="en-US" dirty="0" err="1"/>
              <a:t>Std</a:t>
            </a:r>
            <a:r>
              <a:rPr lang="en-US" dirty="0"/>
              <a:t> 1471-2000 </a:t>
            </a:r>
          </a:p>
          <a:p>
            <a:pPr lvl="1"/>
            <a:r>
              <a:rPr lang="en-US" dirty="0"/>
              <a:t>“Architecture is the </a:t>
            </a:r>
            <a:r>
              <a:rPr lang="en-US" b="1" dirty="0"/>
              <a:t>fundamental organization </a:t>
            </a:r>
            <a:r>
              <a:rPr lang="en-US" dirty="0"/>
              <a:t>of a system, embodied in its </a:t>
            </a:r>
            <a:r>
              <a:rPr lang="en-US" b="1" dirty="0"/>
              <a:t>components</a:t>
            </a:r>
            <a:r>
              <a:rPr lang="en-US" dirty="0"/>
              <a:t>, their </a:t>
            </a:r>
            <a:r>
              <a:rPr lang="en-US" b="1" dirty="0"/>
              <a:t>relationships</a:t>
            </a:r>
            <a:r>
              <a:rPr lang="en-US" dirty="0"/>
              <a:t> to each other and the </a:t>
            </a:r>
            <a:r>
              <a:rPr lang="en-US" b="1" dirty="0"/>
              <a:t>environment</a:t>
            </a:r>
            <a:r>
              <a:rPr lang="en-US" dirty="0"/>
              <a:t>, and the principles governing its </a:t>
            </a:r>
            <a:r>
              <a:rPr lang="en-US" b="1" dirty="0"/>
              <a:t>design and evolution</a:t>
            </a:r>
            <a:r>
              <a:rPr lang="en-US" dirty="0"/>
              <a:t>.”</a:t>
            </a:r>
          </a:p>
          <a:p>
            <a:r>
              <a:rPr lang="en-US" dirty="0"/>
              <a:t>Definitions - SEI </a:t>
            </a:r>
          </a:p>
          <a:p>
            <a:pPr lvl="1"/>
            <a:r>
              <a:rPr lang="en-US" i="1" dirty="0"/>
              <a:t>“The software architecture of a program or computing system is the </a:t>
            </a:r>
            <a:r>
              <a:rPr lang="en-US" b="1" i="1" dirty="0"/>
              <a:t>structure or structures </a:t>
            </a:r>
            <a:r>
              <a:rPr lang="en-US" i="1" dirty="0"/>
              <a:t>of the system, which comprise</a:t>
            </a:r>
            <a:br>
              <a:rPr lang="en-US" i="1" dirty="0"/>
            </a:br>
            <a:r>
              <a:rPr lang="en-US" b="1" i="1" dirty="0"/>
              <a:t>software elements</a:t>
            </a:r>
            <a:r>
              <a:rPr lang="en-US" i="1" dirty="0"/>
              <a:t>, the </a:t>
            </a:r>
            <a:r>
              <a:rPr lang="en-US" b="1" i="1" dirty="0"/>
              <a:t>externally visible properties </a:t>
            </a:r>
            <a:r>
              <a:rPr lang="en-US" i="1" dirty="0"/>
              <a:t>of those elements, and the </a:t>
            </a:r>
            <a:r>
              <a:rPr lang="en-US" b="1" i="1" dirty="0"/>
              <a:t>relationships </a:t>
            </a:r>
            <a:r>
              <a:rPr lang="en-US" i="1" dirty="0"/>
              <a:t>among them.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 – </a:t>
            </a:r>
            <a:r>
              <a:rPr lang="en-US" dirty="0" err="1"/>
              <a:t>Garlan</a:t>
            </a:r>
            <a:r>
              <a:rPr lang="en-US" dirty="0"/>
              <a:t> and Shaw </a:t>
            </a:r>
          </a:p>
          <a:p>
            <a:pPr lvl="1"/>
            <a:r>
              <a:rPr lang="en-US" dirty="0"/>
              <a:t>“[Software architecture goes] beyond the algorithms and data structures of the computation; designing and specifying the </a:t>
            </a:r>
            <a:r>
              <a:rPr lang="en-US" b="1" i="1" dirty="0"/>
              <a:t>overall system structure </a:t>
            </a:r>
            <a:r>
              <a:rPr lang="en-US" dirty="0"/>
              <a:t>emerges as a new kind of problem. </a:t>
            </a:r>
            <a:r>
              <a:rPr lang="en-US" b="1" i="1" dirty="0"/>
              <a:t>Structural issues </a:t>
            </a:r>
            <a:r>
              <a:rPr lang="en-US" dirty="0"/>
              <a:t>include gross organization and global control structure; </a:t>
            </a:r>
            <a:r>
              <a:rPr lang="en-US" b="1" i="1" dirty="0"/>
              <a:t>protocols for communication</a:t>
            </a:r>
            <a:r>
              <a:rPr lang="en-US" dirty="0"/>
              <a:t>, </a:t>
            </a:r>
            <a:r>
              <a:rPr lang="en-US" b="1" i="1" dirty="0"/>
              <a:t>synchronization, and data access; assignment of functionality to design elements; physical distribution; composition of design elements; scaling and performance</a:t>
            </a:r>
            <a:r>
              <a:rPr lang="en-US" dirty="0"/>
              <a:t>; and </a:t>
            </a:r>
            <a:r>
              <a:rPr lang="en-US" b="1" i="1" dirty="0"/>
              <a:t>selection among design alternatives.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</a:t>
            </a:r>
            <a:r>
              <a:rPr lang="en-US" i="1" dirty="0">
                <a:solidFill>
                  <a:srgbClr val="0000FF"/>
                </a:solidFill>
              </a:rPr>
              <a:t>design plan </a:t>
            </a:r>
            <a:r>
              <a:rPr lang="en-US" dirty="0"/>
              <a:t>of a system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Blueprint</a:t>
            </a:r>
          </a:p>
          <a:p>
            <a:pPr lvl="1"/>
            <a:r>
              <a:rPr lang="en-US" dirty="0"/>
              <a:t>Implies purpose</a:t>
            </a:r>
          </a:p>
          <a:p>
            <a:r>
              <a:rPr lang="en-US" dirty="0"/>
              <a:t>Is an </a:t>
            </a:r>
            <a:r>
              <a:rPr lang="en-US" i="1" dirty="0">
                <a:solidFill>
                  <a:srgbClr val="0000FF"/>
                </a:solidFill>
              </a:rPr>
              <a:t>abstraction</a:t>
            </a:r>
            <a:r>
              <a:rPr lang="en-US" dirty="0"/>
              <a:t> that helps in managing the complexity of a system</a:t>
            </a:r>
          </a:p>
          <a:p>
            <a:r>
              <a:rPr lang="en-US" dirty="0"/>
              <a:t>Software architects limited by</a:t>
            </a:r>
          </a:p>
          <a:p>
            <a:pPr lvl="1"/>
            <a:r>
              <a:rPr lang="en-US" dirty="0"/>
              <a:t>Lack of standardized ways to represent architecture</a:t>
            </a:r>
          </a:p>
          <a:p>
            <a:pPr lvl="1"/>
            <a:r>
              <a:rPr lang="en-US" dirty="0"/>
              <a:t>Lack of analysis methods to predict whether an </a:t>
            </a:r>
            <a:r>
              <a:rPr lang="en-US" i="1" dirty="0"/>
              <a:t>architecture</a:t>
            </a:r>
            <a:r>
              <a:rPr lang="en-US" dirty="0"/>
              <a:t> will result in an </a:t>
            </a:r>
            <a:r>
              <a:rPr lang="en-US" i="1" dirty="0"/>
              <a:t>implementation</a:t>
            </a:r>
            <a:r>
              <a:rPr lang="en-US" dirty="0"/>
              <a:t> that meets the </a:t>
            </a:r>
            <a:r>
              <a:rPr lang="en-US" i="1" dirty="0"/>
              <a:t>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 as a design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plan that describes</a:t>
            </a:r>
          </a:p>
          <a:p>
            <a:pPr lvl="1"/>
            <a:r>
              <a:rPr lang="en-US" dirty="0"/>
              <a:t>The elements of a system</a:t>
            </a:r>
          </a:p>
          <a:p>
            <a:pPr lvl="1"/>
            <a:r>
              <a:rPr lang="en-US" dirty="0"/>
              <a:t>How they fit together</a:t>
            </a:r>
          </a:p>
          <a:p>
            <a:pPr lvl="1"/>
            <a:r>
              <a:rPr lang="en-US" dirty="0"/>
              <a:t>How they work together to fulfill requirements</a:t>
            </a:r>
          </a:p>
          <a:p>
            <a:r>
              <a:rPr lang="en-US" dirty="0"/>
              <a:t>Used as blueprint during development process</a:t>
            </a:r>
          </a:p>
          <a:p>
            <a:r>
              <a:rPr lang="en-US" dirty="0"/>
              <a:t>Used to negotiate system requirements</a:t>
            </a:r>
          </a:p>
          <a:p>
            <a:r>
              <a:rPr lang="en-US" dirty="0"/>
              <a:t>Used to set expectations with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Marketing/management personnel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1023</TotalTime>
  <Words>2867</Words>
  <Application>Microsoft Office PowerPoint</Application>
  <PresentationFormat>Custom</PresentationFormat>
  <Paragraphs>409</Paragraphs>
  <Slides>52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Arial Narrow</vt:lpstr>
      <vt:lpstr>Century Gothic</vt:lpstr>
      <vt:lpstr>Wingdings</vt:lpstr>
      <vt:lpstr>Class open house presentation</vt:lpstr>
      <vt:lpstr>Chart</vt:lpstr>
      <vt:lpstr>Software Architecture and Design </vt:lpstr>
      <vt:lpstr>Content</vt:lpstr>
      <vt:lpstr>Terminologies</vt:lpstr>
      <vt:lpstr>What does SA address? </vt:lpstr>
      <vt:lpstr>Producing software systems </vt:lpstr>
      <vt:lpstr>Definition</vt:lpstr>
      <vt:lpstr>Definition (cont.)</vt:lpstr>
      <vt:lpstr>Software architecture </vt:lpstr>
      <vt:lpstr>SA as a design plan </vt:lpstr>
      <vt:lpstr>SA as design plan </vt:lpstr>
      <vt:lpstr>Architecture Defines Structure </vt:lpstr>
      <vt:lpstr>Structure and Dependencies</vt:lpstr>
      <vt:lpstr>Architecture addresses NFRs</vt:lpstr>
      <vt:lpstr>SA as an abstraction </vt:lpstr>
      <vt:lpstr>SA goal </vt:lpstr>
      <vt:lpstr>Decomposition</vt:lpstr>
      <vt:lpstr>Architecture Views</vt:lpstr>
      <vt:lpstr>Philippe Krutchen - 4+1 View Model</vt:lpstr>
      <vt:lpstr>Philippe Krutchen - 4+1 View Model</vt:lpstr>
      <vt:lpstr>SEI – Views and Beyond</vt:lpstr>
      <vt:lpstr>SA terminology</vt:lpstr>
      <vt:lpstr>SA terminology (cont.)</vt:lpstr>
      <vt:lpstr>SA terminology (cont.)</vt:lpstr>
      <vt:lpstr>SA terminology (cont.)</vt:lpstr>
      <vt:lpstr>Software Architecture Process </vt:lpstr>
      <vt:lpstr>Software Architecture Process (cont.) </vt:lpstr>
      <vt:lpstr>An Architecture Process </vt:lpstr>
      <vt:lpstr>Determine Architectural Requirements </vt:lpstr>
      <vt:lpstr>Example</vt:lpstr>
      <vt:lpstr>Architecture and quality attributes </vt:lpstr>
      <vt:lpstr>Quality attributes - Scalability</vt:lpstr>
      <vt:lpstr>Quality attributes – Scalability (cont.)</vt:lpstr>
      <vt:lpstr>Quality attributes – Scalability (cont.)</vt:lpstr>
      <vt:lpstr>Quality attributes – Scalability (cont.)</vt:lpstr>
      <vt:lpstr>Quality attributes – Scalability (cont.)</vt:lpstr>
      <vt:lpstr>Quality attributes - Availability</vt:lpstr>
      <vt:lpstr>Quality attributes – Availability (cont.)</vt:lpstr>
      <vt:lpstr>Quality attributes – Availability (cont.)</vt:lpstr>
      <vt:lpstr>Quality attributes – Availability (cont.)</vt:lpstr>
      <vt:lpstr>Quality attributes - Modifiability </vt:lpstr>
      <vt:lpstr>Quality attributes - Modifiability (cont.)</vt:lpstr>
      <vt:lpstr>Quality attributes - Modifiability (cont.)</vt:lpstr>
      <vt:lpstr>Quality attributes - Performance </vt:lpstr>
      <vt:lpstr>Quality attributes - Performance (cont.)</vt:lpstr>
      <vt:lpstr>Quality attributes - Performance (cont.)</vt:lpstr>
      <vt:lpstr>Quality attributes - Security </vt:lpstr>
      <vt:lpstr>Quality attributes - Security (cont.)</vt:lpstr>
      <vt:lpstr>Quality attributes - Security (cont.)</vt:lpstr>
      <vt:lpstr>Quality attributes - Software testability </vt:lpstr>
      <vt:lpstr>Quality attributes - Software testability </vt:lpstr>
      <vt:lpstr>Quality attributes - Usability </vt:lpstr>
      <vt:lpstr>Quality attributes - Usability (cont.)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and Design</dc:title>
  <dc:creator>Thanh Van</dc:creator>
  <cp:lastModifiedBy>I M</cp:lastModifiedBy>
  <cp:revision>109</cp:revision>
  <dcterms:created xsi:type="dcterms:W3CDTF">2018-11-21T01:01:11Z</dcterms:created>
  <dcterms:modified xsi:type="dcterms:W3CDTF">2020-01-09T14:13:01Z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