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Lst>
  <p:notesMasterIdLst>
    <p:notesMasterId r:id="rId80"/>
  </p:notesMasterIdLst>
  <p:handoutMasterIdLst>
    <p:handoutMasterId r:id="rId81"/>
  </p:handoutMasterIdLst>
  <p:sldIdLst>
    <p:sldId id="257" r:id="rId2"/>
    <p:sldId id="274" r:id="rId3"/>
    <p:sldId id="276" r:id="rId4"/>
    <p:sldId id="270" r:id="rId5"/>
    <p:sldId id="271" r:id="rId6"/>
    <p:sldId id="275" r:id="rId7"/>
    <p:sldId id="350" r:id="rId8"/>
    <p:sldId id="288" r:id="rId9"/>
    <p:sldId id="282" r:id="rId10"/>
    <p:sldId id="281" r:id="rId11"/>
    <p:sldId id="342" r:id="rId12"/>
    <p:sldId id="343" r:id="rId13"/>
    <p:sldId id="272" r:id="rId14"/>
    <p:sldId id="279" r:id="rId15"/>
    <p:sldId id="283" r:id="rId16"/>
    <p:sldId id="344" r:id="rId17"/>
    <p:sldId id="345" r:id="rId18"/>
    <p:sldId id="346" r:id="rId19"/>
    <p:sldId id="280" r:id="rId20"/>
    <p:sldId id="347" r:id="rId21"/>
    <p:sldId id="348" r:id="rId22"/>
    <p:sldId id="351" r:id="rId23"/>
    <p:sldId id="352" r:id="rId24"/>
    <p:sldId id="353" r:id="rId25"/>
    <p:sldId id="354" r:id="rId26"/>
    <p:sldId id="356" r:id="rId27"/>
    <p:sldId id="355" r:id="rId28"/>
    <p:sldId id="357" r:id="rId29"/>
    <p:sldId id="273" r:id="rId30"/>
    <p:sldId id="349" r:id="rId31"/>
    <p:sldId id="334" r:id="rId32"/>
    <p:sldId id="335" r:id="rId33"/>
    <p:sldId id="336" r:id="rId34"/>
    <p:sldId id="337" r:id="rId35"/>
    <p:sldId id="338" r:id="rId36"/>
    <p:sldId id="339" r:id="rId37"/>
    <p:sldId id="340" r:id="rId38"/>
    <p:sldId id="341" r:id="rId39"/>
    <p:sldId id="324" r:id="rId40"/>
    <p:sldId id="325" r:id="rId41"/>
    <p:sldId id="327" r:id="rId42"/>
    <p:sldId id="328" r:id="rId43"/>
    <p:sldId id="329" r:id="rId44"/>
    <p:sldId id="330" r:id="rId45"/>
    <p:sldId id="331" r:id="rId46"/>
    <p:sldId id="332" r:id="rId47"/>
    <p:sldId id="360" r:id="rId48"/>
    <p:sldId id="362" r:id="rId49"/>
    <p:sldId id="363" r:id="rId50"/>
    <p:sldId id="289" r:id="rId51"/>
    <p:sldId id="295" r:id="rId52"/>
    <p:sldId id="290" r:id="rId53"/>
    <p:sldId id="296" r:id="rId54"/>
    <p:sldId id="307" r:id="rId55"/>
    <p:sldId id="361" r:id="rId56"/>
    <p:sldId id="308" r:id="rId57"/>
    <p:sldId id="309" r:id="rId58"/>
    <p:sldId id="291" r:id="rId59"/>
    <p:sldId id="292" r:id="rId60"/>
    <p:sldId id="310" r:id="rId61"/>
    <p:sldId id="311" r:id="rId62"/>
    <p:sldId id="312" r:id="rId63"/>
    <p:sldId id="293" r:id="rId64"/>
    <p:sldId id="297" r:id="rId65"/>
    <p:sldId id="313" r:id="rId66"/>
    <p:sldId id="300" r:id="rId67"/>
    <p:sldId id="294" r:id="rId68"/>
    <p:sldId id="301" r:id="rId69"/>
    <p:sldId id="302" r:id="rId70"/>
    <p:sldId id="303" r:id="rId71"/>
    <p:sldId id="314" r:id="rId72"/>
    <p:sldId id="315" r:id="rId73"/>
    <p:sldId id="316" r:id="rId74"/>
    <p:sldId id="318" r:id="rId75"/>
    <p:sldId id="319" r:id="rId76"/>
    <p:sldId id="304" r:id="rId77"/>
    <p:sldId id="320" r:id="rId78"/>
    <p:sldId id="305" r:id="rId79"/>
  </p:sldIdLst>
  <p:sldSz cx="109728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945" userDrawn="1">
          <p15:clr>
            <a:srgbClr val="A4A3A4"/>
          </p15:clr>
        </p15:guide>
        <p15:guide id="3" orient="horz" pos="3888" userDrawn="1">
          <p15:clr>
            <a:srgbClr val="A4A3A4"/>
          </p15:clr>
        </p15:guide>
        <p15:guide id="4" orient="horz" pos="192" userDrawn="1">
          <p15:clr>
            <a:srgbClr val="A4A3A4"/>
          </p15:clr>
        </p15:guide>
        <p15:guide id="5" orient="horz" pos="1072" userDrawn="1">
          <p15:clr>
            <a:srgbClr val="A4A3A4"/>
          </p15:clr>
        </p15:guide>
        <p15:guide id="6" pos="3456" userDrawn="1">
          <p15:clr>
            <a:srgbClr val="A4A3A4"/>
          </p15:clr>
        </p15:guide>
        <p15:guide id="7" pos="634" userDrawn="1">
          <p15:clr>
            <a:srgbClr val="A4A3A4"/>
          </p15:clr>
        </p15:guide>
        <p15:guide id="8" pos="63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howGuides="1">
      <p:cViewPr varScale="1">
        <p:scale>
          <a:sx n="90" d="100"/>
          <a:sy n="90" d="100"/>
        </p:scale>
        <p:origin x="918" y="90"/>
      </p:cViewPr>
      <p:guideLst>
        <p:guide orient="horz" pos="2160"/>
        <p:guide orient="horz" pos="945"/>
        <p:guide orient="horz" pos="3888"/>
        <p:guide orient="horz" pos="192"/>
        <p:guide orient="horz" pos="1072"/>
        <p:guide pos="3456"/>
        <p:guide pos="634"/>
        <p:guide pos="6394"/>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1/9/2020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1/9/2020</a:t>
            </a:fld>
            <a:endParaRPr/>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Enterprise Information System Tier </a:t>
            </a:r>
          </a:p>
        </p:txBody>
      </p:sp>
      <p:sp>
        <p:nvSpPr>
          <p:cNvPr id="4" name="Slide Number Placeholder 3"/>
          <p:cNvSpPr>
            <a:spLocks noGrp="1"/>
          </p:cNvSpPr>
          <p:nvPr>
            <p:ph type="sldNum" sz="quarter" idx="10"/>
          </p:nvPr>
        </p:nvSpPr>
        <p:spPr/>
        <p:txBody>
          <a:bodyPr/>
          <a:lstStyle/>
          <a:p>
            <a:fld id="{B8796F01-7154-41E0-B48B-A6921757531A}" type="slidenum">
              <a:rPr lang="en-US" smtClean="0"/>
              <a:pPr/>
              <a:t>37</a:t>
            </a:fld>
            <a:endParaRPr lang="en-US"/>
          </a:p>
        </p:txBody>
      </p:sp>
    </p:spTree>
    <p:extLst>
      <p:ext uri="{BB962C8B-B14F-4D97-AF65-F5344CB8AC3E}">
        <p14:creationId xmlns:p14="http://schemas.microsoft.com/office/powerpoint/2010/main" val="2127684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0974373"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
        <p:nvSpPr>
          <p:cNvPr id="2" name="Title 1"/>
          <p:cNvSpPr>
            <a:spLocks noGrp="1"/>
          </p:cNvSpPr>
          <p:nvPr>
            <p:ph type="ctrTitle"/>
          </p:nvPr>
        </p:nvSpPr>
        <p:spPr>
          <a:xfrm>
            <a:off x="4392555" y="1498603"/>
            <a:ext cx="6309360" cy="3298825"/>
          </a:xfrm>
        </p:spPr>
        <p:txBody>
          <a:bodyPr>
            <a:normAutofit/>
          </a:bodyPr>
          <a:lstStyle>
            <a:lvl1pPr algn="l">
              <a:lnSpc>
                <a:spcPct val="90000"/>
              </a:lnSpc>
              <a:defRPr sz="4000" b="0" cap="none" spc="0" baseline="0">
                <a:ln w="0"/>
                <a:solidFill>
                  <a:schemeClr val="tx2"/>
                </a:solidFill>
                <a:effectLst/>
              </a:defRPr>
            </a:lvl1pPr>
          </a:lstStyle>
          <a:p>
            <a:r>
              <a:rPr lang="en-US" dirty="0"/>
              <a:t>Click to edit Master title style</a:t>
            </a:r>
            <a:endParaRPr dirty="0"/>
          </a:p>
        </p:txBody>
      </p:sp>
      <p:sp>
        <p:nvSpPr>
          <p:cNvPr id="3" name="Subtitle 2"/>
          <p:cNvSpPr>
            <a:spLocks noGrp="1"/>
          </p:cNvSpPr>
          <p:nvPr>
            <p:ph type="subTitle" idx="1"/>
          </p:nvPr>
        </p:nvSpPr>
        <p:spPr>
          <a:xfrm>
            <a:off x="4392555"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4"/>
          <p:cNvSpPr>
            <a:spLocks noGrp="1"/>
          </p:cNvSpPr>
          <p:nvPr>
            <p:ph type="dt" sz="half" idx="10"/>
          </p:nvPr>
        </p:nvSpPr>
        <p:spPr/>
        <p:txBody>
          <a:bodyPr/>
          <a:lstStyle/>
          <a:p>
            <a:fld id="{00DA274C-3DF9-4CCA-A0AA-650C4701A7F1}" type="datetime1">
              <a:rPr lang="en-US" smtClean="0"/>
              <a:t>1/9/2020</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0390909" cy="1142998"/>
          </a:xfrm>
        </p:spPr>
        <p:txBody>
          <a:bodyPr>
            <a:normAutofit/>
          </a:bodyPr>
          <a:lstStyle>
            <a:lvl1pPr>
              <a:defRPr sz="4000"/>
            </a:lvl1pPr>
          </a:lstStyle>
          <a:p>
            <a:r>
              <a:rPr lang="en-US" dirty="0"/>
              <a:t>Click to edit Master title style</a:t>
            </a:r>
            <a:endParaRPr dirty="0"/>
          </a:p>
        </p:txBody>
      </p:sp>
      <p:sp>
        <p:nvSpPr>
          <p:cNvPr id="3" name="Content Placeholder 2"/>
          <p:cNvSpPr>
            <a:spLocks noGrp="1"/>
          </p:cNvSpPr>
          <p:nvPr>
            <p:ph idx="1"/>
          </p:nvPr>
        </p:nvSpPr>
        <p:spPr>
          <a:xfrm>
            <a:off x="249382" y="1371600"/>
            <a:ext cx="10390909" cy="4876800"/>
          </a:xfrm>
        </p:spPr>
        <p:txBody>
          <a:bodyPr/>
          <a:lstStyle>
            <a:lvl1pPr marL="304747" indent="-304747" algn="just">
              <a:lnSpc>
                <a:spcPct val="100000"/>
              </a:lnSpc>
              <a:spcBef>
                <a:spcPts val="0"/>
              </a:spcBef>
              <a:spcAft>
                <a:spcPts val="600"/>
              </a:spcAft>
              <a:buFont typeface="Wingdings" panose="05000000000000000000" pitchFamily="2" charset="2"/>
              <a:buChar char="v"/>
              <a:defRPr/>
            </a:lvl1pPr>
            <a:lvl2pPr marL="731392" indent="-304747" algn="just">
              <a:lnSpc>
                <a:spcPct val="100000"/>
              </a:lnSpc>
              <a:spcBef>
                <a:spcPts val="0"/>
              </a:spcBef>
              <a:spcAft>
                <a:spcPts val="600"/>
              </a:spcAft>
              <a:buFont typeface="Wingdings" panose="05000000000000000000" pitchFamily="2" charset="2"/>
              <a:buChar char="q"/>
              <a:defRPr sz="2400"/>
            </a:lvl2pPr>
            <a:lvl3pPr marL="1158037" indent="-304747" algn="just">
              <a:lnSpc>
                <a:spcPct val="100000"/>
              </a:lnSpc>
              <a:spcBef>
                <a:spcPts val="0"/>
              </a:spcBef>
              <a:spcAft>
                <a:spcPts val="600"/>
              </a:spcAft>
              <a:buFont typeface="Wingdings" panose="05000000000000000000" pitchFamily="2" charset="2"/>
              <a:buChar char=""/>
              <a:defRPr sz="2400"/>
            </a:lvl3pPr>
            <a:lvl4pPr marL="1584683" indent="-304747" algn="just">
              <a:lnSpc>
                <a:spcPct val="100000"/>
              </a:lnSpc>
              <a:spcBef>
                <a:spcPts val="0"/>
              </a:spcBef>
              <a:spcAft>
                <a:spcPts val="600"/>
              </a:spcAft>
              <a:buFont typeface="Wingdings" panose="05000000000000000000" pitchFamily="2" charset="2"/>
              <a:buChar char=""/>
              <a:defRPr sz="2400"/>
            </a:lvl4pPr>
            <a:lvl5pPr marL="2011328" indent="-304747" algn="just">
              <a:lnSpc>
                <a:spcPct val="100000"/>
              </a:lnSpc>
              <a:spcBef>
                <a:spcPts val="0"/>
              </a:spcBef>
              <a:spcAft>
                <a:spcPts val="600"/>
              </a:spcAft>
              <a:buFont typeface="Wingdings" panose="05000000000000000000" pitchFamily="2" charset="2"/>
              <a:buChar char=""/>
              <a:defRPr sz="2400"/>
            </a:lvl5pPr>
            <a:lvl6pPr>
              <a:defRPr/>
            </a:lvl6pPr>
            <a:lvl7pPr>
              <a:defRPr baseline="0"/>
            </a:lvl7pPr>
            <a:lvl8pPr>
              <a:defRPr baseline="0"/>
            </a:lvl8pPr>
            <a:lvl9pPr>
              <a:defRPr baseline="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FF082940-67C9-4D5B-B0DA-D2A75DBE14A5}"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a:xfrm>
            <a:off x="9643266" y="6400803"/>
            <a:ext cx="997025" cy="320675"/>
          </a:xfrm>
        </p:spPr>
        <p:txBody>
          <a:bodyPr/>
          <a:lstStyle>
            <a:lvl1pPr>
              <a:defRPr sz="1800"/>
            </a:lvl1pPr>
          </a:lstStyle>
          <a:p>
            <a:fld id="{DA60BA0E-20D0-4E7C-B286-26C960A6788F}" type="slidenum">
              <a:rPr lang="en-US" smtClean="0"/>
              <a:pPr/>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459" y="0"/>
            <a:ext cx="10972915"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18" y="0"/>
            <a:ext cx="4133511" cy="6858000"/>
          </a:xfrm>
          <a:prstGeom prst="rect">
            <a:avLst/>
          </a:prstGeom>
        </p:spPr>
      </p:pic>
      <p:sp>
        <p:nvSpPr>
          <p:cNvPr id="7" name="Title 1"/>
          <p:cNvSpPr>
            <a:spLocks noGrp="1"/>
          </p:cNvSpPr>
          <p:nvPr>
            <p:ph type="ctrTitle"/>
          </p:nvPr>
        </p:nvSpPr>
        <p:spPr>
          <a:xfrm>
            <a:off x="213490" y="1498603"/>
            <a:ext cx="630936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13490" y="4927600"/>
            <a:ext cx="630936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6373AD29-009D-498E-B13D-0C9F9A6A012D}" type="datetime1">
              <a:rPr lang="en-US" smtClean="0"/>
              <a:t>1/9/2020</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459" y="0"/>
            <a:ext cx="10972915"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grpSp>
      <p:sp>
        <p:nvSpPr>
          <p:cNvPr id="2" name="Title Placeholder 1"/>
          <p:cNvSpPr>
            <a:spLocks noGrp="1"/>
          </p:cNvSpPr>
          <p:nvPr>
            <p:ph type="title"/>
          </p:nvPr>
        </p:nvSpPr>
        <p:spPr>
          <a:xfrm>
            <a:off x="1005840" y="76200"/>
            <a:ext cx="9144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05840" y="1701800"/>
            <a:ext cx="9144000"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400803"/>
            <a:ext cx="246888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B81F504C-9876-4829-908F-644938C5133D}" type="datetime1">
              <a:rPr lang="en-US" smtClean="0"/>
              <a:t>1/9/2020</a:t>
            </a:fld>
            <a:endParaRPr lang="en-US" dirty="0"/>
          </a:p>
        </p:txBody>
      </p:sp>
      <p:sp>
        <p:nvSpPr>
          <p:cNvPr id="5" name="Footer Placeholder 4"/>
          <p:cNvSpPr>
            <a:spLocks noGrp="1"/>
          </p:cNvSpPr>
          <p:nvPr>
            <p:ph type="ftr" sz="quarter" idx="3"/>
          </p:nvPr>
        </p:nvSpPr>
        <p:spPr>
          <a:xfrm>
            <a:off x="3517975" y="6400803"/>
            <a:ext cx="5596128"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9152816" y="6400803"/>
            <a:ext cx="997025"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architecturepicture.net/wp-content/uploads/2011/08/Service-Oriented-Architecture-4.png" TargetMode="Externa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392554" y="4927600"/>
            <a:ext cx="6732646" cy="1244600"/>
          </a:xfrm>
        </p:spPr>
        <p:txBody>
          <a:bodyPr>
            <a:normAutofit/>
          </a:bodyPr>
          <a:lstStyle/>
          <a:p>
            <a:r>
              <a:rPr lang="en-US" dirty="0"/>
              <a:t>02. Architecture Styles</a:t>
            </a:r>
          </a:p>
        </p:txBody>
      </p:sp>
      <p:sp>
        <p:nvSpPr>
          <p:cNvPr id="2" name="Title 1"/>
          <p:cNvSpPr>
            <a:spLocks noGrp="1"/>
          </p:cNvSpPr>
          <p:nvPr>
            <p:ph type="ctrTitle"/>
          </p:nvPr>
        </p:nvSpPr>
        <p:spPr>
          <a:xfrm>
            <a:off x="4343401" y="1498603"/>
            <a:ext cx="6358514" cy="3298825"/>
          </a:xfrm>
        </p:spPr>
        <p:txBody>
          <a:bodyPr>
            <a:normAutofit/>
          </a:bodyPr>
          <a:lstStyle/>
          <a:p>
            <a:r>
              <a:rPr lang="en-US" dirty="0"/>
              <a:t>Software Architecture and Design </a:t>
            </a:r>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Middleware (cont.)</a:t>
            </a:r>
          </a:p>
        </p:txBody>
      </p:sp>
      <p:sp>
        <p:nvSpPr>
          <p:cNvPr id="3" name="Content Placeholder 2"/>
          <p:cNvSpPr>
            <a:spLocks noGrp="1"/>
          </p:cNvSpPr>
          <p:nvPr>
            <p:ph idx="1"/>
          </p:nvPr>
        </p:nvSpPr>
        <p:spPr/>
        <p:txBody>
          <a:bodyPr/>
          <a:lstStyle/>
          <a:p>
            <a:r>
              <a:rPr lang="en-US" dirty="0"/>
              <a:t>Middleware allows software components (applications, enterprise java beans, servlets, and other components) that have been developed independently and that run on different networked platforms to interact with one another.</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10</a:t>
            </a:fld>
            <a:endParaRPr lang="en-US"/>
          </a:p>
        </p:txBody>
      </p:sp>
      <p:pic>
        <p:nvPicPr>
          <p:cNvPr id="5" name="Picture 4"/>
          <p:cNvPicPr>
            <a:picLocks noChangeAspect="1"/>
          </p:cNvPicPr>
          <p:nvPr/>
        </p:nvPicPr>
        <p:blipFill>
          <a:blip r:embed="rId2"/>
          <a:stretch>
            <a:fillRect/>
          </a:stretch>
        </p:blipFill>
        <p:spPr>
          <a:xfrm>
            <a:off x="6629400" y="2627769"/>
            <a:ext cx="3771900" cy="3962400"/>
          </a:xfrm>
          <a:prstGeom prst="rect">
            <a:avLst/>
          </a:prstGeom>
        </p:spPr>
      </p:pic>
    </p:spTree>
    <p:extLst>
      <p:ext uri="{BB962C8B-B14F-4D97-AF65-F5344CB8AC3E}">
        <p14:creationId xmlns:p14="http://schemas.microsoft.com/office/powerpoint/2010/main" val="198858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Messaging</a:t>
            </a:r>
          </a:p>
        </p:txBody>
      </p:sp>
      <p:sp>
        <p:nvSpPr>
          <p:cNvPr id="3" name="Content Placeholder 2"/>
          <p:cNvSpPr>
            <a:spLocks noGrp="1"/>
          </p:cNvSpPr>
          <p:nvPr>
            <p:ph idx="1"/>
          </p:nvPr>
        </p:nvSpPr>
        <p:spPr/>
        <p:txBody>
          <a:bodyPr/>
          <a:lstStyle/>
          <a:p>
            <a:r>
              <a:rPr lang="en-AU" dirty="0"/>
              <a:t>Send (queue, message)</a:t>
            </a:r>
            <a:endParaRPr lang="en-US" dirty="0"/>
          </a:p>
          <a:p>
            <a:pPr marL="731392" lvl="2">
              <a:buFont typeface="Wingdings" panose="05000000000000000000" pitchFamily="2" charset="2"/>
              <a:buChar char="v"/>
            </a:pPr>
            <a:r>
              <a:rPr lang="en-US" dirty="0"/>
              <a:t>Put message onto queue</a:t>
            </a:r>
            <a:endParaRPr lang="en-AU" dirty="0"/>
          </a:p>
          <a:p>
            <a:r>
              <a:rPr lang="en-AU" dirty="0"/>
              <a:t>Receive (queue, message)</a:t>
            </a:r>
            <a:endParaRPr lang="en-US" dirty="0"/>
          </a:p>
          <a:p>
            <a:pPr marL="731392" lvl="2">
              <a:buFont typeface="Wingdings" panose="05000000000000000000" pitchFamily="2" charset="2"/>
              <a:buChar char="v"/>
            </a:pPr>
            <a:r>
              <a:rPr lang="en-US" dirty="0"/>
              <a:t>Get message from queue</a:t>
            </a:r>
          </a:p>
          <a:p>
            <a:r>
              <a:rPr lang="en-AU" dirty="0"/>
              <a:t>No dependency on state of receiving application on message send</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11</a:t>
            </a:fld>
            <a:endParaRPr lang="en-US"/>
          </a:p>
        </p:txBody>
      </p:sp>
      <p:grpSp>
        <p:nvGrpSpPr>
          <p:cNvPr id="5" name="Group 4"/>
          <p:cNvGrpSpPr/>
          <p:nvPr/>
        </p:nvGrpSpPr>
        <p:grpSpPr>
          <a:xfrm>
            <a:off x="2514600" y="4471989"/>
            <a:ext cx="5638800" cy="1238310"/>
            <a:chOff x="1905000" y="4419600"/>
            <a:chExt cx="5638800" cy="1238310"/>
          </a:xfrm>
        </p:grpSpPr>
        <p:sp>
          <p:nvSpPr>
            <p:cNvPr id="6" name="Text Box 4"/>
            <p:cNvSpPr txBox="1">
              <a:spLocks noChangeArrowheads="1"/>
            </p:cNvSpPr>
            <p:nvPr/>
          </p:nvSpPr>
          <p:spPr bwMode="auto">
            <a:xfrm>
              <a:off x="5562600" y="4876800"/>
              <a:ext cx="11224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receive</a:t>
              </a:r>
            </a:p>
          </p:txBody>
        </p:sp>
        <p:sp>
          <p:nvSpPr>
            <p:cNvPr id="7" name="Text Box 5"/>
            <p:cNvSpPr txBox="1">
              <a:spLocks noChangeArrowheads="1"/>
            </p:cNvSpPr>
            <p:nvPr/>
          </p:nvSpPr>
          <p:spPr bwMode="auto">
            <a:xfrm>
              <a:off x="3048000" y="4876800"/>
              <a:ext cx="7841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send</a:t>
              </a:r>
            </a:p>
          </p:txBody>
        </p:sp>
        <p:sp>
          <p:nvSpPr>
            <p:cNvPr id="8" name="Rectangle 6"/>
            <p:cNvSpPr>
              <a:spLocks noChangeArrowheads="1"/>
            </p:cNvSpPr>
            <p:nvPr/>
          </p:nvSpPr>
          <p:spPr bwMode="auto">
            <a:xfrm>
              <a:off x="3962400" y="45720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9" name="Rectangle 7"/>
            <p:cNvSpPr>
              <a:spLocks noChangeArrowheads="1"/>
            </p:cNvSpPr>
            <p:nvPr/>
          </p:nvSpPr>
          <p:spPr bwMode="auto">
            <a:xfrm>
              <a:off x="4267200" y="45720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0" name="Rectangle 8"/>
            <p:cNvSpPr>
              <a:spLocks noChangeArrowheads="1"/>
            </p:cNvSpPr>
            <p:nvPr/>
          </p:nvSpPr>
          <p:spPr bwMode="auto">
            <a:xfrm>
              <a:off x="4572000" y="45720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1" name="Rectangle 9"/>
            <p:cNvSpPr>
              <a:spLocks noChangeArrowheads="1"/>
            </p:cNvSpPr>
            <p:nvPr/>
          </p:nvSpPr>
          <p:spPr bwMode="auto">
            <a:xfrm>
              <a:off x="4876800" y="45720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2" name="Rectangle 10"/>
            <p:cNvSpPr>
              <a:spLocks noChangeArrowheads="1"/>
            </p:cNvSpPr>
            <p:nvPr/>
          </p:nvSpPr>
          <p:spPr bwMode="auto">
            <a:xfrm>
              <a:off x="5181600" y="45720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3" name="Rectangle 11"/>
            <p:cNvSpPr>
              <a:spLocks noChangeArrowheads="1"/>
            </p:cNvSpPr>
            <p:nvPr/>
          </p:nvSpPr>
          <p:spPr bwMode="auto">
            <a:xfrm>
              <a:off x="1905000" y="4419600"/>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4" name="Rectangle 12"/>
            <p:cNvSpPr>
              <a:spLocks noChangeArrowheads="1"/>
            </p:cNvSpPr>
            <p:nvPr/>
          </p:nvSpPr>
          <p:spPr bwMode="auto">
            <a:xfrm>
              <a:off x="6629400" y="4419600"/>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5" name="Text Box 13"/>
            <p:cNvSpPr txBox="1">
              <a:spLocks noChangeArrowheads="1"/>
            </p:cNvSpPr>
            <p:nvPr/>
          </p:nvSpPr>
          <p:spPr bwMode="auto">
            <a:xfrm>
              <a:off x="4343400" y="5257800"/>
              <a:ext cx="10038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queue</a:t>
              </a:r>
            </a:p>
          </p:txBody>
        </p:sp>
        <p:sp>
          <p:nvSpPr>
            <p:cNvPr id="16" name="Line 14"/>
            <p:cNvSpPr>
              <a:spLocks noChangeShapeType="1"/>
            </p:cNvSpPr>
            <p:nvPr/>
          </p:nvSpPr>
          <p:spPr bwMode="auto">
            <a:xfrm>
              <a:off x="2819400" y="4876800"/>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7" name="Line 15"/>
            <p:cNvSpPr>
              <a:spLocks noChangeShapeType="1"/>
            </p:cNvSpPr>
            <p:nvPr/>
          </p:nvSpPr>
          <p:spPr bwMode="auto">
            <a:xfrm>
              <a:off x="5486400" y="4876800"/>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Tree>
    <p:extLst>
      <p:ext uri="{BB962C8B-B14F-4D97-AF65-F5344CB8AC3E}">
        <p14:creationId xmlns:p14="http://schemas.microsoft.com/office/powerpoint/2010/main" val="55384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Persistence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AU" dirty="0"/>
              <a:t>Receipt of message at queue implies message is written to disk log</a:t>
            </a:r>
          </a:p>
          <a:p>
            <a:r>
              <a:rPr lang="en-AU" dirty="0"/>
              <a:t>Removal of message from queue deletes message from disk log</a:t>
            </a:r>
          </a:p>
          <a:p>
            <a:r>
              <a:rPr lang="en-AU" dirty="0"/>
              <a:t>Trade-off performance versus reliability</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12</a:t>
            </a:fld>
            <a:endParaRPr lang="en-US"/>
          </a:p>
        </p:txBody>
      </p:sp>
      <p:grpSp>
        <p:nvGrpSpPr>
          <p:cNvPr id="5" name="Group 4"/>
          <p:cNvGrpSpPr/>
          <p:nvPr/>
        </p:nvGrpSpPr>
        <p:grpSpPr>
          <a:xfrm>
            <a:off x="3581400" y="647699"/>
            <a:ext cx="5638800" cy="2743200"/>
            <a:chOff x="1360488" y="820738"/>
            <a:chExt cx="5638800" cy="2743200"/>
          </a:xfrm>
        </p:grpSpPr>
        <p:sp>
          <p:nvSpPr>
            <p:cNvPr id="6" name="Text Box 3"/>
            <p:cNvSpPr txBox="1">
              <a:spLocks noChangeArrowheads="1"/>
            </p:cNvSpPr>
            <p:nvPr/>
          </p:nvSpPr>
          <p:spPr bwMode="auto">
            <a:xfrm>
              <a:off x="5018088" y="1582738"/>
              <a:ext cx="11224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receive</a:t>
              </a:r>
            </a:p>
          </p:txBody>
        </p:sp>
        <p:sp>
          <p:nvSpPr>
            <p:cNvPr id="7" name="Text Box 4"/>
            <p:cNvSpPr txBox="1">
              <a:spLocks noChangeArrowheads="1"/>
            </p:cNvSpPr>
            <p:nvPr/>
          </p:nvSpPr>
          <p:spPr bwMode="auto">
            <a:xfrm>
              <a:off x="2503488" y="1582738"/>
              <a:ext cx="7841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send</a:t>
              </a:r>
            </a:p>
          </p:txBody>
        </p:sp>
        <p:sp>
          <p:nvSpPr>
            <p:cNvPr id="8" name="Rectangle 5"/>
            <p:cNvSpPr>
              <a:spLocks noChangeArrowheads="1"/>
            </p:cNvSpPr>
            <p:nvPr/>
          </p:nvSpPr>
          <p:spPr bwMode="auto">
            <a:xfrm>
              <a:off x="3417888" y="1277938"/>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9" name="Rectangle 6"/>
            <p:cNvSpPr>
              <a:spLocks noChangeArrowheads="1"/>
            </p:cNvSpPr>
            <p:nvPr/>
          </p:nvSpPr>
          <p:spPr bwMode="auto">
            <a:xfrm>
              <a:off x="3722688" y="1277938"/>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0" name="Rectangle 7"/>
            <p:cNvSpPr>
              <a:spLocks noChangeArrowheads="1"/>
            </p:cNvSpPr>
            <p:nvPr/>
          </p:nvSpPr>
          <p:spPr bwMode="auto">
            <a:xfrm>
              <a:off x="4027488" y="1277938"/>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1" name="Rectangle 8"/>
            <p:cNvSpPr>
              <a:spLocks noChangeArrowheads="1"/>
            </p:cNvSpPr>
            <p:nvPr/>
          </p:nvSpPr>
          <p:spPr bwMode="auto">
            <a:xfrm>
              <a:off x="4332288" y="1277938"/>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2" name="Rectangle 9"/>
            <p:cNvSpPr>
              <a:spLocks noChangeArrowheads="1"/>
            </p:cNvSpPr>
            <p:nvPr/>
          </p:nvSpPr>
          <p:spPr bwMode="auto">
            <a:xfrm>
              <a:off x="4637088" y="1277938"/>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3" name="Rectangle 10"/>
            <p:cNvSpPr>
              <a:spLocks noChangeArrowheads="1"/>
            </p:cNvSpPr>
            <p:nvPr/>
          </p:nvSpPr>
          <p:spPr bwMode="auto">
            <a:xfrm>
              <a:off x="1360488" y="1125538"/>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4" name="Rectangle 11"/>
            <p:cNvSpPr>
              <a:spLocks noChangeArrowheads="1"/>
            </p:cNvSpPr>
            <p:nvPr/>
          </p:nvSpPr>
          <p:spPr bwMode="auto">
            <a:xfrm>
              <a:off x="6084888" y="1125538"/>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5" name="Text Box 12"/>
            <p:cNvSpPr txBox="1">
              <a:spLocks noChangeArrowheads="1"/>
            </p:cNvSpPr>
            <p:nvPr/>
          </p:nvSpPr>
          <p:spPr bwMode="auto">
            <a:xfrm>
              <a:off x="3722688" y="820738"/>
              <a:ext cx="10038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queue</a:t>
              </a:r>
            </a:p>
          </p:txBody>
        </p:sp>
        <p:sp>
          <p:nvSpPr>
            <p:cNvPr id="16" name="Line 13"/>
            <p:cNvSpPr>
              <a:spLocks noChangeShapeType="1"/>
            </p:cNvSpPr>
            <p:nvPr/>
          </p:nvSpPr>
          <p:spPr bwMode="auto">
            <a:xfrm>
              <a:off x="2274888" y="1582738"/>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7" name="Line 14"/>
            <p:cNvSpPr>
              <a:spLocks noChangeShapeType="1"/>
            </p:cNvSpPr>
            <p:nvPr/>
          </p:nvSpPr>
          <p:spPr bwMode="auto">
            <a:xfrm>
              <a:off x="4941888" y="1582738"/>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8" name="AutoShape 15"/>
            <p:cNvSpPr>
              <a:spLocks noChangeArrowheads="1"/>
            </p:cNvSpPr>
            <p:nvPr/>
          </p:nvSpPr>
          <p:spPr bwMode="auto">
            <a:xfrm>
              <a:off x="3798888" y="2573338"/>
              <a:ext cx="762000" cy="990600"/>
            </a:xfrm>
            <a:prstGeom prst="can">
              <a:avLst>
                <a:gd name="adj" fmla="val 3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9" name="Line 16"/>
            <p:cNvSpPr>
              <a:spLocks noChangeShapeType="1"/>
            </p:cNvSpPr>
            <p:nvPr/>
          </p:nvSpPr>
          <p:spPr bwMode="auto">
            <a:xfrm>
              <a:off x="4179888" y="1887538"/>
              <a:ext cx="0"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2000">
                <a:latin typeface="+mj-lt"/>
              </a:endParaRPr>
            </a:p>
          </p:txBody>
        </p:sp>
      </p:grpSp>
    </p:spTree>
    <p:extLst>
      <p:ext uri="{BB962C8B-B14F-4D97-AF65-F5344CB8AC3E}">
        <p14:creationId xmlns:p14="http://schemas.microsoft.com/office/powerpoint/2010/main" val="136611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Message Oriented Middleware </a:t>
            </a:r>
          </a:p>
        </p:txBody>
      </p:sp>
      <p:sp>
        <p:nvSpPr>
          <p:cNvPr id="3" name="Content Placeholder 2"/>
          <p:cNvSpPr>
            <a:spLocks noGrp="1"/>
          </p:cNvSpPr>
          <p:nvPr>
            <p:ph idx="1"/>
          </p:nvPr>
        </p:nvSpPr>
        <p:spPr/>
        <p:txBody>
          <a:bodyPr/>
          <a:lstStyle/>
          <a:p>
            <a:r>
              <a:rPr lang="en-US" dirty="0"/>
              <a:t>Message Oriented Middleware is a concept that involves the passing of data between applications using a communication channel that carries self-contained units of information (messages).</a:t>
            </a:r>
          </a:p>
          <a:p>
            <a:r>
              <a:rPr lang="en-US" dirty="0"/>
              <a:t>In a MOM-based communication environment, messages are usually sent and received asynchronously.</a:t>
            </a:r>
          </a:p>
          <a:p>
            <a:r>
              <a:rPr lang="en-US" dirty="0"/>
              <a:t>Using message-based communications, applications are abstractly decoupled; senders and receivers are never aware of each other.</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13</a:t>
            </a:fld>
            <a:endParaRPr lang="en-US"/>
          </a:p>
        </p:txBody>
      </p:sp>
    </p:spTree>
    <p:extLst>
      <p:ext uri="{BB962C8B-B14F-4D97-AF65-F5344CB8AC3E}">
        <p14:creationId xmlns:p14="http://schemas.microsoft.com/office/powerpoint/2010/main" val="17952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Message Oriented Middleware (cont.) </a:t>
            </a:r>
          </a:p>
        </p:txBody>
      </p:sp>
      <p:sp>
        <p:nvSpPr>
          <p:cNvPr id="3" name="Content Placeholder 2"/>
          <p:cNvSpPr>
            <a:spLocks noGrp="1"/>
          </p:cNvSpPr>
          <p:nvPr>
            <p:ph idx="1"/>
          </p:nvPr>
        </p:nvSpPr>
        <p:spPr/>
        <p:txBody>
          <a:bodyPr/>
          <a:lstStyle/>
          <a:p>
            <a:r>
              <a:rPr lang="en-US" dirty="0"/>
              <a:t>In a messaging system, an application uses an API to communicate through a messaging client that is provided by the MOM vendor. </a:t>
            </a:r>
          </a:p>
          <a:p>
            <a:r>
              <a:rPr lang="en-US" dirty="0"/>
              <a:t>The messaging client sends and receives messages through a messaging system</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564391"/>
            <a:ext cx="5931512" cy="2684009"/>
          </a:xfrm>
          <a:prstGeom prst="rect">
            <a:avLst/>
          </a:prstGeom>
        </p:spPr>
      </p:pic>
    </p:spTree>
    <p:extLst>
      <p:ext uri="{BB962C8B-B14F-4D97-AF65-F5344CB8AC3E}">
        <p14:creationId xmlns:p14="http://schemas.microsoft.com/office/powerpoint/2010/main" val="208839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MOM-Based System</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MOM Server</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15</a:t>
            </a:fld>
            <a:endParaRPr lang="en-US"/>
          </a:p>
        </p:txBody>
      </p:sp>
      <p:pic>
        <p:nvPicPr>
          <p:cNvPr id="5" name="Picture 4"/>
          <p:cNvPicPr>
            <a:picLocks noChangeAspect="1"/>
          </p:cNvPicPr>
          <p:nvPr/>
        </p:nvPicPr>
        <p:blipFill>
          <a:blip r:embed="rId2"/>
          <a:stretch>
            <a:fillRect/>
          </a:stretch>
        </p:blipFill>
        <p:spPr>
          <a:xfrm>
            <a:off x="381000" y="1366992"/>
            <a:ext cx="4572000" cy="1581150"/>
          </a:xfrm>
          <a:prstGeom prst="rect">
            <a:avLst/>
          </a:prstGeom>
        </p:spPr>
      </p:pic>
      <p:grpSp>
        <p:nvGrpSpPr>
          <p:cNvPr id="6" name="Group 4"/>
          <p:cNvGrpSpPr>
            <a:grpSpLocks noChangeAspect="1"/>
          </p:cNvGrpSpPr>
          <p:nvPr/>
        </p:nvGrpSpPr>
        <p:grpSpPr bwMode="auto">
          <a:xfrm>
            <a:off x="4339678" y="2625109"/>
            <a:ext cx="6264275" cy="3897313"/>
            <a:chOff x="2662" y="4460"/>
            <a:chExt cx="6941" cy="4320"/>
          </a:xfrm>
        </p:grpSpPr>
        <p:sp>
          <p:nvSpPr>
            <p:cNvPr id="7" name="AutoShape 5"/>
            <p:cNvSpPr>
              <a:spLocks noChangeAspect="1" noChangeArrowheads="1"/>
            </p:cNvSpPr>
            <p:nvPr/>
          </p:nvSpPr>
          <p:spPr bwMode="auto">
            <a:xfrm>
              <a:off x="2662" y="4460"/>
              <a:ext cx="6941"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Rectangle 6"/>
            <p:cNvSpPr>
              <a:spLocks noChangeArrowheads="1"/>
            </p:cNvSpPr>
            <p:nvPr/>
          </p:nvSpPr>
          <p:spPr bwMode="auto">
            <a:xfrm>
              <a:off x="4757" y="4591"/>
              <a:ext cx="2617" cy="4189"/>
            </a:xfrm>
            <a:prstGeom prst="rect">
              <a:avLst/>
            </a:prstGeom>
            <a:solidFill>
              <a:srgbClr val="CCFFFF"/>
            </a:solidFill>
            <a:ln w="19050">
              <a:solidFill>
                <a:srgbClr val="000000"/>
              </a:solidFill>
              <a:miter lim="800000"/>
              <a:headEnd/>
              <a:tailEnd/>
            </a:ln>
          </p:spPr>
          <p:txBody>
            <a:bodyPr/>
            <a:lstStyle/>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endParaRPr lang="en-US" sz="1200">
                <a:latin typeface="Times New Roman" pitchFamily="18" charset="0"/>
              </a:endParaRPr>
            </a:p>
            <a:p>
              <a:pPr eaLnBrk="0" hangingPunct="0"/>
              <a:r>
                <a:rPr lang="en-US" sz="1200" b="1">
                  <a:latin typeface="Times New Roman" pitchFamily="18" charset="0"/>
                </a:rPr>
                <a:t>MOM Server</a:t>
              </a:r>
              <a:endParaRPr lang="en-US" sz="2000">
                <a:latin typeface="Helvetica" pitchFamily="34" charset="0"/>
              </a:endParaRPr>
            </a:p>
          </p:txBody>
        </p:sp>
        <p:sp>
          <p:nvSpPr>
            <p:cNvPr id="9" name="Rectangle 7"/>
            <p:cNvSpPr>
              <a:spLocks noChangeArrowheads="1"/>
            </p:cNvSpPr>
            <p:nvPr/>
          </p:nvSpPr>
          <p:spPr bwMode="auto">
            <a:xfrm>
              <a:off x="2662" y="5185"/>
              <a:ext cx="1638" cy="137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200" b="1">
                <a:latin typeface="Times New Roman" pitchFamily="18" charset="0"/>
              </a:endParaRPr>
            </a:p>
            <a:p>
              <a:pPr algn="ctr" eaLnBrk="0" hangingPunct="0"/>
              <a:r>
                <a:rPr lang="en-US" sz="1200" b="1">
                  <a:latin typeface="Times New Roman" pitchFamily="18" charset="0"/>
                </a:rPr>
                <a:t>Sending </a:t>
              </a:r>
            </a:p>
            <a:p>
              <a:pPr algn="ctr" eaLnBrk="0" hangingPunct="0"/>
              <a:r>
                <a:rPr lang="en-US" sz="1200" b="1">
                  <a:latin typeface="Times New Roman" pitchFamily="18" charset="0"/>
                </a:rPr>
                <a:t>Applications</a:t>
              </a:r>
              <a:endParaRPr lang="en-US" sz="2000">
                <a:latin typeface="Helvetica" pitchFamily="34" charset="0"/>
              </a:endParaRPr>
            </a:p>
          </p:txBody>
        </p:sp>
        <p:sp>
          <p:nvSpPr>
            <p:cNvPr id="10" name="Rectangle 8"/>
            <p:cNvSpPr>
              <a:spLocks noChangeArrowheads="1"/>
            </p:cNvSpPr>
            <p:nvPr/>
          </p:nvSpPr>
          <p:spPr bwMode="auto">
            <a:xfrm>
              <a:off x="2853" y="4987"/>
              <a:ext cx="1578" cy="137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200" b="1">
                <a:latin typeface="Times New Roman" pitchFamily="18" charset="0"/>
              </a:endParaRPr>
            </a:p>
            <a:p>
              <a:pPr algn="ctr" eaLnBrk="0" hangingPunct="0"/>
              <a:r>
                <a:rPr lang="en-US" sz="1200" b="1">
                  <a:latin typeface="Times New Roman" pitchFamily="18" charset="0"/>
                </a:rPr>
                <a:t>Senders</a:t>
              </a:r>
              <a:endParaRPr lang="en-US" sz="2000">
                <a:latin typeface="Helvetica" pitchFamily="34" charset="0"/>
              </a:endParaRPr>
            </a:p>
          </p:txBody>
        </p:sp>
        <p:sp>
          <p:nvSpPr>
            <p:cNvPr id="11" name="AutoShape 9"/>
            <p:cNvSpPr>
              <a:spLocks noChangeArrowheads="1"/>
            </p:cNvSpPr>
            <p:nvPr/>
          </p:nvSpPr>
          <p:spPr bwMode="auto">
            <a:xfrm>
              <a:off x="5216" y="4848"/>
              <a:ext cx="1833" cy="790"/>
            </a:xfrm>
            <a:prstGeom prst="flowChartMagneticDrum">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CA" sz="2000">
                <a:latin typeface="Helvetica" pitchFamily="34" charset="0"/>
              </a:endParaRPr>
            </a:p>
          </p:txBody>
        </p:sp>
        <p:sp>
          <p:nvSpPr>
            <p:cNvPr id="12" name="AutoShape 10"/>
            <p:cNvSpPr>
              <a:spLocks noChangeArrowheads="1"/>
            </p:cNvSpPr>
            <p:nvPr/>
          </p:nvSpPr>
          <p:spPr bwMode="auto">
            <a:xfrm>
              <a:off x="5216" y="5769"/>
              <a:ext cx="1833" cy="786"/>
            </a:xfrm>
            <a:prstGeom prst="flowChartMagneticDrum">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CA" sz="2000">
                <a:latin typeface="Helvetica" pitchFamily="34" charset="0"/>
              </a:endParaRPr>
            </a:p>
          </p:txBody>
        </p:sp>
        <p:sp>
          <p:nvSpPr>
            <p:cNvPr id="13" name="AutoShape 11"/>
            <p:cNvSpPr>
              <a:spLocks noChangeArrowheads="1"/>
            </p:cNvSpPr>
            <p:nvPr/>
          </p:nvSpPr>
          <p:spPr bwMode="auto">
            <a:xfrm>
              <a:off x="4823" y="6685"/>
              <a:ext cx="2095" cy="1440"/>
            </a:xfrm>
            <a:prstGeom prst="flowChartMultidocumen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1200" i="1">
                  <a:latin typeface="Times New Roman" pitchFamily="18" charset="0"/>
                </a:rPr>
                <a:t>Message </a:t>
              </a:r>
            </a:p>
            <a:p>
              <a:pPr eaLnBrk="0" hangingPunct="0"/>
              <a:r>
                <a:rPr lang="en-US" sz="1200" i="1">
                  <a:latin typeface="Times New Roman" pitchFamily="18" charset="0"/>
                </a:rPr>
                <a:t>Handler Thread Pool</a:t>
              </a:r>
              <a:endParaRPr lang="en-US" sz="2000">
                <a:latin typeface="Helvetica" pitchFamily="34" charset="0"/>
              </a:endParaRPr>
            </a:p>
          </p:txBody>
        </p:sp>
        <p:sp>
          <p:nvSpPr>
            <p:cNvPr id="14" name="AutoShape 12"/>
            <p:cNvSpPr>
              <a:spLocks noChangeArrowheads="1"/>
            </p:cNvSpPr>
            <p:nvPr/>
          </p:nvSpPr>
          <p:spPr bwMode="auto">
            <a:xfrm>
              <a:off x="4433" y="5830"/>
              <a:ext cx="782" cy="392"/>
            </a:xfrm>
            <a:prstGeom prst="rightArrow">
              <a:avLst>
                <a:gd name="adj1" fmla="val 50000"/>
                <a:gd name="adj2" fmla="val 49872"/>
              </a:avLst>
            </a:prstGeom>
            <a:solidFill>
              <a:srgbClr val="CCFFFF"/>
            </a:solidFill>
            <a:ln w="9525">
              <a:solidFill>
                <a:srgbClr val="000000"/>
              </a:solidFill>
              <a:miter lim="800000"/>
              <a:headEnd/>
              <a:tailEnd/>
            </a:ln>
          </p:spPr>
          <p:txBody>
            <a:bodyPr/>
            <a:lstStyle/>
            <a:p>
              <a:endParaRPr lang="en-US"/>
            </a:p>
          </p:txBody>
        </p:sp>
        <p:sp>
          <p:nvSpPr>
            <p:cNvPr id="15" name="AutoShape 13"/>
            <p:cNvSpPr>
              <a:spLocks noChangeArrowheads="1"/>
            </p:cNvSpPr>
            <p:nvPr/>
          </p:nvSpPr>
          <p:spPr bwMode="auto">
            <a:xfrm>
              <a:off x="4433" y="5046"/>
              <a:ext cx="783" cy="390"/>
            </a:xfrm>
            <a:prstGeom prst="rightArrow">
              <a:avLst>
                <a:gd name="adj1" fmla="val 50000"/>
                <a:gd name="adj2" fmla="val 50192"/>
              </a:avLst>
            </a:prstGeom>
            <a:solidFill>
              <a:srgbClr val="CCFFFF"/>
            </a:solidFill>
            <a:ln w="9525">
              <a:solidFill>
                <a:srgbClr val="000000"/>
              </a:solidFill>
              <a:miter lim="800000"/>
              <a:headEnd/>
              <a:tailEnd/>
            </a:ln>
          </p:spPr>
          <p:txBody>
            <a:bodyPr/>
            <a:lstStyle/>
            <a:p>
              <a:endParaRPr lang="en-US"/>
            </a:p>
          </p:txBody>
        </p:sp>
        <p:sp>
          <p:nvSpPr>
            <p:cNvPr id="16" name="Rectangle 14"/>
            <p:cNvSpPr>
              <a:spLocks noChangeArrowheads="1"/>
            </p:cNvSpPr>
            <p:nvPr/>
          </p:nvSpPr>
          <p:spPr bwMode="auto">
            <a:xfrm>
              <a:off x="7965" y="5115"/>
              <a:ext cx="1638" cy="1375"/>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200" b="1">
                <a:latin typeface="Times New Roman" pitchFamily="18" charset="0"/>
              </a:endParaRPr>
            </a:p>
            <a:p>
              <a:pPr algn="ctr" eaLnBrk="0" hangingPunct="0"/>
              <a:r>
                <a:rPr lang="en-US" sz="1200" b="1">
                  <a:latin typeface="Times New Roman" pitchFamily="18" charset="0"/>
                </a:rPr>
                <a:t>Sending </a:t>
              </a:r>
            </a:p>
            <a:p>
              <a:pPr algn="ctr" eaLnBrk="0" hangingPunct="0"/>
              <a:r>
                <a:rPr lang="en-US" sz="1200" b="1">
                  <a:latin typeface="Times New Roman" pitchFamily="18" charset="0"/>
                </a:rPr>
                <a:t>Applications</a:t>
              </a:r>
              <a:endParaRPr lang="en-US" sz="2000">
                <a:latin typeface="Helvetica" pitchFamily="34" charset="0"/>
              </a:endParaRPr>
            </a:p>
          </p:txBody>
        </p:sp>
        <p:sp>
          <p:nvSpPr>
            <p:cNvPr id="17" name="Rectangle 15"/>
            <p:cNvSpPr>
              <a:spLocks noChangeArrowheads="1"/>
            </p:cNvSpPr>
            <p:nvPr/>
          </p:nvSpPr>
          <p:spPr bwMode="auto">
            <a:xfrm>
              <a:off x="7835" y="4984"/>
              <a:ext cx="1577" cy="1376"/>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200" b="1">
                <a:latin typeface="Times New Roman" pitchFamily="18" charset="0"/>
              </a:endParaRPr>
            </a:p>
            <a:p>
              <a:pPr algn="ctr" eaLnBrk="0" hangingPunct="0"/>
              <a:r>
                <a:rPr lang="en-US" sz="1200" b="1">
                  <a:latin typeface="Times New Roman" pitchFamily="18" charset="0"/>
                </a:rPr>
                <a:t>Receivers</a:t>
              </a:r>
              <a:endParaRPr lang="en-US" sz="2000">
                <a:latin typeface="Helvetica" pitchFamily="34" charset="0"/>
              </a:endParaRPr>
            </a:p>
          </p:txBody>
        </p:sp>
        <p:sp>
          <p:nvSpPr>
            <p:cNvPr id="18" name="AutoShape 16"/>
            <p:cNvSpPr>
              <a:spLocks noChangeArrowheads="1"/>
            </p:cNvSpPr>
            <p:nvPr/>
          </p:nvSpPr>
          <p:spPr bwMode="auto">
            <a:xfrm>
              <a:off x="7049" y="4984"/>
              <a:ext cx="783" cy="390"/>
            </a:xfrm>
            <a:prstGeom prst="rightArrow">
              <a:avLst>
                <a:gd name="adj1" fmla="val 50000"/>
                <a:gd name="adj2" fmla="val 50192"/>
              </a:avLst>
            </a:prstGeom>
            <a:solidFill>
              <a:srgbClr val="CCFFFF"/>
            </a:solidFill>
            <a:ln w="9525">
              <a:solidFill>
                <a:srgbClr val="000000"/>
              </a:solidFill>
              <a:miter lim="800000"/>
              <a:headEnd/>
              <a:tailEnd/>
            </a:ln>
          </p:spPr>
          <p:txBody>
            <a:bodyPr/>
            <a:lstStyle/>
            <a:p>
              <a:endParaRPr lang="en-US"/>
            </a:p>
          </p:txBody>
        </p:sp>
        <p:sp>
          <p:nvSpPr>
            <p:cNvPr id="19" name="AutoShape 17"/>
            <p:cNvSpPr>
              <a:spLocks noChangeArrowheads="1"/>
            </p:cNvSpPr>
            <p:nvPr/>
          </p:nvSpPr>
          <p:spPr bwMode="auto">
            <a:xfrm>
              <a:off x="7049" y="5900"/>
              <a:ext cx="782" cy="392"/>
            </a:xfrm>
            <a:prstGeom prst="rightArrow">
              <a:avLst>
                <a:gd name="adj1" fmla="val 50000"/>
                <a:gd name="adj2" fmla="val 49872"/>
              </a:avLst>
            </a:prstGeom>
            <a:solidFill>
              <a:srgbClr val="CCFFFF"/>
            </a:solidFill>
            <a:ln w="9525">
              <a:solidFill>
                <a:srgbClr val="000000"/>
              </a:solidFill>
              <a:miter lim="800000"/>
              <a:headEnd/>
              <a:tailEnd/>
            </a:ln>
          </p:spPr>
          <p:txBody>
            <a:bodyPr/>
            <a:lstStyle/>
            <a:p>
              <a:endParaRPr lang="en-US"/>
            </a:p>
          </p:txBody>
        </p:sp>
        <p:sp>
          <p:nvSpPr>
            <p:cNvPr id="20" name="Rectangle 18"/>
            <p:cNvSpPr>
              <a:spLocks noChangeArrowheads="1"/>
            </p:cNvSpPr>
            <p:nvPr/>
          </p:nvSpPr>
          <p:spPr bwMode="auto">
            <a:xfrm>
              <a:off x="6002" y="6031"/>
              <a:ext cx="266" cy="266"/>
            </a:xfrm>
            <a:prstGeom prst="rect">
              <a:avLst/>
            </a:prstGeom>
            <a:solidFill>
              <a:srgbClr val="FF6600"/>
            </a:solidFill>
            <a:ln w="9525">
              <a:solidFill>
                <a:srgbClr val="000000"/>
              </a:solidFill>
              <a:miter lim="800000"/>
              <a:headEnd/>
              <a:tailEnd/>
            </a:ln>
          </p:spPr>
          <p:txBody>
            <a:bodyPr/>
            <a:lstStyle/>
            <a:p>
              <a:endParaRPr lang="en-US"/>
            </a:p>
          </p:txBody>
        </p:sp>
        <p:sp>
          <p:nvSpPr>
            <p:cNvPr id="21" name="Rectangle 19"/>
            <p:cNvSpPr>
              <a:spLocks noChangeArrowheads="1"/>
            </p:cNvSpPr>
            <p:nvPr/>
          </p:nvSpPr>
          <p:spPr bwMode="auto">
            <a:xfrm>
              <a:off x="5478" y="6031"/>
              <a:ext cx="266" cy="266"/>
            </a:xfrm>
            <a:prstGeom prst="rect">
              <a:avLst/>
            </a:prstGeom>
            <a:solidFill>
              <a:srgbClr val="FFFF00"/>
            </a:solidFill>
            <a:ln w="9525">
              <a:solidFill>
                <a:srgbClr val="000000"/>
              </a:solidFill>
              <a:miter lim="800000"/>
              <a:headEnd/>
              <a:tailEnd/>
            </a:ln>
          </p:spPr>
          <p:txBody>
            <a:bodyPr/>
            <a:lstStyle/>
            <a:p>
              <a:endParaRPr lang="en-US"/>
            </a:p>
          </p:txBody>
        </p:sp>
        <p:sp>
          <p:nvSpPr>
            <p:cNvPr id="22" name="Rectangle 20"/>
            <p:cNvSpPr>
              <a:spLocks noChangeArrowheads="1"/>
            </p:cNvSpPr>
            <p:nvPr/>
          </p:nvSpPr>
          <p:spPr bwMode="auto">
            <a:xfrm>
              <a:off x="5347" y="5115"/>
              <a:ext cx="266" cy="266"/>
            </a:xfrm>
            <a:prstGeom prst="rect">
              <a:avLst/>
            </a:prstGeom>
            <a:solidFill>
              <a:srgbClr val="FF6600"/>
            </a:solidFill>
            <a:ln w="9525">
              <a:solidFill>
                <a:srgbClr val="000000"/>
              </a:solidFill>
              <a:miter lim="800000"/>
              <a:headEnd/>
              <a:tailEnd/>
            </a:ln>
          </p:spPr>
          <p:txBody>
            <a:bodyPr/>
            <a:lstStyle/>
            <a:p>
              <a:endParaRPr lang="en-US"/>
            </a:p>
          </p:txBody>
        </p:sp>
        <p:sp>
          <p:nvSpPr>
            <p:cNvPr id="23" name="Rectangle 21"/>
            <p:cNvSpPr>
              <a:spLocks noChangeArrowheads="1"/>
            </p:cNvSpPr>
            <p:nvPr/>
          </p:nvSpPr>
          <p:spPr bwMode="auto">
            <a:xfrm>
              <a:off x="5744" y="5119"/>
              <a:ext cx="266" cy="266"/>
            </a:xfrm>
            <a:prstGeom prst="rect">
              <a:avLst/>
            </a:prstGeom>
            <a:solidFill>
              <a:srgbClr val="99CCFF"/>
            </a:solidFill>
            <a:ln w="9525">
              <a:solidFill>
                <a:srgbClr val="000000"/>
              </a:solidFill>
              <a:miter lim="800000"/>
              <a:headEnd/>
              <a:tailEnd/>
            </a:ln>
          </p:spPr>
          <p:txBody>
            <a:bodyPr/>
            <a:lstStyle/>
            <a:p>
              <a:endParaRPr lang="en-US"/>
            </a:p>
          </p:txBody>
        </p:sp>
        <p:sp>
          <p:nvSpPr>
            <p:cNvPr id="24" name="Rectangle 22"/>
            <p:cNvSpPr>
              <a:spLocks noChangeArrowheads="1"/>
            </p:cNvSpPr>
            <p:nvPr/>
          </p:nvSpPr>
          <p:spPr bwMode="auto">
            <a:xfrm>
              <a:off x="6137" y="5119"/>
              <a:ext cx="266" cy="266"/>
            </a:xfrm>
            <a:prstGeom prst="rect">
              <a:avLst/>
            </a:prstGeom>
            <a:solidFill>
              <a:srgbClr val="FFFF00"/>
            </a:solidFill>
            <a:ln w="9525">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val="67948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MOM Transactions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16</a:t>
            </a:fld>
            <a:endParaRPr lang="en-US"/>
          </a:p>
        </p:txBody>
      </p:sp>
      <p:grpSp>
        <p:nvGrpSpPr>
          <p:cNvPr id="5" name="Group 4"/>
          <p:cNvGrpSpPr/>
          <p:nvPr/>
        </p:nvGrpSpPr>
        <p:grpSpPr>
          <a:xfrm>
            <a:off x="1219200" y="1828800"/>
            <a:ext cx="8305800" cy="4419600"/>
            <a:chOff x="609600" y="1600200"/>
            <a:chExt cx="8305800" cy="4419600"/>
          </a:xfrm>
        </p:grpSpPr>
        <p:graphicFrame>
          <p:nvGraphicFramePr>
            <p:cNvPr id="6" name="Object 3"/>
            <p:cNvGraphicFramePr>
              <a:graphicFrameLocks noChangeAspect="1"/>
            </p:cNvGraphicFramePr>
            <p:nvPr>
              <p:extLst>
                <p:ext uri="{D42A27DB-BD31-4B8C-83A1-F6EECF244321}">
                  <p14:modId xmlns:p14="http://schemas.microsoft.com/office/powerpoint/2010/main" val="1557651719"/>
                </p:ext>
              </p:extLst>
            </p:nvPr>
          </p:nvGraphicFramePr>
          <p:xfrm>
            <a:off x="609600" y="1600200"/>
            <a:ext cx="8305800" cy="1997075"/>
          </p:xfrm>
          <a:graphic>
            <a:graphicData uri="http://schemas.openxmlformats.org/presentationml/2006/ole">
              <mc:AlternateContent xmlns:mc="http://schemas.openxmlformats.org/markup-compatibility/2006">
                <mc:Choice xmlns:v="urn:schemas-microsoft-com:vml" Requires="v">
                  <p:oleObj spid="_x0000_s3098" r:id="rId3" imgW="4668520" imgH="1087120" progId="Word.Picture.8">
                    <p:embed/>
                  </p:oleObj>
                </mc:Choice>
                <mc:Fallback>
                  <p:oleObj r:id="rId3" imgW="4668520" imgH="1087120" progId="Word.Picture.8">
                    <p:embed/>
                    <p:pic>
                      <p:nvPicPr>
                        <p:cNvPr id="1434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0200"/>
                          <a:ext cx="83058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4"/>
            <p:cNvSpPr>
              <a:spLocks noChangeArrowheads="1"/>
            </p:cNvSpPr>
            <p:nvPr/>
          </p:nvSpPr>
          <p:spPr bwMode="auto">
            <a:xfrm>
              <a:off x="1295400" y="4724400"/>
              <a:ext cx="990600" cy="533400"/>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5"/>
            <p:cNvSpPr>
              <a:spLocks noChangeArrowheads="1"/>
            </p:cNvSpPr>
            <p:nvPr/>
          </p:nvSpPr>
          <p:spPr bwMode="auto">
            <a:xfrm>
              <a:off x="6858000" y="4724400"/>
              <a:ext cx="990600" cy="533400"/>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6"/>
            <p:cNvSpPr>
              <a:spLocks noChangeArrowheads="1"/>
            </p:cNvSpPr>
            <p:nvPr/>
          </p:nvSpPr>
          <p:spPr bwMode="auto">
            <a:xfrm>
              <a:off x="2819400" y="5257800"/>
              <a:ext cx="762000" cy="533400"/>
            </a:xfrm>
            <a:prstGeom prst="can">
              <a:avLst>
                <a:gd name="adj" fmla="val 25000"/>
              </a:avLst>
            </a:prstGeom>
            <a:solidFill>
              <a:srgbClr val="FFFF99"/>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7"/>
            <p:cNvGrpSpPr>
              <a:grpSpLocks/>
            </p:cNvGrpSpPr>
            <p:nvPr/>
          </p:nvGrpSpPr>
          <p:grpSpPr bwMode="auto">
            <a:xfrm>
              <a:off x="2590800" y="4419600"/>
              <a:ext cx="1219200" cy="228600"/>
              <a:chOff x="1632" y="2784"/>
              <a:chExt cx="768" cy="144"/>
            </a:xfrm>
          </p:grpSpPr>
          <p:sp>
            <p:nvSpPr>
              <p:cNvPr id="24" name="Rectangle 8"/>
              <p:cNvSpPr>
                <a:spLocks noChangeArrowheads="1"/>
              </p:cNvSpPr>
              <p:nvPr/>
            </p:nvSpPr>
            <p:spPr bwMode="auto">
              <a:xfrm>
                <a:off x="1632"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9"/>
              <p:cNvSpPr>
                <a:spLocks noChangeArrowheads="1"/>
              </p:cNvSpPr>
              <p:nvPr/>
            </p:nvSpPr>
            <p:spPr bwMode="auto">
              <a:xfrm>
                <a:off x="1824"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10"/>
              <p:cNvSpPr>
                <a:spLocks noChangeArrowheads="1"/>
              </p:cNvSpPr>
              <p:nvPr/>
            </p:nvSpPr>
            <p:spPr bwMode="auto">
              <a:xfrm>
                <a:off x="2016"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11"/>
              <p:cNvSpPr>
                <a:spLocks noChangeArrowheads="1"/>
              </p:cNvSpPr>
              <p:nvPr/>
            </p:nvSpPr>
            <p:spPr bwMode="auto">
              <a:xfrm>
                <a:off x="2208"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2"/>
            <p:cNvGrpSpPr>
              <a:grpSpLocks/>
            </p:cNvGrpSpPr>
            <p:nvPr/>
          </p:nvGrpSpPr>
          <p:grpSpPr bwMode="auto">
            <a:xfrm>
              <a:off x="5257800" y="4419600"/>
              <a:ext cx="1219200" cy="228600"/>
              <a:chOff x="1632" y="2784"/>
              <a:chExt cx="768" cy="144"/>
            </a:xfrm>
          </p:grpSpPr>
          <p:sp>
            <p:nvSpPr>
              <p:cNvPr id="20" name="Rectangle 13"/>
              <p:cNvSpPr>
                <a:spLocks noChangeArrowheads="1"/>
              </p:cNvSpPr>
              <p:nvPr/>
            </p:nvSpPr>
            <p:spPr bwMode="auto">
              <a:xfrm>
                <a:off x="1632"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4"/>
              <p:cNvSpPr>
                <a:spLocks noChangeArrowheads="1"/>
              </p:cNvSpPr>
              <p:nvPr/>
            </p:nvSpPr>
            <p:spPr bwMode="auto">
              <a:xfrm>
                <a:off x="1824"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5"/>
              <p:cNvSpPr>
                <a:spLocks noChangeArrowheads="1"/>
              </p:cNvSpPr>
              <p:nvPr/>
            </p:nvSpPr>
            <p:spPr bwMode="auto">
              <a:xfrm>
                <a:off x="2016"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6"/>
              <p:cNvSpPr>
                <a:spLocks noChangeArrowheads="1"/>
              </p:cNvSpPr>
              <p:nvPr/>
            </p:nvSpPr>
            <p:spPr bwMode="auto">
              <a:xfrm>
                <a:off x="2208" y="2784"/>
                <a:ext cx="192" cy="144"/>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AutoShape 17"/>
            <p:cNvSpPr>
              <a:spLocks noChangeArrowheads="1"/>
            </p:cNvSpPr>
            <p:nvPr/>
          </p:nvSpPr>
          <p:spPr bwMode="auto">
            <a:xfrm>
              <a:off x="5562600" y="5257800"/>
              <a:ext cx="762000" cy="533400"/>
            </a:xfrm>
            <a:prstGeom prst="can">
              <a:avLst>
                <a:gd name="adj" fmla="val 25000"/>
              </a:avLst>
            </a:prstGeom>
            <a:solidFill>
              <a:srgbClr val="FFFF99"/>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8"/>
            <p:cNvSpPr>
              <a:spLocks noChangeArrowheads="1"/>
            </p:cNvSpPr>
            <p:nvPr/>
          </p:nvSpPr>
          <p:spPr bwMode="auto">
            <a:xfrm>
              <a:off x="4038600" y="4343400"/>
              <a:ext cx="1066800" cy="381000"/>
            </a:xfrm>
            <a:prstGeom prst="rightArrow">
              <a:avLst>
                <a:gd name="adj1" fmla="val 50000"/>
                <a:gd name="adj2" fmla="val 700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9"/>
            <p:cNvSpPr>
              <a:spLocks noChangeShapeType="1"/>
            </p:cNvSpPr>
            <p:nvPr/>
          </p:nvSpPr>
          <p:spPr bwMode="auto">
            <a:xfrm flipV="1">
              <a:off x="2057400" y="4572000"/>
              <a:ext cx="6858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20"/>
            <p:cNvSpPr>
              <a:spLocks noChangeShapeType="1"/>
            </p:cNvSpPr>
            <p:nvPr/>
          </p:nvSpPr>
          <p:spPr bwMode="auto">
            <a:xfrm>
              <a:off x="2057400" y="5105400"/>
              <a:ext cx="10668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1"/>
            <p:cNvSpPr>
              <a:spLocks noChangeShapeType="1"/>
            </p:cNvSpPr>
            <p:nvPr/>
          </p:nvSpPr>
          <p:spPr bwMode="auto">
            <a:xfrm>
              <a:off x="6400800" y="4572000"/>
              <a:ext cx="914400" cy="381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2"/>
            <p:cNvSpPr>
              <a:spLocks noChangeShapeType="1"/>
            </p:cNvSpPr>
            <p:nvPr/>
          </p:nvSpPr>
          <p:spPr bwMode="auto">
            <a:xfrm flipH="1">
              <a:off x="6096000" y="5029200"/>
              <a:ext cx="1219200" cy="533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23"/>
            <p:cNvSpPr>
              <a:spLocks noChangeArrowheads="1"/>
            </p:cNvSpPr>
            <p:nvPr/>
          </p:nvSpPr>
          <p:spPr bwMode="auto">
            <a:xfrm>
              <a:off x="1066800" y="3962400"/>
              <a:ext cx="2819400" cy="2057400"/>
            </a:xfrm>
            <a:prstGeom prst="rect">
              <a:avLst/>
            </a:prstGeom>
            <a:noFill/>
            <a:ln w="12700">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24"/>
            <p:cNvSpPr>
              <a:spLocks noChangeArrowheads="1"/>
            </p:cNvSpPr>
            <p:nvPr/>
          </p:nvSpPr>
          <p:spPr bwMode="auto">
            <a:xfrm>
              <a:off x="5181600" y="3962400"/>
              <a:ext cx="2819400" cy="20574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1439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MOM Transactions</a:t>
            </a:r>
          </a:p>
        </p:txBody>
      </p:sp>
      <p:sp>
        <p:nvSpPr>
          <p:cNvPr id="3" name="Content Placeholder 2"/>
          <p:cNvSpPr>
            <a:spLocks noGrp="1"/>
          </p:cNvSpPr>
          <p:nvPr>
            <p:ph idx="1"/>
          </p:nvPr>
        </p:nvSpPr>
        <p:spPr/>
        <p:txBody>
          <a:bodyPr/>
          <a:lstStyle/>
          <a:p>
            <a:r>
              <a:rPr lang="en-US" dirty="0"/>
              <a:t>Sender and receiver do *not* share a transaction</a:t>
            </a:r>
          </a:p>
          <a:p>
            <a:pPr lvl="1"/>
            <a:r>
              <a:rPr lang="en-US" dirty="0"/>
              <a:t>Rollback on  receiver does not affect the sender (already committed)</a:t>
            </a:r>
          </a:p>
          <a:p>
            <a:pPr lvl="1"/>
            <a:r>
              <a:rPr lang="en-US" dirty="0"/>
              <a:t>‘Synchronous’ operations are not atomic</a:t>
            </a:r>
          </a:p>
          <a:p>
            <a:pPr lvl="2"/>
            <a:r>
              <a:rPr lang="en-US" dirty="0"/>
              <a:t>Request/response is 3 transactions not 1</a:t>
            </a:r>
          </a:p>
          <a:p>
            <a:pPr lvl="3"/>
            <a:r>
              <a:rPr lang="en-US" dirty="0"/>
              <a:t>Put to request queue</a:t>
            </a:r>
          </a:p>
          <a:p>
            <a:pPr lvl="3"/>
            <a:r>
              <a:rPr lang="en-US" dirty="0"/>
              <a:t>Get from request queue, put to response queue</a:t>
            </a:r>
          </a:p>
          <a:p>
            <a:pPr lvl="3"/>
            <a:r>
              <a:rPr lang="en-US" dirty="0"/>
              <a:t>Get from response queue</a:t>
            </a:r>
            <a:endParaRPr lang="en-AU"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17</a:t>
            </a:fld>
            <a:endParaRPr lang="en-US"/>
          </a:p>
        </p:txBody>
      </p:sp>
      <p:grpSp>
        <p:nvGrpSpPr>
          <p:cNvPr id="5" name="Group 4"/>
          <p:cNvGrpSpPr/>
          <p:nvPr/>
        </p:nvGrpSpPr>
        <p:grpSpPr>
          <a:xfrm>
            <a:off x="1143000" y="4882410"/>
            <a:ext cx="5638800" cy="1957447"/>
            <a:chOff x="1524000" y="4005263"/>
            <a:chExt cx="5638800" cy="1957447"/>
          </a:xfrm>
        </p:grpSpPr>
        <p:sp>
          <p:nvSpPr>
            <p:cNvPr id="6" name="Text Box 4"/>
            <p:cNvSpPr txBox="1">
              <a:spLocks noChangeArrowheads="1"/>
            </p:cNvSpPr>
            <p:nvPr/>
          </p:nvSpPr>
          <p:spPr bwMode="auto">
            <a:xfrm>
              <a:off x="5181600" y="4648200"/>
              <a:ext cx="11224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receive</a:t>
              </a:r>
            </a:p>
          </p:txBody>
        </p:sp>
        <p:sp>
          <p:nvSpPr>
            <p:cNvPr id="7" name="Text Box 5"/>
            <p:cNvSpPr txBox="1">
              <a:spLocks noChangeArrowheads="1"/>
            </p:cNvSpPr>
            <p:nvPr/>
          </p:nvSpPr>
          <p:spPr bwMode="auto">
            <a:xfrm>
              <a:off x="2667000" y="4648200"/>
              <a:ext cx="7841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send</a:t>
              </a:r>
            </a:p>
          </p:txBody>
        </p:sp>
        <p:sp>
          <p:nvSpPr>
            <p:cNvPr id="8" name="Rectangle 6"/>
            <p:cNvSpPr>
              <a:spLocks noChangeArrowheads="1"/>
            </p:cNvSpPr>
            <p:nvPr/>
          </p:nvSpPr>
          <p:spPr bwMode="auto">
            <a:xfrm>
              <a:off x="3581400" y="43434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9" name="Rectangle 7"/>
            <p:cNvSpPr>
              <a:spLocks noChangeArrowheads="1"/>
            </p:cNvSpPr>
            <p:nvPr/>
          </p:nvSpPr>
          <p:spPr bwMode="auto">
            <a:xfrm>
              <a:off x="3886200" y="43434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0" name="Rectangle 8"/>
            <p:cNvSpPr>
              <a:spLocks noChangeArrowheads="1"/>
            </p:cNvSpPr>
            <p:nvPr/>
          </p:nvSpPr>
          <p:spPr bwMode="auto">
            <a:xfrm>
              <a:off x="4191000" y="43434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1" name="Rectangle 9"/>
            <p:cNvSpPr>
              <a:spLocks noChangeArrowheads="1"/>
            </p:cNvSpPr>
            <p:nvPr/>
          </p:nvSpPr>
          <p:spPr bwMode="auto">
            <a:xfrm>
              <a:off x="4495800" y="43434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2" name="Rectangle 10"/>
            <p:cNvSpPr>
              <a:spLocks noChangeArrowheads="1"/>
            </p:cNvSpPr>
            <p:nvPr/>
          </p:nvSpPr>
          <p:spPr bwMode="auto">
            <a:xfrm>
              <a:off x="4800600" y="43434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3" name="Rectangle 11"/>
            <p:cNvSpPr>
              <a:spLocks noChangeArrowheads="1"/>
            </p:cNvSpPr>
            <p:nvPr/>
          </p:nvSpPr>
          <p:spPr bwMode="auto">
            <a:xfrm>
              <a:off x="1524000" y="4572000"/>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4" name="Rectangle 12"/>
            <p:cNvSpPr>
              <a:spLocks noChangeArrowheads="1"/>
            </p:cNvSpPr>
            <p:nvPr/>
          </p:nvSpPr>
          <p:spPr bwMode="auto">
            <a:xfrm>
              <a:off x="6248400" y="4572000"/>
              <a:ext cx="914400" cy="91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5" name="Text Box 13"/>
            <p:cNvSpPr txBox="1">
              <a:spLocks noChangeArrowheads="1"/>
            </p:cNvSpPr>
            <p:nvPr/>
          </p:nvSpPr>
          <p:spPr bwMode="auto">
            <a:xfrm>
              <a:off x="3419475" y="4005263"/>
              <a:ext cx="2079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dirty="0">
                  <a:latin typeface="+mj-lt"/>
                </a:rPr>
                <a:t>Request queue</a:t>
              </a:r>
            </a:p>
          </p:txBody>
        </p:sp>
        <p:sp>
          <p:nvSpPr>
            <p:cNvPr id="16" name="Line 14"/>
            <p:cNvSpPr>
              <a:spLocks noChangeShapeType="1"/>
            </p:cNvSpPr>
            <p:nvPr/>
          </p:nvSpPr>
          <p:spPr bwMode="auto">
            <a:xfrm>
              <a:off x="2438400" y="4648200"/>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7" name="Line 15"/>
            <p:cNvSpPr>
              <a:spLocks noChangeShapeType="1"/>
            </p:cNvSpPr>
            <p:nvPr/>
          </p:nvSpPr>
          <p:spPr bwMode="auto">
            <a:xfrm>
              <a:off x="5105400" y="4648200"/>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8" name="Rectangle 16"/>
            <p:cNvSpPr>
              <a:spLocks noChangeArrowheads="1"/>
            </p:cNvSpPr>
            <p:nvPr/>
          </p:nvSpPr>
          <p:spPr bwMode="auto">
            <a:xfrm>
              <a:off x="3581400" y="51816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9" name="Rectangle 17"/>
            <p:cNvSpPr>
              <a:spLocks noChangeArrowheads="1"/>
            </p:cNvSpPr>
            <p:nvPr/>
          </p:nvSpPr>
          <p:spPr bwMode="auto">
            <a:xfrm>
              <a:off x="3886200" y="51816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20" name="Rectangle 18"/>
            <p:cNvSpPr>
              <a:spLocks noChangeArrowheads="1"/>
            </p:cNvSpPr>
            <p:nvPr/>
          </p:nvSpPr>
          <p:spPr bwMode="auto">
            <a:xfrm>
              <a:off x="4191000" y="51816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21" name="Rectangle 19"/>
            <p:cNvSpPr>
              <a:spLocks noChangeArrowheads="1"/>
            </p:cNvSpPr>
            <p:nvPr/>
          </p:nvSpPr>
          <p:spPr bwMode="auto">
            <a:xfrm>
              <a:off x="4495800" y="5181600"/>
              <a:ext cx="304800" cy="6096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22" name="Rectangle 20"/>
            <p:cNvSpPr>
              <a:spLocks noChangeArrowheads="1"/>
            </p:cNvSpPr>
            <p:nvPr/>
          </p:nvSpPr>
          <p:spPr bwMode="auto">
            <a:xfrm>
              <a:off x="4800600" y="5181600"/>
              <a:ext cx="304800" cy="609600"/>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23" name="Line 22"/>
            <p:cNvSpPr>
              <a:spLocks noChangeShapeType="1"/>
            </p:cNvSpPr>
            <p:nvPr/>
          </p:nvSpPr>
          <p:spPr bwMode="auto">
            <a:xfrm flipH="1">
              <a:off x="5105400" y="54102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2000">
                <a:latin typeface="+mj-lt"/>
              </a:endParaRPr>
            </a:p>
          </p:txBody>
        </p:sp>
        <p:sp>
          <p:nvSpPr>
            <p:cNvPr id="24" name="Line 23"/>
            <p:cNvSpPr>
              <a:spLocks noChangeShapeType="1"/>
            </p:cNvSpPr>
            <p:nvPr/>
          </p:nvSpPr>
          <p:spPr bwMode="auto">
            <a:xfrm flipH="1">
              <a:off x="2438400" y="54102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2000">
                <a:latin typeface="+mj-lt"/>
              </a:endParaRPr>
            </a:p>
          </p:txBody>
        </p:sp>
        <p:sp>
          <p:nvSpPr>
            <p:cNvPr id="25" name="Text Box 24"/>
            <p:cNvSpPr txBox="1">
              <a:spLocks noChangeArrowheads="1"/>
            </p:cNvSpPr>
            <p:nvPr/>
          </p:nvSpPr>
          <p:spPr bwMode="auto">
            <a:xfrm>
              <a:off x="5486400" y="5486400"/>
              <a:ext cx="7841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send</a:t>
              </a:r>
            </a:p>
          </p:txBody>
        </p:sp>
        <p:sp>
          <p:nvSpPr>
            <p:cNvPr id="26" name="Text Box 25"/>
            <p:cNvSpPr txBox="1">
              <a:spLocks noChangeArrowheads="1"/>
            </p:cNvSpPr>
            <p:nvPr/>
          </p:nvSpPr>
          <p:spPr bwMode="auto">
            <a:xfrm>
              <a:off x="2514600" y="5562600"/>
              <a:ext cx="11224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sz="2000">
                  <a:latin typeface="+mj-lt"/>
                </a:rPr>
                <a:t>receive</a:t>
              </a:r>
            </a:p>
          </p:txBody>
        </p:sp>
      </p:grpSp>
    </p:spTree>
    <p:extLst>
      <p:ext uri="{BB962C8B-B14F-4D97-AF65-F5344CB8AC3E}">
        <p14:creationId xmlns:p14="http://schemas.microsoft.com/office/powerpoint/2010/main" val="9242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MOM</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18</a:t>
            </a:fld>
            <a:endParaRPr lang="en-US"/>
          </a:p>
        </p:txBody>
      </p:sp>
      <p:grpSp>
        <p:nvGrpSpPr>
          <p:cNvPr id="5" name="Group 4"/>
          <p:cNvGrpSpPr>
            <a:grpSpLocks noChangeAspect="1"/>
          </p:cNvGrpSpPr>
          <p:nvPr/>
        </p:nvGrpSpPr>
        <p:grpSpPr bwMode="auto">
          <a:xfrm>
            <a:off x="1828800" y="1615281"/>
            <a:ext cx="6842125" cy="4389437"/>
            <a:chOff x="2329" y="3760"/>
            <a:chExt cx="6938" cy="4451"/>
          </a:xfrm>
        </p:grpSpPr>
        <p:sp>
          <p:nvSpPr>
            <p:cNvPr id="6" name="AutoShape 5"/>
            <p:cNvSpPr>
              <a:spLocks noChangeAspect="1" noChangeArrowheads="1"/>
            </p:cNvSpPr>
            <p:nvPr/>
          </p:nvSpPr>
          <p:spPr bwMode="auto">
            <a:xfrm>
              <a:off x="2329" y="3760"/>
              <a:ext cx="6938" cy="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Rectangle 6"/>
            <p:cNvSpPr>
              <a:spLocks noChangeArrowheads="1"/>
            </p:cNvSpPr>
            <p:nvPr/>
          </p:nvSpPr>
          <p:spPr bwMode="auto">
            <a:xfrm>
              <a:off x="4293" y="3760"/>
              <a:ext cx="2945" cy="1964"/>
            </a:xfrm>
            <a:prstGeom prst="rect">
              <a:avLst/>
            </a:prstGeom>
            <a:solidFill>
              <a:srgbClr val="CC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1200" b="1">
                  <a:latin typeface="Times New Roman" pitchFamily="18" charset="0"/>
                </a:rPr>
                <a:t>MOM Server</a:t>
              </a:r>
              <a:endParaRPr lang="en-US" sz="2000">
                <a:latin typeface="Helvetica" pitchFamily="34" charset="0"/>
              </a:endParaRPr>
            </a:p>
          </p:txBody>
        </p:sp>
        <p:sp>
          <p:nvSpPr>
            <p:cNvPr id="8" name="Rectangle 7"/>
            <p:cNvSpPr>
              <a:spLocks noChangeArrowheads="1"/>
            </p:cNvSpPr>
            <p:nvPr/>
          </p:nvSpPr>
          <p:spPr bwMode="auto">
            <a:xfrm>
              <a:off x="2460" y="5462"/>
              <a:ext cx="1309"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200" b="1">
                <a:latin typeface="Times New Roman" pitchFamily="18" charset="0"/>
              </a:endParaRPr>
            </a:p>
            <a:p>
              <a:pPr algn="ctr" eaLnBrk="0" hangingPunct="0"/>
              <a:r>
                <a:rPr lang="en-US" sz="1200" b="1">
                  <a:latin typeface="Times New Roman" pitchFamily="18" charset="0"/>
                </a:rPr>
                <a:t>Senders</a:t>
              </a:r>
              <a:endParaRPr lang="en-US" sz="2000">
                <a:latin typeface="Helvetica" pitchFamily="34" charset="0"/>
              </a:endParaRPr>
            </a:p>
          </p:txBody>
        </p:sp>
        <p:sp>
          <p:nvSpPr>
            <p:cNvPr id="9" name="Rectangle 8"/>
            <p:cNvSpPr>
              <a:spLocks noChangeArrowheads="1"/>
            </p:cNvSpPr>
            <p:nvPr/>
          </p:nvSpPr>
          <p:spPr bwMode="auto">
            <a:xfrm>
              <a:off x="7827" y="5462"/>
              <a:ext cx="1440" cy="1047"/>
            </a:xfrm>
            <a:prstGeom prst="rect">
              <a:avLst/>
            </a:prstGeom>
            <a:solidFill>
              <a:srgbClr val="FFFF99"/>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1200" b="1">
                <a:latin typeface="Times New Roman" pitchFamily="18" charset="0"/>
              </a:endParaRPr>
            </a:p>
            <a:p>
              <a:pPr algn="ctr" eaLnBrk="0" hangingPunct="0"/>
              <a:r>
                <a:rPr lang="en-US" sz="1200" b="1">
                  <a:latin typeface="Times New Roman" pitchFamily="18" charset="0"/>
                </a:rPr>
                <a:t>Receivers</a:t>
              </a:r>
              <a:endParaRPr lang="en-US" sz="2000">
                <a:latin typeface="Helvetica" pitchFamily="34" charset="0"/>
              </a:endParaRPr>
            </a:p>
          </p:txBody>
        </p:sp>
        <p:sp>
          <p:nvSpPr>
            <p:cNvPr id="10" name="Rectangle 9"/>
            <p:cNvSpPr>
              <a:spLocks noChangeArrowheads="1"/>
            </p:cNvSpPr>
            <p:nvPr/>
          </p:nvSpPr>
          <p:spPr bwMode="auto">
            <a:xfrm>
              <a:off x="4293" y="6247"/>
              <a:ext cx="2945" cy="1964"/>
            </a:xfrm>
            <a:prstGeom prst="rect">
              <a:avLst/>
            </a:prstGeom>
            <a:solidFill>
              <a:srgbClr val="CCFFFF"/>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1200" b="1">
                  <a:latin typeface="Times New Roman" pitchFamily="18" charset="0"/>
                </a:rPr>
                <a:t>MOM Server</a:t>
              </a:r>
              <a:endParaRPr lang="en-US" sz="2000">
                <a:latin typeface="Helvetica" pitchFamily="34" charset="0"/>
              </a:endParaRPr>
            </a:p>
          </p:txBody>
        </p:sp>
        <p:sp>
          <p:nvSpPr>
            <p:cNvPr id="11" name="AutoShape 10"/>
            <p:cNvSpPr>
              <a:spLocks noChangeArrowheads="1"/>
            </p:cNvSpPr>
            <p:nvPr/>
          </p:nvSpPr>
          <p:spPr bwMode="auto">
            <a:xfrm>
              <a:off x="3828" y="6729"/>
              <a:ext cx="3733" cy="786"/>
            </a:xfrm>
            <a:prstGeom prst="flowChartMagneticDrum">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1200" b="1">
                  <a:latin typeface="Times New Roman" pitchFamily="18" charset="0"/>
                </a:rPr>
                <a:t>ApplicationQ</a:t>
              </a:r>
              <a:endParaRPr lang="en-US" sz="2000">
                <a:latin typeface="Helvetica" pitchFamily="34" charset="0"/>
              </a:endParaRPr>
            </a:p>
          </p:txBody>
        </p:sp>
        <p:sp>
          <p:nvSpPr>
            <p:cNvPr id="12" name="AutoShape 11"/>
            <p:cNvSpPr>
              <a:spLocks noChangeArrowheads="1"/>
            </p:cNvSpPr>
            <p:nvPr/>
          </p:nvSpPr>
          <p:spPr bwMode="auto">
            <a:xfrm>
              <a:off x="3896" y="4219"/>
              <a:ext cx="3733" cy="724"/>
            </a:xfrm>
            <a:prstGeom prst="flowChartMagneticDrum">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1200" b="1">
                  <a:latin typeface="Times New Roman" pitchFamily="18" charset="0"/>
                </a:rPr>
                <a:t>ApplicationQ</a:t>
              </a:r>
            </a:p>
            <a:p>
              <a:pPr eaLnBrk="0" hangingPunct="0"/>
              <a:endParaRPr lang="en-US" sz="2000">
                <a:latin typeface="Helvetica" pitchFamily="34" charset="0"/>
              </a:endParaRPr>
            </a:p>
          </p:txBody>
        </p:sp>
      </p:grpSp>
    </p:spTree>
    <p:extLst>
      <p:ext uri="{BB962C8B-B14F-4D97-AF65-F5344CB8AC3E}">
        <p14:creationId xmlns:p14="http://schemas.microsoft.com/office/powerpoint/2010/main" val="34902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Messaging models </a:t>
            </a:r>
          </a:p>
        </p:txBody>
      </p:sp>
      <p:sp>
        <p:nvSpPr>
          <p:cNvPr id="3" name="Content Placeholder 2"/>
          <p:cNvSpPr>
            <a:spLocks noGrp="1"/>
          </p:cNvSpPr>
          <p:nvPr>
            <p:ph idx="1"/>
          </p:nvPr>
        </p:nvSpPr>
        <p:spPr/>
        <p:txBody>
          <a:bodyPr/>
          <a:lstStyle/>
          <a:p>
            <a:r>
              <a:rPr lang="en-US" dirty="0"/>
              <a:t>P2P - Point to Point </a:t>
            </a:r>
          </a:p>
          <a:p>
            <a:pPr lvl="1"/>
            <a:r>
              <a:rPr lang="en-US" dirty="0"/>
              <a:t>1 queue per receiver (application).</a:t>
            </a:r>
          </a:p>
          <a:p>
            <a:pPr lvl="1"/>
            <a:r>
              <a:rPr lang="en-US" dirty="0"/>
              <a:t>One-to-one (1 sender, 1 receiver) or many-to-one messaging (many senders, 1 receiver). </a:t>
            </a:r>
          </a:p>
          <a:p>
            <a:r>
              <a:rPr lang="en-US" dirty="0"/>
              <a:t>Publish - Subscribe </a:t>
            </a:r>
          </a:p>
          <a:p>
            <a:pPr lvl="1"/>
            <a:r>
              <a:rPr lang="en-US" dirty="0"/>
              <a:t>One-to-many or many-to-many distribution of messages (same message may be received by multiple receivers if these are subscribed).</a:t>
            </a:r>
          </a:p>
          <a:p>
            <a:pPr lvl="1"/>
            <a:r>
              <a:rPr lang="en-US" dirty="0"/>
              <a:t>Similar to a message board</a:t>
            </a:r>
          </a:p>
        </p:txBody>
      </p:sp>
      <p:sp>
        <p:nvSpPr>
          <p:cNvPr id="4" name="Slide Number Placeholder 3"/>
          <p:cNvSpPr>
            <a:spLocks noGrp="1"/>
          </p:cNvSpPr>
          <p:nvPr>
            <p:ph type="sldNum" sz="quarter" idx="12"/>
          </p:nvPr>
        </p:nvSpPr>
        <p:spPr/>
        <p:txBody>
          <a:bodyPr/>
          <a:lstStyle/>
          <a:p>
            <a:fld id="{DA60BA0E-20D0-4E7C-B286-26C960A6788F}" type="slidenum">
              <a:rPr lang="en-US" smtClean="0"/>
              <a:pPr/>
              <a:t>19</a:t>
            </a:fld>
            <a:endParaRPr lang="en-US"/>
          </a:p>
        </p:txBody>
      </p:sp>
      <p:pic>
        <p:nvPicPr>
          <p:cNvPr id="5" name="Picture 4"/>
          <p:cNvPicPr>
            <a:picLocks noChangeAspect="1"/>
          </p:cNvPicPr>
          <p:nvPr/>
        </p:nvPicPr>
        <p:blipFill>
          <a:blip r:embed="rId2"/>
          <a:stretch>
            <a:fillRect/>
          </a:stretch>
        </p:blipFill>
        <p:spPr>
          <a:xfrm>
            <a:off x="5934941" y="723899"/>
            <a:ext cx="4705350" cy="1143000"/>
          </a:xfrm>
          <a:prstGeom prst="rect">
            <a:avLst/>
          </a:prstGeom>
        </p:spPr>
      </p:pic>
      <p:pic>
        <p:nvPicPr>
          <p:cNvPr id="7" name="Picture 6"/>
          <p:cNvPicPr>
            <a:picLocks noChangeAspect="1"/>
          </p:cNvPicPr>
          <p:nvPr/>
        </p:nvPicPr>
        <p:blipFill>
          <a:blip r:embed="rId3"/>
          <a:stretch>
            <a:fillRect/>
          </a:stretch>
        </p:blipFill>
        <p:spPr>
          <a:xfrm>
            <a:off x="5944466" y="4524375"/>
            <a:ext cx="4695825" cy="1724025"/>
          </a:xfrm>
          <a:prstGeom prst="rect">
            <a:avLst/>
          </a:prstGeom>
        </p:spPr>
      </p:pic>
    </p:spTree>
    <p:extLst>
      <p:ext uri="{BB962C8B-B14F-4D97-AF65-F5344CB8AC3E}">
        <p14:creationId xmlns:p14="http://schemas.microsoft.com/office/powerpoint/2010/main" val="386741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Middleware is the plumbing or wiring of IT applications</a:t>
            </a:r>
          </a:p>
          <a:p>
            <a:r>
              <a:rPr lang="en-US" dirty="0"/>
              <a:t>Provides applications with fundamental services for distributed computing</a:t>
            </a:r>
          </a:p>
          <a:p>
            <a:r>
              <a:rPr lang="en-US" dirty="0"/>
              <a:t>Insulates applications from underlying platform (OS, DBMS, </a:t>
            </a:r>
            <a:r>
              <a:rPr lang="en-US" dirty="0" err="1"/>
              <a:t>etc</a:t>
            </a:r>
            <a:r>
              <a:rPr lang="en-US" dirty="0"/>
              <a:t>) APIs</a:t>
            </a:r>
          </a:p>
          <a:p>
            <a:r>
              <a:rPr lang="en-US" dirty="0"/>
              <a:t>Lots of middleware exists</a:t>
            </a:r>
          </a:p>
          <a:p>
            <a:pPr lvl="1"/>
            <a:r>
              <a:rPr lang="en-US" dirty="0"/>
              <a:t>Different purposes</a:t>
            </a:r>
          </a:p>
          <a:p>
            <a:pPr lvl="1"/>
            <a:r>
              <a:rPr lang="en-US" dirty="0"/>
              <a:t>Different vendors</a:t>
            </a:r>
          </a:p>
          <a:p>
            <a:pPr lvl="1"/>
            <a:r>
              <a:rPr lang="en-US" dirty="0"/>
              <a:t>Different standards and proprietary technologies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a:t>
            </a:fld>
            <a:endParaRPr lang="en-US"/>
          </a:p>
        </p:txBody>
      </p:sp>
    </p:spTree>
    <p:extLst>
      <p:ext uri="{BB962C8B-B14F-4D97-AF65-F5344CB8AC3E}">
        <p14:creationId xmlns:p14="http://schemas.microsoft.com/office/powerpoint/2010/main" val="321746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Messaging</a:t>
            </a:r>
          </a:p>
        </p:txBody>
      </p:sp>
      <p:sp>
        <p:nvSpPr>
          <p:cNvPr id="3" name="Content Placeholder 2"/>
          <p:cNvSpPr>
            <a:spLocks noGrp="1"/>
          </p:cNvSpPr>
          <p:nvPr>
            <p:ph idx="1"/>
          </p:nvPr>
        </p:nvSpPr>
        <p:spPr/>
        <p:txBody>
          <a:bodyPr/>
          <a:lstStyle/>
          <a:p>
            <a:r>
              <a:rPr lang="en-US" dirty="0"/>
              <a:t>Extension of MOM to provide 1-to-N, N-to-1, and N-to-N communications</a:t>
            </a:r>
          </a:p>
          <a:p>
            <a:r>
              <a:rPr lang="en-US" dirty="0"/>
              <a:t>Messages are ‘published’ to logical </a:t>
            </a:r>
            <a:r>
              <a:rPr lang="en-US" i="1" dirty="0"/>
              <a:t>subjects</a:t>
            </a:r>
            <a:r>
              <a:rPr lang="en-US" dirty="0"/>
              <a:t> or </a:t>
            </a:r>
            <a:r>
              <a:rPr lang="en-US" i="1" dirty="0"/>
              <a:t>topics</a:t>
            </a:r>
          </a:p>
          <a:p>
            <a:r>
              <a:rPr lang="en-US" dirty="0"/>
              <a:t>Subscribers receive all messages from subjects they subscribe to</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20</a:t>
            </a:fld>
            <a:endParaRPr lang="en-US"/>
          </a:p>
        </p:txBody>
      </p:sp>
      <p:grpSp>
        <p:nvGrpSpPr>
          <p:cNvPr id="5" name="Group 4"/>
          <p:cNvGrpSpPr/>
          <p:nvPr/>
        </p:nvGrpSpPr>
        <p:grpSpPr>
          <a:xfrm>
            <a:off x="1371600" y="3489325"/>
            <a:ext cx="7162800" cy="2378075"/>
            <a:chOff x="790575" y="3489325"/>
            <a:chExt cx="7162800" cy="2378075"/>
          </a:xfrm>
        </p:grpSpPr>
        <p:sp>
          <p:nvSpPr>
            <p:cNvPr id="6" name="Rectangle 4"/>
            <p:cNvSpPr>
              <a:spLocks noChangeArrowheads="1"/>
            </p:cNvSpPr>
            <p:nvPr/>
          </p:nvSpPr>
          <p:spPr bwMode="auto">
            <a:xfrm>
              <a:off x="790575" y="4267200"/>
              <a:ext cx="1143000" cy="914400"/>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7" name="Text Box 5"/>
            <p:cNvSpPr txBox="1">
              <a:spLocks noChangeArrowheads="1"/>
            </p:cNvSpPr>
            <p:nvPr/>
          </p:nvSpPr>
          <p:spPr bwMode="auto">
            <a:xfrm>
              <a:off x="1026902" y="4524345"/>
              <a:ext cx="6671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AU" sz="2000">
                  <a:latin typeface="+mj-lt"/>
                </a:rPr>
                <a:t>Pub</a:t>
              </a:r>
            </a:p>
          </p:txBody>
        </p:sp>
        <p:sp>
          <p:nvSpPr>
            <p:cNvPr id="8" name="Rectangle 6"/>
            <p:cNvSpPr>
              <a:spLocks noChangeArrowheads="1"/>
            </p:cNvSpPr>
            <p:nvPr/>
          </p:nvSpPr>
          <p:spPr bwMode="auto">
            <a:xfrm>
              <a:off x="2695575" y="4495800"/>
              <a:ext cx="17526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9" name="Text Box 7"/>
            <p:cNvSpPr txBox="1">
              <a:spLocks noChangeArrowheads="1"/>
            </p:cNvSpPr>
            <p:nvPr/>
          </p:nvSpPr>
          <p:spPr bwMode="auto">
            <a:xfrm>
              <a:off x="2999582" y="4524345"/>
              <a:ext cx="11160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AU" sz="2000" dirty="0">
                  <a:latin typeface="+mj-lt"/>
                </a:rPr>
                <a:t>Subject</a:t>
              </a:r>
            </a:p>
          </p:txBody>
        </p:sp>
        <p:sp>
          <p:nvSpPr>
            <p:cNvPr id="10" name="Rectangle 8"/>
            <p:cNvSpPr>
              <a:spLocks noChangeArrowheads="1"/>
            </p:cNvSpPr>
            <p:nvPr/>
          </p:nvSpPr>
          <p:spPr bwMode="auto">
            <a:xfrm>
              <a:off x="6810375" y="4403725"/>
              <a:ext cx="1143000" cy="625475"/>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1" name="Rectangle 9"/>
            <p:cNvSpPr>
              <a:spLocks noChangeArrowheads="1"/>
            </p:cNvSpPr>
            <p:nvPr/>
          </p:nvSpPr>
          <p:spPr bwMode="auto">
            <a:xfrm>
              <a:off x="5286375" y="3489325"/>
              <a:ext cx="1143000" cy="625475"/>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2" name="Rectangle 10"/>
            <p:cNvSpPr>
              <a:spLocks noChangeArrowheads="1"/>
            </p:cNvSpPr>
            <p:nvPr/>
          </p:nvSpPr>
          <p:spPr bwMode="auto">
            <a:xfrm>
              <a:off x="5286375" y="5241925"/>
              <a:ext cx="1143000" cy="625475"/>
            </a:xfrm>
            <a:prstGeom prst="rect">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3" name="Text Box 11"/>
            <p:cNvSpPr txBox="1">
              <a:spLocks noChangeArrowheads="1"/>
            </p:cNvSpPr>
            <p:nvPr/>
          </p:nvSpPr>
          <p:spPr bwMode="auto">
            <a:xfrm>
              <a:off x="5484719" y="3609945"/>
              <a:ext cx="643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AU" sz="2000">
                  <a:latin typeface="+mj-lt"/>
                </a:rPr>
                <a:t>Sub</a:t>
              </a:r>
            </a:p>
          </p:txBody>
        </p:sp>
        <p:sp>
          <p:nvSpPr>
            <p:cNvPr id="14" name="Text Box 12"/>
            <p:cNvSpPr txBox="1">
              <a:spLocks noChangeArrowheads="1"/>
            </p:cNvSpPr>
            <p:nvPr/>
          </p:nvSpPr>
          <p:spPr bwMode="auto">
            <a:xfrm>
              <a:off x="5484719" y="5362545"/>
              <a:ext cx="643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AU" sz="2000">
                  <a:latin typeface="+mj-lt"/>
                </a:rPr>
                <a:t>Sub</a:t>
              </a:r>
            </a:p>
          </p:txBody>
        </p:sp>
        <p:sp>
          <p:nvSpPr>
            <p:cNvPr id="15" name="Text Box 13"/>
            <p:cNvSpPr txBox="1">
              <a:spLocks noChangeArrowheads="1"/>
            </p:cNvSpPr>
            <p:nvPr/>
          </p:nvSpPr>
          <p:spPr bwMode="auto">
            <a:xfrm>
              <a:off x="7084919" y="4524345"/>
              <a:ext cx="643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AU" sz="2000">
                  <a:latin typeface="+mj-lt"/>
                </a:rPr>
                <a:t>Sub</a:t>
              </a:r>
            </a:p>
          </p:txBody>
        </p:sp>
        <p:sp>
          <p:nvSpPr>
            <p:cNvPr id="16" name="Line 14"/>
            <p:cNvSpPr>
              <a:spLocks noChangeShapeType="1"/>
            </p:cNvSpPr>
            <p:nvPr/>
          </p:nvSpPr>
          <p:spPr bwMode="auto">
            <a:xfrm flipV="1">
              <a:off x="1933575" y="4724400"/>
              <a:ext cx="914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17" name="Text Box 15"/>
            <p:cNvSpPr txBox="1">
              <a:spLocks noChangeArrowheads="1"/>
            </p:cNvSpPr>
            <p:nvPr/>
          </p:nvSpPr>
          <p:spPr bwMode="auto">
            <a:xfrm>
              <a:off x="1910957" y="4261178"/>
              <a:ext cx="8691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AU" sz="1400" b="1" dirty="0">
                  <a:latin typeface="+mj-lt"/>
                </a:rPr>
                <a:t>Create/</a:t>
              </a:r>
            </a:p>
            <a:p>
              <a:pPr algn="ctr"/>
              <a:r>
                <a:rPr lang="en-AU" sz="1400" b="1" dirty="0">
                  <a:latin typeface="+mj-lt"/>
                </a:rPr>
                <a:t>Publish</a:t>
              </a:r>
              <a:endParaRPr lang="en-AU" sz="1400" dirty="0">
                <a:latin typeface="+mj-lt"/>
              </a:endParaRPr>
            </a:p>
          </p:txBody>
        </p:sp>
        <p:sp>
          <p:nvSpPr>
            <p:cNvPr id="18" name="Text Box 16"/>
            <p:cNvSpPr txBox="1">
              <a:spLocks noChangeArrowheads="1"/>
            </p:cNvSpPr>
            <p:nvPr/>
          </p:nvSpPr>
          <p:spPr bwMode="auto">
            <a:xfrm>
              <a:off x="5282017" y="4445328"/>
              <a:ext cx="10326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AU" sz="1400" b="1">
                  <a:latin typeface="+mj-lt"/>
                </a:rPr>
                <a:t>Register/</a:t>
              </a:r>
            </a:p>
            <a:p>
              <a:pPr algn="ctr"/>
              <a:r>
                <a:rPr lang="en-AU" sz="1400" b="1">
                  <a:latin typeface="+mj-lt"/>
                </a:rPr>
                <a:t>Subscribe</a:t>
              </a:r>
              <a:endParaRPr lang="en-AU" sz="1400">
                <a:latin typeface="+mj-lt"/>
              </a:endParaRPr>
            </a:p>
          </p:txBody>
        </p:sp>
        <p:sp>
          <p:nvSpPr>
            <p:cNvPr id="19" name="Line 17"/>
            <p:cNvSpPr>
              <a:spLocks noChangeShapeType="1"/>
            </p:cNvSpPr>
            <p:nvPr/>
          </p:nvSpPr>
          <p:spPr bwMode="auto">
            <a:xfrm rot="-5400000">
              <a:off x="5743575" y="3429000"/>
              <a:ext cx="0" cy="2590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20" name="Line 18"/>
            <p:cNvSpPr>
              <a:spLocks noChangeShapeType="1"/>
            </p:cNvSpPr>
            <p:nvPr/>
          </p:nvSpPr>
          <p:spPr bwMode="auto">
            <a:xfrm flipV="1">
              <a:off x="4448175" y="3962400"/>
              <a:ext cx="9906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sp>
          <p:nvSpPr>
            <p:cNvPr id="21" name="Line 19"/>
            <p:cNvSpPr>
              <a:spLocks noChangeShapeType="1"/>
            </p:cNvSpPr>
            <p:nvPr/>
          </p:nvSpPr>
          <p:spPr bwMode="auto">
            <a:xfrm>
              <a:off x="4448175" y="4953000"/>
              <a:ext cx="9906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j-lt"/>
              </a:endParaRPr>
            </a:p>
          </p:txBody>
        </p:sp>
      </p:grpSp>
    </p:spTree>
    <p:extLst>
      <p:ext uri="{BB962C8B-B14F-4D97-AF65-F5344CB8AC3E}">
        <p14:creationId xmlns:p14="http://schemas.microsoft.com/office/powerpoint/2010/main" val="395469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with Multicast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21</a:t>
            </a:fld>
            <a:endParaRPr lang="en-US"/>
          </a:p>
        </p:txBody>
      </p:sp>
      <p:graphicFrame>
        <p:nvGraphicFramePr>
          <p:cNvPr id="5" name="Object 4"/>
          <p:cNvGraphicFramePr>
            <a:graphicFrameLocks noChangeAspect="1"/>
          </p:cNvGraphicFramePr>
          <p:nvPr/>
        </p:nvGraphicFramePr>
        <p:xfrm>
          <a:off x="1547813" y="1412875"/>
          <a:ext cx="5472112" cy="4343400"/>
        </p:xfrm>
        <a:graphic>
          <a:graphicData uri="http://schemas.openxmlformats.org/presentationml/2006/ole">
            <mc:AlternateContent xmlns:mc="http://schemas.openxmlformats.org/markup-compatibility/2006">
              <mc:Choice xmlns:v="urn:schemas-microsoft-com:vml" Requires="v">
                <p:oleObj spid="_x0000_s4120" name="Picture" r:id="rId3" imgW="5716141" imgH="4541571" progId="Word.Picture.8">
                  <p:embed/>
                </p:oleObj>
              </mc:Choice>
              <mc:Fallback>
                <p:oleObj name="Picture" r:id="rId3" imgW="5716141" imgH="4541571" progId="Word.Picture.8">
                  <p:embed/>
                  <p:pic>
                    <p:nvPicPr>
                      <p:cNvPr id="1946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12875"/>
                        <a:ext cx="5472112" cy="4343400"/>
                      </a:xfrm>
                      <a:prstGeom prst="rect">
                        <a:avLst/>
                      </a:prstGeom>
                      <a:noFill/>
                      <a:ln>
                        <a:noFill/>
                      </a:ln>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6"/>
          <p:cNvSpPr txBox="1">
            <a:spLocks noChangeArrowheads="1"/>
          </p:cNvSpPr>
          <p:nvPr/>
        </p:nvSpPr>
        <p:spPr bwMode="auto">
          <a:xfrm>
            <a:off x="7380288" y="2852738"/>
            <a:ext cx="1517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a:t>Based on </a:t>
            </a:r>
          </a:p>
          <a:p>
            <a:pPr eaLnBrk="1" hangingPunct="1"/>
            <a:r>
              <a:rPr lang="en-US" i="1"/>
              <a:t>TIBCO </a:t>
            </a:r>
          </a:p>
          <a:p>
            <a:pPr eaLnBrk="1" hangingPunct="1"/>
            <a:r>
              <a:rPr lang="en-US" i="1"/>
              <a:t>Rendezvous</a:t>
            </a:r>
            <a:r>
              <a:rPr lang="en-US"/>
              <a:t> </a:t>
            </a:r>
          </a:p>
        </p:txBody>
      </p:sp>
    </p:spTree>
    <p:extLst>
      <p:ext uri="{BB962C8B-B14F-4D97-AF65-F5344CB8AC3E}">
        <p14:creationId xmlns:p14="http://schemas.microsoft.com/office/powerpoint/2010/main" val="400278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4000" dirty="0">
                <a:solidFill>
                  <a:schemeClr val="accent2">
                    <a:lumMod val="50000"/>
                  </a:schemeClr>
                </a:solidFill>
                <a:latin typeface="+mj-lt"/>
                <a:ea typeface="+mj-ea"/>
                <a:cs typeface="+mj-cs"/>
              </a:rPr>
              <a:t>Multi-tier Architecture - Application Servers </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22</a:t>
            </a:fld>
            <a:endParaRPr lang="en-US"/>
          </a:p>
        </p:txBody>
      </p:sp>
    </p:spTree>
    <p:extLst>
      <p:ext uri="{BB962C8B-B14F-4D97-AF65-F5344CB8AC3E}">
        <p14:creationId xmlns:p14="http://schemas.microsoft.com/office/powerpoint/2010/main" val="376216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Servers</a:t>
            </a:r>
          </a:p>
        </p:txBody>
      </p:sp>
      <p:sp>
        <p:nvSpPr>
          <p:cNvPr id="3" name="Content Placeholder 2"/>
          <p:cNvSpPr>
            <a:spLocks noGrp="1"/>
          </p:cNvSpPr>
          <p:nvPr>
            <p:ph idx="1"/>
          </p:nvPr>
        </p:nvSpPr>
        <p:spPr/>
        <p:txBody>
          <a:bodyPr/>
          <a:lstStyle/>
          <a:p>
            <a:r>
              <a:rPr lang="en-US" i="1" dirty="0">
                <a:solidFill>
                  <a:schemeClr val="accent2">
                    <a:lumMod val="50000"/>
                  </a:schemeClr>
                </a:solidFill>
              </a:rPr>
              <a:t>An application server is a component-based server technology that resides in the middle-tier of an N-tier architecture, and provides distributed communications, security, transactions and persistence. </a:t>
            </a:r>
          </a:p>
          <a:p>
            <a:r>
              <a:rPr lang="en-US" dirty="0"/>
              <a:t>Application servers are widely used to build internet-facing applications.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23</a:t>
            </a:fld>
            <a:endParaRPr lang="en-US"/>
          </a:p>
        </p:txBody>
      </p:sp>
      <p:pic>
        <p:nvPicPr>
          <p:cNvPr id="5" name="Picture 4"/>
          <p:cNvPicPr>
            <a:picLocks noChangeAspect="1"/>
          </p:cNvPicPr>
          <p:nvPr/>
        </p:nvPicPr>
        <p:blipFill>
          <a:blip r:embed="rId2"/>
          <a:stretch>
            <a:fillRect/>
          </a:stretch>
        </p:blipFill>
        <p:spPr>
          <a:xfrm>
            <a:off x="2819400" y="3498634"/>
            <a:ext cx="4495800" cy="3062506"/>
          </a:xfrm>
          <a:prstGeom prst="rect">
            <a:avLst/>
          </a:prstGeom>
        </p:spPr>
      </p:pic>
      <p:sp>
        <p:nvSpPr>
          <p:cNvPr id="6" name="Rectangle 5"/>
          <p:cNvSpPr/>
          <p:nvPr/>
        </p:nvSpPr>
        <p:spPr>
          <a:xfrm>
            <a:off x="2175666" y="6458382"/>
            <a:ext cx="6282534" cy="830997"/>
          </a:xfrm>
          <a:prstGeom prst="rect">
            <a:avLst/>
          </a:prstGeom>
        </p:spPr>
        <p:txBody>
          <a:bodyPr wrap="square">
            <a:spAutoFit/>
          </a:bodyPr>
          <a:lstStyle/>
          <a:p>
            <a:pPr algn="just"/>
            <a:r>
              <a:rPr lang="en-US" dirty="0">
                <a:solidFill>
                  <a:srgbClr val="000000"/>
                </a:solidFill>
                <a:latin typeface="+mj-lt"/>
              </a:rPr>
              <a:t>N-Tier architecture for Web applications</a:t>
            </a:r>
            <a:r>
              <a:rPr lang="en-US" dirty="0">
                <a:latin typeface="+mj-lt"/>
              </a:rPr>
              <a:t> </a:t>
            </a:r>
            <a:br>
              <a:rPr lang="en-US" dirty="0">
                <a:latin typeface="+mj-lt"/>
              </a:rPr>
            </a:br>
            <a:endParaRPr lang="en-US" dirty="0">
              <a:latin typeface="+mj-lt"/>
            </a:endParaRPr>
          </a:p>
        </p:txBody>
      </p:sp>
    </p:spTree>
    <p:extLst>
      <p:ext uri="{BB962C8B-B14F-4D97-AF65-F5344CB8AC3E}">
        <p14:creationId xmlns:p14="http://schemas.microsoft.com/office/powerpoint/2010/main" val="148814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Servers (cont.)</a:t>
            </a:r>
          </a:p>
        </p:txBody>
      </p:sp>
      <p:sp>
        <p:nvSpPr>
          <p:cNvPr id="3" name="Content Placeholder 2"/>
          <p:cNvSpPr>
            <a:spLocks noGrp="1"/>
          </p:cNvSpPr>
          <p:nvPr>
            <p:ph idx="1"/>
          </p:nvPr>
        </p:nvSpPr>
        <p:spPr>
          <a:xfrm>
            <a:off x="249382" y="1371600"/>
            <a:ext cx="10390909" cy="5349878"/>
          </a:xfrm>
        </p:spPr>
        <p:txBody>
          <a:bodyPr>
            <a:noAutofit/>
          </a:bodyPr>
          <a:lstStyle/>
          <a:p>
            <a:r>
              <a:rPr lang="en-US" dirty="0"/>
              <a:t>Client Tier: </a:t>
            </a:r>
          </a:p>
          <a:p>
            <a:pPr lvl="1"/>
            <a:r>
              <a:rPr lang="en-US" dirty="0"/>
              <a:t>In a Web application, the client tier typically comprises an Internet browser that submits HTTP requests and downloads HTML pages from a web server. </a:t>
            </a:r>
          </a:p>
          <a:p>
            <a:pPr lvl="1"/>
            <a:r>
              <a:rPr lang="en-US" dirty="0"/>
              <a:t>This is commodity technology, not an element of the application server</a:t>
            </a:r>
            <a:r>
              <a:rPr lang="en-US"/>
              <a:t>.  </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24</a:t>
            </a:fld>
            <a:endParaRPr lang="en-US"/>
          </a:p>
        </p:txBody>
      </p:sp>
    </p:spTree>
    <p:extLst>
      <p:ext uri="{BB962C8B-B14F-4D97-AF65-F5344CB8AC3E}">
        <p14:creationId xmlns:p14="http://schemas.microsoft.com/office/powerpoint/2010/main" val="153665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Servers (cont.)</a:t>
            </a:r>
          </a:p>
        </p:txBody>
      </p:sp>
      <p:sp>
        <p:nvSpPr>
          <p:cNvPr id="3" name="Content Placeholder 2"/>
          <p:cNvSpPr>
            <a:spLocks noGrp="1"/>
          </p:cNvSpPr>
          <p:nvPr>
            <p:ph idx="1"/>
          </p:nvPr>
        </p:nvSpPr>
        <p:spPr>
          <a:xfrm>
            <a:off x="249382" y="1371600"/>
            <a:ext cx="10390909" cy="5349878"/>
          </a:xfrm>
        </p:spPr>
        <p:txBody>
          <a:bodyPr>
            <a:noAutofit/>
          </a:bodyPr>
          <a:lstStyle/>
          <a:p>
            <a:r>
              <a:rPr lang="en-US" dirty="0"/>
              <a:t>Web Tier: </a:t>
            </a:r>
          </a:p>
          <a:p>
            <a:pPr lvl="1">
              <a:spcAft>
                <a:spcPts val="0"/>
              </a:spcAft>
            </a:pPr>
            <a:r>
              <a:rPr lang="en-US" dirty="0"/>
              <a:t>The Web tier runs a Web server to handle client requests. When a request arrives, the Web server invokes Web server-hosted components such as servlets, Java Server Pages (JSPs) or Active Server Pages (ASPs) depending on the flavor of Web server being used. </a:t>
            </a:r>
          </a:p>
          <a:p>
            <a:pPr lvl="1">
              <a:spcAft>
                <a:spcPts val="0"/>
              </a:spcAft>
            </a:pPr>
            <a:r>
              <a:rPr lang="en-US" dirty="0"/>
              <a:t>The incoming request identifies the exact Web component to call. </a:t>
            </a:r>
          </a:p>
          <a:p>
            <a:pPr lvl="1">
              <a:spcAft>
                <a:spcPts val="0"/>
              </a:spcAft>
            </a:pPr>
            <a:r>
              <a:rPr lang="en-US" dirty="0"/>
              <a:t>This component processes the request parameters, and</a:t>
            </a:r>
            <a:br>
              <a:rPr lang="en-US" dirty="0"/>
            </a:br>
            <a:r>
              <a:rPr lang="en-US" dirty="0"/>
              <a:t>uses these to call the business logic tier to get the required information to satisfy the request. </a:t>
            </a:r>
          </a:p>
          <a:p>
            <a:pPr lvl="1">
              <a:spcAft>
                <a:spcPts val="0"/>
              </a:spcAft>
            </a:pPr>
            <a:r>
              <a:rPr lang="en-US" dirty="0"/>
              <a:t>The Web component then formats the results for return to the user as HTML via the Web server.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25</a:t>
            </a:fld>
            <a:endParaRPr lang="en-US"/>
          </a:p>
        </p:txBody>
      </p:sp>
    </p:spTree>
    <p:extLst>
      <p:ext uri="{BB962C8B-B14F-4D97-AF65-F5344CB8AC3E}">
        <p14:creationId xmlns:p14="http://schemas.microsoft.com/office/powerpoint/2010/main" val="119833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Servers (cont.)</a:t>
            </a:r>
          </a:p>
        </p:txBody>
      </p:sp>
      <p:sp>
        <p:nvSpPr>
          <p:cNvPr id="3" name="Content Placeholder 2"/>
          <p:cNvSpPr>
            <a:spLocks noGrp="1"/>
          </p:cNvSpPr>
          <p:nvPr>
            <p:ph idx="1"/>
          </p:nvPr>
        </p:nvSpPr>
        <p:spPr>
          <a:xfrm>
            <a:off x="249382" y="1371600"/>
            <a:ext cx="10390909" cy="5349878"/>
          </a:xfrm>
        </p:spPr>
        <p:txBody>
          <a:bodyPr>
            <a:noAutofit/>
          </a:bodyPr>
          <a:lstStyle/>
          <a:p>
            <a:pPr>
              <a:spcAft>
                <a:spcPts val="0"/>
              </a:spcAft>
            </a:pPr>
            <a:r>
              <a:rPr lang="en-US" dirty="0"/>
              <a:t>Business Component Tier: </a:t>
            </a:r>
          </a:p>
          <a:p>
            <a:pPr lvl="1">
              <a:spcAft>
                <a:spcPts val="0"/>
              </a:spcAft>
            </a:pPr>
            <a:r>
              <a:rPr lang="en-US" dirty="0"/>
              <a:t>The business components comprise the core business</a:t>
            </a:r>
            <a:br>
              <a:rPr lang="en-US" dirty="0"/>
            </a:br>
            <a:r>
              <a:rPr lang="en-US" dirty="0"/>
              <a:t>logic for the application. </a:t>
            </a:r>
          </a:p>
          <a:p>
            <a:pPr lvl="1">
              <a:spcAft>
                <a:spcPts val="0"/>
              </a:spcAft>
            </a:pPr>
            <a:r>
              <a:rPr lang="en-US" dirty="0"/>
              <a:t>The business components are realized by for example</a:t>
            </a:r>
            <a:br>
              <a:rPr lang="en-US" dirty="0"/>
            </a:br>
            <a:r>
              <a:rPr lang="en-US" dirty="0"/>
              <a:t>Enterprise JavaBeans (EJB) in JEE, .NET components or CORBA objects. </a:t>
            </a:r>
          </a:p>
          <a:p>
            <a:pPr lvl="1">
              <a:spcAft>
                <a:spcPts val="0"/>
              </a:spcAft>
            </a:pPr>
            <a:r>
              <a:rPr lang="en-US" dirty="0"/>
              <a:t>The incoming request identifies the exact Web component to call. </a:t>
            </a:r>
          </a:p>
          <a:p>
            <a:pPr lvl="1">
              <a:spcAft>
                <a:spcPts val="0"/>
              </a:spcAft>
            </a:pPr>
            <a:r>
              <a:rPr lang="en-US" dirty="0"/>
              <a:t>This component processes the request parameters, and</a:t>
            </a:r>
            <a:br>
              <a:rPr lang="en-US" dirty="0"/>
            </a:br>
            <a:r>
              <a:rPr lang="en-US" dirty="0"/>
              <a:t>uses these to call the business logic tier to get the required information to satisfy the request. </a:t>
            </a:r>
          </a:p>
          <a:p>
            <a:pPr lvl="1">
              <a:spcAft>
                <a:spcPts val="0"/>
              </a:spcAft>
            </a:pPr>
            <a:r>
              <a:rPr lang="en-US" dirty="0"/>
              <a:t>The Web component then formats the results for return to the user as HTML via the Web server.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26</a:t>
            </a:fld>
            <a:endParaRPr lang="en-US"/>
          </a:p>
        </p:txBody>
      </p:sp>
    </p:spTree>
    <p:extLst>
      <p:ext uri="{BB962C8B-B14F-4D97-AF65-F5344CB8AC3E}">
        <p14:creationId xmlns:p14="http://schemas.microsoft.com/office/powerpoint/2010/main" val="295438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Servers (cont.)</a:t>
            </a:r>
          </a:p>
        </p:txBody>
      </p:sp>
      <p:sp>
        <p:nvSpPr>
          <p:cNvPr id="3" name="Content Placeholder 2"/>
          <p:cNvSpPr>
            <a:spLocks noGrp="1"/>
          </p:cNvSpPr>
          <p:nvPr>
            <p:ph idx="1"/>
          </p:nvPr>
        </p:nvSpPr>
        <p:spPr>
          <a:xfrm>
            <a:off x="249382" y="1371600"/>
            <a:ext cx="10390909" cy="5349878"/>
          </a:xfrm>
        </p:spPr>
        <p:txBody>
          <a:bodyPr>
            <a:noAutofit/>
          </a:bodyPr>
          <a:lstStyle/>
          <a:p>
            <a:pPr>
              <a:lnSpc>
                <a:spcPct val="90000"/>
              </a:lnSpc>
            </a:pPr>
            <a:r>
              <a:rPr lang="en-US" dirty="0"/>
              <a:t>Business Component Tier: </a:t>
            </a:r>
          </a:p>
          <a:p>
            <a:pPr lvl="1">
              <a:lnSpc>
                <a:spcPct val="90000"/>
              </a:lnSpc>
              <a:spcAft>
                <a:spcPts val="0"/>
              </a:spcAft>
            </a:pPr>
            <a:r>
              <a:rPr lang="en-US" dirty="0"/>
              <a:t>The business components comprise the core business</a:t>
            </a:r>
            <a:br>
              <a:rPr lang="en-US" dirty="0"/>
            </a:br>
            <a:r>
              <a:rPr lang="en-US" dirty="0"/>
              <a:t>logic for the application. The business components are realized by for example Enterprise JavaBeans (EJB) in JEE, .NET components or CORBA objects. </a:t>
            </a:r>
          </a:p>
          <a:p>
            <a:pPr lvl="1">
              <a:lnSpc>
                <a:spcPct val="90000"/>
              </a:lnSpc>
              <a:spcAft>
                <a:spcPts val="0"/>
              </a:spcAft>
            </a:pPr>
            <a:r>
              <a:rPr lang="en-US" dirty="0"/>
              <a:t>The business components receive requests from the Web tier, and satisfy requests usually by accessing one or more databases, returning the results to the Web tier. </a:t>
            </a:r>
          </a:p>
          <a:p>
            <a:pPr lvl="1">
              <a:lnSpc>
                <a:spcPct val="90000"/>
              </a:lnSpc>
              <a:spcAft>
                <a:spcPts val="0"/>
              </a:spcAft>
            </a:pPr>
            <a:r>
              <a:rPr lang="en-US" dirty="0"/>
              <a:t>A run-time environment known as a container accommodates the components. The container supplies a number of services to the components it hosts. </a:t>
            </a:r>
          </a:p>
          <a:p>
            <a:pPr lvl="1">
              <a:lnSpc>
                <a:spcPct val="90000"/>
              </a:lnSpc>
              <a:spcAft>
                <a:spcPts val="0"/>
              </a:spcAft>
            </a:pPr>
            <a:r>
              <a:rPr lang="en-US" dirty="0"/>
              <a:t>These varying depending on the container type (e.g., EJB, .NET, CORBA), but include transaction and component lifecycle management, state management; security, multithreading and resource pooling. </a:t>
            </a:r>
          </a:p>
          <a:p>
            <a:pPr lvl="1"/>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27</a:t>
            </a:fld>
            <a:endParaRPr lang="en-US"/>
          </a:p>
        </p:txBody>
      </p:sp>
    </p:spTree>
    <p:extLst>
      <p:ext uri="{BB962C8B-B14F-4D97-AF65-F5344CB8AC3E}">
        <p14:creationId xmlns:p14="http://schemas.microsoft.com/office/powerpoint/2010/main" val="9153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Servers (cont.)</a:t>
            </a:r>
          </a:p>
        </p:txBody>
      </p:sp>
      <p:sp>
        <p:nvSpPr>
          <p:cNvPr id="3" name="Content Placeholder 2"/>
          <p:cNvSpPr>
            <a:spLocks noGrp="1"/>
          </p:cNvSpPr>
          <p:nvPr>
            <p:ph idx="1"/>
          </p:nvPr>
        </p:nvSpPr>
        <p:spPr>
          <a:xfrm>
            <a:off x="249382" y="1371600"/>
            <a:ext cx="10390909" cy="5349878"/>
          </a:xfrm>
        </p:spPr>
        <p:txBody>
          <a:bodyPr>
            <a:noAutofit/>
          </a:bodyPr>
          <a:lstStyle/>
          <a:p>
            <a:pPr>
              <a:lnSpc>
                <a:spcPct val="90000"/>
              </a:lnSpc>
            </a:pPr>
            <a:r>
              <a:rPr lang="en-US" dirty="0"/>
              <a:t>Enterprise Information Systems Tier: </a:t>
            </a:r>
          </a:p>
          <a:p>
            <a:pPr lvl="1">
              <a:lnSpc>
                <a:spcPct val="90000"/>
              </a:lnSpc>
            </a:pPr>
            <a:r>
              <a:rPr lang="en-US" dirty="0"/>
              <a:t>This typically consists of one or more databases and back-end applications like mainframes and other legacy systems. </a:t>
            </a:r>
          </a:p>
          <a:p>
            <a:pPr lvl="1">
              <a:lnSpc>
                <a:spcPct val="90000"/>
              </a:lnSpc>
            </a:pPr>
            <a:r>
              <a:rPr lang="en-US" dirty="0"/>
              <a:t>The business components must query and interact with these data stores to process requests.</a:t>
            </a:r>
          </a:p>
          <a:p>
            <a:pPr marL="0" indent="0">
              <a:lnSpc>
                <a:spcPct val="90000"/>
              </a:lnSpc>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28</a:t>
            </a:fld>
            <a:endParaRPr lang="en-US"/>
          </a:p>
        </p:txBody>
      </p:sp>
    </p:spTree>
    <p:extLst>
      <p:ext uri="{BB962C8B-B14F-4D97-AF65-F5344CB8AC3E}">
        <p14:creationId xmlns:p14="http://schemas.microsoft.com/office/powerpoint/2010/main" val="381066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J2EE architecture</a:t>
            </a:r>
          </a:p>
        </p:txBody>
      </p:sp>
      <p:sp>
        <p:nvSpPr>
          <p:cNvPr id="3" name="Content Placeholder 2"/>
          <p:cNvSpPr>
            <a:spLocks noGrp="1"/>
          </p:cNvSpPr>
          <p:nvPr>
            <p:ph idx="1"/>
          </p:nvPr>
        </p:nvSpPr>
        <p:spPr/>
        <p:txBody>
          <a:bodyPr/>
          <a:lstStyle/>
          <a:p>
            <a:r>
              <a:rPr lang="en-US" dirty="0"/>
              <a:t>The Java™ 2 Platform, Enterprise Edition (J2EE) provides a standard for developing multitier, enterprise applications</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29</a:t>
            </a:fld>
            <a:endParaRPr lang="en-US"/>
          </a:p>
        </p:txBody>
      </p:sp>
      <p:graphicFrame>
        <p:nvGraphicFramePr>
          <p:cNvPr id="5" name="Object 3"/>
          <p:cNvGraphicFramePr>
            <a:graphicFrameLocks noChangeAspect="1"/>
          </p:cNvGraphicFramePr>
          <p:nvPr>
            <p:extLst>
              <p:ext uri="{D42A27DB-BD31-4B8C-83A1-F6EECF244321}">
                <p14:modId xmlns:p14="http://schemas.microsoft.com/office/powerpoint/2010/main" val="805019116"/>
              </p:ext>
            </p:extLst>
          </p:nvPr>
        </p:nvGraphicFramePr>
        <p:xfrm>
          <a:off x="914400" y="2506664"/>
          <a:ext cx="8534400" cy="3817938"/>
        </p:xfrm>
        <a:graphic>
          <a:graphicData uri="http://schemas.openxmlformats.org/presentationml/2006/ole">
            <mc:AlternateContent xmlns:mc="http://schemas.openxmlformats.org/markup-compatibility/2006">
              <mc:Choice xmlns:v="urn:schemas-microsoft-com:vml" Requires="v">
                <p:oleObj spid="_x0000_s5144" name="Picture" r:id="rId3" imgW="7171944" imgH="3209544" progId="Word.Picture.8">
                  <p:embed/>
                </p:oleObj>
              </mc:Choice>
              <mc:Fallback>
                <p:oleObj name="Picture" r:id="rId3" imgW="7171944" imgH="3209544" progId="Word.Picture.8">
                  <p:embed/>
                  <p:pic>
                    <p:nvPicPr>
                      <p:cNvPr id="2355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06664"/>
                        <a:ext cx="8534400" cy="381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8459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Classification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a:t>
            </a:fld>
            <a:endParaRPr lang="en-US"/>
          </a:p>
        </p:txBody>
      </p:sp>
      <p:grpSp>
        <p:nvGrpSpPr>
          <p:cNvPr id="5" name="Group 4"/>
          <p:cNvGrpSpPr>
            <a:grpSpLocks noChangeAspect="1"/>
          </p:cNvGrpSpPr>
          <p:nvPr/>
        </p:nvGrpSpPr>
        <p:grpSpPr bwMode="auto">
          <a:xfrm>
            <a:off x="250825" y="2032000"/>
            <a:ext cx="10264775" cy="3485232"/>
            <a:chOff x="2338" y="8837"/>
            <a:chExt cx="7200" cy="2880"/>
          </a:xfrm>
        </p:grpSpPr>
        <p:sp>
          <p:nvSpPr>
            <p:cNvPr id="6" name="AutoShape 5"/>
            <p:cNvSpPr>
              <a:spLocks noChangeAspect="1" noChangeArrowheads="1"/>
            </p:cNvSpPr>
            <p:nvPr/>
          </p:nvSpPr>
          <p:spPr bwMode="auto">
            <a:xfrm>
              <a:off x="2338" y="8837"/>
              <a:ext cx="720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3600"/>
            </a:p>
          </p:txBody>
        </p:sp>
        <p:sp>
          <p:nvSpPr>
            <p:cNvPr id="7" name="Rectangle 6"/>
            <p:cNvSpPr>
              <a:spLocks noChangeArrowheads="1"/>
            </p:cNvSpPr>
            <p:nvPr/>
          </p:nvSpPr>
          <p:spPr bwMode="auto">
            <a:xfrm>
              <a:off x="2862" y="8968"/>
              <a:ext cx="3665" cy="654"/>
            </a:xfrm>
            <a:prstGeom prst="rect">
              <a:avLst/>
            </a:prstGeom>
            <a:solidFill>
              <a:srgbClr val="FFFFFF"/>
            </a:solidFill>
            <a:ln w="9525">
              <a:solidFill>
                <a:srgbClr val="000000"/>
              </a:solidFill>
              <a:miter lim="800000"/>
              <a:headEnd/>
              <a:tailEnd/>
            </a:ln>
          </p:spPr>
          <p:txBody>
            <a:bodyPr/>
            <a:lstStyle/>
            <a:p>
              <a:pPr algn="ctr"/>
              <a:r>
                <a:rPr lang="en-US" sz="2400">
                  <a:latin typeface="Times New Roman" pitchFamily="18" charset="0"/>
                </a:rPr>
                <a:t>Business Process Orchestrators</a:t>
              </a:r>
              <a:endParaRPr lang="en-US" sz="3600"/>
            </a:p>
          </p:txBody>
        </p:sp>
        <p:sp>
          <p:nvSpPr>
            <p:cNvPr id="8" name="Rectangle 7"/>
            <p:cNvSpPr>
              <a:spLocks noChangeArrowheads="1"/>
            </p:cNvSpPr>
            <p:nvPr/>
          </p:nvSpPr>
          <p:spPr bwMode="auto">
            <a:xfrm>
              <a:off x="2862" y="9622"/>
              <a:ext cx="3665" cy="1309"/>
            </a:xfrm>
            <a:prstGeom prst="rect">
              <a:avLst/>
            </a:prstGeom>
            <a:solidFill>
              <a:srgbClr val="CCFFFF"/>
            </a:solidFill>
            <a:ln w="9525">
              <a:solidFill>
                <a:srgbClr val="000000"/>
              </a:solidFill>
              <a:miter lim="800000"/>
              <a:headEnd/>
              <a:tailEnd/>
            </a:ln>
          </p:spPr>
          <p:txBody>
            <a:bodyPr/>
            <a:lstStyle/>
            <a:p>
              <a:pPr algn="ctr"/>
              <a:r>
                <a:rPr lang="en-US" sz="2400">
                  <a:latin typeface="Times New Roman" pitchFamily="18" charset="0"/>
                </a:rPr>
                <a:t>Message Brokers</a:t>
              </a:r>
              <a:endParaRPr lang="en-US" sz="3600"/>
            </a:p>
          </p:txBody>
        </p:sp>
        <p:sp>
          <p:nvSpPr>
            <p:cNvPr id="9" name="Rectangle 8"/>
            <p:cNvSpPr>
              <a:spLocks noChangeArrowheads="1"/>
            </p:cNvSpPr>
            <p:nvPr/>
          </p:nvSpPr>
          <p:spPr bwMode="auto">
            <a:xfrm>
              <a:off x="2862" y="10277"/>
              <a:ext cx="3141" cy="654"/>
            </a:xfrm>
            <a:prstGeom prst="rect">
              <a:avLst/>
            </a:prstGeom>
            <a:solidFill>
              <a:srgbClr val="FFFFFF"/>
            </a:solidFill>
            <a:ln w="9525">
              <a:solidFill>
                <a:srgbClr val="000000"/>
              </a:solidFill>
              <a:miter lim="800000"/>
              <a:headEnd/>
              <a:tailEnd/>
            </a:ln>
          </p:spPr>
          <p:txBody>
            <a:bodyPr/>
            <a:lstStyle/>
            <a:p>
              <a:pPr algn="ctr"/>
              <a:r>
                <a:rPr lang="en-US" sz="2400">
                  <a:latin typeface="Times New Roman" pitchFamily="18" charset="0"/>
                </a:rPr>
                <a:t>Application Servers</a:t>
              </a:r>
              <a:endParaRPr lang="en-US" sz="3600"/>
            </a:p>
          </p:txBody>
        </p:sp>
        <p:sp>
          <p:nvSpPr>
            <p:cNvPr id="10" name="Rectangle 9"/>
            <p:cNvSpPr>
              <a:spLocks noChangeArrowheads="1"/>
            </p:cNvSpPr>
            <p:nvPr/>
          </p:nvSpPr>
          <p:spPr bwMode="auto">
            <a:xfrm>
              <a:off x="2862" y="10931"/>
              <a:ext cx="3665" cy="655"/>
            </a:xfrm>
            <a:prstGeom prst="rect">
              <a:avLst/>
            </a:prstGeom>
            <a:solidFill>
              <a:srgbClr val="CCFFFF"/>
            </a:solidFill>
            <a:ln w="9525">
              <a:solidFill>
                <a:srgbClr val="000000"/>
              </a:solidFill>
              <a:miter lim="800000"/>
              <a:headEnd/>
              <a:tailEnd/>
            </a:ln>
          </p:spPr>
          <p:txBody>
            <a:bodyPr/>
            <a:lstStyle/>
            <a:p>
              <a:pPr algn="ctr"/>
              <a:r>
                <a:rPr lang="en-US" sz="2400">
                  <a:latin typeface="Times New Roman" pitchFamily="18" charset="0"/>
                </a:rPr>
                <a:t>Transport</a:t>
              </a:r>
              <a:endParaRPr lang="en-US" sz="3600"/>
            </a:p>
          </p:txBody>
        </p:sp>
        <p:sp>
          <p:nvSpPr>
            <p:cNvPr id="11" name="Rectangle 10"/>
            <p:cNvSpPr>
              <a:spLocks noChangeArrowheads="1"/>
            </p:cNvSpPr>
            <p:nvPr/>
          </p:nvSpPr>
          <p:spPr bwMode="auto">
            <a:xfrm>
              <a:off x="6527" y="10931"/>
              <a:ext cx="2880"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1600" i="1" dirty="0">
                  <a:latin typeface="Times New Roman" pitchFamily="18" charset="0"/>
                </a:rPr>
                <a:t>Message-Oriented Middleware, Distributed Objects Systems</a:t>
              </a:r>
              <a:endParaRPr lang="en-US" sz="4000" dirty="0"/>
            </a:p>
          </p:txBody>
        </p:sp>
        <p:sp>
          <p:nvSpPr>
            <p:cNvPr id="12" name="Rectangle 11"/>
            <p:cNvSpPr>
              <a:spLocks noChangeArrowheads="1"/>
            </p:cNvSpPr>
            <p:nvPr/>
          </p:nvSpPr>
          <p:spPr bwMode="auto">
            <a:xfrm>
              <a:off x="6527" y="10277"/>
              <a:ext cx="288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1600" i="1" dirty="0">
                  <a:latin typeface="Times New Roman" pitchFamily="18" charset="0"/>
                </a:rPr>
                <a:t>J2EE, CCM, .NET</a:t>
              </a:r>
              <a:endParaRPr lang="en-US" sz="4000" dirty="0"/>
            </a:p>
          </p:txBody>
        </p:sp>
        <p:sp>
          <p:nvSpPr>
            <p:cNvPr id="13" name="Rectangle 12"/>
            <p:cNvSpPr>
              <a:spLocks noChangeArrowheads="1"/>
            </p:cNvSpPr>
            <p:nvPr/>
          </p:nvSpPr>
          <p:spPr bwMode="auto">
            <a:xfrm>
              <a:off x="6527" y="9622"/>
              <a:ext cx="2880"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1600" i="1" dirty="0">
                  <a:latin typeface="Times New Roman" pitchFamily="18" charset="0"/>
                </a:rPr>
                <a:t>BizTalk, </a:t>
              </a:r>
              <a:r>
                <a:rPr lang="en-US" sz="1600" i="1" dirty="0" err="1">
                  <a:latin typeface="Times New Roman" pitchFamily="18" charset="0"/>
                </a:rPr>
                <a:t>WebSphere</a:t>
              </a:r>
              <a:r>
                <a:rPr lang="en-US" sz="1600" i="1" dirty="0">
                  <a:latin typeface="Times New Roman" pitchFamily="18" charset="0"/>
                </a:rPr>
                <a:t> Message Broker, </a:t>
              </a:r>
              <a:r>
                <a:rPr lang="en-US" sz="1600" i="1" dirty="0" err="1">
                  <a:latin typeface="Times New Roman" pitchFamily="18" charset="0"/>
                </a:rPr>
                <a:t>SonicMQ</a:t>
              </a:r>
              <a:endParaRPr lang="en-US" sz="4000" dirty="0"/>
            </a:p>
          </p:txBody>
        </p:sp>
        <p:sp>
          <p:nvSpPr>
            <p:cNvPr id="14" name="Rectangle 13"/>
            <p:cNvSpPr>
              <a:spLocks noChangeArrowheads="1"/>
            </p:cNvSpPr>
            <p:nvPr/>
          </p:nvSpPr>
          <p:spPr bwMode="auto">
            <a:xfrm>
              <a:off x="6527" y="8968"/>
              <a:ext cx="288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1600" i="1" dirty="0">
                  <a:latin typeface="Times New Roman" pitchFamily="18" charset="0"/>
                </a:rPr>
                <a:t>BizTalk, TIBCO </a:t>
              </a:r>
              <a:r>
                <a:rPr lang="en-US" sz="1600" i="1" dirty="0" err="1">
                  <a:latin typeface="Times New Roman" pitchFamily="18" charset="0"/>
                </a:rPr>
                <a:t>StaffWare</a:t>
              </a:r>
              <a:r>
                <a:rPr lang="en-US" sz="1600" i="1" dirty="0">
                  <a:latin typeface="Times New Roman" pitchFamily="18" charset="0"/>
                </a:rPr>
                <a:t>, </a:t>
              </a:r>
              <a:r>
                <a:rPr lang="en-US" sz="1600" i="1" dirty="0" err="1">
                  <a:latin typeface="Times New Roman" pitchFamily="18" charset="0"/>
                </a:rPr>
                <a:t>ActiveBPEL</a:t>
              </a:r>
              <a:endParaRPr lang="en-US" sz="4000" dirty="0"/>
            </a:p>
          </p:txBody>
        </p:sp>
      </p:grpSp>
    </p:spTree>
    <p:extLst>
      <p:ext uri="{BB962C8B-B14F-4D97-AF65-F5344CB8AC3E}">
        <p14:creationId xmlns:p14="http://schemas.microsoft.com/office/powerpoint/2010/main" val="39922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J2EE Application Server</a:t>
            </a:r>
          </a:p>
        </p:txBody>
      </p:sp>
      <p:sp>
        <p:nvSpPr>
          <p:cNvPr id="3" name="Content Placeholder 2"/>
          <p:cNvSpPr>
            <a:spLocks noGrp="1"/>
          </p:cNvSpPr>
          <p:nvPr>
            <p:ph idx="1"/>
          </p:nvPr>
        </p:nvSpPr>
        <p:spPr/>
        <p:txBody>
          <a:bodyPr>
            <a:normAutofit/>
          </a:bodyPr>
          <a:lstStyle/>
          <a:p>
            <a:r>
              <a:rPr lang="en-US" dirty="0"/>
              <a:t>In J2EE, the application server container provides the execution environment for the J2EE-specific components</a:t>
            </a:r>
          </a:p>
          <a:p>
            <a:pPr lvl="1"/>
            <a:r>
              <a:rPr lang="en-US" dirty="0"/>
              <a:t>EJBs</a:t>
            </a:r>
          </a:p>
          <a:p>
            <a:pPr lvl="1"/>
            <a:r>
              <a:rPr lang="en-US" dirty="0"/>
              <a:t>Message-driven beans</a:t>
            </a:r>
          </a:p>
          <a:p>
            <a:pPr lvl="1"/>
            <a:r>
              <a:rPr lang="en-US" dirty="0"/>
              <a:t>Connectors</a:t>
            </a:r>
          </a:p>
          <a:p>
            <a:r>
              <a:rPr lang="en-US" dirty="0"/>
              <a:t>Container provides additional services for hosted components</a:t>
            </a:r>
          </a:p>
          <a:p>
            <a:pPr lvl="1"/>
            <a:r>
              <a:rPr lang="en-US" dirty="0"/>
              <a:t>Transactions</a:t>
            </a:r>
          </a:p>
          <a:p>
            <a:pPr lvl="1"/>
            <a:r>
              <a:rPr lang="en-US" dirty="0"/>
              <a:t>Security</a:t>
            </a:r>
          </a:p>
          <a:p>
            <a:pPr lvl="1"/>
            <a:r>
              <a:rPr lang="en-US" dirty="0"/>
              <a:t>Directory</a:t>
            </a:r>
          </a:p>
          <a:p>
            <a:pPr lvl="1"/>
            <a:r>
              <a:rPr lang="en-US" dirty="0"/>
              <a:t>Threading</a:t>
            </a:r>
          </a:p>
          <a:p>
            <a:pPr lvl="1"/>
            <a:r>
              <a:rPr lang="en-US" dirty="0"/>
              <a:t>Connection pooling</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30</a:t>
            </a:fld>
            <a:endParaRPr lang="en-US"/>
          </a:p>
        </p:txBody>
      </p:sp>
    </p:spTree>
    <p:extLst>
      <p:ext uri="{BB962C8B-B14F-4D97-AF65-F5344CB8AC3E}">
        <p14:creationId xmlns:p14="http://schemas.microsoft.com/office/powerpoint/2010/main" val="356812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EE introduction</a:t>
            </a:r>
          </a:p>
        </p:txBody>
      </p:sp>
      <p:sp>
        <p:nvSpPr>
          <p:cNvPr id="3" name="Content Placeholder 2"/>
          <p:cNvSpPr>
            <a:spLocks noGrp="1"/>
          </p:cNvSpPr>
          <p:nvPr>
            <p:ph idx="1"/>
          </p:nvPr>
        </p:nvSpPr>
        <p:spPr/>
        <p:txBody>
          <a:bodyPr/>
          <a:lstStyle/>
          <a:p>
            <a:r>
              <a:rPr lang="en-US" dirty="0"/>
              <a:t>Java EE is designed to support applications that implement enterprise services for customers, employees, suppliers, partners, and others who make demands on or contributions to the enterprise. </a:t>
            </a:r>
          </a:p>
          <a:p>
            <a:r>
              <a:rPr lang="en-US" dirty="0"/>
              <a:t>Such applications are inherently complex, potentially accessing data from a variety of sources and distributing applications to a variety of clients.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31</a:t>
            </a:fld>
            <a:endParaRPr lang="en-US"/>
          </a:p>
        </p:txBody>
      </p:sp>
    </p:spTree>
    <p:extLst>
      <p:ext uri="{BB962C8B-B14F-4D97-AF65-F5344CB8AC3E}">
        <p14:creationId xmlns:p14="http://schemas.microsoft.com/office/powerpoint/2010/main" val="20128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EE introduction (cont.)</a:t>
            </a:r>
          </a:p>
        </p:txBody>
      </p:sp>
      <p:sp>
        <p:nvSpPr>
          <p:cNvPr id="3" name="Content Placeholder 2"/>
          <p:cNvSpPr>
            <a:spLocks noGrp="1"/>
          </p:cNvSpPr>
          <p:nvPr>
            <p:ph idx="1"/>
          </p:nvPr>
        </p:nvSpPr>
        <p:spPr/>
        <p:txBody>
          <a:bodyPr/>
          <a:lstStyle/>
          <a:p>
            <a:r>
              <a:rPr lang="en-US" dirty="0"/>
              <a:t>The Java EE application model defines an architecture for implementing services as multitier applications that deliver the scalability, accessibility, and manageability needed by enterprise-level applications. This model partitions the work needed to implement a multitier service into the following parts:</a:t>
            </a:r>
          </a:p>
          <a:p>
            <a:pPr lvl="1"/>
            <a:r>
              <a:rPr lang="en-US" dirty="0"/>
              <a:t>The business and presentation logic to be implemented by the developer</a:t>
            </a:r>
          </a:p>
          <a:p>
            <a:pPr lvl="1"/>
            <a:r>
              <a:rPr lang="en-US" dirty="0"/>
              <a:t>The standard system services provided by the Java EE platform</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32</a:t>
            </a:fld>
            <a:endParaRPr lang="en-US"/>
          </a:p>
        </p:txBody>
      </p:sp>
    </p:spTree>
    <p:extLst>
      <p:ext uri="{BB962C8B-B14F-4D97-AF65-F5344CB8AC3E}">
        <p14:creationId xmlns:p14="http://schemas.microsoft.com/office/powerpoint/2010/main" val="301891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a:t>
            </a:r>
            <a:r>
              <a:rPr lang="en-US" dirty="0" err="1"/>
              <a:t>Multitiered</a:t>
            </a:r>
            <a:r>
              <a:rPr lang="en-US" dirty="0"/>
              <a:t> Applications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33</a:t>
            </a:fld>
            <a:endParaRPr lang="en-US"/>
          </a:p>
        </p:txBody>
      </p:sp>
      <p:pic>
        <p:nvPicPr>
          <p:cNvPr id="5" name="Picture 2" descr="Diagram of multitiered application structure, including client tier, web tier, business tier, and EIS t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536" y="1635205"/>
            <a:ext cx="6324600" cy="4349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57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communication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34</a:t>
            </a:fld>
            <a:endParaRPr lang="en-US"/>
          </a:p>
        </p:txBody>
      </p:sp>
      <p:pic>
        <p:nvPicPr>
          <p:cNvPr id="5" name="Picture 4"/>
          <p:cNvPicPr>
            <a:picLocks noChangeAspect="1"/>
          </p:cNvPicPr>
          <p:nvPr/>
        </p:nvPicPr>
        <p:blipFill>
          <a:blip r:embed="rId2"/>
          <a:stretch>
            <a:fillRect/>
          </a:stretch>
        </p:blipFill>
        <p:spPr>
          <a:xfrm>
            <a:off x="1371600" y="1732469"/>
            <a:ext cx="7733032" cy="4515931"/>
          </a:xfrm>
          <a:prstGeom prst="rect">
            <a:avLst/>
          </a:prstGeom>
        </p:spPr>
      </p:pic>
    </p:spTree>
    <p:extLst>
      <p:ext uri="{BB962C8B-B14F-4D97-AF65-F5344CB8AC3E}">
        <p14:creationId xmlns:p14="http://schemas.microsoft.com/office/powerpoint/2010/main" val="260583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Tier and Java EE Applications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35</a:t>
            </a:fld>
            <a:endParaRPr lang="en-US"/>
          </a:p>
        </p:txBody>
      </p:sp>
      <p:pic>
        <p:nvPicPr>
          <p:cNvPr id="5" name="Content Placeholder 4"/>
          <p:cNvPicPr>
            <a:picLocks noChangeAspect="1"/>
          </p:cNvPicPr>
          <p:nvPr/>
        </p:nvPicPr>
        <p:blipFill>
          <a:blip r:embed="rId2"/>
          <a:stretch>
            <a:fillRect/>
          </a:stretch>
        </p:blipFill>
        <p:spPr>
          <a:xfrm>
            <a:off x="2372141" y="1455740"/>
            <a:ext cx="6145389" cy="5105400"/>
          </a:xfrm>
          <a:prstGeom prst="rect">
            <a:avLst/>
          </a:prstGeom>
        </p:spPr>
      </p:pic>
    </p:spTree>
    <p:extLst>
      <p:ext uri="{BB962C8B-B14F-4D97-AF65-F5344CB8AC3E}">
        <p14:creationId xmlns:p14="http://schemas.microsoft.com/office/powerpoint/2010/main" val="266258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and EIS Tiers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36</a:t>
            </a:fld>
            <a:endParaRPr lang="en-US"/>
          </a:p>
        </p:txBody>
      </p:sp>
      <p:pic>
        <p:nvPicPr>
          <p:cNvPr id="5" name="Content Placeholder 4"/>
          <p:cNvPicPr>
            <a:picLocks noChangeAspect="1"/>
          </p:cNvPicPr>
          <p:nvPr/>
        </p:nvPicPr>
        <p:blipFill>
          <a:blip r:embed="rId2"/>
          <a:stretch>
            <a:fillRect/>
          </a:stretch>
        </p:blipFill>
        <p:spPr>
          <a:xfrm>
            <a:off x="3048000" y="1333500"/>
            <a:ext cx="5245946" cy="5365172"/>
          </a:xfrm>
          <a:prstGeom prst="rect">
            <a:avLst/>
          </a:prstGeom>
        </p:spPr>
      </p:pic>
    </p:spTree>
    <p:extLst>
      <p:ext uri="{BB962C8B-B14F-4D97-AF65-F5344CB8AC3E}">
        <p14:creationId xmlns:p14="http://schemas.microsoft.com/office/powerpoint/2010/main" val="187977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EE Server and Containers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37</a:t>
            </a:fld>
            <a:endParaRPr lang="en-US"/>
          </a:p>
        </p:txBody>
      </p:sp>
      <p:pic>
        <p:nvPicPr>
          <p:cNvPr id="5" name="Content Placeholder 4"/>
          <p:cNvPicPr>
            <a:picLocks noChangeAspect="1"/>
          </p:cNvPicPr>
          <p:nvPr/>
        </p:nvPicPr>
        <p:blipFill>
          <a:blip r:embed="rId3"/>
          <a:stretch>
            <a:fillRect/>
          </a:stretch>
        </p:blipFill>
        <p:spPr>
          <a:xfrm>
            <a:off x="2821863" y="1356306"/>
            <a:ext cx="5245946" cy="5365172"/>
          </a:xfrm>
          <a:prstGeom prst="rect">
            <a:avLst/>
          </a:prstGeom>
        </p:spPr>
      </p:pic>
    </p:spTree>
    <p:extLst>
      <p:ext uri="{BB962C8B-B14F-4D97-AF65-F5344CB8AC3E}">
        <p14:creationId xmlns:p14="http://schemas.microsoft.com/office/powerpoint/2010/main" val="337885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EE Containers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38</a:t>
            </a:fld>
            <a:endParaRPr lang="en-US"/>
          </a:p>
        </p:txBody>
      </p:sp>
      <p:pic>
        <p:nvPicPr>
          <p:cNvPr id="5" name="Content Placeholder 4"/>
          <p:cNvPicPr>
            <a:picLocks noChangeAspect="1"/>
          </p:cNvPicPr>
          <p:nvPr/>
        </p:nvPicPr>
        <p:blipFill>
          <a:blip r:embed="rId2"/>
          <a:stretch>
            <a:fillRect/>
          </a:stretch>
        </p:blipFill>
        <p:spPr>
          <a:xfrm>
            <a:off x="1676400" y="1909762"/>
            <a:ext cx="7239000" cy="3800475"/>
          </a:xfrm>
          <a:prstGeom prst="rect">
            <a:avLst/>
          </a:prstGeom>
        </p:spPr>
      </p:pic>
    </p:spTree>
    <p:extLst>
      <p:ext uri="{BB962C8B-B14F-4D97-AF65-F5344CB8AC3E}">
        <p14:creationId xmlns:p14="http://schemas.microsoft.com/office/powerpoint/2010/main" val="341453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a:t>
            </a:r>
          </a:p>
        </p:txBody>
      </p:sp>
      <p:sp>
        <p:nvSpPr>
          <p:cNvPr id="3" name="Content Placeholder 2"/>
          <p:cNvSpPr>
            <a:spLocks noGrp="1"/>
          </p:cNvSpPr>
          <p:nvPr>
            <p:ph idx="1"/>
          </p:nvPr>
        </p:nvSpPr>
        <p:spPr/>
        <p:txBody>
          <a:bodyPr/>
          <a:lstStyle/>
          <a:p>
            <a:r>
              <a:rPr lang="en-US" dirty="0"/>
              <a:t>Model View Controller (MVC) is a software architecture pattern, commonly used to implement user interfaces: it is therefore a popular choice for architecting Web applications. </a:t>
            </a:r>
          </a:p>
          <a:p>
            <a:r>
              <a:rPr lang="en-US" dirty="0"/>
              <a:t>In general, it separates out the application logic into three separate parts, promoting modularity and ease of collaboration and reuse. It also makes applications more flexible and welcoming to iterations.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39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657600"/>
            <a:ext cx="4572012" cy="3429009"/>
          </a:xfrm>
          <a:prstGeom prst="rect">
            <a:avLst/>
          </a:prstGeom>
        </p:spPr>
      </p:pic>
    </p:spTree>
    <p:extLst>
      <p:ext uri="{BB962C8B-B14F-4D97-AF65-F5344CB8AC3E}">
        <p14:creationId xmlns:p14="http://schemas.microsoft.com/office/powerpoint/2010/main" val="99901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Architectural Design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77463977"/>
              </p:ext>
            </p:extLst>
          </p:nvPr>
        </p:nvGraphicFramePr>
        <p:xfrm>
          <a:off x="311978" y="1749552"/>
          <a:ext cx="10328313" cy="4481894"/>
        </p:xfrm>
        <a:graphic>
          <a:graphicData uri="http://schemas.openxmlformats.org/drawingml/2006/table">
            <a:tbl>
              <a:tblPr firstRow="1" firstCol="1" bandRow="1">
                <a:tableStyleId>{BDBED569-4797-4DF1-A0F4-6AAB3CD982D8}</a:tableStyleId>
              </a:tblPr>
              <a:tblGrid>
                <a:gridCol w="2241804">
                  <a:extLst>
                    <a:ext uri="{9D8B030D-6E8A-4147-A177-3AD203B41FA5}">
                      <a16:colId xmlns:a16="http://schemas.microsoft.com/office/drawing/2014/main" val="291877771"/>
                    </a:ext>
                  </a:extLst>
                </a:gridCol>
                <a:gridCol w="2856419">
                  <a:extLst>
                    <a:ext uri="{9D8B030D-6E8A-4147-A177-3AD203B41FA5}">
                      <a16:colId xmlns:a16="http://schemas.microsoft.com/office/drawing/2014/main" val="97656765"/>
                    </a:ext>
                  </a:extLst>
                </a:gridCol>
                <a:gridCol w="5230090">
                  <a:extLst>
                    <a:ext uri="{9D8B030D-6E8A-4147-A177-3AD203B41FA5}">
                      <a16:colId xmlns:a16="http://schemas.microsoft.com/office/drawing/2014/main" val="1493332286"/>
                    </a:ext>
                  </a:extLst>
                </a:gridCol>
              </a:tblGrid>
              <a:tr h="111760">
                <a:tc>
                  <a:txBody>
                    <a:bodyPr/>
                    <a:lstStyle/>
                    <a:p>
                      <a:pPr algn="ctr">
                        <a:lnSpc>
                          <a:spcPct val="107000"/>
                        </a:lnSpc>
                        <a:spcAft>
                          <a:spcPts val="0"/>
                        </a:spcAft>
                      </a:pPr>
                      <a:r>
                        <a:rPr lang="en-US" sz="2000">
                          <a:effectLst/>
                        </a:rPr>
                        <a:t>Category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ctr">
                        <a:lnSpc>
                          <a:spcPct val="107000"/>
                        </a:lnSpc>
                        <a:spcAft>
                          <a:spcPts val="0"/>
                        </a:spcAft>
                      </a:pPr>
                      <a:r>
                        <a:rPr lang="en-US" sz="2000">
                          <a:effectLst/>
                        </a:rPr>
                        <a:t>Architectural Design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ctr">
                        <a:lnSpc>
                          <a:spcPct val="107000"/>
                        </a:lnSpc>
                        <a:spcAft>
                          <a:spcPts val="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1049611301"/>
                  </a:ext>
                </a:extLst>
              </a:tr>
              <a:tr h="558800">
                <a:tc rowSpan="2">
                  <a:txBody>
                    <a:bodyPr/>
                    <a:lstStyle/>
                    <a:p>
                      <a:pPr algn="just">
                        <a:lnSpc>
                          <a:spcPct val="107000"/>
                        </a:lnSpc>
                        <a:spcAft>
                          <a:spcPts val="0"/>
                        </a:spcAft>
                      </a:pPr>
                      <a:r>
                        <a:rPr lang="en-US" sz="2000" dirty="0">
                          <a:effectLst/>
                        </a:rPr>
                        <a:t>Communication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Message bus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Prescribes use of a software system that can receive and send messages using one or more communication channels.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3741745505"/>
                  </a:ext>
                </a:extLst>
              </a:tr>
              <a:tr h="558800">
                <a:tc vMerge="1">
                  <a:txBody>
                    <a:bodyPr/>
                    <a:lstStyle/>
                    <a:p>
                      <a:endParaRPr lang="en-US"/>
                    </a:p>
                  </a:txBody>
                  <a:tcPr/>
                </a:tc>
                <a:tc>
                  <a:txBody>
                    <a:bodyPr/>
                    <a:lstStyle/>
                    <a:p>
                      <a:pPr algn="just">
                        <a:lnSpc>
                          <a:spcPct val="107000"/>
                        </a:lnSpc>
                        <a:spcAft>
                          <a:spcPts val="0"/>
                        </a:spcAft>
                      </a:pPr>
                      <a:r>
                        <a:rPr lang="en-US" sz="2000">
                          <a:effectLst/>
                        </a:rPr>
                        <a:t>Service–Oriented Architecture (SOA)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Defines the applications that expose and consume functionality as a service using contracts and messages.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3395331006"/>
                  </a:ext>
                </a:extLst>
              </a:tr>
              <a:tr h="447040">
                <a:tc rowSpan="2">
                  <a:txBody>
                    <a:bodyPr/>
                    <a:lstStyle/>
                    <a:p>
                      <a:pPr algn="just">
                        <a:lnSpc>
                          <a:spcPct val="107000"/>
                        </a:lnSpc>
                        <a:spcAft>
                          <a:spcPts val="0"/>
                        </a:spcAft>
                      </a:pPr>
                      <a:r>
                        <a:rPr lang="en-US" sz="2000" dirty="0">
                          <a:effectLst/>
                        </a:rPr>
                        <a:t>Deployment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Client/server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Separate the system into two applications, where the client makes requests to the server.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2442451933"/>
                  </a:ext>
                </a:extLst>
              </a:tr>
              <a:tr h="558800">
                <a:tc vMerge="1">
                  <a:txBody>
                    <a:bodyPr/>
                    <a:lstStyle/>
                    <a:p>
                      <a:endParaRPr lang="en-US"/>
                    </a:p>
                  </a:txBody>
                  <a:tcPr/>
                </a:tc>
                <a:tc>
                  <a:txBody>
                    <a:bodyPr/>
                    <a:lstStyle/>
                    <a:p>
                      <a:pPr algn="just">
                        <a:lnSpc>
                          <a:spcPct val="107000"/>
                        </a:lnSpc>
                        <a:spcAft>
                          <a:spcPts val="0"/>
                        </a:spcAft>
                      </a:pPr>
                      <a:r>
                        <a:rPr lang="en-US" sz="2000">
                          <a:effectLst/>
                        </a:rPr>
                        <a:t>3-tier or N-tier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Separates the functionality into separate segments with each segment being a tier located on a physically separate computer.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2778374404"/>
                  </a:ext>
                </a:extLst>
              </a:tr>
            </a:tbl>
          </a:graphicData>
        </a:graphic>
      </p:graphicFrame>
    </p:spTree>
    <p:extLst>
      <p:ext uri="{BB962C8B-B14F-4D97-AF65-F5344CB8AC3E}">
        <p14:creationId xmlns:p14="http://schemas.microsoft.com/office/powerpoint/2010/main" val="85872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 (cont.)</a:t>
            </a:r>
          </a:p>
        </p:txBody>
      </p:sp>
      <p:sp>
        <p:nvSpPr>
          <p:cNvPr id="3" name="Content Placeholder 2"/>
          <p:cNvSpPr>
            <a:spLocks noGrp="1"/>
          </p:cNvSpPr>
          <p:nvPr>
            <p:ph idx="1"/>
          </p:nvPr>
        </p:nvSpPr>
        <p:spPr>
          <a:xfrm>
            <a:off x="249382" y="1371600"/>
            <a:ext cx="10390909" cy="5349878"/>
          </a:xfrm>
        </p:spPr>
        <p:txBody>
          <a:bodyPr>
            <a:normAutofit lnSpcReduction="10000"/>
          </a:bodyPr>
          <a:lstStyle/>
          <a:p>
            <a:pPr marL="0" indent="0">
              <a:buNone/>
            </a:pPr>
            <a:r>
              <a:rPr lang="en-US" dirty="0"/>
              <a:t>Model</a:t>
            </a:r>
          </a:p>
          <a:p>
            <a:r>
              <a:rPr lang="en-US" dirty="0"/>
              <a:t>The model defines what data the application should contain. If the state of this data changes, then the model will usually notify the view (so the display can change as needed) and sometimes the controller (if different logic is needed to control the updated view).</a:t>
            </a:r>
          </a:p>
          <a:p>
            <a:r>
              <a:rPr lang="en-US" dirty="0"/>
              <a:t>Going back to our shopping list app, the model would specify what data the list items should contain — item, price, etc. — and what list items are already present.</a:t>
            </a:r>
          </a:p>
          <a:p>
            <a:pPr marL="0" indent="0">
              <a:buNone/>
            </a:pPr>
            <a:r>
              <a:rPr lang="en-US" dirty="0"/>
              <a:t>View</a:t>
            </a:r>
          </a:p>
          <a:p>
            <a:r>
              <a:rPr lang="en-US" dirty="0"/>
              <a:t>The view defines how the app's data should be displayed.</a:t>
            </a:r>
          </a:p>
          <a:p>
            <a:r>
              <a:rPr lang="en-US" dirty="0"/>
              <a:t>In our shopping list app, the view would define how the list is presented to the user, and receive the data to display from the model.</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40</a:t>
            </a:fld>
            <a:endParaRPr lang="en-US"/>
          </a:p>
        </p:txBody>
      </p:sp>
    </p:spTree>
    <p:extLst>
      <p:ext uri="{BB962C8B-B14F-4D97-AF65-F5344CB8AC3E}">
        <p14:creationId xmlns:p14="http://schemas.microsoft.com/office/powerpoint/2010/main" val="296233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 (cont.)</a:t>
            </a:r>
          </a:p>
        </p:txBody>
      </p:sp>
      <p:sp>
        <p:nvSpPr>
          <p:cNvPr id="3" name="Content Placeholder 2"/>
          <p:cNvSpPr>
            <a:spLocks noGrp="1"/>
          </p:cNvSpPr>
          <p:nvPr>
            <p:ph idx="1"/>
          </p:nvPr>
        </p:nvSpPr>
        <p:spPr/>
        <p:txBody>
          <a:bodyPr>
            <a:normAutofit/>
          </a:bodyPr>
          <a:lstStyle/>
          <a:p>
            <a:pPr marL="0" indent="0">
              <a:buNone/>
            </a:pPr>
            <a:r>
              <a:rPr lang="en-US" dirty="0"/>
              <a:t>Controller</a:t>
            </a:r>
          </a:p>
          <a:p>
            <a:r>
              <a:rPr lang="en-US" dirty="0"/>
              <a:t>The controller contains logic that updates the model and/or view in response to input from the users of the application.</a:t>
            </a:r>
          </a:p>
          <a:p>
            <a:r>
              <a:rPr lang="en-US" dirty="0"/>
              <a:t>So for example, our shopping list could have input forms and buttons that allow us to add or delete items. These actions require the model to be updated, so the input is sent to the controller, which then manipulates the model as appropriate, which then sends updated data to the view.</a:t>
            </a:r>
          </a:p>
          <a:p>
            <a:endParaRPr 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41</a:t>
            </a:fld>
            <a:endParaRPr lang="en-US"/>
          </a:p>
        </p:txBody>
      </p:sp>
    </p:spTree>
    <p:extLst>
      <p:ext uri="{BB962C8B-B14F-4D97-AF65-F5344CB8AC3E}">
        <p14:creationId xmlns:p14="http://schemas.microsoft.com/office/powerpoint/2010/main" val="62640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 (cont.)</a:t>
            </a:r>
          </a:p>
        </p:txBody>
      </p:sp>
      <p:sp>
        <p:nvSpPr>
          <p:cNvPr id="3" name="Content Placeholder 2"/>
          <p:cNvSpPr>
            <a:spLocks noGrp="1"/>
          </p:cNvSpPr>
          <p:nvPr>
            <p:ph idx="1"/>
          </p:nvPr>
        </p:nvSpPr>
        <p:spPr/>
        <p:txBody>
          <a:bodyPr/>
          <a:lstStyle/>
          <a:p>
            <a:r>
              <a:rPr lang="en-US" dirty="0"/>
              <a:t>Execution Process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42</a:t>
            </a:fld>
            <a:endParaRPr lang="en-US"/>
          </a:p>
        </p:txBody>
      </p:sp>
      <p:pic>
        <p:nvPicPr>
          <p:cNvPr id="5" name="Picture 2" descr="http://psychopathya.files.wordpress.com/2010/02/mvc.jp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48540" y="2076450"/>
            <a:ext cx="4733059" cy="40533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5181600" y="2057400"/>
            <a:ext cx="5311074" cy="3046988"/>
          </a:xfrm>
          <a:prstGeom prst="rect">
            <a:avLst/>
          </a:prstGeom>
        </p:spPr>
        <p:txBody>
          <a:bodyPr wrap="square">
            <a:spAutoFit/>
          </a:bodyPr>
          <a:lstStyle/>
          <a:p>
            <a:pPr algn="just"/>
            <a:r>
              <a:rPr lang="en-US" dirty="0"/>
              <a:t>Controller – Mediates input and commands for the model or view</a:t>
            </a:r>
          </a:p>
          <a:p>
            <a:pPr algn="just"/>
            <a:endParaRPr lang="en-US" dirty="0"/>
          </a:p>
          <a:p>
            <a:pPr algn="just"/>
            <a:r>
              <a:rPr lang="en-US" dirty="0"/>
              <a:t>Model – Application data, business rules, logic, and functions.</a:t>
            </a:r>
          </a:p>
          <a:p>
            <a:pPr algn="just"/>
            <a:endParaRPr lang="en-US" dirty="0"/>
          </a:p>
          <a:p>
            <a:pPr algn="just"/>
            <a:r>
              <a:rPr lang="en-US" dirty="0"/>
              <a:t>View – Output and representation of data</a:t>
            </a:r>
          </a:p>
        </p:txBody>
      </p:sp>
    </p:spTree>
    <p:extLst>
      <p:ext uri="{BB962C8B-B14F-4D97-AF65-F5344CB8AC3E}">
        <p14:creationId xmlns:p14="http://schemas.microsoft.com/office/powerpoint/2010/main" val="65594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framework</a:t>
            </a:r>
          </a:p>
        </p:txBody>
      </p:sp>
      <p:sp>
        <p:nvSpPr>
          <p:cNvPr id="3" name="Content Placeholder 2"/>
          <p:cNvSpPr>
            <a:spLocks noGrp="1"/>
          </p:cNvSpPr>
          <p:nvPr>
            <p:ph idx="1"/>
          </p:nvPr>
        </p:nvSpPr>
        <p:spPr/>
        <p:txBody>
          <a:bodyPr/>
          <a:lstStyle/>
          <a:p>
            <a:r>
              <a:rPr lang="en-US" dirty="0"/>
              <a:t>PHP: </a:t>
            </a:r>
            <a:r>
              <a:rPr lang="en-US" dirty="0" err="1"/>
              <a:t>CakePHP</a:t>
            </a:r>
            <a:r>
              <a:rPr lang="en-US" dirty="0"/>
              <a:t>, </a:t>
            </a:r>
            <a:r>
              <a:rPr lang="en-US" dirty="0" err="1"/>
              <a:t>CodeIgniter</a:t>
            </a:r>
            <a:r>
              <a:rPr lang="en-US" dirty="0"/>
              <a:t>, </a:t>
            </a:r>
            <a:r>
              <a:rPr lang="en-US" dirty="0" err="1"/>
              <a:t>Laravel</a:t>
            </a:r>
            <a:endParaRPr lang="en-US" dirty="0"/>
          </a:p>
          <a:p>
            <a:r>
              <a:rPr lang="en-US" dirty="0"/>
              <a:t>Java: </a:t>
            </a:r>
            <a:r>
              <a:rPr lang="en-US" dirty="0">
                <a:solidFill>
                  <a:srgbClr val="002060"/>
                </a:solidFill>
              </a:rPr>
              <a:t>Spring Web MVC</a:t>
            </a:r>
            <a:r>
              <a:rPr lang="en-US" dirty="0"/>
              <a:t>, </a:t>
            </a:r>
            <a:r>
              <a:rPr lang="en-US" dirty="0" err="1">
                <a:solidFill>
                  <a:srgbClr val="002060"/>
                </a:solidFill>
              </a:rPr>
              <a:t>JavaServer</a:t>
            </a:r>
            <a:r>
              <a:rPr lang="en-US" dirty="0">
                <a:solidFill>
                  <a:srgbClr val="002060"/>
                </a:solidFill>
              </a:rPr>
              <a:t> Faces </a:t>
            </a:r>
            <a:r>
              <a:rPr lang="en-US" dirty="0"/>
              <a:t>(JSFs)</a:t>
            </a:r>
          </a:p>
          <a:p>
            <a:r>
              <a:rPr lang="en-US" dirty="0"/>
              <a:t>Perl: Catalyst, Dancer</a:t>
            </a:r>
          </a:p>
          <a:p>
            <a:r>
              <a:rPr lang="en-US" dirty="0"/>
              <a:t>Python: Django, Flask, </a:t>
            </a:r>
            <a:r>
              <a:rPr lang="en-US" dirty="0" err="1"/>
              <a:t>Grok</a:t>
            </a:r>
            <a:endParaRPr lang="en-US" dirty="0"/>
          </a:p>
          <a:p>
            <a:r>
              <a:rPr lang="en-US" dirty="0"/>
              <a:t>Ruby: Ruby on Rails, Camping, Nitro, Sinatra</a:t>
            </a:r>
          </a:p>
          <a:p>
            <a:r>
              <a:rPr lang="en-US" dirty="0"/>
              <a:t>JavaScript: AngularJS, </a:t>
            </a:r>
            <a:r>
              <a:rPr lang="en-US" dirty="0" err="1"/>
              <a:t>JavaScriptMVC</a:t>
            </a:r>
            <a:r>
              <a:rPr lang="en-US" dirty="0"/>
              <a:t>, Spine</a:t>
            </a:r>
          </a:p>
          <a:p>
            <a:r>
              <a:rPr lang="en-US" dirty="0">
                <a:solidFill>
                  <a:srgbClr val="002060"/>
                </a:solidFill>
              </a:rPr>
              <a:t>ASP.NET MVC </a:t>
            </a:r>
            <a:r>
              <a:rPr lang="en-US" dirty="0"/>
              <a:t>(.NET Framework)</a:t>
            </a:r>
          </a:p>
          <a:p>
            <a:pPr lvl="1"/>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43</a:t>
            </a:fld>
            <a:endParaRPr lang="en-US"/>
          </a:p>
        </p:txBody>
      </p:sp>
    </p:spTree>
    <p:extLst>
      <p:ext uri="{BB962C8B-B14F-4D97-AF65-F5344CB8AC3E}">
        <p14:creationId xmlns:p14="http://schemas.microsoft.com/office/powerpoint/2010/main" val="148303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architecture (cont.)</a:t>
            </a:r>
          </a:p>
        </p:txBody>
      </p:sp>
      <p:sp>
        <p:nvSpPr>
          <p:cNvPr id="3" name="Content Placeholder 2"/>
          <p:cNvSpPr>
            <a:spLocks noGrp="1"/>
          </p:cNvSpPr>
          <p:nvPr>
            <p:ph idx="1"/>
          </p:nvPr>
        </p:nvSpPr>
        <p:spPr/>
        <p:txBody>
          <a:bodyPr/>
          <a:lstStyle/>
          <a:p>
            <a:pPr marL="0" indent="0">
              <a:buNone/>
            </a:pPr>
            <a:r>
              <a:rPr lang="en-US" dirty="0"/>
              <a:t>ASP.NET MVC</a:t>
            </a:r>
          </a:p>
          <a:p>
            <a:r>
              <a:rPr lang="en-US" dirty="0"/>
              <a:t>Runs on top of ASP.NET</a:t>
            </a:r>
          </a:p>
          <a:p>
            <a:pPr lvl="1"/>
            <a:r>
              <a:rPr lang="en-US" dirty="0"/>
              <a:t>Not a replacement for Web Forms</a:t>
            </a:r>
          </a:p>
          <a:p>
            <a:pPr lvl="1"/>
            <a:r>
              <a:rPr lang="en-US" dirty="0"/>
              <a:t>Leverage the benefits of ASP.NET</a:t>
            </a:r>
          </a:p>
          <a:p>
            <a:r>
              <a:rPr lang="en-US" dirty="0"/>
              <a:t>Embrace the Web</a:t>
            </a:r>
          </a:p>
          <a:p>
            <a:pPr lvl="1"/>
            <a:r>
              <a:rPr lang="en-US" dirty="0"/>
              <a:t>SEO-friendly URLs, HTML 5, SPA</a:t>
            </a:r>
          </a:p>
          <a:p>
            <a:pPr lvl="1"/>
            <a:r>
              <a:rPr lang="en-US" dirty="0"/>
              <a:t>Adopt REST concepts</a:t>
            </a:r>
          </a:p>
          <a:p>
            <a:r>
              <a:rPr lang="en-US" dirty="0"/>
              <a:t>Uses MVC pattern</a:t>
            </a:r>
          </a:p>
          <a:p>
            <a:pPr lvl="1"/>
            <a:r>
              <a:rPr lang="en-US" dirty="0"/>
              <a:t>Conventions and Guidance</a:t>
            </a:r>
          </a:p>
          <a:p>
            <a:pPr lvl="1"/>
            <a:r>
              <a:rPr lang="en-US" dirty="0"/>
              <a:t>Separation of concerns</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44</a:t>
            </a:fld>
            <a:endParaRPr lang="en-US"/>
          </a:p>
        </p:txBody>
      </p:sp>
    </p:spTree>
    <p:extLst>
      <p:ext uri="{BB962C8B-B14F-4D97-AF65-F5344CB8AC3E}">
        <p14:creationId xmlns:p14="http://schemas.microsoft.com/office/powerpoint/2010/main" val="185218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framework (cont.)</a:t>
            </a:r>
          </a:p>
        </p:txBody>
      </p:sp>
      <p:sp>
        <p:nvSpPr>
          <p:cNvPr id="3" name="Content Placeholder 2"/>
          <p:cNvSpPr>
            <a:spLocks noGrp="1"/>
          </p:cNvSpPr>
          <p:nvPr>
            <p:ph idx="1"/>
          </p:nvPr>
        </p:nvSpPr>
        <p:spPr/>
        <p:txBody>
          <a:bodyPr/>
          <a:lstStyle/>
          <a:p>
            <a:r>
              <a:rPr lang="en-US" dirty="0"/>
              <a:t>ASP.NET MVC (cont.)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45</a:t>
            </a:fld>
            <a:endParaRPr lang="en-US"/>
          </a:p>
        </p:txBody>
      </p:sp>
      <p:grpSp>
        <p:nvGrpSpPr>
          <p:cNvPr id="5" name="Group 4"/>
          <p:cNvGrpSpPr/>
          <p:nvPr/>
        </p:nvGrpSpPr>
        <p:grpSpPr>
          <a:xfrm>
            <a:off x="381000" y="1800989"/>
            <a:ext cx="9800164" cy="5209411"/>
            <a:chOff x="581784" y="1062336"/>
            <a:chExt cx="9800164" cy="5209411"/>
          </a:xfrm>
        </p:grpSpPr>
        <p:sp>
          <p:nvSpPr>
            <p:cNvPr id="6" name="Right Arrow 5"/>
            <p:cNvSpPr/>
            <p:nvPr/>
          </p:nvSpPr>
          <p:spPr>
            <a:xfrm>
              <a:off x="2055813" y="1219200"/>
              <a:ext cx="2264253" cy="1066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9525">
                    <a:solidFill>
                      <a:schemeClr val="bg1"/>
                    </a:solidFill>
                    <a:prstDash val="solid"/>
                  </a:ln>
                  <a:solidFill>
                    <a:srgbClr val="002060"/>
                  </a:solidFill>
                </a:rPr>
                <a:t>/Users/Ivo/</a:t>
              </a:r>
            </a:p>
          </p:txBody>
        </p:sp>
        <p:sp>
          <p:nvSpPr>
            <p:cNvPr id="7" name="Rounded Rectangle 6"/>
            <p:cNvSpPr/>
            <p:nvPr/>
          </p:nvSpPr>
          <p:spPr>
            <a:xfrm>
              <a:off x="5103812" y="3008241"/>
              <a:ext cx="2599766" cy="1066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9525">
                    <a:solidFill>
                      <a:schemeClr val="bg1"/>
                    </a:solidFill>
                    <a:prstDash val="solid"/>
                  </a:ln>
                  <a:solidFill>
                    <a:srgbClr val="002060"/>
                  </a:solidFill>
                </a:rPr>
                <a:t>Controller</a:t>
              </a:r>
            </a:p>
            <a:p>
              <a:pPr algn="ctr"/>
              <a:r>
                <a:rPr lang="en-US" b="1" dirty="0">
                  <a:ln w="9525">
                    <a:solidFill>
                      <a:schemeClr val="bg1"/>
                    </a:solidFill>
                    <a:prstDash val="solid"/>
                  </a:ln>
                  <a:solidFill>
                    <a:srgbClr val="002060"/>
                  </a:solidFill>
                </a:rPr>
                <a:t>(C# class)</a:t>
              </a:r>
            </a:p>
          </p:txBody>
        </p:sp>
        <p:sp>
          <p:nvSpPr>
            <p:cNvPr id="8" name="Rectangle 7"/>
            <p:cNvSpPr/>
            <p:nvPr/>
          </p:nvSpPr>
          <p:spPr>
            <a:xfrm>
              <a:off x="581784" y="1062336"/>
              <a:ext cx="3226628" cy="461665"/>
            </a:xfrm>
            <a:prstGeom prst="rect">
              <a:avLst/>
            </a:prstGeom>
            <a:noFill/>
          </p:spPr>
          <p:txBody>
            <a:bodyPr wrap="square" lIns="91440" tIns="45720" rIns="91440" bIns="45720">
              <a:spAutoFit/>
            </a:bodyPr>
            <a:lstStyle/>
            <a:p>
              <a:pPr algn="ctr"/>
              <a:r>
                <a:rPr lang="en-US" b="1" dirty="0">
                  <a:ln w="9525">
                    <a:solidFill>
                      <a:schemeClr val="bg1"/>
                    </a:solidFill>
                    <a:prstDash val="solid"/>
                  </a:ln>
                  <a:solidFill>
                    <a:srgbClr val="002060"/>
                  </a:solidFill>
                </a:rPr>
                <a:t>HTTP Request</a:t>
              </a:r>
            </a:p>
          </p:txBody>
        </p:sp>
        <p:sp>
          <p:nvSpPr>
            <p:cNvPr id="9" name="Rounded Rectangle 8"/>
            <p:cNvSpPr/>
            <p:nvPr/>
          </p:nvSpPr>
          <p:spPr>
            <a:xfrm>
              <a:off x="6486782" y="1115631"/>
              <a:ext cx="3341430" cy="12312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9525">
                    <a:solidFill>
                      <a:schemeClr val="bg1"/>
                    </a:solidFill>
                    <a:prstDash val="solid"/>
                  </a:ln>
                  <a:solidFill>
                    <a:srgbClr val="002060"/>
                  </a:solidFill>
                </a:rPr>
                <a:t>ASP.NET MVC Routing engine</a:t>
              </a:r>
            </a:p>
          </p:txBody>
        </p:sp>
        <p:sp>
          <p:nvSpPr>
            <p:cNvPr id="10" name="Down Arrow 9"/>
            <p:cNvSpPr/>
            <p:nvPr/>
          </p:nvSpPr>
          <p:spPr>
            <a:xfrm rot="1213933">
              <a:off x="6306367" y="2350777"/>
              <a:ext cx="360830" cy="68167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rgbClr val="002060"/>
                </a:solidFill>
              </a:endParaRPr>
            </a:p>
          </p:txBody>
        </p:sp>
        <p:sp>
          <p:nvSpPr>
            <p:cNvPr id="11" name="Rounded Rectangle 10"/>
            <p:cNvSpPr/>
            <p:nvPr/>
          </p:nvSpPr>
          <p:spPr>
            <a:xfrm>
              <a:off x="7847012" y="5105400"/>
              <a:ext cx="2362200" cy="11663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9525">
                    <a:solidFill>
                      <a:schemeClr val="bg1"/>
                    </a:solidFill>
                    <a:prstDash val="solid"/>
                  </a:ln>
                  <a:solidFill>
                    <a:srgbClr val="002060"/>
                  </a:solidFill>
                </a:rPr>
                <a:t>Model (POCO)</a:t>
              </a:r>
            </a:p>
          </p:txBody>
        </p:sp>
        <p:sp>
          <p:nvSpPr>
            <p:cNvPr id="12" name="Rounded Rectangle 11"/>
            <p:cNvSpPr/>
            <p:nvPr/>
          </p:nvSpPr>
          <p:spPr>
            <a:xfrm>
              <a:off x="2132012" y="5105400"/>
              <a:ext cx="2801470" cy="11663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9525">
                    <a:solidFill>
                      <a:schemeClr val="bg1"/>
                    </a:solidFill>
                    <a:prstDash val="solid"/>
                  </a:ln>
                  <a:solidFill>
                    <a:srgbClr val="002060"/>
                  </a:solidFill>
                </a:rPr>
                <a:t>View engine</a:t>
              </a:r>
            </a:p>
            <a:p>
              <a:pPr algn="ctr"/>
              <a:r>
                <a:rPr lang="en-US" b="1" dirty="0">
                  <a:ln w="9525">
                    <a:solidFill>
                      <a:schemeClr val="bg1"/>
                    </a:solidFill>
                    <a:prstDash val="solid"/>
                  </a:ln>
                  <a:solidFill>
                    <a:srgbClr val="002060"/>
                  </a:solidFill>
                </a:rPr>
                <a:t>(Razor)</a:t>
              </a:r>
            </a:p>
          </p:txBody>
        </p:sp>
        <p:sp>
          <p:nvSpPr>
            <p:cNvPr id="13" name="Left Arrow 12"/>
            <p:cNvSpPr/>
            <p:nvPr/>
          </p:nvSpPr>
          <p:spPr>
            <a:xfrm rot="10800000">
              <a:off x="5085882" y="5428601"/>
              <a:ext cx="2617696"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rgbClr val="002060"/>
                </a:solidFill>
              </a:endParaRPr>
            </a:p>
          </p:txBody>
        </p:sp>
        <p:sp>
          <p:nvSpPr>
            <p:cNvPr id="14" name="Action Button: Home 13">
              <a:hlinkClick r:id="" action="ppaction://noaction" highlightClick="1"/>
            </p:cNvPr>
            <p:cNvSpPr/>
            <p:nvPr/>
          </p:nvSpPr>
          <p:spPr>
            <a:xfrm>
              <a:off x="2055812" y="2295526"/>
              <a:ext cx="914400" cy="725559"/>
            </a:xfrm>
            <a:prstGeom prst="actionButtonHom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dirty="0">
                <a:ln w="9525">
                  <a:solidFill>
                    <a:schemeClr val="bg1"/>
                  </a:solidFill>
                  <a:prstDash val="solid"/>
                </a:ln>
                <a:solidFill>
                  <a:srgbClr val="002060"/>
                </a:solidFill>
              </a:endParaRPr>
            </a:p>
          </p:txBody>
        </p:sp>
        <p:sp>
          <p:nvSpPr>
            <p:cNvPr id="15" name="Rectangle 14"/>
            <p:cNvSpPr/>
            <p:nvPr/>
          </p:nvSpPr>
          <p:spPr>
            <a:xfrm>
              <a:off x="2055812" y="2981326"/>
              <a:ext cx="914400" cy="461665"/>
            </a:xfrm>
            <a:prstGeom prst="rect">
              <a:avLst/>
            </a:prstGeom>
            <a:noFill/>
          </p:spPr>
          <p:txBody>
            <a:bodyPr wrap="square" lIns="91440" tIns="45720" rIns="91440" bIns="45720">
              <a:spAutoFit/>
            </a:bodyPr>
            <a:lstStyle/>
            <a:p>
              <a:pPr algn="ctr"/>
              <a:r>
                <a:rPr lang="en-US" b="1" dirty="0">
                  <a:ln w="9525">
                    <a:solidFill>
                      <a:schemeClr val="bg1"/>
                    </a:solidFill>
                    <a:prstDash val="solid"/>
                  </a:ln>
                  <a:solidFill>
                    <a:srgbClr val="002060"/>
                  </a:solidFill>
                </a:rPr>
                <a:t>User</a:t>
              </a:r>
            </a:p>
          </p:txBody>
        </p:sp>
        <p:sp>
          <p:nvSpPr>
            <p:cNvPr id="16" name="Left Arrow 15"/>
            <p:cNvSpPr/>
            <p:nvPr/>
          </p:nvSpPr>
          <p:spPr>
            <a:xfrm rot="14392517">
              <a:off x="7416777" y="4381227"/>
              <a:ext cx="1017025"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rgbClr val="002060"/>
                </a:solidFill>
              </a:endParaRPr>
            </a:p>
          </p:txBody>
        </p:sp>
        <p:sp>
          <p:nvSpPr>
            <p:cNvPr id="17" name="Left Arrow 16"/>
            <p:cNvSpPr/>
            <p:nvPr/>
          </p:nvSpPr>
          <p:spPr>
            <a:xfrm rot="17829597">
              <a:off x="4428478" y="4384817"/>
              <a:ext cx="999969"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rgbClr val="002060"/>
                </a:solidFill>
              </a:endParaRPr>
            </a:p>
          </p:txBody>
        </p:sp>
        <p:sp>
          <p:nvSpPr>
            <p:cNvPr id="18" name="Down Arrow 17"/>
            <p:cNvSpPr/>
            <p:nvPr/>
          </p:nvSpPr>
          <p:spPr>
            <a:xfrm rot="9363488">
              <a:off x="2580055" y="3392298"/>
              <a:ext cx="800100" cy="159460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n w="9525">
                  <a:solidFill>
                    <a:schemeClr val="bg1"/>
                  </a:solidFill>
                  <a:prstDash val="solid"/>
                </a:ln>
                <a:solidFill>
                  <a:srgbClr val="002060"/>
                </a:solidFill>
              </a:endParaRPr>
            </a:p>
          </p:txBody>
        </p:sp>
        <p:sp>
          <p:nvSpPr>
            <p:cNvPr id="19" name="Rectangle 18"/>
            <p:cNvSpPr/>
            <p:nvPr/>
          </p:nvSpPr>
          <p:spPr>
            <a:xfrm>
              <a:off x="1486554" y="4043504"/>
              <a:ext cx="3200400" cy="1200329"/>
            </a:xfrm>
            <a:prstGeom prst="rect">
              <a:avLst/>
            </a:prstGeom>
            <a:noFill/>
          </p:spPr>
          <p:txBody>
            <a:bodyPr wrap="square" lIns="91440" tIns="45720" rIns="91440" bIns="45720">
              <a:spAutoFit/>
            </a:bodyPr>
            <a:lstStyle/>
            <a:p>
              <a:pPr algn="ctr"/>
              <a:r>
                <a:rPr lang="en-US" b="1" dirty="0">
                  <a:ln w="9525">
                    <a:solidFill>
                      <a:schemeClr val="bg1"/>
                    </a:solidFill>
                    <a:prstDash val="solid"/>
                  </a:ln>
                  <a:solidFill>
                    <a:srgbClr val="002060"/>
                  </a:solidFill>
                </a:rPr>
                <a:t>HTTP Response</a:t>
              </a:r>
            </a:p>
            <a:p>
              <a:pPr algn="ctr"/>
              <a:r>
                <a:rPr lang="en-US" b="1" dirty="0">
                  <a:ln w="9525">
                    <a:solidFill>
                      <a:schemeClr val="bg1"/>
                    </a:solidFill>
                    <a:prstDash val="solid"/>
                  </a:ln>
                  <a:solidFill>
                    <a:srgbClr val="002060"/>
                  </a:solidFill>
                </a:rPr>
                <a:t>(HTML, File, JSON, …)</a:t>
              </a:r>
            </a:p>
          </p:txBody>
        </p:sp>
        <p:sp>
          <p:nvSpPr>
            <p:cNvPr id="20" name="Rectangle 19"/>
            <p:cNvSpPr/>
            <p:nvPr/>
          </p:nvSpPr>
          <p:spPr>
            <a:xfrm>
              <a:off x="6511224" y="2296806"/>
              <a:ext cx="3870724" cy="830997"/>
            </a:xfrm>
            <a:prstGeom prst="rect">
              <a:avLst/>
            </a:prstGeom>
            <a:noFill/>
          </p:spPr>
          <p:txBody>
            <a:bodyPr wrap="square" lIns="91440" tIns="45720" rIns="91440" bIns="45720">
              <a:spAutoFit/>
            </a:bodyPr>
            <a:lstStyle/>
            <a:p>
              <a:pPr algn="ctr"/>
              <a:r>
                <a:rPr lang="en-US" b="1" dirty="0">
                  <a:ln w="9525">
                    <a:solidFill>
                      <a:schemeClr val="bg1"/>
                    </a:solidFill>
                    <a:prstDash val="solid"/>
                  </a:ln>
                  <a:solidFill>
                    <a:srgbClr val="002060"/>
                  </a:solidFill>
                </a:rPr>
                <a:t>Select controller and invoke action (method)</a:t>
              </a:r>
            </a:p>
          </p:txBody>
        </p:sp>
        <p:sp>
          <p:nvSpPr>
            <p:cNvPr id="21" name="Rectangle 20"/>
            <p:cNvSpPr/>
            <p:nvPr/>
          </p:nvSpPr>
          <p:spPr>
            <a:xfrm>
              <a:off x="4875212" y="4191001"/>
              <a:ext cx="2372906" cy="1200329"/>
            </a:xfrm>
            <a:prstGeom prst="rect">
              <a:avLst/>
            </a:prstGeom>
            <a:noFill/>
          </p:spPr>
          <p:txBody>
            <a:bodyPr wrap="square" lIns="91440" tIns="45720" rIns="91440" bIns="45720">
              <a:spAutoFit/>
            </a:bodyPr>
            <a:lstStyle/>
            <a:p>
              <a:pPr algn="ctr"/>
              <a:r>
                <a:rPr lang="en-US" b="1" dirty="0">
                  <a:ln w="9525">
                    <a:solidFill>
                      <a:schemeClr val="bg1"/>
                    </a:solidFill>
                    <a:prstDash val="solid"/>
                  </a:ln>
                  <a:solidFill>
                    <a:srgbClr val="002060"/>
                  </a:solidFill>
                </a:rPr>
                <a:t>Select view &amp;</a:t>
              </a:r>
              <a:br>
                <a:rPr lang="en-US" b="1" dirty="0">
                  <a:ln w="9525">
                    <a:solidFill>
                      <a:schemeClr val="bg1"/>
                    </a:solidFill>
                    <a:prstDash val="solid"/>
                  </a:ln>
                  <a:solidFill>
                    <a:srgbClr val="002060"/>
                  </a:solidFill>
                </a:rPr>
              </a:br>
              <a:r>
                <a:rPr lang="en-US" b="1" dirty="0">
                  <a:ln w="9525">
                    <a:solidFill>
                      <a:schemeClr val="bg1"/>
                    </a:solidFill>
                    <a:prstDash val="solid"/>
                  </a:ln>
                  <a:solidFill>
                    <a:srgbClr val="002060"/>
                  </a:solidFill>
                </a:rPr>
                <a:t>pass data (model)</a:t>
              </a:r>
            </a:p>
          </p:txBody>
        </p:sp>
        <p:sp>
          <p:nvSpPr>
            <p:cNvPr id="22" name="Rectangle 21"/>
            <p:cNvSpPr/>
            <p:nvPr/>
          </p:nvSpPr>
          <p:spPr>
            <a:xfrm>
              <a:off x="5027612" y="5715001"/>
              <a:ext cx="2590800" cy="461665"/>
            </a:xfrm>
            <a:prstGeom prst="rect">
              <a:avLst/>
            </a:prstGeom>
            <a:noFill/>
          </p:spPr>
          <p:txBody>
            <a:bodyPr wrap="square" lIns="91440" tIns="45720" rIns="91440" bIns="45720">
              <a:spAutoFit/>
            </a:bodyPr>
            <a:lstStyle/>
            <a:p>
              <a:pPr algn="ctr"/>
              <a:r>
                <a:rPr lang="en-US" b="1" dirty="0">
                  <a:ln w="9525">
                    <a:solidFill>
                      <a:schemeClr val="bg1"/>
                    </a:solidFill>
                    <a:prstDash val="solid"/>
                  </a:ln>
                  <a:solidFill>
                    <a:srgbClr val="002060"/>
                  </a:solidFill>
                </a:rPr>
                <a:t>Use model data</a:t>
              </a:r>
            </a:p>
          </p:txBody>
        </p:sp>
        <p:sp>
          <p:nvSpPr>
            <p:cNvPr id="23" name="Rectangle 22"/>
            <p:cNvSpPr/>
            <p:nvPr/>
          </p:nvSpPr>
          <p:spPr>
            <a:xfrm>
              <a:off x="7942889" y="4127747"/>
              <a:ext cx="1524000" cy="830997"/>
            </a:xfrm>
            <a:prstGeom prst="rect">
              <a:avLst/>
            </a:prstGeom>
            <a:noFill/>
          </p:spPr>
          <p:txBody>
            <a:bodyPr wrap="square" lIns="91440" tIns="45720" rIns="91440" bIns="45720">
              <a:spAutoFit/>
            </a:bodyPr>
            <a:lstStyle/>
            <a:p>
              <a:pPr algn="ctr"/>
              <a:r>
                <a:rPr lang="en-US" b="1" dirty="0">
                  <a:ln w="9525">
                    <a:solidFill>
                      <a:schemeClr val="bg1"/>
                    </a:solidFill>
                    <a:prstDash val="solid"/>
                  </a:ln>
                  <a:solidFill>
                    <a:srgbClr val="002060"/>
                  </a:solidFill>
                </a:rPr>
                <a:t>CRUD model</a:t>
              </a:r>
            </a:p>
          </p:txBody>
        </p:sp>
        <p:sp>
          <p:nvSpPr>
            <p:cNvPr id="24" name="Rounded Rectangle 23"/>
            <p:cNvSpPr/>
            <p:nvPr/>
          </p:nvSpPr>
          <p:spPr>
            <a:xfrm>
              <a:off x="4341813" y="1145252"/>
              <a:ext cx="1514958" cy="1216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n w="9525">
                    <a:solidFill>
                      <a:schemeClr val="bg1"/>
                    </a:solidFill>
                    <a:prstDash val="solid"/>
                  </a:ln>
                  <a:solidFill>
                    <a:srgbClr val="002060"/>
                  </a:solidFill>
                </a:rPr>
                <a:t>Web server</a:t>
              </a:r>
            </a:p>
          </p:txBody>
        </p:sp>
        <p:sp>
          <p:nvSpPr>
            <p:cNvPr id="25" name="Left Arrow 24"/>
            <p:cNvSpPr/>
            <p:nvPr/>
          </p:nvSpPr>
          <p:spPr>
            <a:xfrm rot="10800000">
              <a:off x="5893366" y="1556954"/>
              <a:ext cx="593416" cy="381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rgbClr val="002060"/>
                </a:solidFill>
              </a:endParaRPr>
            </a:p>
          </p:txBody>
        </p:sp>
      </p:grpSp>
    </p:spTree>
    <p:extLst>
      <p:ext uri="{BB962C8B-B14F-4D97-AF65-F5344CB8AC3E}">
        <p14:creationId xmlns:p14="http://schemas.microsoft.com/office/powerpoint/2010/main" val="206061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framework (cont.)</a:t>
            </a:r>
          </a:p>
        </p:txBody>
      </p:sp>
      <p:sp>
        <p:nvSpPr>
          <p:cNvPr id="3" name="Content Placeholder 2"/>
          <p:cNvSpPr>
            <a:spLocks noGrp="1"/>
          </p:cNvSpPr>
          <p:nvPr>
            <p:ph idx="1"/>
          </p:nvPr>
        </p:nvSpPr>
        <p:spPr/>
        <p:txBody>
          <a:bodyPr/>
          <a:lstStyle/>
          <a:p>
            <a:r>
              <a:rPr lang="en-US" dirty="0"/>
              <a:t>Spring Web MVC</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46</a:t>
            </a:fld>
            <a:endParaRPr lang="en-US"/>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526224"/>
            <a:ext cx="7086600" cy="4234051"/>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665" y="1402271"/>
            <a:ext cx="4461163" cy="1487054"/>
          </a:xfrm>
          <a:prstGeom prst="rect">
            <a:avLst/>
          </a:prstGeom>
        </p:spPr>
      </p:pic>
    </p:spTree>
    <p:extLst>
      <p:ext uri="{BB962C8B-B14F-4D97-AF65-F5344CB8AC3E}">
        <p14:creationId xmlns:p14="http://schemas.microsoft.com/office/powerpoint/2010/main" val="136717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4000" dirty="0">
                <a:solidFill>
                  <a:schemeClr val="accent2">
                    <a:lumMod val="50000"/>
                  </a:schemeClr>
                </a:solidFill>
                <a:latin typeface="+mj-lt"/>
                <a:ea typeface="+mj-ea"/>
                <a:cs typeface="+mj-cs"/>
              </a:rPr>
              <a:t>Services Oriented Architectures and Technologies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47</a:t>
            </a:fld>
            <a:endParaRPr lang="en-US"/>
          </a:p>
        </p:txBody>
      </p:sp>
    </p:spTree>
    <p:extLst>
      <p:ext uri="{BB962C8B-B14F-4D97-AF65-F5344CB8AC3E}">
        <p14:creationId xmlns:p14="http://schemas.microsoft.com/office/powerpoint/2010/main" val="15500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Service-oriented architectures and Web services are the latest step in the development of </a:t>
            </a:r>
            <a:r>
              <a:rPr lang="en-US" dirty="0">
                <a:solidFill>
                  <a:schemeClr val="accent2">
                    <a:lumMod val="50000"/>
                  </a:schemeClr>
                </a:solidFill>
              </a:rPr>
              <a:t>application integration middleware</a:t>
            </a:r>
            <a:r>
              <a:rPr lang="en-US" dirty="0"/>
              <a:t>.</a:t>
            </a:r>
          </a:p>
          <a:p>
            <a:r>
              <a:rPr lang="en-US" dirty="0"/>
              <a:t>They attempt to fix the interoperability problems of the past and provide a foundation for future Internet-scale distributed</a:t>
            </a:r>
            <a:br>
              <a:rPr lang="en-US" dirty="0"/>
            </a:br>
            <a:r>
              <a:rPr lang="en-US" dirty="0"/>
              <a:t>applications. </a:t>
            </a:r>
          </a:p>
          <a:p>
            <a:r>
              <a:rPr lang="en-US" dirty="0"/>
              <a:t>They also attempt, and to some extent succeed, to mark the end of the “middleware wars” with all major vendors finally agreeing on a single rich set of technology standards for application integration and distributed computing.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48</a:t>
            </a:fld>
            <a:endParaRPr lang="en-US"/>
          </a:p>
        </p:txBody>
      </p:sp>
    </p:spTree>
    <p:extLst>
      <p:ext uri="{BB962C8B-B14F-4D97-AF65-F5344CB8AC3E}">
        <p14:creationId xmlns:p14="http://schemas.microsoft.com/office/powerpoint/2010/main" val="362247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Service-Oriented Systems </a:t>
            </a:r>
          </a:p>
        </p:txBody>
      </p:sp>
      <p:sp>
        <p:nvSpPr>
          <p:cNvPr id="3" name="Content Placeholder 2"/>
          <p:cNvSpPr>
            <a:spLocks noGrp="1"/>
          </p:cNvSpPr>
          <p:nvPr>
            <p:ph idx="1"/>
          </p:nvPr>
        </p:nvSpPr>
        <p:spPr/>
        <p:txBody>
          <a:bodyPr>
            <a:normAutofit fontScale="92500" lnSpcReduction="10000"/>
          </a:bodyPr>
          <a:lstStyle/>
          <a:p>
            <a:r>
              <a:rPr lang="en-US" dirty="0"/>
              <a:t>Web services are really just another application integration technology, conceptually little different from CORBA, JEE, DCOM, or any of their competitors.</a:t>
            </a:r>
          </a:p>
          <a:p>
            <a:r>
              <a:rPr lang="en-US" dirty="0"/>
              <a:t>All of these technologies are much alike: client applications can discover servers, find out what services they are offering, and invoke the functions they provide. </a:t>
            </a:r>
          </a:p>
          <a:p>
            <a:r>
              <a:rPr lang="en-US" i="1" dirty="0">
                <a:solidFill>
                  <a:schemeClr val="accent2">
                    <a:lumMod val="50000"/>
                  </a:schemeClr>
                </a:solidFill>
              </a:rPr>
              <a:t>What is different about service-oriented systems and their supporting Web services technologies is that these applications and servers are now expected to be accessed by outside organizations and individuals over the public Internet. </a:t>
            </a:r>
          </a:p>
          <a:p>
            <a:r>
              <a:rPr lang="en-US" dirty="0"/>
              <a:t>The result of this shift in focus is a set of standards and architectural principles that emphasize interoperability by making the fewest possible assumptions about how service providers and consumers work internally and what implementation details they have in common.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49</a:t>
            </a:fld>
            <a:endParaRPr lang="en-US"/>
          </a:p>
        </p:txBody>
      </p:sp>
    </p:spTree>
    <p:extLst>
      <p:ext uri="{BB962C8B-B14F-4D97-AF65-F5344CB8AC3E}">
        <p14:creationId xmlns:p14="http://schemas.microsoft.com/office/powerpoint/2010/main" val="122952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Architectural Design (cont.)</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89666059"/>
              </p:ext>
            </p:extLst>
          </p:nvPr>
        </p:nvGraphicFramePr>
        <p:xfrm>
          <a:off x="311978" y="1800407"/>
          <a:ext cx="10328312" cy="4808030"/>
        </p:xfrm>
        <a:graphic>
          <a:graphicData uri="http://schemas.openxmlformats.org/drawingml/2006/table">
            <a:tbl>
              <a:tblPr firstRow="1" firstCol="1" bandRow="1">
                <a:tableStyleId>{BDBED569-4797-4DF1-A0F4-6AAB3CD982D8}</a:tableStyleId>
              </a:tblPr>
              <a:tblGrid>
                <a:gridCol w="2241804">
                  <a:extLst>
                    <a:ext uri="{9D8B030D-6E8A-4147-A177-3AD203B41FA5}">
                      <a16:colId xmlns:a16="http://schemas.microsoft.com/office/drawing/2014/main" val="291877771"/>
                    </a:ext>
                  </a:extLst>
                </a:gridCol>
                <a:gridCol w="2401933">
                  <a:extLst>
                    <a:ext uri="{9D8B030D-6E8A-4147-A177-3AD203B41FA5}">
                      <a16:colId xmlns:a16="http://schemas.microsoft.com/office/drawing/2014/main" val="97656765"/>
                    </a:ext>
                  </a:extLst>
                </a:gridCol>
                <a:gridCol w="5684575">
                  <a:extLst>
                    <a:ext uri="{9D8B030D-6E8A-4147-A177-3AD203B41FA5}">
                      <a16:colId xmlns:a16="http://schemas.microsoft.com/office/drawing/2014/main" val="1493332286"/>
                    </a:ext>
                  </a:extLst>
                </a:gridCol>
              </a:tblGrid>
              <a:tr h="111760">
                <a:tc>
                  <a:txBody>
                    <a:bodyPr/>
                    <a:lstStyle/>
                    <a:p>
                      <a:pPr algn="ctr">
                        <a:lnSpc>
                          <a:spcPct val="107000"/>
                        </a:lnSpc>
                        <a:spcAft>
                          <a:spcPts val="0"/>
                        </a:spcAft>
                      </a:pPr>
                      <a:r>
                        <a:rPr lang="en-US" sz="2000">
                          <a:effectLst/>
                        </a:rPr>
                        <a:t>Category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ctr">
                        <a:lnSpc>
                          <a:spcPct val="107000"/>
                        </a:lnSpc>
                        <a:spcAft>
                          <a:spcPts val="0"/>
                        </a:spcAft>
                      </a:pPr>
                      <a:r>
                        <a:rPr lang="en-US" sz="2000">
                          <a:effectLst/>
                        </a:rPr>
                        <a:t>Architectural Design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ctr">
                        <a:lnSpc>
                          <a:spcPct val="107000"/>
                        </a:lnSpc>
                        <a:spcAft>
                          <a:spcPts val="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1049611301"/>
                  </a:ext>
                </a:extLst>
              </a:tr>
              <a:tr h="558800">
                <a:tc>
                  <a:txBody>
                    <a:bodyPr/>
                    <a:lstStyle/>
                    <a:p>
                      <a:pPr algn="just">
                        <a:lnSpc>
                          <a:spcPct val="107000"/>
                        </a:lnSpc>
                        <a:spcAft>
                          <a:spcPts val="0"/>
                        </a:spcAft>
                      </a:pPr>
                      <a:r>
                        <a:rPr lang="en-US" sz="2000" dirty="0">
                          <a:effectLst/>
                        </a:rPr>
                        <a:t>Domain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Domain Driven Design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Focused on modeling a business domain and defining business objects based on entities within the business domain.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2612541746"/>
                  </a:ext>
                </a:extLst>
              </a:tr>
              <a:tr h="670560">
                <a:tc rowSpan="3">
                  <a:txBody>
                    <a:bodyPr/>
                    <a:lstStyle/>
                    <a:p>
                      <a:pPr algn="just">
                        <a:lnSpc>
                          <a:spcPct val="107000"/>
                        </a:lnSpc>
                        <a:spcAft>
                          <a:spcPts val="0"/>
                        </a:spcAft>
                      </a:pPr>
                      <a:r>
                        <a:rPr lang="en-US" sz="2000">
                          <a:effectLst/>
                        </a:rPr>
                        <a:t>Structure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a:effectLst/>
                        </a:rPr>
                        <a:t>Component Based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Breakdown the application design into reusable functional or logical components that expose well-defined communication interfaces.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4156633417"/>
                  </a:ext>
                </a:extLst>
              </a:tr>
              <a:tr h="335280">
                <a:tc vMerge="1">
                  <a:txBody>
                    <a:bodyPr/>
                    <a:lstStyle/>
                    <a:p>
                      <a:endParaRPr lang="en-US"/>
                    </a:p>
                  </a:txBody>
                  <a:tcPr/>
                </a:tc>
                <a:tc>
                  <a:txBody>
                    <a:bodyPr/>
                    <a:lstStyle/>
                    <a:p>
                      <a:pPr algn="just">
                        <a:lnSpc>
                          <a:spcPct val="107000"/>
                        </a:lnSpc>
                        <a:spcAft>
                          <a:spcPts val="0"/>
                        </a:spcAft>
                      </a:pPr>
                      <a:r>
                        <a:rPr lang="en-US" sz="2000">
                          <a:effectLst/>
                        </a:rPr>
                        <a:t>Layered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Divide the concerns of the application into stacked groups (layers).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1183519912"/>
                  </a:ext>
                </a:extLst>
              </a:tr>
              <a:tr h="670560">
                <a:tc vMerge="1">
                  <a:txBody>
                    <a:bodyPr/>
                    <a:lstStyle/>
                    <a:p>
                      <a:endParaRPr lang="en-US"/>
                    </a:p>
                  </a:txBody>
                  <a:tcPr/>
                </a:tc>
                <a:tc>
                  <a:txBody>
                    <a:bodyPr/>
                    <a:lstStyle/>
                    <a:p>
                      <a:pPr algn="just">
                        <a:lnSpc>
                          <a:spcPct val="107000"/>
                        </a:lnSpc>
                        <a:spcAft>
                          <a:spcPts val="0"/>
                        </a:spcAft>
                      </a:pPr>
                      <a:r>
                        <a:rPr lang="en-US" sz="2000">
                          <a:effectLst/>
                        </a:rPr>
                        <a:t>Object oriented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tc>
                  <a:txBody>
                    <a:bodyPr/>
                    <a:lstStyle/>
                    <a:p>
                      <a:pPr algn="just">
                        <a:lnSpc>
                          <a:spcPct val="107000"/>
                        </a:lnSpc>
                        <a:spcAft>
                          <a:spcPts val="0"/>
                        </a:spcAft>
                      </a:pPr>
                      <a:r>
                        <a:rPr lang="en-US" sz="2000" dirty="0">
                          <a:effectLst/>
                        </a:rPr>
                        <a:t>Based on the division of responsibilities of an application or system into objects, each containing the data and the behavior relevant to the object.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63" marR="39163" marT="0" marB="0"/>
                </a:tc>
                <a:extLst>
                  <a:ext uri="{0D108BD9-81ED-4DB2-BD59-A6C34878D82A}">
                    <a16:rowId xmlns:a16="http://schemas.microsoft.com/office/drawing/2014/main" val="3156051803"/>
                  </a:ext>
                </a:extLst>
              </a:tr>
            </a:tbl>
          </a:graphicData>
        </a:graphic>
      </p:graphicFrame>
    </p:spTree>
    <p:extLst>
      <p:ext uri="{BB962C8B-B14F-4D97-AF65-F5344CB8AC3E}">
        <p14:creationId xmlns:p14="http://schemas.microsoft.com/office/powerpoint/2010/main" val="262958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p:txBody>
          <a:bodyPr/>
          <a:lstStyle/>
          <a:p>
            <a:pPr>
              <a:spcAft>
                <a:spcPts val="0"/>
              </a:spcAft>
            </a:pPr>
            <a:r>
              <a:rPr lang="en-US" altLang="en-US" dirty="0"/>
              <a:t>What is a Service?</a:t>
            </a:r>
          </a:p>
          <a:p>
            <a:pPr lvl="1">
              <a:spcAft>
                <a:spcPts val="0"/>
              </a:spcAft>
            </a:pPr>
            <a:r>
              <a:rPr lang="en-US" altLang="en-US" dirty="0"/>
              <a:t>A service is a </a:t>
            </a:r>
            <a:r>
              <a:rPr lang="en-US" altLang="en-US" dirty="0">
                <a:solidFill>
                  <a:srgbClr val="FF0000"/>
                </a:solidFill>
              </a:rPr>
              <a:t>reusable component </a:t>
            </a:r>
            <a:r>
              <a:rPr lang="en-US" altLang="en-US" dirty="0"/>
              <a:t>that can be used as a building block to form larger, more complex business-application functionality.</a:t>
            </a:r>
          </a:p>
          <a:p>
            <a:pPr lvl="1">
              <a:spcAft>
                <a:spcPts val="0"/>
              </a:spcAft>
            </a:pPr>
            <a:r>
              <a:rPr lang="en-US" altLang="en-US" dirty="0"/>
              <a:t>A service may be as simple as “get me some person data,” or as complex as “process a disbursement.”</a:t>
            </a:r>
          </a:p>
          <a:p>
            <a:pPr lvl="1">
              <a:spcAft>
                <a:spcPts val="0"/>
              </a:spcAft>
            </a:pPr>
            <a:r>
              <a:rPr lang="en-US" altLang="en-US" dirty="0"/>
              <a:t>A service provides a discrete business function that operates on data.  Its job is to ensure that the business functionality is applied consistently, returns predictable results, and operates within the quality of service required.</a:t>
            </a:r>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50</a:t>
            </a:fld>
            <a:endParaRPr lang="en-US"/>
          </a:p>
        </p:txBody>
      </p:sp>
    </p:spTree>
    <p:extLst>
      <p:ext uri="{BB962C8B-B14F-4D97-AF65-F5344CB8AC3E}">
        <p14:creationId xmlns:p14="http://schemas.microsoft.com/office/powerpoint/2010/main" val="4618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(cont.)</a:t>
            </a:r>
          </a:p>
        </p:txBody>
      </p:sp>
      <p:sp>
        <p:nvSpPr>
          <p:cNvPr id="3" name="Content Placeholder 2"/>
          <p:cNvSpPr>
            <a:spLocks noGrp="1"/>
          </p:cNvSpPr>
          <p:nvPr>
            <p:ph idx="1"/>
          </p:nvPr>
        </p:nvSpPr>
        <p:spPr/>
        <p:txBody>
          <a:bodyPr>
            <a:normAutofit/>
          </a:bodyPr>
          <a:lstStyle/>
          <a:p>
            <a:pPr>
              <a:spcAft>
                <a:spcPts val="0"/>
              </a:spcAft>
            </a:pPr>
            <a:r>
              <a:rPr lang="en-US" altLang="en-US" dirty="0"/>
              <a:t>What is a Service? (cont.)</a:t>
            </a:r>
          </a:p>
          <a:p>
            <a:pPr lvl="1">
              <a:spcAft>
                <a:spcPts val="0"/>
              </a:spcAft>
            </a:pPr>
            <a:r>
              <a:rPr lang="en-US" altLang="en-US" dirty="0"/>
              <a:t>How the service is implemented, and how a user of the service accesses it, are limited only by the SOA infrastructure choices of the enterprise.</a:t>
            </a:r>
          </a:p>
          <a:p>
            <a:pPr lvl="1">
              <a:spcAft>
                <a:spcPts val="0"/>
              </a:spcAft>
            </a:pPr>
            <a:r>
              <a:rPr lang="en-US" altLang="en-US" dirty="0"/>
              <a:t>From a theory point of view, it really doesn’t matter how a service is implemented.</a:t>
            </a:r>
          </a:p>
          <a:p>
            <a:pPr>
              <a:spcAft>
                <a:spcPts val="0"/>
              </a:spcAft>
            </a:pPr>
            <a:r>
              <a:rPr lang="en-US" dirty="0">
                <a:solidFill>
                  <a:srgbClr val="FF0000"/>
                </a:solidFill>
              </a:rPr>
              <a:t>Service contains </a:t>
            </a:r>
          </a:p>
          <a:p>
            <a:pPr lvl="1">
              <a:spcAft>
                <a:spcPts val="0"/>
              </a:spcAft>
            </a:pPr>
            <a:r>
              <a:rPr lang="en-US" dirty="0">
                <a:solidFill>
                  <a:srgbClr val="FF0000"/>
                </a:solidFill>
              </a:rPr>
              <a:t>Contract - message type </a:t>
            </a:r>
            <a:r>
              <a:rPr lang="en-US" dirty="0" err="1">
                <a:solidFill>
                  <a:srgbClr val="FF0000"/>
                </a:solidFill>
              </a:rPr>
              <a:t>def</a:t>
            </a:r>
            <a:r>
              <a:rPr lang="en-US" dirty="0">
                <a:solidFill>
                  <a:srgbClr val="FF0000"/>
                </a:solidFill>
              </a:rPr>
              <a:t>, constraint, description (comment)</a:t>
            </a:r>
          </a:p>
          <a:p>
            <a:pPr lvl="1">
              <a:spcAft>
                <a:spcPts val="0"/>
              </a:spcAft>
            </a:pPr>
            <a:r>
              <a:rPr lang="en-US" dirty="0">
                <a:solidFill>
                  <a:srgbClr val="FF0000"/>
                </a:solidFill>
              </a:rPr>
              <a:t>Interface - set of operations</a:t>
            </a:r>
          </a:p>
          <a:p>
            <a:pPr lvl="1">
              <a:spcAft>
                <a:spcPts val="0"/>
              </a:spcAft>
            </a:pPr>
            <a:r>
              <a:rPr lang="en-US" dirty="0">
                <a:solidFill>
                  <a:srgbClr val="FF0000"/>
                </a:solidFill>
              </a:rPr>
              <a:t>Implementation - Logic and data</a:t>
            </a:r>
          </a:p>
          <a:p>
            <a:endParaRPr lang="en-US" altLang="en-US" dirty="0">
              <a:solidFill>
                <a:srgbClr val="FF0000"/>
              </a:solidFill>
            </a:endParaRPr>
          </a:p>
          <a:p>
            <a:pPr lvl="1"/>
            <a:endParaRPr lang="en-US" altLang="en-US" dirty="0"/>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51</a:t>
            </a:fld>
            <a:endParaRPr lang="en-US"/>
          </a:p>
        </p:txBody>
      </p:sp>
    </p:spTree>
    <p:extLst>
      <p:ext uri="{BB962C8B-B14F-4D97-AF65-F5344CB8AC3E}">
        <p14:creationId xmlns:p14="http://schemas.microsoft.com/office/powerpoint/2010/main" val="353853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(cont.)</a:t>
            </a:r>
          </a:p>
        </p:txBody>
      </p:sp>
      <p:sp>
        <p:nvSpPr>
          <p:cNvPr id="3" name="Content Placeholder 2"/>
          <p:cNvSpPr>
            <a:spLocks noGrp="1"/>
          </p:cNvSpPr>
          <p:nvPr>
            <p:ph idx="1"/>
          </p:nvPr>
        </p:nvSpPr>
        <p:spPr/>
        <p:txBody>
          <a:bodyPr/>
          <a:lstStyle/>
          <a:p>
            <a:r>
              <a:rPr lang="en-US" altLang="en-US" dirty="0"/>
              <a:t>Characteristics of a Service</a:t>
            </a:r>
          </a:p>
          <a:p>
            <a:pPr lvl="1"/>
            <a:r>
              <a:rPr lang="en-US" altLang="en-US" dirty="0"/>
              <a:t>Supports open standards for integration:  Although proprietary integration mechanisms may be offered by the SOA infrastructure, SOA’s should be based on open standards.  Open standards ensure the broadest integration compatibility opportunities. </a:t>
            </a:r>
          </a:p>
          <a:p>
            <a:pPr lvl="1"/>
            <a:r>
              <a:rPr lang="en-US" altLang="en-US" dirty="0"/>
              <a:t>Loose coupling:  The consumer of the service is required to provide only the stated data on the interface definition, and to expect only the specified results on the interface definition.  The service is capable of handling all processing (including exception processing). </a:t>
            </a:r>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52</a:t>
            </a:fld>
            <a:endParaRPr lang="en-US"/>
          </a:p>
        </p:txBody>
      </p:sp>
    </p:spTree>
    <p:extLst>
      <p:ext uri="{BB962C8B-B14F-4D97-AF65-F5344CB8AC3E}">
        <p14:creationId xmlns:p14="http://schemas.microsoft.com/office/powerpoint/2010/main" val="271986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(cont.)</a:t>
            </a:r>
          </a:p>
        </p:txBody>
      </p:sp>
      <p:sp>
        <p:nvSpPr>
          <p:cNvPr id="3" name="Content Placeholder 2"/>
          <p:cNvSpPr>
            <a:spLocks noGrp="1"/>
          </p:cNvSpPr>
          <p:nvPr>
            <p:ph idx="1"/>
          </p:nvPr>
        </p:nvSpPr>
        <p:spPr/>
        <p:txBody>
          <a:bodyPr/>
          <a:lstStyle/>
          <a:p>
            <a:r>
              <a:rPr lang="en-US" altLang="en-US" dirty="0"/>
              <a:t>Characteristics of a Service</a:t>
            </a:r>
          </a:p>
          <a:p>
            <a:pPr lvl="1"/>
            <a:r>
              <a:rPr lang="en-US" altLang="en-US" dirty="0"/>
              <a:t>Stateless:  The service does not maintain state between invocations.  It takes the parameters provided, performs the defined function, and returns the expected result.  If a transaction is involved, the transaction is committed and the data is saved to the database.</a:t>
            </a:r>
          </a:p>
          <a:p>
            <a:pPr lvl="1"/>
            <a:r>
              <a:rPr lang="en-US" altLang="en-US" dirty="0"/>
              <a:t>Location agnostic:  Users of the service do not need to worry about the implementation details for accessing the service.  The SOA infrastructure will provide standardized access mechanisms with service-level agreements. </a:t>
            </a:r>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53</a:t>
            </a:fld>
            <a:endParaRPr lang="en-US"/>
          </a:p>
        </p:txBody>
      </p:sp>
    </p:spTree>
    <p:extLst>
      <p:ext uri="{BB962C8B-B14F-4D97-AF65-F5344CB8AC3E}">
        <p14:creationId xmlns:p14="http://schemas.microsoft.com/office/powerpoint/2010/main" val="263445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of Services</a:t>
            </a:r>
          </a:p>
        </p:txBody>
      </p:sp>
      <p:sp>
        <p:nvSpPr>
          <p:cNvPr id="3" name="Content Placeholder 2"/>
          <p:cNvSpPr>
            <a:spLocks noGrp="1"/>
          </p:cNvSpPr>
          <p:nvPr>
            <p:ph idx="1"/>
          </p:nvPr>
        </p:nvSpPr>
        <p:spPr>
          <a:xfrm>
            <a:off x="249382" y="1371600"/>
            <a:ext cx="10390909" cy="5486400"/>
          </a:xfrm>
        </p:spPr>
        <p:txBody>
          <a:bodyPr>
            <a:normAutofit/>
          </a:bodyPr>
          <a:lstStyle/>
          <a:p>
            <a:pPr>
              <a:spcAft>
                <a:spcPts val="0"/>
              </a:spcAft>
            </a:pPr>
            <a:r>
              <a:rPr lang="en-US" b="1" dirty="0"/>
              <a:t>Type of Services</a:t>
            </a:r>
          </a:p>
          <a:p>
            <a:pPr>
              <a:spcAft>
                <a:spcPts val="0"/>
              </a:spcAft>
            </a:pPr>
            <a:endParaRPr lang="en-US" b="1" dirty="0"/>
          </a:p>
          <a:p>
            <a:pPr>
              <a:spcAft>
                <a:spcPts val="0"/>
              </a:spcAft>
            </a:pPr>
            <a:endParaRPr lang="en-US" b="1" dirty="0"/>
          </a:p>
          <a:p>
            <a:pPr>
              <a:spcAft>
                <a:spcPts val="0"/>
              </a:spcAft>
            </a:pPr>
            <a:endParaRPr lang="en-US" b="1" dirty="0"/>
          </a:p>
          <a:p>
            <a:pPr>
              <a:spcAft>
                <a:spcPts val="0"/>
              </a:spcAft>
            </a:pPr>
            <a:endParaRPr lang="en-US" b="1" dirty="0"/>
          </a:p>
          <a:p>
            <a:pPr>
              <a:spcAft>
                <a:spcPts val="0"/>
              </a:spcAft>
            </a:pPr>
            <a:endParaRPr lang="en-US" b="1" dirty="0"/>
          </a:p>
          <a:p>
            <a:pPr>
              <a:spcAft>
                <a:spcPts val="0"/>
              </a:spcAft>
            </a:pPr>
            <a:endParaRPr lang="en-US" b="1" dirty="0"/>
          </a:p>
          <a:p>
            <a:pPr>
              <a:spcAft>
                <a:spcPts val="0"/>
              </a:spcAft>
            </a:pPr>
            <a:r>
              <a:rPr lang="en-US" b="1" dirty="0"/>
              <a:t>Examples of a Service</a:t>
            </a:r>
            <a:r>
              <a:rPr lang="en-US" dirty="0"/>
              <a:t> </a:t>
            </a:r>
          </a:p>
          <a:p>
            <a:pPr lvl="1">
              <a:spcAft>
                <a:spcPts val="0"/>
              </a:spcAft>
            </a:pPr>
            <a:r>
              <a:rPr lang="en-US" dirty="0"/>
              <a:t>Creating a Purchase Order inside a mainframe application</a:t>
            </a:r>
          </a:p>
          <a:p>
            <a:pPr lvl="1">
              <a:spcAft>
                <a:spcPts val="0"/>
              </a:spcAft>
            </a:pPr>
            <a:r>
              <a:rPr lang="en-US" dirty="0"/>
              <a:t>Requesting and reserving a room in a hotel</a:t>
            </a:r>
          </a:p>
          <a:p>
            <a:pPr lvl="1">
              <a:spcAft>
                <a:spcPts val="0"/>
              </a:spcAft>
            </a:pPr>
            <a:r>
              <a:rPr lang="en-US" dirty="0"/>
              <a:t>Applying for a loan by filling out a loan request form</a:t>
            </a:r>
          </a:p>
          <a:p>
            <a:pPr lvl="1">
              <a:spcAft>
                <a:spcPts val="0"/>
              </a:spcAft>
            </a:pPr>
            <a:r>
              <a:rPr lang="en-US" dirty="0"/>
              <a:t>Search books/music based on key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54</a:t>
            </a:fld>
            <a:endParaRPr lang="en-US"/>
          </a:p>
        </p:txBody>
      </p:sp>
      <p:pic>
        <p:nvPicPr>
          <p:cNvPr id="5" name="Picture 4"/>
          <p:cNvPicPr>
            <a:picLocks noChangeAspect="1"/>
          </p:cNvPicPr>
          <p:nvPr/>
        </p:nvPicPr>
        <p:blipFill>
          <a:blip r:embed="rId2"/>
          <a:stretch>
            <a:fillRect/>
          </a:stretch>
        </p:blipFill>
        <p:spPr>
          <a:xfrm>
            <a:off x="4542844" y="647699"/>
            <a:ext cx="6082933" cy="3628571"/>
          </a:xfrm>
          <a:prstGeom prst="rect">
            <a:avLst/>
          </a:prstGeom>
        </p:spPr>
      </p:pic>
    </p:spTree>
    <p:extLst>
      <p:ext uri="{BB962C8B-B14F-4D97-AF65-F5344CB8AC3E}">
        <p14:creationId xmlns:p14="http://schemas.microsoft.com/office/powerpoint/2010/main" val="378779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Services Oriented Architecture (SOA)</a:t>
            </a:r>
          </a:p>
        </p:txBody>
      </p:sp>
      <p:sp>
        <p:nvSpPr>
          <p:cNvPr id="3" name="Content Placeholder 2"/>
          <p:cNvSpPr>
            <a:spLocks noGrp="1"/>
          </p:cNvSpPr>
          <p:nvPr>
            <p:ph idx="1"/>
          </p:nvPr>
        </p:nvSpPr>
        <p:spPr/>
        <p:txBody>
          <a:bodyPr/>
          <a:lstStyle/>
          <a:p>
            <a:r>
              <a:rPr lang="en-US" altLang="en-US" dirty="0"/>
              <a:t>What is Service-Oriented Architecture?</a:t>
            </a:r>
          </a:p>
          <a:p>
            <a:pPr lvl="1"/>
            <a:r>
              <a:rPr lang="en-US" altLang="en-US" dirty="0"/>
              <a:t>Service-Oriented Architecture (SOA) is an architectural style. Applications built using an SOA style deliver functionality as services that can be used or reused when building applications or integrating within the enterprise or trading partners.</a:t>
            </a:r>
          </a:p>
          <a:p>
            <a:pPr>
              <a:lnSpc>
                <a:spcPct val="90000"/>
              </a:lnSpc>
            </a:pPr>
            <a:r>
              <a:rPr lang="en-US" altLang="en-US" dirty="0"/>
              <a:t>Uses open standards to integrate software assets as services</a:t>
            </a:r>
          </a:p>
          <a:p>
            <a:pPr>
              <a:lnSpc>
                <a:spcPct val="90000"/>
              </a:lnSpc>
            </a:pPr>
            <a:r>
              <a:rPr lang="en-US" altLang="en-US" dirty="0"/>
              <a:t>Standardizes interactions of services</a:t>
            </a:r>
          </a:p>
          <a:p>
            <a:pPr>
              <a:lnSpc>
                <a:spcPct val="90000"/>
              </a:lnSpc>
            </a:pPr>
            <a:r>
              <a:rPr lang="en-US" altLang="en-US" dirty="0"/>
              <a:t>Services become building blocks that form business flows</a:t>
            </a:r>
          </a:p>
          <a:p>
            <a:pPr>
              <a:lnSpc>
                <a:spcPct val="90000"/>
              </a:lnSpc>
            </a:pPr>
            <a:r>
              <a:rPr lang="en-US" altLang="en-US" dirty="0"/>
              <a:t>Services can be reused by other applications</a:t>
            </a:r>
          </a:p>
          <a:p>
            <a:endParaRPr lang="en-US" alt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55</a:t>
            </a:fld>
            <a:endParaRPr lang="en-US"/>
          </a:p>
        </p:txBody>
      </p:sp>
    </p:spTree>
    <p:extLst>
      <p:ext uri="{BB962C8B-B14F-4D97-AF65-F5344CB8AC3E}">
        <p14:creationId xmlns:p14="http://schemas.microsoft.com/office/powerpoint/2010/main" val="175229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a:t>
            </a:r>
          </a:p>
        </p:txBody>
      </p:sp>
      <p:sp>
        <p:nvSpPr>
          <p:cNvPr id="3" name="Content Placeholder 2"/>
          <p:cNvSpPr>
            <a:spLocks noGrp="1"/>
          </p:cNvSpPr>
          <p:nvPr>
            <p:ph idx="1"/>
          </p:nvPr>
        </p:nvSpPr>
        <p:spPr/>
        <p:txBody>
          <a:bodyPr/>
          <a:lstStyle/>
          <a:p>
            <a:pPr marL="0" indent="0">
              <a:buNone/>
            </a:pPr>
            <a:r>
              <a:rPr lang="en-US" b="1" dirty="0"/>
              <a:t>What is SOA?</a:t>
            </a:r>
            <a:r>
              <a:rPr lang="en-US" dirty="0"/>
              <a:t> </a:t>
            </a:r>
          </a:p>
          <a:p>
            <a:r>
              <a:rPr lang="en-US" dirty="0"/>
              <a:t>A set of </a:t>
            </a:r>
            <a:r>
              <a:rPr lang="en-US" i="1" dirty="0"/>
              <a:t>components </a:t>
            </a:r>
            <a:r>
              <a:rPr lang="en-US" dirty="0"/>
              <a:t>which can be invoked, and whose</a:t>
            </a:r>
            <a:br>
              <a:rPr lang="en-US" dirty="0"/>
            </a:br>
            <a:r>
              <a:rPr lang="en-US" i="1" dirty="0"/>
              <a:t>interface </a:t>
            </a:r>
            <a:r>
              <a:rPr lang="en-US" dirty="0"/>
              <a:t>description can be published and discovered</a:t>
            </a:r>
            <a:br>
              <a:rPr lang="en-US" dirty="0"/>
            </a:br>
            <a:r>
              <a:rPr lang="en-US" dirty="0"/>
              <a:t>(W3C).</a:t>
            </a:r>
          </a:p>
          <a:p>
            <a:r>
              <a:rPr lang="en-US" dirty="0"/>
              <a:t>Service-oriented architecture is a </a:t>
            </a:r>
            <a:r>
              <a:rPr lang="en-US" i="1" dirty="0"/>
              <a:t>client/server </a:t>
            </a:r>
            <a:r>
              <a:rPr lang="en-US" dirty="0"/>
              <a:t>design</a:t>
            </a:r>
            <a:br>
              <a:rPr lang="en-US" dirty="0"/>
            </a:br>
            <a:r>
              <a:rPr lang="en-US" dirty="0"/>
              <a:t>approach in which an application consists of software</a:t>
            </a:r>
            <a:br>
              <a:rPr lang="en-US" dirty="0"/>
            </a:br>
            <a:r>
              <a:rPr lang="en-US" dirty="0"/>
              <a:t>services and software service consumers (also known as</a:t>
            </a:r>
            <a:br>
              <a:rPr lang="en-US" dirty="0"/>
            </a:br>
            <a:r>
              <a:rPr lang="en-US" dirty="0"/>
              <a:t>clients or service requesters). SOA differs from the more</a:t>
            </a:r>
            <a:br>
              <a:rPr lang="en-US" dirty="0"/>
            </a:br>
            <a:r>
              <a:rPr lang="en-US" dirty="0"/>
              <a:t>general client/server model in its definitive emphasis on</a:t>
            </a:r>
            <a:br>
              <a:rPr lang="en-US" dirty="0"/>
            </a:br>
            <a:r>
              <a:rPr lang="en-US" i="1" dirty="0"/>
              <a:t>loose coupling </a:t>
            </a:r>
            <a:r>
              <a:rPr lang="en-US" dirty="0"/>
              <a:t>between software </a:t>
            </a:r>
            <a:r>
              <a:rPr lang="en-US" i="1" dirty="0"/>
              <a:t>components</a:t>
            </a:r>
            <a:r>
              <a:rPr lang="en-US" dirty="0"/>
              <a:t>, and in its</a:t>
            </a:r>
            <a:br>
              <a:rPr lang="en-US" dirty="0"/>
            </a:br>
            <a:r>
              <a:rPr lang="en-US" dirty="0"/>
              <a:t>use of separately standing </a:t>
            </a:r>
            <a:r>
              <a:rPr lang="en-US" i="1" dirty="0"/>
              <a:t>interfaces </a:t>
            </a:r>
            <a:r>
              <a:rPr lang="en-US" dirty="0"/>
              <a:t>(Gartner).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56</a:t>
            </a:fld>
            <a:endParaRPr lang="en-US"/>
          </a:p>
        </p:txBody>
      </p:sp>
    </p:spTree>
    <p:extLst>
      <p:ext uri="{BB962C8B-B14F-4D97-AF65-F5344CB8AC3E}">
        <p14:creationId xmlns:p14="http://schemas.microsoft.com/office/powerpoint/2010/main" val="172066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(cont.)</a:t>
            </a:r>
          </a:p>
        </p:txBody>
      </p:sp>
      <p:sp>
        <p:nvSpPr>
          <p:cNvPr id="3" name="Content Placeholder 2"/>
          <p:cNvSpPr>
            <a:spLocks noGrp="1"/>
          </p:cNvSpPr>
          <p:nvPr>
            <p:ph idx="1"/>
          </p:nvPr>
        </p:nvSpPr>
        <p:spPr/>
        <p:txBody>
          <a:bodyPr>
            <a:normAutofit/>
          </a:bodyPr>
          <a:lstStyle/>
          <a:p>
            <a:pPr marL="0" indent="0">
              <a:buNone/>
            </a:pPr>
            <a:r>
              <a:rPr lang="en-US" b="1" dirty="0"/>
              <a:t>What is SOA?</a:t>
            </a:r>
            <a:r>
              <a:rPr lang="en-US" dirty="0"/>
              <a:t> (cont.)</a:t>
            </a:r>
          </a:p>
          <a:p>
            <a:r>
              <a:rPr lang="en-US" dirty="0"/>
              <a:t>Service-Oriented Architecture is a business-driven IT</a:t>
            </a:r>
            <a:br>
              <a:rPr lang="en-US" dirty="0"/>
            </a:br>
            <a:r>
              <a:rPr lang="en-US" dirty="0"/>
              <a:t>architecture approach that supports integrating your</a:t>
            </a:r>
            <a:br>
              <a:rPr lang="en-US" dirty="0"/>
            </a:br>
            <a:r>
              <a:rPr lang="en-US" dirty="0"/>
              <a:t>business as linked, repeatable business tasks, or</a:t>
            </a:r>
            <a:br>
              <a:rPr lang="en-US" dirty="0"/>
            </a:br>
            <a:r>
              <a:rPr lang="en-US" dirty="0"/>
              <a:t>services. SOA helps today’s business innovate by</a:t>
            </a:r>
            <a:br>
              <a:rPr lang="en-US" dirty="0"/>
            </a:br>
            <a:r>
              <a:rPr lang="en-US" dirty="0"/>
              <a:t>ensuring that IT systems can adapt quickly, easily and</a:t>
            </a:r>
            <a:br>
              <a:rPr lang="en-US" dirty="0"/>
            </a:br>
            <a:r>
              <a:rPr lang="en-US" dirty="0"/>
              <a:t>economically to support rapidly changing business</a:t>
            </a:r>
            <a:br>
              <a:rPr lang="en-US" dirty="0"/>
            </a:br>
            <a:r>
              <a:rPr lang="en-US" dirty="0"/>
              <a:t>needs. SOA helps customers increase the flexibility of</a:t>
            </a:r>
            <a:br>
              <a:rPr lang="en-US" dirty="0"/>
            </a:br>
            <a:r>
              <a:rPr lang="en-US" dirty="0"/>
              <a:t>their business processes, strengthen their underlying IT</a:t>
            </a:r>
            <a:br>
              <a:rPr lang="en-US" dirty="0"/>
            </a:br>
            <a:r>
              <a:rPr lang="en-US" dirty="0"/>
              <a:t>infrastructure and reuse their existing IT investments by</a:t>
            </a:r>
            <a:br>
              <a:rPr lang="en-US" dirty="0"/>
            </a:br>
            <a:r>
              <a:rPr lang="en-US" dirty="0"/>
              <a:t>creating connections among disparate applications and</a:t>
            </a:r>
            <a:br>
              <a:rPr lang="en-US" dirty="0"/>
            </a:br>
            <a:r>
              <a:rPr lang="en-US" dirty="0"/>
              <a:t>information sources. (IBM)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57</a:t>
            </a:fld>
            <a:endParaRPr lang="en-US"/>
          </a:p>
        </p:txBody>
      </p:sp>
    </p:spTree>
    <p:extLst>
      <p:ext uri="{BB962C8B-B14F-4D97-AF65-F5344CB8AC3E}">
        <p14:creationId xmlns:p14="http://schemas.microsoft.com/office/powerpoint/2010/main" val="107048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(cont.)</a:t>
            </a:r>
          </a:p>
        </p:txBody>
      </p:sp>
      <p:sp>
        <p:nvSpPr>
          <p:cNvPr id="3" name="Content Placeholder 2"/>
          <p:cNvSpPr>
            <a:spLocks noGrp="1"/>
          </p:cNvSpPr>
          <p:nvPr>
            <p:ph idx="1"/>
          </p:nvPr>
        </p:nvSpPr>
        <p:spPr/>
        <p:txBody>
          <a:bodyPr/>
          <a:lstStyle/>
          <a:p>
            <a:r>
              <a:rPr lang="en-US" altLang="en-US" dirty="0"/>
              <a:t>Legacy Business Process</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8628570"/>
              </p:ext>
            </p:extLst>
          </p:nvPr>
        </p:nvGraphicFramePr>
        <p:xfrm>
          <a:off x="1295400" y="2057400"/>
          <a:ext cx="7893050" cy="3024187"/>
        </p:xfrm>
        <a:graphic>
          <a:graphicData uri="http://schemas.openxmlformats.org/presentationml/2006/ole">
            <mc:AlternateContent xmlns:mc="http://schemas.openxmlformats.org/markup-compatibility/2006">
              <mc:Choice xmlns:v="urn:schemas-microsoft-com:vml" Requires="v">
                <p:oleObj spid="_x0000_s1111" name="Visio" r:id="rId3" imgW="7892280" imgH="3024720" progId="Visio.Drawing.11">
                  <p:embed/>
                </p:oleObj>
              </mc:Choice>
              <mc:Fallback>
                <p:oleObj name="Visio" r:id="rId3" imgW="7892280" imgH="3024720" progId="Visio.Drawing.11">
                  <p:embed/>
                  <p:pic>
                    <p:nvPicPr>
                      <p:cNvPr id="19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057400"/>
                        <a:ext cx="7893050"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0100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(cont.)</a:t>
            </a:r>
          </a:p>
        </p:txBody>
      </p:sp>
      <p:sp>
        <p:nvSpPr>
          <p:cNvPr id="3" name="Content Placeholder 2"/>
          <p:cNvSpPr>
            <a:spLocks noGrp="1"/>
          </p:cNvSpPr>
          <p:nvPr>
            <p:ph idx="1"/>
          </p:nvPr>
        </p:nvSpPr>
        <p:spPr/>
        <p:txBody>
          <a:bodyPr/>
          <a:lstStyle/>
          <a:p>
            <a:r>
              <a:rPr lang="en-US" altLang="en-US" dirty="0"/>
              <a:t>SOA Business Process</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59</a:t>
            </a:fld>
            <a:endParaRPr lang="en-US"/>
          </a:p>
        </p:txBody>
      </p:sp>
      <p:graphicFrame>
        <p:nvGraphicFramePr>
          <p:cNvPr id="5" name="Object 3"/>
          <p:cNvGraphicFramePr>
            <a:graphicFrameLocks noChangeAspect="1"/>
          </p:cNvGraphicFramePr>
          <p:nvPr>
            <p:extLst>
              <p:ext uri="{D42A27DB-BD31-4B8C-83A1-F6EECF244321}">
                <p14:modId xmlns:p14="http://schemas.microsoft.com/office/powerpoint/2010/main" val="1836746505"/>
              </p:ext>
            </p:extLst>
          </p:nvPr>
        </p:nvGraphicFramePr>
        <p:xfrm>
          <a:off x="958561" y="2057400"/>
          <a:ext cx="8972550" cy="3916363"/>
        </p:xfrm>
        <a:graphic>
          <a:graphicData uri="http://schemas.openxmlformats.org/presentationml/2006/ole">
            <mc:AlternateContent xmlns:mc="http://schemas.openxmlformats.org/markup-compatibility/2006">
              <mc:Choice xmlns:v="urn:schemas-microsoft-com:vml" Requires="v">
                <p:oleObj spid="_x0000_s2135" name="Visio" r:id="rId3" imgW="8972280" imgH="3915720" progId="Visio.Drawing.11">
                  <p:embed/>
                </p:oleObj>
              </mc:Choice>
              <mc:Fallback>
                <p:oleObj name="Visio" r:id="rId3" imgW="8972280" imgH="3915720" progId="Visio.Drawing.11">
                  <p:embed/>
                  <p:pic>
                    <p:nvPicPr>
                      <p:cNvPr id="215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561" y="2057400"/>
                        <a:ext cx="8972550"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019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76200"/>
            <a:ext cx="11180618" cy="1142998"/>
          </a:xfrm>
        </p:spPr>
        <p:txBody>
          <a:bodyPr>
            <a:normAutofit/>
          </a:bodyPr>
          <a:lstStyle/>
          <a:p>
            <a:r>
              <a:rPr lang="en-US" dirty="0"/>
              <a:t>Software Architectures and Technologies </a:t>
            </a:r>
          </a:p>
        </p:txBody>
      </p:sp>
      <p:sp>
        <p:nvSpPr>
          <p:cNvPr id="3" name="Content Placeholder 2"/>
          <p:cNvSpPr>
            <a:spLocks noGrp="1"/>
          </p:cNvSpPr>
          <p:nvPr>
            <p:ph idx="1"/>
          </p:nvPr>
        </p:nvSpPr>
        <p:spPr/>
        <p:txBody>
          <a:bodyPr/>
          <a:lstStyle/>
          <a:p>
            <a:r>
              <a:rPr lang="en-US" dirty="0"/>
              <a:t>Message-Oriented Architecture (Message-Oriented Middleware MOM)</a:t>
            </a:r>
          </a:p>
          <a:p>
            <a:r>
              <a:rPr lang="en-US" dirty="0"/>
              <a:t>Multi-tier Architecture</a:t>
            </a:r>
          </a:p>
          <a:p>
            <a:pPr lvl="1"/>
            <a:r>
              <a:rPr lang="en-US" dirty="0"/>
              <a:t>Java EE Specifications (J2EE Architecture)</a:t>
            </a:r>
          </a:p>
          <a:p>
            <a:pPr lvl="1"/>
            <a:r>
              <a:rPr lang="en-US" dirty="0"/>
              <a:t>.NET N-tier </a:t>
            </a:r>
          </a:p>
          <a:p>
            <a:r>
              <a:rPr lang="en-US" dirty="0"/>
              <a:t>Services Oriented Architecture (SOA)</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a:t>
            </a:fld>
            <a:endParaRPr lang="en-US"/>
          </a:p>
        </p:txBody>
      </p:sp>
    </p:spTree>
    <p:extLst>
      <p:ext uri="{BB962C8B-B14F-4D97-AF65-F5344CB8AC3E}">
        <p14:creationId xmlns:p14="http://schemas.microsoft.com/office/powerpoint/2010/main" val="295733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(cont.)</a:t>
            </a:r>
          </a:p>
        </p:txBody>
      </p:sp>
      <p:sp>
        <p:nvSpPr>
          <p:cNvPr id="3" name="Content Placeholder 2"/>
          <p:cNvSpPr>
            <a:spLocks noGrp="1"/>
          </p:cNvSpPr>
          <p:nvPr>
            <p:ph idx="1"/>
          </p:nvPr>
        </p:nvSpPr>
        <p:spPr/>
        <p:txBody>
          <a:bodyPr/>
          <a:lstStyle/>
          <a:p>
            <a:pPr marL="0" indent="0">
              <a:buNone/>
            </a:pPr>
            <a:r>
              <a:rPr lang="en-US" dirty="0"/>
              <a:t>Definition of SOA</a:t>
            </a:r>
          </a:p>
          <a:p>
            <a:r>
              <a:rPr lang="en-US" dirty="0"/>
              <a:t>SOA is an architectural approach that allows to:</a:t>
            </a:r>
          </a:p>
          <a:p>
            <a:pPr marL="0" indent="0">
              <a:buNone/>
            </a:pP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60</a:t>
            </a:fld>
            <a:endParaRPr lang="en-US"/>
          </a:p>
        </p:txBody>
      </p:sp>
      <p:pic>
        <p:nvPicPr>
          <p:cNvPr id="5" name="Picture 4"/>
          <p:cNvPicPr>
            <a:picLocks noChangeAspect="1"/>
          </p:cNvPicPr>
          <p:nvPr/>
        </p:nvPicPr>
        <p:blipFill>
          <a:blip r:embed="rId2"/>
          <a:stretch>
            <a:fillRect/>
          </a:stretch>
        </p:blipFill>
        <p:spPr>
          <a:xfrm>
            <a:off x="1143000" y="2514600"/>
            <a:ext cx="8839200" cy="3783224"/>
          </a:xfrm>
          <a:prstGeom prst="rect">
            <a:avLst/>
          </a:prstGeom>
        </p:spPr>
      </p:pic>
    </p:spTree>
    <p:extLst>
      <p:ext uri="{BB962C8B-B14F-4D97-AF65-F5344CB8AC3E}">
        <p14:creationId xmlns:p14="http://schemas.microsoft.com/office/powerpoint/2010/main" val="336679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Characteristics</a:t>
            </a:r>
          </a:p>
        </p:txBody>
      </p:sp>
      <p:sp>
        <p:nvSpPr>
          <p:cNvPr id="3" name="Content Placeholder 2"/>
          <p:cNvSpPr>
            <a:spLocks noGrp="1"/>
          </p:cNvSpPr>
          <p:nvPr>
            <p:ph idx="1"/>
          </p:nvPr>
        </p:nvSpPr>
        <p:spPr/>
        <p:txBody>
          <a:bodyPr>
            <a:normAutofit/>
          </a:bodyPr>
          <a:lstStyle/>
          <a:p>
            <a:r>
              <a:rPr lang="en-US" dirty="0"/>
              <a:t>Based on open standards</a:t>
            </a:r>
          </a:p>
          <a:p>
            <a:r>
              <a:rPr lang="en-US" dirty="0"/>
              <a:t>Foster inherent reusability</a:t>
            </a:r>
          </a:p>
          <a:p>
            <a:r>
              <a:rPr lang="en-US" dirty="0"/>
              <a:t>Foster intrinsic interoperability</a:t>
            </a:r>
          </a:p>
          <a:p>
            <a:r>
              <a:rPr lang="en-US" dirty="0"/>
              <a:t>Emphasizes extensibility</a:t>
            </a:r>
          </a:p>
          <a:p>
            <a:r>
              <a:rPr lang="en-US" dirty="0"/>
              <a:t>Fundamentally autonomous</a:t>
            </a:r>
          </a:p>
          <a:p>
            <a:r>
              <a:rPr lang="en-US" dirty="0"/>
              <a:t>Promotes dynamic discovery</a:t>
            </a:r>
          </a:p>
          <a:p>
            <a:r>
              <a:rPr lang="en-US" dirty="0"/>
              <a:t>Promotes architectural composability</a:t>
            </a:r>
          </a:p>
          <a:p>
            <a:r>
              <a:rPr lang="en-US" dirty="0"/>
              <a:t>Promotes loose coupling throughout the enterprise</a:t>
            </a:r>
          </a:p>
          <a:p>
            <a:r>
              <a:rPr lang="en-US" dirty="0"/>
              <a:t>Supports incremental implementation</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61</a:t>
            </a:fld>
            <a:endParaRPr lang="en-US"/>
          </a:p>
        </p:txBody>
      </p:sp>
    </p:spTree>
    <p:extLst>
      <p:ext uri="{BB962C8B-B14F-4D97-AF65-F5344CB8AC3E}">
        <p14:creationId xmlns:p14="http://schemas.microsoft.com/office/powerpoint/2010/main" val="35097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 Characteristics (cont.) </a:t>
            </a:r>
          </a:p>
        </p:txBody>
      </p:sp>
      <p:sp>
        <p:nvSpPr>
          <p:cNvPr id="3" name="Content Placeholder 2"/>
          <p:cNvSpPr>
            <a:spLocks noGrp="1"/>
          </p:cNvSpPr>
          <p:nvPr>
            <p:ph idx="1"/>
          </p:nvPr>
        </p:nvSpPr>
        <p:spPr/>
        <p:txBody>
          <a:bodyPr>
            <a:normAutofit/>
          </a:bodyPr>
          <a:lstStyle/>
          <a:p>
            <a:r>
              <a:rPr lang="en-US" dirty="0"/>
              <a:t>Services are platform independent, </a:t>
            </a:r>
            <a:r>
              <a:rPr lang="en-US" b="1" dirty="0" err="1"/>
              <a:t>self describing</a:t>
            </a:r>
            <a:r>
              <a:rPr lang="en-US" b="1" dirty="0"/>
              <a:t> interfaces </a:t>
            </a:r>
            <a:r>
              <a:rPr lang="en-US" dirty="0"/>
              <a:t>(XML)</a:t>
            </a:r>
          </a:p>
          <a:p>
            <a:r>
              <a:rPr lang="en-US" dirty="0"/>
              <a:t>Messages are formally defined</a:t>
            </a:r>
          </a:p>
          <a:p>
            <a:r>
              <a:rPr lang="en-US" dirty="0"/>
              <a:t>Services can be discovered</a:t>
            </a:r>
          </a:p>
          <a:p>
            <a:r>
              <a:rPr lang="en-US" dirty="0"/>
              <a:t>Services have </a:t>
            </a:r>
            <a:r>
              <a:rPr lang="en-US" b="1" dirty="0"/>
              <a:t>quality </a:t>
            </a:r>
            <a:r>
              <a:rPr lang="en-US" dirty="0"/>
              <a:t>of service characteristics defined in policies</a:t>
            </a:r>
          </a:p>
          <a:p>
            <a:r>
              <a:rPr lang="en-US" dirty="0"/>
              <a:t>Services can be provided on any platform</a:t>
            </a:r>
          </a:p>
          <a:p>
            <a:r>
              <a:rPr lang="en-US" dirty="0"/>
              <a:t>Can be governed </a:t>
            </a:r>
          </a:p>
        </p:txBody>
      </p:sp>
      <p:sp>
        <p:nvSpPr>
          <p:cNvPr id="4" name="Slide Number Placeholder 3"/>
          <p:cNvSpPr>
            <a:spLocks noGrp="1"/>
          </p:cNvSpPr>
          <p:nvPr>
            <p:ph type="sldNum" sz="quarter" idx="12"/>
          </p:nvPr>
        </p:nvSpPr>
        <p:spPr/>
        <p:txBody>
          <a:bodyPr/>
          <a:lstStyle/>
          <a:p>
            <a:fld id="{DA60BA0E-20D0-4E7C-B286-26C960A6788F}" type="slidenum">
              <a:rPr lang="en-US" smtClean="0"/>
              <a:pPr/>
              <a:t>62</a:t>
            </a:fld>
            <a:endParaRPr lang="en-US"/>
          </a:p>
        </p:txBody>
      </p:sp>
      <p:pic>
        <p:nvPicPr>
          <p:cNvPr id="5" name="Picture 4"/>
          <p:cNvPicPr>
            <a:picLocks noChangeAspect="1"/>
          </p:cNvPicPr>
          <p:nvPr/>
        </p:nvPicPr>
        <p:blipFill>
          <a:blip r:embed="rId2"/>
          <a:stretch>
            <a:fillRect/>
          </a:stretch>
        </p:blipFill>
        <p:spPr>
          <a:xfrm>
            <a:off x="7010400" y="3613833"/>
            <a:ext cx="3476625" cy="2914650"/>
          </a:xfrm>
          <a:prstGeom prst="rect">
            <a:avLst/>
          </a:prstGeom>
        </p:spPr>
      </p:pic>
    </p:spTree>
    <p:extLst>
      <p:ext uri="{BB962C8B-B14F-4D97-AF65-F5344CB8AC3E}">
        <p14:creationId xmlns:p14="http://schemas.microsoft.com/office/powerpoint/2010/main" val="325342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Core SOA Definitions</a:t>
            </a:r>
            <a:endParaRPr lang="en-US" dirty="0"/>
          </a:p>
        </p:txBody>
      </p:sp>
      <p:sp>
        <p:nvSpPr>
          <p:cNvPr id="3" name="Content Placeholder 2"/>
          <p:cNvSpPr>
            <a:spLocks noGrp="1"/>
          </p:cNvSpPr>
          <p:nvPr>
            <p:ph idx="1"/>
          </p:nvPr>
        </p:nvSpPr>
        <p:spPr>
          <a:xfrm>
            <a:off x="249382" y="1371600"/>
            <a:ext cx="10390909" cy="5349878"/>
          </a:xfrm>
        </p:spPr>
        <p:txBody>
          <a:bodyPr>
            <a:normAutofit/>
          </a:bodyPr>
          <a:lstStyle/>
          <a:p>
            <a:pPr>
              <a:lnSpc>
                <a:spcPct val="90000"/>
              </a:lnSpc>
            </a:pPr>
            <a:r>
              <a:rPr lang="en-US" altLang="en-US" b="1" dirty="0"/>
              <a:t>XML</a:t>
            </a:r>
            <a:r>
              <a:rPr lang="en-US" altLang="en-US" dirty="0"/>
              <a:t> – Extensible Markup Language</a:t>
            </a:r>
          </a:p>
          <a:p>
            <a:pPr>
              <a:lnSpc>
                <a:spcPct val="90000"/>
              </a:lnSpc>
            </a:pPr>
            <a:r>
              <a:rPr lang="en-US" altLang="en-US" b="1" dirty="0"/>
              <a:t>SOAP</a:t>
            </a:r>
            <a:r>
              <a:rPr lang="en-US" altLang="en-US" dirty="0"/>
              <a:t> – Simple Object Access Protocol</a:t>
            </a:r>
          </a:p>
          <a:p>
            <a:pPr>
              <a:lnSpc>
                <a:spcPct val="90000"/>
              </a:lnSpc>
            </a:pPr>
            <a:r>
              <a:rPr lang="en-US" altLang="en-US" b="1" dirty="0"/>
              <a:t>WSDL</a:t>
            </a:r>
            <a:r>
              <a:rPr lang="en-US" altLang="en-US" dirty="0"/>
              <a:t> – Web Services Description Language</a:t>
            </a:r>
          </a:p>
          <a:p>
            <a:pPr>
              <a:lnSpc>
                <a:spcPct val="90000"/>
              </a:lnSpc>
            </a:pPr>
            <a:r>
              <a:rPr lang="en-US" altLang="en-US" b="1" dirty="0"/>
              <a:t>UDDI</a:t>
            </a:r>
            <a:r>
              <a:rPr lang="en-US" altLang="en-US" dirty="0"/>
              <a:t> - Universal Description, Discovery and Integration </a:t>
            </a:r>
          </a:p>
          <a:p>
            <a:pPr>
              <a:lnSpc>
                <a:spcPct val="90000"/>
              </a:lnSpc>
            </a:pPr>
            <a:r>
              <a:rPr lang="en-US" altLang="en-US" b="1" dirty="0"/>
              <a:t>ESB – </a:t>
            </a:r>
            <a:r>
              <a:rPr lang="en-US" altLang="en-US" dirty="0"/>
              <a:t>Enterprise Service Bus</a:t>
            </a:r>
          </a:p>
          <a:p>
            <a:pPr>
              <a:lnSpc>
                <a:spcPct val="90000"/>
              </a:lnSpc>
            </a:pPr>
            <a:r>
              <a:rPr lang="en-US" altLang="en-US" dirty="0"/>
              <a:t>Key Concepts</a:t>
            </a:r>
          </a:p>
          <a:p>
            <a:pPr lvl="1">
              <a:lnSpc>
                <a:spcPct val="90000"/>
              </a:lnSpc>
            </a:pPr>
            <a:r>
              <a:rPr lang="en-US" altLang="en-US" dirty="0"/>
              <a:t>Network Transparency</a:t>
            </a:r>
          </a:p>
          <a:p>
            <a:pPr lvl="1">
              <a:lnSpc>
                <a:spcPct val="90000"/>
              </a:lnSpc>
            </a:pPr>
            <a:r>
              <a:rPr lang="en-US" altLang="en-US" dirty="0"/>
              <a:t>Virtualized endpoint</a:t>
            </a:r>
          </a:p>
          <a:p>
            <a:pPr lvl="1">
              <a:lnSpc>
                <a:spcPct val="90000"/>
              </a:lnSpc>
            </a:pPr>
            <a:r>
              <a:rPr lang="en-US" altLang="en-US" dirty="0"/>
              <a:t>Self-describing software</a:t>
            </a:r>
          </a:p>
          <a:p>
            <a:pPr lvl="1">
              <a:lnSpc>
                <a:spcPct val="90000"/>
              </a:lnSpc>
            </a:pPr>
            <a:r>
              <a:rPr lang="en-US" altLang="en-US" dirty="0"/>
              <a:t>Universally discoverable software</a:t>
            </a:r>
          </a:p>
          <a:p>
            <a:pPr lvl="1">
              <a:lnSpc>
                <a:spcPct val="90000"/>
              </a:lnSpc>
            </a:pPr>
            <a:r>
              <a:rPr lang="en-US" altLang="en-US" dirty="0"/>
              <a:t>Universally understood software</a:t>
            </a:r>
          </a:p>
          <a:p>
            <a:pPr lvl="1">
              <a:lnSpc>
                <a:spcPct val="90000"/>
              </a:lnSpc>
            </a:pPr>
            <a:r>
              <a:rPr lang="en-US" altLang="en-US" dirty="0"/>
              <a:t>Machine to machine interaction</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63</a:t>
            </a:fld>
            <a:endParaRPr lang="en-US"/>
          </a:p>
        </p:txBody>
      </p:sp>
    </p:spTree>
    <p:extLst>
      <p:ext uri="{BB962C8B-B14F-4D97-AF65-F5344CB8AC3E}">
        <p14:creationId xmlns:p14="http://schemas.microsoft.com/office/powerpoint/2010/main" val="35324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SOA Usage &amp; Supporting Platforms </a:t>
            </a:r>
            <a:endParaRPr lang="en-US" dirty="0"/>
          </a:p>
        </p:txBody>
      </p:sp>
      <p:sp>
        <p:nvSpPr>
          <p:cNvPr id="3" name="Content Placeholder 2"/>
          <p:cNvSpPr>
            <a:spLocks noGrp="1"/>
          </p:cNvSpPr>
          <p:nvPr>
            <p:ph idx="1"/>
          </p:nvPr>
        </p:nvSpPr>
        <p:spPr/>
        <p:txBody>
          <a:bodyPr>
            <a:normAutofit lnSpcReduction="10000"/>
          </a:bodyPr>
          <a:lstStyle/>
          <a:p>
            <a:r>
              <a:rPr lang="en-US" altLang="en-US" dirty="0"/>
              <a:t>SOA Usage</a:t>
            </a:r>
          </a:p>
          <a:p>
            <a:pPr marL="742950" lvl="1" indent="-285750"/>
            <a:r>
              <a:rPr lang="en-US" altLang="en-US" dirty="0"/>
              <a:t>B2B</a:t>
            </a:r>
          </a:p>
          <a:p>
            <a:pPr marL="742950" lvl="1" indent="-285750"/>
            <a:r>
              <a:rPr lang="en-US" altLang="en-US" dirty="0"/>
              <a:t>Enterprise Application Integration (EAI)</a:t>
            </a:r>
          </a:p>
          <a:p>
            <a:pPr marL="742950" lvl="1" indent="-285750"/>
            <a:r>
              <a:rPr lang="en-US" altLang="en-US" dirty="0"/>
              <a:t>Application to Application</a:t>
            </a:r>
          </a:p>
          <a:p>
            <a:pPr marL="742950" lvl="1" indent="-285750"/>
            <a:r>
              <a:rPr lang="en-US" altLang="en-US" dirty="0"/>
              <a:t>Government </a:t>
            </a:r>
          </a:p>
          <a:p>
            <a:r>
              <a:rPr lang="en-US" altLang="en-US" dirty="0"/>
              <a:t>Major Players in SOA Space</a:t>
            </a:r>
          </a:p>
          <a:p>
            <a:pPr marL="742950" lvl="1" indent="-285750"/>
            <a:r>
              <a:rPr lang="en-US" altLang="en-US" dirty="0"/>
              <a:t>IBM: WebSphere SOA Product Suite</a:t>
            </a:r>
          </a:p>
          <a:p>
            <a:pPr marL="742950" lvl="1" indent="-285750"/>
            <a:r>
              <a:rPr lang="en-US" altLang="en-US" dirty="0"/>
              <a:t>BEA: </a:t>
            </a:r>
            <a:r>
              <a:rPr lang="en-US" altLang="en-US" dirty="0" err="1"/>
              <a:t>Aqualogic</a:t>
            </a:r>
            <a:r>
              <a:rPr lang="en-US" altLang="en-US" dirty="0"/>
              <a:t> (WebLogic)</a:t>
            </a:r>
          </a:p>
          <a:p>
            <a:pPr marL="742950" lvl="1" indent="-285750"/>
            <a:r>
              <a:rPr lang="en-US" altLang="en-US" dirty="0"/>
              <a:t>Oracle: Fusion Middleware</a:t>
            </a:r>
          </a:p>
          <a:p>
            <a:pPr marL="742950" lvl="1" indent="-285750"/>
            <a:r>
              <a:rPr lang="en-US" altLang="en-US" dirty="0"/>
              <a:t>Microsoft: .NET</a:t>
            </a:r>
          </a:p>
          <a:p>
            <a:pPr marL="742950" lvl="1" indent="-285750"/>
            <a:r>
              <a:rPr lang="en-US" altLang="en-US" dirty="0"/>
              <a:t>SAP: </a:t>
            </a:r>
            <a:r>
              <a:rPr lang="en-US" altLang="en-US" dirty="0" err="1"/>
              <a:t>NetWeaver</a:t>
            </a:r>
            <a:endParaRPr lang="en-US" altLang="en-US" dirty="0"/>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64</a:t>
            </a:fld>
            <a:endParaRPr lang="en-US"/>
          </a:p>
        </p:txBody>
      </p:sp>
    </p:spTree>
    <p:extLst>
      <p:ext uri="{BB962C8B-B14F-4D97-AF65-F5344CB8AC3E}">
        <p14:creationId xmlns:p14="http://schemas.microsoft.com/office/powerpoint/2010/main" val="293727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SOA architecture </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65</a:t>
            </a:fld>
            <a:endParaRPr lang="en-US"/>
          </a:p>
        </p:txBody>
      </p:sp>
      <p:pic>
        <p:nvPicPr>
          <p:cNvPr id="5" name="Picture 4"/>
          <p:cNvPicPr>
            <a:picLocks noChangeAspect="1"/>
          </p:cNvPicPr>
          <p:nvPr/>
        </p:nvPicPr>
        <p:blipFill>
          <a:blip r:embed="rId2"/>
          <a:stretch>
            <a:fillRect/>
          </a:stretch>
        </p:blipFill>
        <p:spPr>
          <a:xfrm>
            <a:off x="410451" y="2209799"/>
            <a:ext cx="4968134" cy="3047207"/>
          </a:xfrm>
          <a:prstGeom prst="rect">
            <a:avLst/>
          </a:prstGeom>
        </p:spPr>
      </p:pic>
      <p:pic>
        <p:nvPicPr>
          <p:cNvPr id="6" name="Picture 2" descr="Service Oriented Archite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9653" y="2209800"/>
            <a:ext cx="5100638" cy="30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24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7 Steps to SOA</a:t>
            </a:r>
            <a:endParaRPr lang="en-US" dirty="0"/>
          </a:p>
        </p:txBody>
      </p:sp>
      <p:sp>
        <p:nvSpPr>
          <p:cNvPr id="3" name="Content Placeholder 2"/>
          <p:cNvSpPr>
            <a:spLocks noGrp="1"/>
          </p:cNvSpPr>
          <p:nvPr>
            <p:ph idx="1"/>
          </p:nvPr>
        </p:nvSpPr>
        <p:spPr/>
        <p:txBody>
          <a:bodyPr/>
          <a:lstStyle/>
          <a:p>
            <a:pPr marL="571500" indent="-571500">
              <a:buFont typeface="Wingdings" panose="05000000000000000000" pitchFamily="2" charset="2"/>
              <a:buAutoNum type="arabicPeriod"/>
            </a:pPr>
            <a:r>
              <a:rPr lang="en-US" altLang="en-US" dirty="0"/>
              <a:t>Create/Expose Services</a:t>
            </a:r>
          </a:p>
          <a:p>
            <a:pPr marL="571500" indent="-571500">
              <a:buFont typeface="Wingdings" panose="05000000000000000000" pitchFamily="2" charset="2"/>
              <a:buAutoNum type="arabicPeriod"/>
            </a:pPr>
            <a:r>
              <a:rPr lang="en-US" altLang="en-US" dirty="0"/>
              <a:t>Register Services</a:t>
            </a:r>
          </a:p>
          <a:p>
            <a:pPr marL="571500" indent="-571500">
              <a:buFont typeface="Wingdings" panose="05000000000000000000" pitchFamily="2" charset="2"/>
              <a:buAutoNum type="arabicPeriod"/>
            </a:pPr>
            <a:r>
              <a:rPr lang="en-US" altLang="en-US" dirty="0"/>
              <a:t>Secure Services</a:t>
            </a:r>
          </a:p>
          <a:p>
            <a:pPr marL="571500" indent="-571500">
              <a:buFont typeface="Wingdings" panose="05000000000000000000" pitchFamily="2" charset="2"/>
              <a:buAutoNum type="arabicPeriod"/>
            </a:pPr>
            <a:r>
              <a:rPr lang="en-US" altLang="en-US" dirty="0"/>
              <a:t>Manage (monitor) Services</a:t>
            </a:r>
          </a:p>
          <a:p>
            <a:pPr marL="571500" indent="-571500">
              <a:buFont typeface="Wingdings" panose="05000000000000000000" pitchFamily="2" charset="2"/>
              <a:buAutoNum type="arabicPeriod"/>
            </a:pPr>
            <a:r>
              <a:rPr lang="en-US" altLang="en-US" dirty="0"/>
              <a:t>Mediate and Virtualize Services</a:t>
            </a:r>
          </a:p>
          <a:p>
            <a:pPr marL="571500" indent="-571500">
              <a:buFont typeface="Wingdings" panose="05000000000000000000" pitchFamily="2" charset="2"/>
              <a:buAutoNum type="arabicPeriod"/>
            </a:pPr>
            <a:r>
              <a:rPr lang="en-US" altLang="en-US" dirty="0"/>
              <a:t>Govern the SOA</a:t>
            </a:r>
          </a:p>
          <a:p>
            <a:pPr marL="571500" indent="-571500">
              <a:buFont typeface="Wingdings" panose="05000000000000000000" pitchFamily="2" charset="2"/>
              <a:buAutoNum type="arabicPeriod"/>
            </a:pPr>
            <a:r>
              <a:rPr lang="en-US" altLang="en-US" dirty="0"/>
              <a:t>Integrate Services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66</a:t>
            </a:fld>
            <a:endParaRPr lang="en-US"/>
          </a:p>
        </p:txBody>
      </p:sp>
    </p:spTree>
    <p:extLst>
      <p:ext uri="{BB962C8B-B14F-4D97-AF65-F5344CB8AC3E}">
        <p14:creationId xmlns:p14="http://schemas.microsoft.com/office/powerpoint/2010/main" val="20543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 Steps to SOA (cont.)</a:t>
            </a:r>
            <a:endParaRPr lang="en-US" dirty="0"/>
          </a:p>
        </p:txBody>
      </p:sp>
      <p:sp>
        <p:nvSpPr>
          <p:cNvPr id="3" name="Content Placeholder 2"/>
          <p:cNvSpPr>
            <a:spLocks noGrp="1"/>
          </p:cNvSpPr>
          <p:nvPr>
            <p:ph idx="1"/>
          </p:nvPr>
        </p:nvSpPr>
        <p:spPr>
          <a:xfrm>
            <a:off x="249382" y="1371600"/>
            <a:ext cx="10390909" cy="5349878"/>
          </a:xfrm>
        </p:spPr>
        <p:txBody>
          <a:bodyPr>
            <a:normAutofit/>
          </a:bodyPr>
          <a:lstStyle/>
          <a:p>
            <a:pPr marL="0" indent="0">
              <a:buNone/>
            </a:pPr>
            <a:r>
              <a:rPr lang="en-US" altLang="en-US" dirty="0"/>
              <a:t>1. Create &amp; Expose Services</a:t>
            </a:r>
          </a:p>
          <a:p>
            <a:r>
              <a:rPr lang="en-US" altLang="en-US" dirty="0"/>
              <a:t>Three primary choices</a:t>
            </a:r>
          </a:p>
          <a:p>
            <a:pPr lvl="1"/>
            <a:r>
              <a:rPr lang="en-US" altLang="en-US" dirty="0"/>
              <a:t>Rebuild existing applications using SOA paradigm</a:t>
            </a:r>
          </a:p>
          <a:p>
            <a:pPr lvl="1"/>
            <a:r>
              <a:rPr lang="en-US" altLang="en-US" dirty="0"/>
              <a:t>Expose existing application logic as a set of services</a:t>
            </a:r>
          </a:p>
          <a:p>
            <a:pPr lvl="1"/>
            <a:r>
              <a:rPr lang="en-US" altLang="en-US" dirty="0"/>
              <a:t>A combination of rebuild and expose</a:t>
            </a:r>
          </a:p>
          <a:p>
            <a:r>
              <a:rPr lang="en-US" altLang="en-US" dirty="0"/>
              <a:t>Enterprises typically use a combination of rebuild &amp; expose</a:t>
            </a:r>
          </a:p>
          <a:p>
            <a:pPr lvl="1"/>
            <a:r>
              <a:rPr lang="en-US" altLang="en-US" dirty="0"/>
              <a:t>Solutions exist that facilitate migration of mainframe applications such as CICS to Web Services</a:t>
            </a:r>
          </a:p>
          <a:p>
            <a:r>
              <a:rPr lang="en-US" altLang="en-US" b="1" i="1" dirty="0"/>
              <a:t>Granularity</a:t>
            </a:r>
            <a:r>
              <a:rPr lang="en-US" altLang="en-US" dirty="0"/>
              <a:t> is a key criterion for Web Service</a:t>
            </a:r>
          </a:p>
          <a:p>
            <a:pPr lvl="1"/>
            <a:r>
              <a:rPr lang="en-US" altLang="en-US" dirty="0"/>
              <a:t>Functionality must be sufficiently coarse-grained</a:t>
            </a:r>
          </a:p>
          <a:p>
            <a:pPr lvl="1"/>
            <a:r>
              <a:rPr lang="en-US" altLang="en-US" dirty="0"/>
              <a:t>If coarse-grained, potential to be useful to different applications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67</a:t>
            </a:fld>
            <a:endParaRPr lang="en-US"/>
          </a:p>
        </p:txBody>
      </p:sp>
    </p:spTree>
    <p:extLst>
      <p:ext uri="{BB962C8B-B14F-4D97-AF65-F5344CB8AC3E}">
        <p14:creationId xmlns:p14="http://schemas.microsoft.com/office/powerpoint/2010/main" val="298133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 Steps to SOA (cont.)</a:t>
            </a:r>
            <a:endParaRPr lang="en-US" dirty="0"/>
          </a:p>
        </p:txBody>
      </p:sp>
      <p:sp>
        <p:nvSpPr>
          <p:cNvPr id="3" name="Content Placeholder 2"/>
          <p:cNvSpPr>
            <a:spLocks noGrp="1"/>
          </p:cNvSpPr>
          <p:nvPr>
            <p:ph idx="1"/>
          </p:nvPr>
        </p:nvSpPr>
        <p:spPr/>
        <p:txBody>
          <a:bodyPr/>
          <a:lstStyle/>
          <a:p>
            <a:pPr marL="0" indent="0">
              <a:buNone/>
            </a:pPr>
            <a:r>
              <a:rPr lang="en-US" altLang="en-US" dirty="0"/>
              <a:t>2. Register Services</a:t>
            </a:r>
          </a:p>
          <a:p>
            <a:r>
              <a:rPr lang="en-US" altLang="en-US" dirty="0"/>
              <a:t>Application architects &amp; developers need to know that a service exists</a:t>
            </a:r>
          </a:p>
          <a:p>
            <a:r>
              <a:rPr lang="en-US" altLang="en-US" dirty="0"/>
              <a:t>Use a registry</a:t>
            </a:r>
          </a:p>
          <a:p>
            <a:pPr lvl="1"/>
            <a:r>
              <a:rPr lang="en-US" altLang="en-US" dirty="0"/>
              <a:t>UDDI compatibility important</a:t>
            </a:r>
          </a:p>
          <a:p>
            <a:pPr lvl="1"/>
            <a:r>
              <a:rPr lang="en-US" altLang="en-US" dirty="0"/>
              <a:t>Search and Browse capability</a:t>
            </a:r>
          </a:p>
          <a:p>
            <a:pPr lvl="1"/>
            <a:r>
              <a:rPr lang="en-US" altLang="en-US" dirty="0"/>
              <a:t>Facilitate quick and accurate discovery of services</a:t>
            </a:r>
          </a:p>
          <a:p>
            <a:pPr lvl="1"/>
            <a:r>
              <a:rPr lang="en-US" altLang="en-US" dirty="0"/>
              <a:t>Some vendors have extended registries to repositories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68</a:t>
            </a:fld>
            <a:endParaRPr lang="en-US"/>
          </a:p>
        </p:txBody>
      </p:sp>
    </p:spTree>
    <p:extLst>
      <p:ext uri="{BB962C8B-B14F-4D97-AF65-F5344CB8AC3E}">
        <p14:creationId xmlns:p14="http://schemas.microsoft.com/office/powerpoint/2010/main" val="114764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 Steps to SOA (cont.)</a:t>
            </a:r>
            <a:endParaRPr lang="en-US" dirty="0"/>
          </a:p>
        </p:txBody>
      </p:sp>
      <p:sp>
        <p:nvSpPr>
          <p:cNvPr id="3" name="Content Placeholder 2"/>
          <p:cNvSpPr>
            <a:spLocks noGrp="1"/>
          </p:cNvSpPr>
          <p:nvPr>
            <p:ph idx="1"/>
          </p:nvPr>
        </p:nvSpPr>
        <p:spPr>
          <a:xfrm>
            <a:off x="249382" y="1371600"/>
            <a:ext cx="10390909" cy="5715000"/>
          </a:xfrm>
        </p:spPr>
        <p:txBody>
          <a:bodyPr>
            <a:normAutofit/>
          </a:bodyPr>
          <a:lstStyle/>
          <a:p>
            <a:pPr marL="0" indent="0">
              <a:spcAft>
                <a:spcPts val="0"/>
              </a:spcAft>
              <a:buNone/>
            </a:pPr>
            <a:r>
              <a:rPr lang="en-US" altLang="en-US" dirty="0"/>
              <a:t>3. Secure Services</a:t>
            </a:r>
          </a:p>
          <a:p>
            <a:pPr marL="571500" indent="-571500">
              <a:spcAft>
                <a:spcPts val="0"/>
              </a:spcAft>
            </a:pPr>
            <a:r>
              <a:rPr lang="en-US" altLang="en-US" dirty="0"/>
              <a:t>May have inadvertently created gaping security holes</a:t>
            </a:r>
          </a:p>
          <a:p>
            <a:pPr marL="571500" indent="-571500">
              <a:spcAft>
                <a:spcPts val="0"/>
              </a:spcAft>
            </a:pPr>
            <a:r>
              <a:rPr lang="en-US" altLang="en-US" dirty="0"/>
              <a:t>My have exposed sensitive information </a:t>
            </a:r>
          </a:p>
          <a:p>
            <a:pPr marL="571500" indent="-571500">
              <a:spcAft>
                <a:spcPts val="0"/>
              </a:spcAft>
            </a:pPr>
            <a:r>
              <a:rPr lang="en-US" altLang="en-US" dirty="0"/>
              <a:t>5 principles of security</a:t>
            </a:r>
          </a:p>
          <a:p>
            <a:pPr marL="966788" lvl="1" indent="-495300">
              <a:spcAft>
                <a:spcPts val="0"/>
              </a:spcAft>
              <a:buFont typeface="Wingdings" panose="05000000000000000000" pitchFamily="2" charset="2"/>
              <a:buAutoNum type="arabicPeriod"/>
            </a:pPr>
            <a:r>
              <a:rPr lang="en-US" altLang="en-US" dirty="0"/>
              <a:t>Authentication</a:t>
            </a:r>
          </a:p>
          <a:p>
            <a:pPr marL="1347788" lvl="2" indent="-438150">
              <a:spcAft>
                <a:spcPts val="0"/>
              </a:spcAft>
            </a:pPr>
            <a:r>
              <a:rPr lang="en-US" altLang="en-US" dirty="0"/>
              <a:t>Basic HTTP authentication, SAML, X.509 signature</a:t>
            </a:r>
          </a:p>
          <a:p>
            <a:pPr marL="966788" lvl="1" indent="-495300">
              <a:spcAft>
                <a:spcPts val="0"/>
              </a:spcAft>
              <a:buFont typeface="Wingdings" panose="05000000000000000000" pitchFamily="2" charset="2"/>
              <a:buAutoNum type="arabicPeriod"/>
            </a:pPr>
            <a:r>
              <a:rPr lang="en-US" altLang="en-US" dirty="0"/>
              <a:t>Authorization</a:t>
            </a:r>
          </a:p>
          <a:p>
            <a:pPr marL="1347788" lvl="2" indent="-438150">
              <a:spcAft>
                <a:spcPts val="0"/>
              </a:spcAft>
            </a:pPr>
            <a:r>
              <a:rPr lang="en-US" altLang="en-US" dirty="0"/>
              <a:t>Leverage solutions such as CA </a:t>
            </a:r>
            <a:r>
              <a:rPr lang="en-US" altLang="en-US" dirty="0" err="1"/>
              <a:t>SiteMinder</a:t>
            </a:r>
            <a:r>
              <a:rPr lang="en-US" altLang="en-US" dirty="0"/>
              <a:t>, IBM TAM</a:t>
            </a:r>
          </a:p>
          <a:p>
            <a:pPr marL="966788" lvl="1" indent="-495300">
              <a:spcAft>
                <a:spcPts val="0"/>
              </a:spcAft>
              <a:buFont typeface="Wingdings" panose="05000000000000000000" pitchFamily="2" charset="2"/>
              <a:buAutoNum type="arabicPeriod"/>
            </a:pPr>
            <a:r>
              <a:rPr lang="en-US" altLang="en-US" dirty="0"/>
              <a:t>Privacy</a:t>
            </a:r>
          </a:p>
          <a:p>
            <a:pPr marL="1347788" lvl="2" indent="-438150">
              <a:spcAft>
                <a:spcPts val="0"/>
              </a:spcAft>
            </a:pPr>
            <a:r>
              <a:rPr lang="en-US" altLang="en-US" dirty="0"/>
              <a:t>XML-Encryption</a:t>
            </a:r>
          </a:p>
          <a:p>
            <a:pPr marL="1347788" lvl="2" indent="-438150">
              <a:spcAft>
                <a:spcPts val="0"/>
              </a:spcAft>
            </a:pPr>
            <a:r>
              <a:rPr lang="en-US" altLang="en-US" dirty="0"/>
              <a:t>Key &amp; certificate management &amp; distribution capabilities</a:t>
            </a:r>
          </a:p>
          <a:p>
            <a:pPr marL="966788" lvl="1" indent="-495300">
              <a:spcAft>
                <a:spcPts val="0"/>
              </a:spcAft>
              <a:buFont typeface="Wingdings" panose="05000000000000000000" pitchFamily="2" charset="2"/>
              <a:buAutoNum type="arabicPeriod"/>
            </a:pPr>
            <a:r>
              <a:rPr lang="en-US" altLang="en-US" dirty="0"/>
              <a:t>Non-Repudiation</a:t>
            </a:r>
          </a:p>
          <a:p>
            <a:pPr marL="1347788" lvl="2" indent="-438150">
              <a:spcAft>
                <a:spcPts val="0"/>
              </a:spcAft>
            </a:pPr>
            <a:r>
              <a:rPr lang="en-US" altLang="en-US" dirty="0"/>
              <a:t>Requestor &amp; Sender cannot deny activities</a:t>
            </a:r>
          </a:p>
          <a:p>
            <a:pPr marL="966788" lvl="1" indent="-495300">
              <a:spcAft>
                <a:spcPts val="0"/>
              </a:spcAft>
              <a:buFont typeface="Wingdings" panose="05000000000000000000" pitchFamily="2" charset="2"/>
              <a:buAutoNum type="arabicPeriod"/>
            </a:pPr>
            <a:r>
              <a:rPr lang="en-US" altLang="en-US" dirty="0"/>
              <a:t>Auditing</a:t>
            </a:r>
          </a:p>
          <a:p>
            <a:pPr marL="1347788" lvl="2" indent="-438150">
              <a:spcAft>
                <a:spcPts val="0"/>
              </a:spcAft>
            </a:pPr>
            <a:r>
              <a:rPr lang="en-US" altLang="en-US" dirty="0"/>
              <a:t>Accurate accounting of requests &amp; responses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69</a:t>
            </a:fld>
            <a:endParaRPr lang="en-US"/>
          </a:p>
        </p:txBody>
      </p:sp>
    </p:spTree>
    <p:extLst>
      <p:ext uri="{BB962C8B-B14F-4D97-AF65-F5344CB8AC3E}">
        <p14:creationId xmlns:p14="http://schemas.microsoft.com/office/powerpoint/2010/main" val="312660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4000" dirty="0">
                <a:solidFill>
                  <a:schemeClr val="accent2">
                    <a:lumMod val="50000"/>
                  </a:schemeClr>
                </a:solidFill>
                <a:latin typeface="+mj-lt"/>
                <a:ea typeface="+mj-ea"/>
                <a:cs typeface="+mj-cs"/>
              </a:rPr>
              <a:t>Message-Oriented Architecture (Message-Oriented Middleware MOM)</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a:t>
            </a:fld>
            <a:endParaRPr lang="en-US"/>
          </a:p>
        </p:txBody>
      </p:sp>
    </p:spTree>
    <p:extLst>
      <p:ext uri="{BB962C8B-B14F-4D97-AF65-F5344CB8AC3E}">
        <p14:creationId xmlns:p14="http://schemas.microsoft.com/office/powerpoint/2010/main" val="327975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 Steps to SOA (cont.)</a:t>
            </a:r>
            <a:endParaRPr lang="en-US" dirty="0"/>
          </a:p>
        </p:txBody>
      </p:sp>
      <p:sp>
        <p:nvSpPr>
          <p:cNvPr id="3" name="Content Placeholder 2"/>
          <p:cNvSpPr>
            <a:spLocks noGrp="1"/>
          </p:cNvSpPr>
          <p:nvPr>
            <p:ph idx="1"/>
          </p:nvPr>
        </p:nvSpPr>
        <p:spPr/>
        <p:txBody>
          <a:bodyPr/>
          <a:lstStyle/>
          <a:p>
            <a:pPr marL="0" indent="0">
              <a:spcAft>
                <a:spcPts val="0"/>
              </a:spcAft>
              <a:buNone/>
            </a:pPr>
            <a:r>
              <a:rPr lang="en-US" altLang="en-US" dirty="0"/>
              <a:t>4. Manage Services</a:t>
            </a:r>
          </a:p>
          <a:p>
            <a:pPr marL="571500" indent="-571500">
              <a:spcAft>
                <a:spcPts val="0"/>
              </a:spcAft>
            </a:pPr>
            <a:r>
              <a:rPr lang="en-US" altLang="en-US" dirty="0"/>
              <a:t>Look for potential disaster</a:t>
            </a:r>
          </a:p>
          <a:p>
            <a:pPr marL="966788" lvl="1" indent="-495300">
              <a:spcAft>
                <a:spcPts val="0"/>
              </a:spcAft>
            </a:pPr>
            <a:r>
              <a:rPr lang="en-US" altLang="en-US" dirty="0"/>
              <a:t>Too many applications consuming a service?</a:t>
            </a:r>
          </a:p>
          <a:p>
            <a:pPr marL="966788" lvl="1" indent="-495300">
              <a:spcAft>
                <a:spcPts val="0"/>
              </a:spcAft>
            </a:pPr>
            <a:r>
              <a:rPr lang="en-US" altLang="en-US" dirty="0"/>
              <a:t>Is the load reasonable</a:t>
            </a:r>
          </a:p>
          <a:p>
            <a:pPr marL="966788" lvl="1" indent="-495300">
              <a:spcAft>
                <a:spcPts val="0"/>
              </a:spcAft>
            </a:pPr>
            <a:r>
              <a:rPr lang="en-US" altLang="en-US" dirty="0"/>
              <a:t>Is there a degradation in performance?</a:t>
            </a:r>
          </a:p>
          <a:p>
            <a:pPr marL="571500" indent="-571500">
              <a:spcAft>
                <a:spcPts val="0"/>
              </a:spcAft>
            </a:pPr>
            <a:r>
              <a:rPr lang="en-US" altLang="en-US" dirty="0"/>
              <a:t>Need to be able to monitor for </a:t>
            </a:r>
          </a:p>
          <a:p>
            <a:pPr marL="966788" lvl="1" indent="-495300">
              <a:spcAft>
                <a:spcPts val="0"/>
              </a:spcAft>
            </a:pPr>
            <a:r>
              <a:rPr lang="en-US" altLang="en-US" dirty="0"/>
              <a:t>Basic Availability</a:t>
            </a:r>
          </a:p>
          <a:p>
            <a:pPr marL="966788" lvl="1" indent="-495300">
              <a:spcAft>
                <a:spcPts val="0"/>
              </a:spcAft>
            </a:pPr>
            <a:r>
              <a:rPr lang="en-US" altLang="en-US" dirty="0"/>
              <a:t>Performance</a:t>
            </a:r>
          </a:p>
          <a:p>
            <a:pPr marL="966788" lvl="1" indent="-495300">
              <a:spcAft>
                <a:spcPts val="0"/>
              </a:spcAft>
            </a:pPr>
            <a:r>
              <a:rPr lang="en-US" altLang="en-US" dirty="0"/>
              <a:t>Throughput</a:t>
            </a:r>
          </a:p>
          <a:p>
            <a:pPr marL="966788" lvl="1" indent="-495300">
              <a:spcAft>
                <a:spcPts val="0"/>
              </a:spcAft>
            </a:pPr>
            <a:r>
              <a:rPr lang="en-US" altLang="en-US" dirty="0"/>
              <a:t>SLA agreement</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70</a:t>
            </a:fld>
            <a:endParaRPr lang="en-US"/>
          </a:p>
        </p:txBody>
      </p:sp>
    </p:spTree>
    <p:extLst>
      <p:ext uri="{BB962C8B-B14F-4D97-AF65-F5344CB8AC3E}">
        <p14:creationId xmlns:p14="http://schemas.microsoft.com/office/powerpoint/2010/main" val="331427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 Steps to SOA (cont.)</a:t>
            </a:r>
            <a:endParaRPr lang="en-US" dirty="0"/>
          </a:p>
        </p:txBody>
      </p:sp>
      <p:sp>
        <p:nvSpPr>
          <p:cNvPr id="3" name="Content Placeholder 2"/>
          <p:cNvSpPr>
            <a:spLocks noGrp="1"/>
          </p:cNvSpPr>
          <p:nvPr>
            <p:ph idx="1"/>
          </p:nvPr>
        </p:nvSpPr>
        <p:spPr>
          <a:xfrm>
            <a:off x="249382" y="1371600"/>
            <a:ext cx="10390909" cy="5715000"/>
          </a:xfrm>
        </p:spPr>
        <p:txBody>
          <a:bodyPr>
            <a:normAutofit lnSpcReduction="10000"/>
          </a:bodyPr>
          <a:lstStyle/>
          <a:p>
            <a:pPr marL="0" indent="0">
              <a:buNone/>
            </a:pPr>
            <a:r>
              <a:rPr lang="en-US" altLang="en-US" dirty="0"/>
              <a:t>5. Mediate &amp; Virtualize Services</a:t>
            </a:r>
          </a:p>
          <a:p>
            <a:pPr marL="571500" indent="-571500">
              <a:lnSpc>
                <a:spcPct val="90000"/>
              </a:lnSpc>
            </a:pPr>
            <a:r>
              <a:rPr lang="en-US" altLang="en-US" dirty="0"/>
              <a:t>As SOA matures may need to:</a:t>
            </a:r>
          </a:p>
          <a:p>
            <a:pPr marL="966788" lvl="1" indent="-495300">
              <a:lnSpc>
                <a:spcPct val="90000"/>
              </a:lnSpc>
            </a:pPr>
            <a:r>
              <a:rPr lang="en-US" altLang="en-US" dirty="0"/>
              <a:t>Introduce new versions</a:t>
            </a:r>
          </a:p>
          <a:p>
            <a:pPr marL="966788" lvl="1" indent="-495300">
              <a:lnSpc>
                <a:spcPct val="90000"/>
              </a:lnSpc>
            </a:pPr>
            <a:r>
              <a:rPr lang="en-US" altLang="en-US" dirty="0"/>
              <a:t>Increase capacity by running multiple instances</a:t>
            </a:r>
          </a:p>
          <a:p>
            <a:pPr marL="966788" lvl="1" indent="-495300">
              <a:lnSpc>
                <a:spcPct val="90000"/>
              </a:lnSpc>
            </a:pPr>
            <a:r>
              <a:rPr lang="en-US" altLang="en-US" dirty="0"/>
              <a:t>Provision applications to use specific instances of services</a:t>
            </a:r>
          </a:p>
          <a:p>
            <a:pPr marL="571500" indent="-571500">
              <a:lnSpc>
                <a:spcPct val="90000"/>
              </a:lnSpc>
            </a:pPr>
            <a:r>
              <a:rPr lang="en-US" altLang="en-US" dirty="0"/>
              <a:t>Solution is Virtualization</a:t>
            </a:r>
          </a:p>
          <a:p>
            <a:pPr marL="966788" lvl="1" indent="-495300">
              <a:lnSpc>
                <a:spcPct val="90000"/>
              </a:lnSpc>
            </a:pPr>
            <a:r>
              <a:rPr lang="en-US" altLang="en-US" dirty="0"/>
              <a:t>Virtual service is a new service</a:t>
            </a:r>
          </a:p>
          <a:p>
            <a:pPr marL="1347788" lvl="2" indent="-438150">
              <a:lnSpc>
                <a:spcPct val="90000"/>
              </a:lnSpc>
            </a:pPr>
            <a:r>
              <a:rPr lang="en-US" altLang="en-US" dirty="0"/>
              <a:t>Own WSDL, network address, transport parameters</a:t>
            </a:r>
          </a:p>
          <a:p>
            <a:pPr marL="1347788" lvl="2" indent="-438150">
              <a:lnSpc>
                <a:spcPct val="90000"/>
              </a:lnSpc>
            </a:pPr>
            <a:r>
              <a:rPr lang="en-US" altLang="en-US" dirty="0"/>
              <a:t>Doesn’t implement business logic</a:t>
            </a:r>
          </a:p>
          <a:p>
            <a:pPr marL="1347788" lvl="2" indent="-438150">
              <a:lnSpc>
                <a:spcPct val="90000"/>
              </a:lnSpc>
            </a:pPr>
            <a:r>
              <a:rPr lang="en-US" altLang="en-US" dirty="0"/>
              <a:t>Acts as proxy to one or more physical services</a:t>
            </a:r>
          </a:p>
          <a:p>
            <a:pPr marL="1347788" lvl="2" indent="-438150">
              <a:lnSpc>
                <a:spcPct val="90000"/>
              </a:lnSpc>
            </a:pPr>
            <a:r>
              <a:rPr lang="en-US" altLang="en-US" dirty="0"/>
              <a:t>Routes, load-balances, transforms, mediates</a:t>
            </a:r>
          </a:p>
          <a:p>
            <a:pPr marL="571500" indent="-571500">
              <a:lnSpc>
                <a:spcPct val="90000"/>
              </a:lnSpc>
            </a:pPr>
            <a:r>
              <a:rPr lang="en-US" altLang="en-US" dirty="0"/>
              <a:t>XML transformation can be used to allow consumers to use an old version of service that no longer exists</a:t>
            </a:r>
          </a:p>
          <a:p>
            <a:pPr marL="966788" lvl="1" indent="-495300">
              <a:lnSpc>
                <a:spcPct val="90000"/>
              </a:lnSpc>
            </a:pPr>
            <a:r>
              <a:rPr lang="en-US" altLang="en-US" dirty="0"/>
              <a:t>Request &amp; response transformed</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71</a:t>
            </a:fld>
            <a:endParaRPr lang="en-US"/>
          </a:p>
        </p:txBody>
      </p:sp>
    </p:spTree>
    <p:extLst>
      <p:ext uri="{BB962C8B-B14F-4D97-AF65-F5344CB8AC3E}">
        <p14:creationId xmlns:p14="http://schemas.microsoft.com/office/powerpoint/2010/main" val="209244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 Steps to SOA (cont.)</a:t>
            </a:r>
            <a:endParaRPr lang="en-US" dirty="0"/>
          </a:p>
        </p:txBody>
      </p:sp>
      <p:sp>
        <p:nvSpPr>
          <p:cNvPr id="3" name="Content Placeholder 2"/>
          <p:cNvSpPr>
            <a:spLocks noGrp="1"/>
          </p:cNvSpPr>
          <p:nvPr>
            <p:ph idx="1"/>
          </p:nvPr>
        </p:nvSpPr>
        <p:spPr>
          <a:xfrm>
            <a:off x="249382" y="1371600"/>
            <a:ext cx="10390909" cy="5486400"/>
          </a:xfrm>
        </p:spPr>
        <p:txBody>
          <a:bodyPr>
            <a:normAutofit/>
          </a:bodyPr>
          <a:lstStyle/>
          <a:p>
            <a:pPr marL="0" indent="0">
              <a:buNone/>
            </a:pPr>
            <a:r>
              <a:rPr lang="en-US" altLang="en-US" dirty="0"/>
              <a:t>5. Mediate &amp; Virtualize Services (cont.)</a:t>
            </a:r>
          </a:p>
          <a:p>
            <a:pPr marL="571500" indent="-571500">
              <a:lnSpc>
                <a:spcPct val="90000"/>
              </a:lnSpc>
            </a:pPr>
            <a:r>
              <a:rPr lang="en-US" altLang="en-US" dirty="0"/>
              <a:t>Consumers can select specific operations from multiple different services &amp; combine them into a single functional WSDL</a:t>
            </a:r>
          </a:p>
          <a:p>
            <a:pPr marL="571500" indent="-571500">
              <a:lnSpc>
                <a:spcPct val="90000"/>
              </a:lnSpc>
            </a:pPr>
            <a:r>
              <a:rPr lang="en-US" altLang="en-US" dirty="0"/>
              <a:t>Consumers can provide different policy requirements for different classes of users</a:t>
            </a:r>
          </a:p>
          <a:p>
            <a:pPr marL="571500" indent="-571500">
              <a:lnSpc>
                <a:spcPct val="90000"/>
              </a:lnSpc>
            </a:pPr>
            <a:r>
              <a:rPr lang="en-US" altLang="en-US" dirty="0"/>
              <a:t>Transport bridging can be provided</a:t>
            </a:r>
          </a:p>
          <a:p>
            <a:pPr marL="966788" lvl="1" indent="-495300">
              <a:lnSpc>
                <a:spcPct val="90000"/>
              </a:lnSpc>
            </a:pPr>
            <a:r>
              <a:rPr lang="en-US" altLang="en-US" dirty="0"/>
              <a:t>E.g. HTTP and JMS</a:t>
            </a:r>
          </a:p>
          <a:p>
            <a:pPr marL="571500" indent="-571500">
              <a:lnSpc>
                <a:spcPct val="90000"/>
              </a:lnSpc>
            </a:pPr>
            <a:r>
              <a:rPr lang="en-US" altLang="en-US" dirty="0"/>
              <a:t>Meditation between different standards implementation or versions of standards</a:t>
            </a:r>
          </a:p>
          <a:p>
            <a:pPr marL="571500" indent="-571500">
              <a:lnSpc>
                <a:spcPct val="90000"/>
              </a:lnSpc>
            </a:pPr>
            <a:r>
              <a:rPr lang="en-US" altLang="en-US" dirty="0"/>
              <a:t>Mediation between different messaging styles</a:t>
            </a:r>
          </a:p>
          <a:p>
            <a:pPr marL="966788" lvl="1" indent="-495300">
              <a:lnSpc>
                <a:spcPct val="90000"/>
              </a:lnSpc>
            </a:pPr>
            <a:r>
              <a:rPr lang="en-US" altLang="en-US" dirty="0"/>
              <a:t>RSS, SOAP, REST, Plain old XML (POX)</a:t>
            </a:r>
          </a:p>
          <a:p>
            <a:pPr marL="571500" indent="-571500">
              <a:lnSpc>
                <a:spcPct val="90000"/>
              </a:lnSpc>
            </a:pPr>
            <a:r>
              <a:rPr lang="en-US" altLang="en-US" dirty="0"/>
              <a:t>Content-or-context-based routing to deliver advanced load-balancing and high-availability capabilities</a:t>
            </a:r>
          </a:p>
          <a:p>
            <a:endParaRPr lang="en-US" alt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72</a:t>
            </a:fld>
            <a:endParaRPr lang="en-US"/>
          </a:p>
        </p:txBody>
      </p:sp>
    </p:spTree>
    <p:extLst>
      <p:ext uri="{BB962C8B-B14F-4D97-AF65-F5344CB8AC3E}">
        <p14:creationId xmlns:p14="http://schemas.microsoft.com/office/powerpoint/2010/main" val="36709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 Steps to SOA (cont.)</a:t>
            </a:r>
            <a:endParaRPr lang="en-US" dirty="0"/>
          </a:p>
        </p:txBody>
      </p:sp>
      <p:sp>
        <p:nvSpPr>
          <p:cNvPr id="3" name="Content Placeholder 2"/>
          <p:cNvSpPr>
            <a:spLocks noGrp="1"/>
          </p:cNvSpPr>
          <p:nvPr>
            <p:ph idx="1"/>
          </p:nvPr>
        </p:nvSpPr>
        <p:spPr>
          <a:xfrm>
            <a:off x="249382" y="1371600"/>
            <a:ext cx="10390909" cy="5029203"/>
          </a:xfrm>
        </p:spPr>
        <p:txBody>
          <a:bodyPr>
            <a:normAutofit lnSpcReduction="10000"/>
          </a:bodyPr>
          <a:lstStyle/>
          <a:p>
            <a:pPr marL="0" indent="0">
              <a:spcAft>
                <a:spcPts val="0"/>
              </a:spcAft>
              <a:buNone/>
            </a:pPr>
            <a:r>
              <a:rPr lang="en-US" altLang="en-US" dirty="0"/>
              <a:t>6. Govern the SOA</a:t>
            </a:r>
          </a:p>
          <a:p>
            <a:pPr marL="571500" indent="-571500"/>
            <a:r>
              <a:rPr lang="en-US" altLang="en-US" dirty="0"/>
              <a:t>Use a governance framework</a:t>
            </a:r>
          </a:p>
          <a:p>
            <a:pPr marL="571500" indent="-571500"/>
            <a:r>
              <a:rPr lang="en-US" altLang="en-US" dirty="0"/>
              <a:t>Design Time Issues</a:t>
            </a:r>
          </a:p>
          <a:p>
            <a:pPr marL="966788" lvl="1" indent="-495300"/>
            <a:r>
              <a:rPr lang="en-US" altLang="en-US" dirty="0"/>
              <a:t>What types of services can be published?</a:t>
            </a:r>
          </a:p>
          <a:p>
            <a:pPr marL="966788" lvl="1" indent="-495300"/>
            <a:r>
              <a:rPr lang="en-US" altLang="en-US" dirty="0"/>
              <a:t>Who can publish them?</a:t>
            </a:r>
          </a:p>
          <a:p>
            <a:pPr marL="966788" lvl="1" indent="-495300"/>
            <a:r>
              <a:rPr lang="en-US" altLang="en-US" dirty="0"/>
              <a:t>What types of schema and messages services can accept?</a:t>
            </a:r>
          </a:p>
          <a:p>
            <a:pPr marL="966788" lvl="1" indent="-495300"/>
            <a:r>
              <a:rPr lang="en-US" altLang="en-US" dirty="0"/>
              <a:t>What are the rules for the services?</a:t>
            </a:r>
          </a:p>
          <a:p>
            <a:pPr marL="571500" indent="-571500"/>
            <a:r>
              <a:rPr lang="en-US" altLang="en-US" dirty="0"/>
              <a:t>Run Time Issues</a:t>
            </a:r>
          </a:p>
          <a:p>
            <a:pPr marL="966788" lvl="1" indent="-495300"/>
            <a:r>
              <a:rPr lang="en-US" altLang="en-US" dirty="0"/>
              <a:t>Security</a:t>
            </a:r>
          </a:p>
          <a:p>
            <a:pPr marL="966788" lvl="1" indent="-495300"/>
            <a:r>
              <a:rPr lang="en-US" altLang="en-US" dirty="0"/>
              <a:t>Reliability</a:t>
            </a:r>
          </a:p>
          <a:p>
            <a:pPr marL="966788" lvl="1" indent="-495300"/>
            <a:r>
              <a:rPr lang="en-US" altLang="en-US" dirty="0"/>
              <a:t>Performance</a:t>
            </a:r>
          </a:p>
          <a:p>
            <a:pPr marL="966788" lvl="1" indent="-495300"/>
            <a:r>
              <a:rPr lang="en-US" altLang="en-US" dirty="0"/>
              <a:t>Compliance with policies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73</a:t>
            </a:fld>
            <a:endParaRPr lang="en-US"/>
          </a:p>
        </p:txBody>
      </p:sp>
    </p:spTree>
    <p:extLst>
      <p:ext uri="{BB962C8B-B14F-4D97-AF65-F5344CB8AC3E}">
        <p14:creationId xmlns:p14="http://schemas.microsoft.com/office/powerpoint/2010/main" val="286116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 Steps to SOA (cont.)</a:t>
            </a:r>
            <a:endParaRPr lang="en-US" dirty="0"/>
          </a:p>
        </p:txBody>
      </p:sp>
      <p:sp>
        <p:nvSpPr>
          <p:cNvPr id="3" name="Content Placeholder 2"/>
          <p:cNvSpPr>
            <a:spLocks noGrp="1"/>
          </p:cNvSpPr>
          <p:nvPr>
            <p:ph idx="1"/>
          </p:nvPr>
        </p:nvSpPr>
        <p:spPr>
          <a:xfrm>
            <a:off x="249382" y="1371600"/>
            <a:ext cx="10390909" cy="5486400"/>
          </a:xfrm>
        </p:spPr>
        <p:txBody>
          <a:bodyPr>
            <a:normAutofit/>
          </a:bodyPr>
          <a:lstStyle/>
          <a:p>
            <a:pPr marL="0" indent="0">
              <a:spcAft>
                <a:spcPts val="0"/>
              </a:spcAft>
              <a:buNone/>
            </a:pPr>
            <a:r>
              <a:rPr lang="en-US" altLang="en-US" dirty="0"/>
              <a:t>6. Govern the SOA (cont.)</a:t>
            </a:r>
          </a:p>
          <a:p>
            <a:pPr marL="571500" indent="-571500">
              <a:spcAft>
                <a:spcPts val="0"/>
              </a:spcAft>
            </a:pPr>
            <a:r>
              <a:rPr lang="en-US" altLang="en-US" dirty="0"/>
              <a:t>Tools needed for active participants</a:t>
            </a:r>
          </a:p>
          <a:p>
            <a:pPr marL="571500" indent="-571500">
              <a:spcAft>
                <a:spcPts val="0"/>
              </a:spcAft>
            </a:pPr>
            <a:r>
              <a:rPr lang="en-US" altLang="en-US" dirty="0"/>
              <a:t>Service Developer needs tools to:</a:t>
            </a:r>
          </a:p>
          <a:p>
            <a:pPr marL="966788" lvl="1" indent="-495300">
              <a:spcAft>
                <a:spcPts val="0"/>
              </a:spcAft>
            </a:pPr>
            <a:r>
              <a:rPr lang="en-US" altLang="en-US" dirty="0"/>
              <a:t>Publish, categorize, define meta-data, virtualize</a:t>
            </a:r>
          </a:p>
          <a:p>
            <a:pPr marL="966788" lvl="1" indent="-495300">
              <a:spcAft>
                <a:spcPts val="0"/>
              </a:spcAft>
            </a:pPr>
            <a:r>
              <a:rPr lang="en-US" altLang="en-US" dirty="0"/>
              <a:t>Choose policy, participate in capacity planning &amp; access workflow</a:t>
            </a:r>
          </a:p>
          <a:p>
            <a:pPr marL="571500" indent="-571500">
              <a:spcAft>
                <a:spcPts val="0"/>
              </a:spcAft>
            </a:pPr>
            <a:r>
              <a:rPr lang="en-US" altLang="en-US" dirty="0"/>
              <a:t>Service Consumer needs tools to:</a:t>
            </a:r>
          </a:p>
          <a:p>
            <a:pPr marL="966788" lvl="1" indent="-495300">
              <a:spcAft>
                <a:spcPts val="0"/>
              </a:spcAft>
            </a:pPr>
            <a:r>
              <a:rPr lang="en-US" altLang="en-US" dirty="0"/>
              <a:t>Facilitate service discovery, selection &amp; access workflow</a:t>
            </a:r>
          </a:p>
          <a:p>
            <a:pPr marL="571500" indent="-571500">
              <a:spcAft>
                <a:spcPts val="0"/>
              </a:spcAft>
            </a:pPr>
            <a:r>
              <a:rPr lang="en-US" altLang="en-US" dirty="0"/>
              <a:t>Operations Staff need to:</a:t>
            </a:r>
          </a:p>
          <a:p>
            <a:pPr marL="966788" lvl="1" indent="-495300">
              <a:spcAft>
                <a:spcPts val="0"/>
              </a:spcAft>
            </a:pPr>
            <a:r>
              <a:rPr lang="en-US" altLang="en-US" dirty="0"/>
              <a:t>Monitor service performance</a:t>
            </a:r>
          </a:p>
          <a:p>
            <a:pPr marL="966788" lvl="1" indent="-495300">
              <a:spcAft>
                <a:spcPts val="0"/>
              </a:spcAft>
            </a:pPr>
            <a:r>
              <a:rPr lang="en-US" altLang="en-US" dirty="0"/>
              <a:t>Troubleshoot problems, monitor dependencies</a:t>
            </a:r>
          </a:p>
          <a:p>
            <a:pPr marL="966788" lvl="1" indent="-495300">
              <a:spcAft>
                <a:spcPts val="0"/>
              </a:spcAft>
            </a:pPr>
            <a:r>
              <a:rPr lang="en-US" altLang="en-US" dirty="0"/>
              <a:t>Version services, virtualization &amp; proxy management</a:t>
            </a:r>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74</a:t>
            </a:fld>
            <a:endParaRPr lang="en-US"/>
          </a:p>
        </p:txBody>
      </p:sp>
    </p:spTree>
    <p:extLst>
      <p:ext uri="{BB962C8B-B14F-4D97-AF65-F5344CB8AC3E}">
        <p14:creationId xmlns:p14="http://schemas.microsoft.com/office/powerpoint/2010/main" val="128471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 Steps to SOA (cont.)</a:t>
            </a:r>
            <a:endParaRPr lang="en-US" dirty="0"/>
          </a:p>
        </p:txBody>
      </p:sp>
      <p:sp>
        <p:nvSpPr>
          <p:cNvPr id="3" name="Content Placeholder 2"/>
          <p:cNvSpPr>
            <a:spLocks noGrp="1"/>
          </p:cNvSpPr>
          <p:nvPr>
            <p:ph idx="1"/>
          </p:nvPr>
        </p:nvSpPr>
        <p:spPr>
          <a:xfrm>
            <a:off x="249382" y="1371600"/>
            <a:ext cx="10390909" cy="5029203"/>
          </a:xfrm>
        </p:spPr>
        <p:txBody>
          <a:bodyPr>
            <a:normAutofit/>
          </a:bodyPr>
          <a:lstStyle/>
          <a:p>
            <a:pPr marL="0" indent="0">
              <a:spcAft>
                <a:spcPts val="0"/>
              </a:spcAft>
              <a:buNone/>
            </a:pPr>
            <a:r>
              <a:rPr lang="en-US" altLang="en-US" dirty="0"/>
              <a:t>6. Govern the SOA (cont.)</a:t>
            </a:r>
          </a:p>
          <a:p>
            <a:pPr marL="571500" indent="-571500">
              <a:spcAft>
                <a:spcPts val="0"/>
              </a:spcAft>
            </a:pPr>
            <a:r>
              <a:rPr lang="en-US" altLang="en-US" dirty="0"/>
              <a:t>Security Staff needs tools to:</a:t>
            </a:r>
          </a:p>
          <a:p>
            <a:pPr marL="966788" lvl="1" indent="-495300">
              <a:spcAft>
                <a:spcPts val="0"/>
              </a:spcAft>
            </a:pPr>
            <a:r>
              <a:rPr lang="en-US" altLang="en-US" dirty="0"/>
              <a:t>Manage policy, report policy, check compliance, audit security</a:t>
            </a:r>
          </a:p>
          <a:p>
            <a:pPr marL="571500" indent="-571500">
              <a:spcAft>
                <a:spcPts val="0"/>
              </a:spcAft>
            </a:pPr>
            <a:r>
              <a:rPr lang="en-US" altLang="en-US" dirty="0"/>
              <a:t>Enterprise Architect needs tools to:</a:t>
            </a:r>
          </a:p>
          <a:p>
            <a:pPr marL="966788" lvl="1" indent="-495300">
              <a:spcAft>
                <a:spcPts val="0"/>
              </a:spcAft>
            </a:pPr>
            <a:r>
              <a:rPr lang="en-US" altLang="en-US" dirty="0"/>
              <a:t>Monitor application, manage relationships</a:t>
            </a:r>
          </a:p>
          <a:p>
            <a:pPr marL="966788" lvl="1" indent="-495300">
              <a:spcAft>
                <a:spcPts val="0"/>
              </a:spcAft>
            </a:pPr>
            <a:r>
              <a:rPr lang="en-US" altLang="en-US" dirty="0"/>
              <a:t>Define &amp; validate design policy</a:t>
            </a:r>
          </a:p>
          <a:p>
            <a:pPr marL="966788" lvl="1" indent="-495300">
              <a:spcAft>
                <a:spcPts val="0"/>
              </a:spcAft>
            </a:pPr>
            <a:r>
              <a:rPr lang="en-US" altLang="en-US" dirty="0"/>
              <a:t>Assign services to proxy</a:t>
            </a:r>
          </a:p>
          <a:p>
            <a:pPr marL="966788" lvl="1" indent="-495300">
              <a:spcAft>
                <a:spcPts val="0"/>
              </a:spcAft>
            </a:pPr>
            <a:r>
              <a:rPr lang="en-US" altLang="en-US" dirty="0"/>
              <a:t>Virtualize services</a:t>
            </a:r>
          </a:p>
          <a:p>
            <a:pPr marL="571500" indent="-571500">
              <a:spcAft>
                <a:spcPts val="0"/>
              </a:spcAft>
            </a:pPr>
            <a:r>
              <a:rPr lang="en-US" altLang="en-US" dirty="0"/>
              <a:t>Enterprise IT Management</a:t>
            </a:r>
          </a:p>
          <a:p>
            <a:pPr marL="966788" lvl="1" indent="-495300">
              <a:spcAft>
                <a:spcPts val="0"/>
              </a:spcAft>
            </a:pPr>
            <a:r>
              <a:rPr lang="en-US" altLang="en-US" dirty="0"/>
              <a:t>Manage reuse metrics</a:t>
            </a:r>
          </a:p>
          <a:p>
            <a:pPr marL="966788" lvl="1" indent="-495300">
              <a:spcAft>
                <a:spcPts val="0"/>
              </a:spcAft>
            </a:pPr>
            <a:r>
              <a:rPr lang="en-US" altLang="en-US" dirty="0"/>
              <a:t>Gather service reuse statistics</a:t>
            </a:r>
          </a:p>
          <a:p>
            <a:pPr marL="966788" lvl="1" indent="-495300">
              <a:spcAft>
                <a:spcPts val="0"/>
              </a:spcAft>
            </a:pPr>
            <a:r>
              <a:rPr lang="en-US" altLang="en-US" dirty="0"/>
              <a:t>Gather SOA statistics</a:t>
            </a:r>
          </a:p>
        </p:txBody>
      </p:sp>
      <p:sp>
        <p:nvSpPr>
          <p:cNvPr id="4" name="Slide Number Placeholder 3"/>
          <p:cNvSpPr>
            <a:spLocks noGrp="1"/>
          </p:cNvSpPr>
          <p:nvPr>
            <p:ph type="sldNum" sz="quarter" idx="12"/>
          </p:nvPr>
        </p:nvSpPr>
        <p:spPr/>
        <p:txBody>
          <a:bodyPr/>
          <a:lstStyle/>
          <a:p>
            <a:fld id="{DA60BA0E-20D0-4E7C-B286-26C960A6788F}" type="slidenum">
              <a:rPr lang="en-US" smtClean="0"/>
              <a:pPr/>
              <a:t>75</a:t>
            </a:fld>
            <a:endParaRPr lang="en-US"/>
          </a:p>
        </p:txBody>
      </p:sp>
    </p:spTree>
    <p:extLst>
      <p:ext uri="{BB962C8B-B14F-4D97-AF65-F5344CB8AC3E}">
        <p14:creationId xmlns:p14="http://schemas.microsoft.com/office/powerpoint/2010/main" val="359925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Traditional Architecture Vs SOA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59232540"/>
              </p:ext>
            </p:extLst>
          </p:nvPr>
        </p:nvGraphicFramePr>
        <p:xfrm>
          <a:off x="457200" y="1182912"/>
          <a:ext cx="10058400" cy="5443157"/>
        </p:xfrm>
        <a:graphic>
          <a:graphicData uri="http://schemas.openxmlformats.org/drawingml/2006/table">
            <a:tbl>
              <a:tblPr firstRow="1" firstCol="1" bandRow="1">
                <a:tableStyleId>{BC89EF96-8CEA-46FF-86C4-4CE0E7609802}</a:tableStyleId>
              </a:tblPr>
              <a:tblGrid>
                <a:gridCol w="4419600">
                  <a:extLst>
                    <a:ext uri="{9D8B030D-6E8A-4147-A177-3AD203B41FA5}">
                      <a16:colId xmlns:a16="http://schemas.microsoft.com/office/drawing/2014/main" val="432165423"/>
                    </a:ext>
                  </a:extLst>
                </a:gridCol>
                <a:gridCol w="5638800">
                  <a:extLst>
                    <a:ext uri="{9D8B030D-6E8A-4147-A177-3AD203B41FA5}">
                      <a16:colId xmlns:a16="http://schemas.microsoft.com/office/drawing/2014/main" val="906512152"/>
                    </a:ext>
                  </a:extLst>
                </a:gridCol>
              </a:tblGrid>
              <a:tr h="212035">
                <a:tc>
                  <a:txBody>
                    <a:bodyPr/>
                    <a:lstStyle/>
                    <a:p>
                      <a:pPr>
                        <a:lnSpc>
                          <a:spcPct val="107000"/>
                        </a:lnSpc>
                        <a:spcAft>
                          <a:spcPts val="0"/>
                        </a:spcAft>
                      </a:pPr>
                      <a:r>
                        <a:rPr lang="en-US" sz="1600" b="0" dirty="0">
                          <a:effectLst/>
                        </a:rPr>
                        <a:t>Traditional Architecture</a:t>
                      </a:r>
                      <a:endParaRPr lang="en-US" sz="1600" b="0" dirty="0">
                        <a:effectLst/>
                        <a:latin typeface="Times New Roman" panose="02020603050405020304" pitchFamily="18" charset="0"/>
                        <a:ea typeface="Calibri" panose="020F0502020204030204" pitchFamily="34" charset="0"/>
                      </a:endParaRPr>
                    </a:p>
                  </a:txBody>
                  <a:tcPr marL="55731" marR="55731" marT="0" marB="0"/>
                </a:tc>
                <a:tc>
                  <a:txBody>
                    <a:bodyPr/>
                    <a:lstStyle/>
                    <a:p>
                      <a:pPr>
                        <a:lnSpc>
                          <a:spcPct val="107000"/>
                        </a:lnSpc>
                        <a:spcAft>
                          <a:spcPts val="0"/>
                        </a:spcAft>
                      </a:pPr>
                      <a:r>
                        <a:rPr lang="en-US" sz="1600" b="0">
                          <a:effectLst/>
                        </a:rPr>
                        <a:t>Service Oriented Architecture</a:t>
                      </a:r>
                      <a:endParaRPr lang="en-US" sz="1600" b="0">
                        <a:effectLst/>
                        <a:latin typeface="Times New Roman" panose="02020603050405020304" pitchFamily="18" charset="0"/>
                        <a:ea typeface="Calibri" panose="020F0502020204030204" pitchFamily="34" charset="0"/>
                      </a:endParaRPr>
                    </a:p>
                  </a:txBody>
                  <a:tcPr marL="55731" marR="55731" marT="0" marB="0"/>
                </a:tc>
                <a:extLst>
                  <a:ext uri="{0D108BD9-81ED-4DB2-BD59-A6C34878D82A}">
                    <a16:rowId xmlns:a16="http://schemas.microsoft.com/office/drawing/2014/main" val="2733520393"/>
                  </a:ext>
                </a:extLst>
              </a:tr>
              <a:tr h="4664765">
                <a:tc>
                  <a:txBody>
                    <a:bodyPr/>
                    <a:lstStyle/>
                    <a:p>
                      <a:pPr marL="342900" lvl="0" indent="-342900" algn="just">
                        <a:lnSpc>
                          <a:spcPct val="107000"/>
                        </a:lnSpc>
                        <a:spcAft>
                          <a:spcPts val="0"/>
                        </a:spcAft>
                        <a:buFont typeface="Wingdings" panose="05000000000000000000" pitchFamily="2" charset="2"/>
                        <a:buChar char=""/>
                      </a:pPr>
                      <a:r>
                        <a:rPr lang="en-US" sz="1600" b="0" dirty="0">
                          <a:effectLst/>
                        </a:rPr>
                        <a:t>Components are tightly couple</a:t>
                      </a:r>
                    </a:p>
                    <a:p>
                      <a:pPr marL="342900" lvl="0" indent="-342900" algn="just">
                        <a:lnSpc>
                          <a:spcPct val="107000"/>
                        </a:lnSpc>
                        <a:spcAft>
                          <a:spcPts val="0"/>
                        </a:spcAft>
                        <a:buFont typeface="Wingdings" panose="05000000000000000000" pitchFamily="2" charset="2"/>
                        <a:buChar char=""/>
                      </a:pPr>
                      <a:r>
                        <a:rPr lang="en-US" sz="1600" b="0" dirty="0">
                          <a:effectLst/>
                        </a:rPr>
                        <a:t>Interface between subsystems is explicitly defined in terms a stack of protocols</a:t>
                      </a:r>
                    </a:p>
                    <a:p>
                      <a:pPr marL="342900" lvl="0" indent="-342900" algn="just">
                        <a:lnSpc>
                          <a:spcPct val="107000"/>
                        </a:lnSpc>
                        <a:spcAft>
                          <a:spcPts val="0"/>
                        </a:spcAft>
                        <a:buFont typeface="Wingdings" panose="05000000000000000000" pitchFamily="2" charset="2"/>
                        <a:buChar char=""/>
                      </a:pPr>
                      <a:r>
                        <a:rPr lang="en-US" sz="1600" b="0" dirty="0">
                          <a:effectLst/>
                        </a:rPr>
                        <a:t>Known implementation</a:t>
                      </a:r>
                    </a:p>
                    <a:p>
                      <a:pPr marL="457200" algn="just">
                        <a:lnSpc>
                          <a:spcPct val="107000"/>
                        </a:lnSpc>
                        <a:spcAft>
                          <a:spcPts val="0"/>
                        </a:spcAft>
                      </a:pPr>
                      <a:r>
                        <a:rPr lang="en-US" sz="1600" b="0" dirty="0">
                          <a:effectLst/>
                        </a:rPr>
                        <a:t> </a:t>
                      </a:r>
                    </a:p>
                    <a:p>
                      <a:pPr marL="342900" lvl="0" indent="-342900" algn="just">
                        <a:lnSpc>
                          <a:spcPct val="107000"/>
                        </a:lnSpc>
                        <a:spcAft>
                          <a:spcPts val="0"/>
                        </a:spcAft>
                        <a:buFont typeface="Wingdings" panose="05000000000000000000" pitchFamily="2" charset="2"/>
                        <a:buChar char=""/>
                      </a:pPr>
                      <a:r>
                        <a:rPr lang="en-US" sz="1600" b="0" dirty="0">
                          <a:effectLst/>
                        </a:rPr>
                        <a:t>Components are not independent of implementation attributes</a:t>
                      </a:r>
                    </a:p>
                    <a:p>
                      <a:pPr marL="342900" lvl="0" indent="-342900" algn="just">
                        <a:lnSpc>
                          <a:spcPct val="107000"/>
                        </a:lnSpc>
                        <a:spcAft>
                          <a:spcPts val="0"/>
                        </a:spcAft>
                        <a:buFont typeface="Wingdings" panose="05000000000000000000" pitchFamily="2" charset="2"/>
                        <a:buChar char=""/>
                      </a:pPr>
                      <a:r>
                        <a:rPr lang="en-US" sz="1600" b="0" dirty="0">
                          <a:effectLst/>
                        </a:rPr>
                        <a:t>Tends to be closed architecture - Difficult to replace, or reuse components from one system to another</a:t>
                      </a:r>
                    </a:p>
                    <a:p>
                      <a:pPr marL="342900" lvl="0" indent="-342900" algn="just">
                        <a:lnSpc>
                          <a:spcPct val="107000"/>
                        </a:lnSpc>
                        <a:spcAft>
                          <a:spcPts val="0"/>
                        </a:spcAft>
                        <a:buFont typeface="Wingdings" panose="05000000000000000000" pitchFamily="2" charset="2"/>
                        <a:buChar char=""/>
                      </a:pPr>
                      <a:r>
                        <a:rPr lang="en-US" sz="1600" b="0" dirty="0">
                          <a:effectLst/>
                        </a:rPr>
                        <a:t>Commonly, functions are accessible with the help of point-point connections over the network</a:t>
                      </a:r>
                    </a:p>
                    <a:p>
                      <a:pPr marL="342900" lvl="0" indent="-342900" algn="just">
                        <a:lnSpc>
                          <a:spcPct val="107000"/>
                        </a:lnSpc>
                        <a:spcAft>
                          <a:spcPts val="0"/>
                        </a:spcAft>
                        <a:buFont typeface="Wingdings" panose="05000000000000000000" pitchFamily="2" charset="2"/>
                        <a:buChar char=""/>
                      </a:pPr>
                      <a:r>
                        <a:rPr lang="en-US" sz="1600" b="0" dirty="0">
                          <a:effectLst/>
                        </a:rPr>
                        <a:t>Tends to be confined to a single organization </a:t>
                      </a:r>
                    </a:p>
                    <a:p>
                      <a:pPr marL="342900" lvl="0" indent="-342900" algn="just">
                        <a:lnSpc>
                          <a:spcPct val="107000"/>
                        </a:lnSpc>
                        <a:spcAft>
                          <a:spcPts val="0"/>
                        </a:spcAft>
                        <a:buFont typeface="Wingdings" panose="05000000000000000000" pitchFamily="2" charset="2"/>
                        <a:buChar char=""/>
                      </a:pPr>
                      <a:r>
                        <a:rPr lang="en-US" sz="1600" b="0" dirty="0">
                          <a:effectLst/>
                        </a:rPr>
                        <a:t>Based on standard set of layer -  presentation, business, data access, Database</a:t>
                      </a:r>
                      <a:endParaRPr lang="en-US" sz="1600" b="0" dirty="0">
                        <a:effectLst/>
                        <a:latin typeface="Times New Roman" panose="02020603050405020304" pitchFamily="18" charset="0"/>
                        <a:ea typeface="Calibri" panose="020F0502020204030204" pitchFamily="34" charset="0"/>
                      </a:endParaRPr>
                    </a:p>
                  </a:txBody>
                  <a:tcPr marL="55731" marR="55731" marT="0" marB="0"/>
                </a:tc>
                <a:tc>
                  <a:txBody>
                    <a:bodyPr/>
                    <a:lstStyle/>
                    <a:p>
                      <a:pPr marL="342900" lvl="0" indent="-342900" algn="just">
                        <a:lnSpc>
                          <a:spcPct val="107000"/>
                        </a:lnSpc>
                        <a:spcAft>
                          <a:spcPts val="0"/>
                        </a:spcAft>
                        <a:buFont typeface="Wingdings" panose="05000000000000000000" pitchFamily="2" charset="2"/>
                        <a:buChar char=""/>
                      </a:pPr>
                      <a:r>
                        <a:rPr lang="en-US" sz="1600" b="0" dirty="0">
                          <a:effectLst/>
                        </a:rPr>
                        <a:t>Loose coupling by means of services with standardized interfaces</a:t>
                      </a:r>
                    </a:p>
                    <a:p>
                      <a:pPr marL="342900" lvl="0" indent="-342900" algn="just">
                        <a:lnSpc>
                          <a:spcPct val="107000"/>
                        </a:lnSpc>
                        <a:spcAft>
                          <a:spcPts val="0"/>
                        </a:spcAft>
                        <a:buFont typeface="Wingdings" panose="05000000000000000000" pitchFamily="2" charset="2"/>
                        <a:buChar char=""/>
                      </a:pPr>
                      <a:r>
                        <a:rPr lang="en-US" sz="1600" b="0" dirty="0">
                          <a:effectLst/>
                        </a:rPr>
                        <a:t>Application components communicate only through services and can be plugged in to any infrastructure that implements the standardized service</a:t>
                      </a:r>
                    </a:p>
                    <a:p>
                      <a:pPr marL="342900" lvl="0" indent="-342900" algn="just">
                        <a:lnSpc>
                          <a:spcPct val="107000"/>
                        </a:lnSpc>
                        <a:spcAft>
                          <a:spcPts val="0"/>
                        </a:spcAft>
                        <a:buFont typeface="Wingdings" panose="05000000000000000000" pitchFamily="2" charset="2"/>
                        <a:buChar char=""/>
                      </a:pPr>
                      <a:r>
                        <a:rPr lang="en-US" sz="1600" b="0" dirty="0">
                          <a:effectLst/>
                        </a:rPr>
                        <a:t>Uses abstraction and is based on XML over SOAP</a:t>
                      </a:r>
                    </a:p>
                    <a:p>
                      <a:pPr marL="342900" lvl="0" indent="-342900" algn="just">
                        <a:lnSpc>
                          <a:spcPct val="107000"/>
                        </a:lnSpc>
                        <a:spcAft>
                          <a:spcPts val="0"/>
                        </a:spcAft>
                        <a:buFont typeface="Wingdings" panose="05000000000000000000" pitchFamily="2" charset="2"/>
                        <a:buChar char=""/>
                      </a:pPr>
                      <a:r>
                        <a:rPr lang="en-US" sz="1600" b="0" dirty="0">
                          <a:effectLst/>
                        </a:rPr>
                        <a:t>Largely independent of implementation attributes</a:t>
                      </a:r>
                    </a:p>
                    <a:p>
                      <a:pPr marL="342900" lvl="0" indent="-342900" algn="just">
                        <a:lnSpc>
                          <a:spcPct val="107000"/>
                        </a:lnSpc>
                        <a:spcAft>
                          <a:spcPts val="0"/>
                        </a:spcAft>
                        <a:buFont typeface="Wingdings" panose="05000000000000000000" pitchFamily="2" charset="2"/>
                        <a:buChar char=""/>
                      </a:pPr>
                      <a:r>
                        <a:rPr lang="en-US" sz="1600" b="0" dirty="0">
                          <a:effectLst/>
                        </a:rPr>
                        <a:t>Loosely coupling between interaction software components - leads to re-use of software components</a:t>
                      </a:r>
                    </a:p>
                    <a:p>
                      <a:pPr marL="342900" lvl="0" indent="-342900" algn="just">
                        <a:lnSpc>
                          <a:spcPct val="107000"/>
                        </a:lnSpc>
                        <a:spcAft>
                          <a:spcPts val="0"/>
                        </a:spcAft>
                        <a:buFont typeface="Wingdings" panose="05000000000000000000" pitchFamily="2" charset="2"/>
                        <a:buChar char=""/>
                      </a:pPr>
                      <a:r>
                        <a:rPr lang="en-US" sz="1600" b="0" dirty="0">
                          <a:effectLst/>
                        </a:rPr>
                        <a:t>Designed to follow publically accessible models for consumption</a:t>
                      </a:r>
                    </a:p>
                    <a:p>
                      <a:pPr marL="342900" lvl="0" indent="-342900" algn="just">
                        <a:lnSpc>
                          <a:spcPct val="107000"/>
                        </a:lnSpc>
                        <a:spcAft>
                          <a:spcPts val="0"/>
                        </a:spcAft>
                        <a:buFont typeface="Wingdings" panose="05000000000000000000" pitchFamily="2" charset="2"/>
                        <a:buChar char=""/>
                      </a:pPr>
                      <a:r>
                        <a:rPr lang="en-US" sz="1600" b="0" dirty="0">
                          <a:effectLst/>
                        </a:rPr>
                        <a:t>Meant for enabling participation of multiple organizations</a:t>
                      </a:r>
                    </a:p>
                    <a:p>
                      <a:pPr marL="342900" lvl="0" indent="-342900" algn="just">
                        <a:lnSpc>
                          <a:spcPct val="107000"/>
                        </a:lnSpc>
                        <a:spcAft>
                          <a:spcPts val="0"/>
                        </a:spcAft>
                        <a:buFont typeface="Wingdings" panose="05000000000000000000" pitchFamily="2" charset="2"/>
                        <a:buChar char=""/>
                      </a:pPr>
                      <a:r>
                        <a:rPr lang="en-US" sz="1600" b="0" dirty="0">
                          <a:effectLst/>
                        </a:rPr>
                        <a:t>Requires additional layers</a:t>
                      </a:r>
                    </a:p>
                    <a:p>
                      <a:pPr marL="342900" lvl="0" indent="-342900" algn="just">
                        <a:lnSpc>
                          <a:spcPct val="107000"/>
                        </a:lnSpc>
                        <a:spcAft>
                          <a:spcPts val="0"/>
                        </a:spcAft>
                        <a:buFont typeface="Wingdings" panose="05000000000000000000" pitchFamily="2" charset="2"/>
                        <a:buChar char=""/>
                      </a:pPr>
                      <a:r>
                        <a:rPr lang="en-US" sz="1600" b="0" dirty="0">
                          <a:effectLst/>
                        </a:rPr>
                        <a:t>Business layer </a:t>
                      </a:r>
                      <a:r>
                        <a:rPr lang="en-US" sz="1600" b="0" dirty="0">
                          <a:effectLst/>
                          <a:sym typeface="Symbol" panose="05050102010706020507" pitchFamily="18" charset="2"/>
                        </a:rPr>
                        <a:t></a:t>
                      </a:r>
                      <a:r>
                        <a:rPr lang="en-US" sz="1600" b="0" dirty="0">
                          <a:effectLst/>
                        </a:rPr>
                        <a:t> Service and business </a:t>
                      </a:r>
                      <a:r>
                        <a:rPr lang="en-US" sz="1600" b="0" dirty="0" err="1">
                          <a:effectLst/>
                        </a:rPr>
                        <a:t>modelcomponents</a:t>
                      </a:r>
                      <a:endParaRPr lang="en-US" sz="1600" b="0" dirty="0">
                        <a:effectLst/>
                      </a:endParaRPr>
                    </a:p>
                    <a:p>
                      <a:pPr marL="342900" lvl="0" indent="-342900" algn="just">
                        <a:lnSpc>
                          <a:spcPct val="107000"/>
                        </a:lnSpc>
                        <a:spcAft>
                          <a:spcPts val="0"/>
                        </a:spcAft>
                        <a:buFont typeface="Wingdings" panose="05000000000000000000" pitchFamily="2" charset="2"/>
                        <a:buChar char=""/>
                      </a:pPr>
                      <a:r>
                        <a:rPr lang="en-US" sz="1600" b="0" dirty="0">
                          <a:effectLst/>
                        </a:rPr>
                        <a:t>Service Bus/Service Façade</a:t>
                      </a:r>
                    </a:p>
                    <a:p>
                      <a:pPr marL="342900" lvl="0" indent="-342900" algn="just">
                        <a:lnSpc>
                          <a:spcPct val="107000"/>
                        </a:lnSpc>
                        <a:spcAft>
                          <a:spcPts val="0"/>
                        </a:spcAft>
                        <a:buFont typeface="Wingdings" panose="05000000000000000000" pitchFamily="2" charset="2"/>
                        <a:buChar char=""/>
                      </a:pPr>
                      <a:r>
                        <a:rPr lang="en-US" sz="1600" b="0" dirty="0">
                          <a:effectLst/>
                        </a:rPr>
                        <a:t>BPM</a:t>
                      </a:r>
                      <a:endParaRPr lang="en-US" sz="1600" b="0" dirty="0">
                        <a:effectLst/>
                        <a:latin typeface="Times New Roman" panose="02020603050405020304" pitchFamily="18" charset="0"/>
                        <a:ea typeface="Calibri" panose="020F0502020204030204" pitchFamily="34" charset="0"/>
                      </a:endParaRPr>
                    </a:p>
                  </a:txBody>
                  <a:tcPr marL="55731" marR="55731" marT="0" marB="0"/>
                </a:tc>
                <a:extLst>
                  <a:ext uri="{0D108BD9-81ED-4DB2-BD59-A6C34878D82A}">
                    <a16:rowId xmlns:a16="http://schemas.microsoft.com/office/drawing/2014/main" val="3653424441"/>
                  </a:ext>
                </a:extLst>
              </a:tr>
            </a:tbl>
          </a:graphicData>
        </a:graphic>
      </p:graphicFrame>
      <p:sp>
        <p:nvSpPr>
          <p:cNvPr id="4" name="Slide Number Placeholder 3"/>
          <p:cNvSpPr>
            <a:spLocks noGrp="1"/>
          </p:cNvSpPr>
          <p:nvPr>
            <p:ph type="sldNum" sz="quarter" idx="12"/>
          </p:nvPr>
        </p:nvSpPr>
        <p:spPr/>
        <p:txBody>
          <a:bodyPr/>
          <a:lstStyle/>
          <a:p>
            <a:fld id="{DA60BA0E-20D0-4E7C-B286-26C960A6788F}" type="slidenum">
              <a:rPr lang="en-US" smtClean="0"/>
              <a:pPr/>
              <a:t>76</a:t>
            </a:fld>
            <a:endParaRPr lang="en-US"/>
          </a:p>
        </p:txBody>
      </p:sp>
    </p:spTree>
    <p:extLst>
      <p:ext uri="{BB962C8B-B14F-4D97-AF65-F5344CB8AC3E}">
        <p14:creationId xmlns:p14="http://schemas.microsoft.com/office/powerpoint/2010/main" val="262073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Traditional Architecture Vs SOA (cont.)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564731"/>
              </p:ext>
            </p:extLst>
          </p:nvPr>
        </p:nvGraphicFramePr>
        <p:xfrm>
          <a:off x="457200" y="1182913"/>
          <a:ext cx="10058400" cy="3328251"/>
        </p:xfrm>
        <a:graphic>
          <a:graphicData uri="http://schemas.openxmlformats.org/drawingml/2006/table">
            <a:tbl>
              <a:tblPr firstRow="1" firstCol="1" bandRow="1">
                <a:tableStyleId>{BC89EF96-8CEA-46FF-86C4-4CE0E7609802}</a:tableStyleId>
              </a:tblPr>
              <a:tblGrid>
                <a:gridCol w="4038600">
                  <a:extLst>
                    <a:ext uri="{9D8B030D-6E8A-4147-A177-3AD203B41FA5}">
                      <a16:colId xmlns:a16="http://schemas.microsoft.com/office/drawing/2014/main" val="432165423"/>
                    </a:ext>
                  </a:extLst>
                </a:gridCol>
                <a:gridCol w="6019800">
                  <a:extLst>
                    <a:ext uri="{9D8B030D-6E8A-4147-A177-3AD203B41FA5}">
                      <a16:colId xmlns:a16="http://schemas.microsoft.com/office/drawing/2014/main" val="906512152"/>
                    </a:ext>
                  </a:extLst>
                </a:gridCol>
              </a:tblGrid>
              <a:tr h="227460">
                <a:tc>
                  <a:txBody>
                    <a:bodyPr/>
                    <a:lstStyle/>
                    <a:p>
                      <a:pPr>
                        <a:lnSpc>
                          <a:spcPct val="107000"/>
                        </a:lnSpc>
                        <a:spcAft>
                          <a:spcPts val="0"/>
                        </a:spcAft>
                      </a:pPr>
                      <a:r>
                        <a:rPr lang="en-US" sz="1600" b="0" dirty="0">
                          <a:effectLst/>
                        </a:rPr>
                        <a:t>Traditional Architecture</a:t>
                      </a:r>
                      <a:endParaRPr lang="en-US" sz="1600" b="0" dirty="0">
                        <a:effectLst/>
                        <a:latin typeface="Times New Roman" panose="02020603050405020304" pitchFamily="18" charset="0"/>
                        <a:ea typeface="Calibri" panose="020F0502020204030204" pitchFamily="34" charset="0"/>
                      </a:endParaRPr>
                    </a:p>
                  </a:txBody>
                  <a:tcPr marL="55731" marR="55731" marT="0" marB="0"/>
                </a:tc>
                <a:tc>
                  <a:txBody>
                    <a:bodyPr/>
                    <a:lstStyle/>
                    <a:p>
                      <a:pPr>
                        <a:lnSpc>
                          <a:spcPct val="107000"/>
                        </a:lnSpc>
                        <a:spcAft>
                          <a:spcPts val="0"/>
                        </a:spcAft>
                      </a:pPr>
                      <a:r>
                        <a:rPr lang="en-US" sz="1600" b="0">
                          <a:effectLst/>
                        </a:rPr>
                        <a:t>Service Oriented Architecture</a:t>
                      </a:r>
                      <a:endParaRPr lang="en-US" sz="1600" b="0">
                        <a:effectLst/>
                        <a:latin typeface="Times New Roman" panose="02020603050405020304" pitchFamily="18" charset="0"/>
                        <a:ea typeface="Calibri" panose="020F0502020204030204" pitchFamily="34" charset="0"/>
                      </a:endParaRPr>
                    </a:p>
                  </a:txBody>
                  <a:tcPr marL="55731" marR="55731" marT="0" marB="0"/>
                </a:tc>
                <a:extLst>
                  <a:ext uri="{0D108BD9-81ED-4DB2-BD59-A6C34878D82A}">
                    <a16:rowId xmlns:a16="http://schemas.microsoft.com/office/drawing/2014/main" val="2733520393"/>
                  </a:ext>
                </a:extLst>
              </a:tr>
              <a:tr h="3085427">
                <a:tc>
                  <a:txBody>
                    <a:bodyPr/>
                    <a:lstStyle/>
                    <a:p>
                      <a:pPr marL="0" lvl="0" indent="0" algn="just">
                        <a:lnSpc>
                          <a:spcPct val="107000"/>
                        </a:lnSpc>
                        <a:spcAft>
                          <a:spcPts val="0"/>
                        </a:spcAft>
                        <a:buFont typeface="Wingdings" panose="05000000000000000000" pitchFamily="2" charset="2"/>
                        <a:buNone/>
                      </a:pPr>
                      <a:r>
                        <a:rPr lang="en-US" sz="1600" b="0" i="0" kern="1200" dirty="0">
                          <a:solidFill>
                            <a:schemeClr val="tx1"/>
                          </a:solidFill>
                          <a:effectLst/>
                          <a:latin typeface="+mn-lt"/>
                          <a:ea typeface="+mn-ea"/>
                          <a:cs typeface="+mn-cs"/>
                        </a:rPr>
                        <a:t>Standards</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Involves only traditional J2EE and Web related standards</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Uses only HTTP</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Uses HTTPS for security</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More or less stable set of standards</a:t>
                      </a:r>
                    </a:p>
                    <a:p>
                      <a:pPr marL="0" lvl="0" indent="0" algn="just">
                        <a:lnSpc>
                          <a:spcPct val="107000"/>
                        </a:lnSpc>
                        <a:spcAft>
                          <a:spcPts val="0"/>
                        </a:spcAft>
                        <a:buFont typeface="Wingdings" panose="05000000000000000000" pitchFamily="2" charset="2"/>
                        <a:buNone/>
                      </a:pPr>
                      <a:r>
                        <a:rPr lang="en-US" sz="1600" b="0" i="0" kern="1200" dirty="0">
                          <a:solidFill>
                            <a:schemeClr val="tx1"/>
                          </a:solidFill>
                          <a:effectLst/>
                          <a:latin typeface="+mn-lt"/>
                          <a:ea typeface="+mn-ea"/>
                          <a:cs typeface="+mn-cs"/>
                        </a:rPr>
                        <a:t>Usage</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Process centric</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Known context of usage</a:t>
                      </a:r>
                      <a:r>
                        <a:rPr lang="en-US" sz="1600" dirty="0"/>
                        <a:t> </a:t>
                      </a:r>
                      <a:br>
                        <a:rPr lang="en-US" sz="1600" dirty="0"/>
                      </a:br>
                      <a:endParaRPr lang="en-US" sz="1600" b="0" dirty="0">
                        <a:effectLst/>
                        <a:latin typeface="Times New Roman" panose="02020603050405020304" pitchFamily="18" charset="0"/>
                        <a:ea typeface="Calibri" panose="020F0502020204030204" pitchFamily="34" charset="0"/>
                      </a:endParaRPr>
                    </a:p>
                  </a:txBody>
                  <a:tcPr marL="55731" marR="55731" marT="0" marB="0"/>
                </a:tc>
                <a:tc>
                  <a:txBody>
                    <a:bodyPr/>
                    <a:lstStyle/>
                    <a:p>
                      <a:pPr marL="0" lvl="0" indent="0" algn="just">
                        <a:lnSpc>
                          <a:spcPct val="107000"/>
                        </a:lnSpc>
                        <a:spcAft>
                          <a:spcPts val="0"/>
                        </a:spcAft>
                        <a:buFont typeface="Wingdings" panose="05000000000000000000" pitchFamily="2" charset="2"/>
                        <a:buNone/>
                      </a:pPr>
                      <a:r>
                        <a:rPr lang="en-US" sz="1600" b="0" i="0" kern="1200" dirty="0">
                          <a:solidFill>
                            <a:schemeClr val="tx1"/>
                          </a:solidFill>
                          <a:effectLst/>
                          <a:latin typeface="+mn-lt"/>
                          <a:ea typeface="+mn-ea"/>
                          <a:cs typeface="+mn-cs"/>
                        </a:rPr>
                        <a:t>Standards</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Includes standards related to Web Service</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Builds a messaging layer above HTTP using SOAP</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Prefer WS-Security for end-to-end security</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Implementations must deal with evolving set of standards</a:t>
                      </a:r>
                    </a:p>
                    <a:p>
                      <a:pPr marL="0" lvl="0" indent="0" algn="just">
                        <a:lnSpc>
                          <a:spcPct val="107000"/>
                        </a:lnSpc>
                        <a:spcAft>
                          <a:spcPts val="0"/>
                        </a:spcAft>
                        <a:buFont typeface="Wingdings" panose="05000000000000000000" pitchFamily="2" charset="2"/>
                        <a:buNone/>
                      </a:pPr>
                      <a:r>
                        <a:rPr lang="en-US" sz="1600" b="0" i="0" kern="1200" dirty="0">
                          <a:solidFill>
                            <a:schemeClr val="tx1"/>
                          </a:solidFill>
                          <a:effectLst/>
                          <a:latin typeface="+mn-lt"/>
                          <a:ea typeface="+mn-ea"/>
                          <a:cs typeface="+mn-cs"/>
                        </a:rPr>
                        <a:t>Usage</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Workflow centric</a:t>
                      </a:r>
                    </a:p>
                    <a:p>
                      <a:pPr marL="342900" lvl="0" indent="-342900" algn="just">
                        <a:lnSpc>
                          <a:spcPct val="107000"/>
                        </a:lnSpc>
                        <a:spcAft>
                          <a:spcPts val="0"/>
                        </a:spcAft>
                        <a:buFont typeface="Wingdings" panose="05000000000000000000" pitchFamily="2" charset="2"/>
                        <a:buChar char="§"/>
                      </a:pPr>
                      <a:r>
                        <a:rPr lang="en-US" sz="1600" b="0" i="0" kern="1200" dirty="0">
                          <a:solidFill>
                            <a:schemeClr val="tx1"/>
                          </a:solidFill>
                          <a:effectLst/>
                          <a:latin typeface="+mn-lt"/>
                          <a:ea typeface="+mn-ea"/>
                          <a:cs typeface="+mn-cs"/>
                        </a:rPr>
                        <a:t>To a large extent, future context of usage unknown at the</a:t>
                      </a:r>
                      <a:r>
                        <a:rPr lang="en-US" sz="1600" b="0" i="0" kern="1200" baseline="0" dirty="0">
                          <a:solidFill>
                            <a:schemeClr val="tx1"/>
                          </a:solidFill>
                          <a:effectLst/>
                          <a:latin typeface="+mn-lt"/>
                          <a:ea typeface="+mn-ea"/>
                          <a:cs typeface="+mn-cs"/>
                        </a:rPr>
                        <a:t> </a:t>
                      </a:r>
                      <a:r>
                        <a:rPr lang="en-US" sz="1600" b="0" i="0" kern="1200" dirty="0">
                          <a:solidFill>
                            <a:schemeClr val="tx1"/>
                          </a:solidFill>
                          <a:effectLst/>
                          <a:latin typeface="+mn-lt"/>
                          <a:ea typeface="+mn-ea"/>
                          <a:cs typeface="+mn-cs"/>
                        </a:rPr>
                        <a:t>time of design </a:t>
                      </a:r>
                      <a:r>
                        <a:rPr lang="en-US" sz="1600" b="0" i="0" kern="1200" dirty="0" err="1">
                          <a:solidFill>
                            <a:schemeClr val="tx1"/>
                          </a:solidFill>
                          <a:effectLst/>
                          <a:latin typeface="+mn-lt"/>
                          <a:ea typeface="+mn-ea"/>
                          <a:cs typeface="+mn-cs"/>
                        </a:rPr>
                        <a:t>i.e</a:t>
                      </a:r>
                      <a:r>
                        <a:rPr lang="en-US" sz="1600" b="0" i="0" kern="1200" dirty="0">
                          <a:solidFill>
                            <a:schemeClr val="tx1"/>
                          </a:solidFill>
                          <a:effectLst/>
                          <a:latin typeface="+mn-lt"/>
                          <a:ea typeface="+mn-ea"/>
                          <a:cs typeface="+mn-cs"/>
                        </a:rPr>
                        <a:t> unknown users and usage platforms</a:t>
                      </a:r>
                      <a:r>
                        <a:rPr lang="en-US" sz="1600" dirty="0"/>
                        <a:t> </a:t>
                      </a:r>
                      <a:endParaRPr lang="en-US" sz="1600" b="0" dirty="0">
                        <a:effectLst/>
                        <a:latin typeface="Times New Roman" panose="02020603050405020304" pitchFamily="18" charset="0"/>
                        <a:ea typeface="Calibri" panose="020F0502020204030204" pitchFamily="34" charset="0"/>
                      </a:endParaRPr>
                    </a:p>
                  </a:txBody>
                  <a:tcPr marL="55731" marR="55731" marT="0" marB="0"/>
                </a:tc>
                <a:extLst>
                  <a:ext uri="{0D108BD9-81ED-4DB2-BD59-A6C34878D82A}">
                    <a16:rowId xmlns:a16="http://schemas.microsoft.com/office/drawing/2014/main" val="3653424441"/>
                  </a:ext>
                </a:extLst>
              </a:tr>
            </a:tbl>
          </a:graphicData>
        </a:graphic>
      </p:graphicFrame>
      <p:sp>
        <p:nvSpPr>
          <p:cNvPr id="4" name="Slide Number Placeholder 3"/>
          <p:cNvSpPr>
            <a:spLocks noGrp="1"/>
          </p:cNvSpPr>
          <p:nvPr>
            <p:ph type="sldNum" sz="quarter" idx="12"/>
          </p:nvPr>
        </p:nvSpPr>
        <p:spPr/>
        <p:txBody>
          <a:bodyPr/>
          <a:lstStyle/>
          <a:p>
            <a:fld id="{DA60BA0E-20D0-4E7C-B286-26C960A6788F}" type="slidenum">
              <a:rPr lang="en-US" smtClean="0"/>
              <a:pPr/>
              <a:t>77</a:t>
            </a:fld>
            <a:endParaRPr lang="en-US"/>
          </a:p>
        </p:txBody>
      </p:sp>
    </p:spTree>
    <p:extLst>
      <p:ext uri="{BB962C8B-B14F-4D97-AF65-F5344CB8AC3E}">
        <p14:creationId xmlns:p14="http://schemas.microsoft.com/office/powerpoint/2010/main" val="59322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Standards of and Technology of SOA </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A60BA0E-20D0-4E7C-B286-26C960A6788F}" type="slidenum">
              <a:rPr lang="en-US" smtClean="0"/>
              <a:pPr/>
              <a:t>78</a:t>
            </a:fld>
            <a:endParaRPr lang="en-US"/>
          </a:p>
        </p:txBody>
      </p:sp>
      <p:pic>
        <p:nvPicPr>
          <p:cNvPr id="5" name="Picture 4"/>
          <p:cNvPicPr>
            <a:picLocks noChangeAspect="1"/>
          </p:cNvPicPr>
          <p:nvPr/>
        </p:nvPicPr>
        <p:blipFill>
          <a:blip r:embed="rId2"/>
          <a:stretch>
            <a:fillRect/>
          </a:stretch>
        </p:blipFill>
        <p:spPr>
          <a:xfrm>
            <a:off x="1752599" y="1524000"/>
            <a:ext cx="7782095" cy="4419600"/>
          </a:xfrm>
          <a:prstGeom prst="rect">
            <a:avLst/>
          </a:prstGeom>
        </p:spPr>
      </p:pic>
    </p:spTree>
    <p:extLst>
      <p:ext uri="{BB962C8B-B14F-4D97-AF65-F5344CB8AC3E}">
        <p14:creationId xmlns:p14="http://schemas.microsoft.com/office/powerpoint/2010/main" val="93414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Middleware </a:t>
            </a:r>
            <a:endParaRPr lang="en-US" dirty="0"/>
          </a:p>
        </p:txBody>
      </p:sp>
      <p:sp>
        <p:nvSpPr>
          <p:cNvPr id="3" name="Content Placeholder 2"/>
          <p:cNvSpPr>
            <a:spLocks noGrp="1"/>
          </p:cNvSpPr>
          <p:nvPr>
            <p:ph idx="1"/>
          </p:nvPr>
        </p:nvSpPr>
        <p:spPr/>
        <p:txBody>
          <a:bodyPr/>
          <a:lstStyle/>
          <a:p>
            <a:r>
              <a:rPr lang="en-US" altLang="en-US" dirty="0"/>
              <a:t>Remote procedure calls </a:t>
            </a:r>
          </a:p>
          <a:p>
            <a:r>
              <a:rPr lang="en-US" altLang="en-US" b="1" dirty="0">
                <a:solidFill>
                  <a:schemeClr val="accent2">
                    <a:lumMod val="75000"/>
                  </a:schemeClr>
                </a:solidFill>
              </a:rPr>
              <a:t>Message-oriented middleware </a:t>
            </a:r>
          </a:p>
          <a:p>
            <a:r>
              <a:rPr lang="en-US" altLang="en-US" dirty="0"/>
              <a:t>Distributed objects </a:t>
            </a:r>
          </a:p>
          <a:p>
            <a:r>
              <a:rPr lang="en-US" altLang="en-US" dirty="0"/>
              <a:t>Database-oriented middleware </a:t>
            </a:r>
          </a:p>
          <a:p>
            <a:r>
              <a:rPr lang="en-US" altLang="en-US" dirty="0"/>
              <a:t>Transaction-oriented middleware </a:t>
            </a:r>
          </a:p>
          <a:p>
            <a:r>
              <a:rPr lang="en-US" altLang="en-US" dirty="0"/>
              <a:t>Message brokers </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8</a:t>
            </a:fld>
            <a:endParaRPr lang="en-US"/>
          </a:p>
        </p:txBody>
      </p:sp>
    </p:spTree>
    <p:extLst>
      <p:ext uri="{BB962C8B-B14F-4D97-AF65-F5344CB8AC3E}">
        <p14:creationId xmlns:p14="http://schemas.microsoft.com/office/powerpoint/2010/main" val="396712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Middleware (cont.)</a:t>
            </a:r>
          </a:p>
        </p:txBody>
      </p:sp>
      <p:sp>
        <p:nvSpPr>
          <p:cNvPr id="3" name="Content Placeholder 2"/>
          <p:cNvSpPr>
            <a:spLocks noGrp="1"/>
          </p:cNvSpPr>
          <p:nvPr>
            <p:ph idx="1"/>
          </p:nvPr>
        </p:nvSpPr>
        <p:spPr>
          <a:xfrm>
            <a:off x="249382" y="1371600"/>
            <a:ext cx="10390909" cy="5349878"/>
          </a:xfrm>
        </p:spPr>
        <p:txBody>
          <a:bodyPr>
            <a:normAutofit lnSpcReduction="10000"/>
          </a:bodyPr>
          <a:lstStyle/>
          <a:p>
            <a:pPr marL="0" indent="0">
              <a:buNone/>
            </a:pPr>
            <a:r>
              <a:rPr lang="en-US" dirty="0"/>
              <a:t>Middleware can be grouped into the following categories:</a:t>
            </a:r>
          </a:p>
          <a:p>
            <a:r>
              <a:rPr lang="en-US" dirty="0"/>
              <a:t>Remote Procedure Call or RPC-based middleware, which allows procedures in one application to call procedures in remote applications as if they were local calls. The middleware implements a linking mechanism that locates remote procedures and makes these transparently available to a caller. Traditionally, this type of middleware handled procedure-based programs; it now also includes object-based components. </a:t>
            </a:r>
          </a:p>
          <a:p>
            <a:r>
              <a:rPr lang="en-US" dirty="0"/>
              <a:t>Object Request Broker or ORB-based middleware, which enables an application’s objects to be distributed and shared across heterogeneous networks. </a:t>
            </a:r>
          </a:p>
          <a:p>
            <a:r>
              <a:rPr lang="en-US" dirty="0"/>
              <a:t>Message Oriented Middleware or MOM-based middleware, which allows distributed applications to communicate and exchange data by sending and receiving messages.</a:t>
            </a:r>
          </a:p>
          <a:p>
            <a:endParaRPr lang="en-US" dirty="0"/>
          </a:p>
        </p:txBody>
      </p:sp>
      <p:sp>
        <p:nvSpPr>
          <p:cNvPr id="4" name="Slide Number Placeholder 3"/>
          <p:cNvSpPr>
            <a:spLocks noGrp="1"/>
          </p:cNvSpPr>
          <p:nvPr>
            <p:ph type="sldNum" sz="quarter" idx="12"/>
          </p:nvPr>
        </p:nvSpPr>
        <p:spPr/>
        <p:txBody>
          <a:bodyPr/>
          <a:lstStyle/>
          <a:p>
            <a:fld id="{DA60BA0E-20D0-4E7C-B286-26C960A6788F}" type="slidenum">
              <a:rPr lang="en-US" smtClean="0"/>
              <a:pPr/>
              <a:t>9</a:t>
            </a:fld>
            <a:endParaRPr lang="en-US"/>
          </a:p>
        </p:txBody>
      </p:sp>
    </p:spTree>
    <p:extLst>
      <p:ext uri="{BB962C8B-B14F-4D97-AF65-F5344CB8AC3E}">
        <p14:creationId xmlns:p14="http://schemas.microsoft.com/office/powerpoint/2010/main" val="181540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5764</TotalTime>
  <Words>4187</Words>
  <Application>Microsoft Office PowerPoint</Application>
  <PresentationFormat>Custom</PresentationFormat>
  <Paragraphs>654</Paragraphs>
  <Slides>78</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78</vt:i4>
      </vt:variant>
    </vt:vector>
  </HeadingPairs>
  <TitlesOfParts>
    <vt:vector size="89" baseType="lpstr">
      <vt:lpstr>Arial</vt:lpstr>
      <vt:lpstr>Calibri</vt:lpstr>
      <vt:lpstr>Century Gothic</vt:lpstr>
      <vt:lpstr>Helvetica</vt:lpstr>
      <vt:lpstr>Symbol</vt:lpstr>
      <vt:lpstr>Times New Roman</vt:lpstr>
      <vt:lpstr>Wingdings</vt:lpstr>
      <vt:lpstr>Class open house presentation</vt:lpstr>
      <vt:lpstr>Microsoft Word Picture</vt:lpstr>
      <vt:lpstr>Picture</vt:lpstr>
      <vt:lpstr>Visio</vt:lpstr>
      <vt:lpstr>Software Architecture and Design </vt:lpstr>
      <vt:lpstr>Introduction</vt:lpstr>
      <vt:lpstr>Middleware Classification</vt:lpstr>
      <vt:lpstr>Common Architectural Design</vt:lpstr>
      <vt:lpstr>Common Architectural Design (cont.)</vt:lpstr>
      <vt:lpstr>Software Architectures and Technologies </vt:lpstr>
      <vt:lpstr>PowerPoint Presentation</vt:lpstr>
      <vt:lpstr>Types of Middleware </vt:lpstr>
      <vt:lpstr>Middleware (cont.)</vt:lpstr>
      <vt:lpstr>Middleware (cont.)</vt:lpstr>
      <vt:lpstr>Basic Messaging</vt:lpstr>
      <vt:lpstr>Persistence</vt:lpstr>
      <vt:lpstr>Message Oriented Middleware </vt:lpstr>
      <vt:lpstr>Message Oriented Middleware (cont.) </vt:lpstr>
      <vt:lpstr>MOM-Based System</vt:lpstr>
      <vt:lpstr>MOM Transactions</vt:lpstr>
      <vt:lpstr>MOM Transactions</vt:lpstr>
      <vt:lpstr>Scaling MOM</vt:lpstr>
      <vt:lpstr>Messaging models </vt:lpstr>
      <vt:lpstr>Publish-Subscribe Messaging</vt:lpstr>
      <vt:lpstr>Publish-Subscribe with Multicast</vt:lpstr>
      <vt:lpstr>PowerPoint Presentation</vt:lpstr>
      <vt:lpstr>Application Servers</vt:lpstr>
      <vt:lpstr>Application Servers (cont.)</vt:lpstr>
      <vt:lpstr>Application Servers (cont.)</vt:lpstr>
      <vt:lpstr>Application Servers (cont.)</vt:lpstr>
      <vt:lpstr>Application Servers (cont.)</vt:lpstr>
      <vt:lpstr>Application Servers (cont.)</vt:lpstr>
      <vt:lpstr>J2EE architecture</vt:lpstr>
      <vt:lpstr>J2EE Application Server</vt:lpstr>
      <vt:lpstr>Java EE introduction</vt:lpstr>
      <vt:lpstr>Java EE introduction (cont.)</vt:lpstr>
      <vt:lpstr>Distributed Multitiered Applications</vt:lpstr>
      <vt:lpstr>Server communication</vt:lpstr>
      <vt:lpstr>Web Tier and Java EE Applications</vt:lpstr>
      <vt:lpstr>Business and EIS Tiers</vt:lpstr>
      <vt:lpstr>Java EE Server and Containers</vt:lpstr>
      <vt:lpstr>Java EE Containers</vt:lpstr>
      <vt:lpstr>MVC architecture</vt:lpstr>
      <vt:lpstr>MVC architecture (cont.)</vt:lpstr>
      <vt:lpstr>MVC architecture (cont.)</vt:lpstr>
      <vt:lpstr>MVC architecture (cont.)</vt:lpstr>
      <vt:lpstr>MVC framework</vt:lpstr>
      <vt:lpstr>MVC architecture (cont.)</vt:lpstr>
      <vt:lpstr>MVC framework (cont.)</vt:lpstr>
      <vt:lpstr>MVC framework (cont.)</vt:lpstr>
      <vt:lpstr>PowerPoint Presentation</vt:lpstr>
      <vt:lpstr>Introduction</vt:lpstr>
      <vt:lpstr>Service-Oriented Systems </vt:lpstr>
      <vt:lpstr>Service</vt:lpstr>
      <vt:lpstr>Service (cont.)</vt:lpstr>
      <vt:lpstr>Service (cont.)</vt:lpstr>
      <vt:lpstr>Service (cont.)</vt:lpstr>
      <vt:lpstr>Type of Services</vt:lpstr>
      <vt:lpstr>Services Oriented Architecture (SOA)</vt:lpstr>
      <vt:lpstr>SOA</vt:lpstr>
      <vt:lpstr>SOA (cont.)</vt:lpstr>
      <vt:lpstr>SOA (cont.)</vt:lpstr>
      <vt:lpstr>SOA (cont.)</vt:lpstr>
      <vt:lpstr>SOA (cont.)</vt:lpstr>
      <vt:lpstr>SOA Characteristics</vt:lpstr>
      <vt:lpstr>SOA Characteristics (cont.) </vt:lpstr>
      <vt:lpstr>Core SOA Definitions</vt:lpstr>
      <vt:lpstr>SOA Usage &amp; Supporting Platforms </vt:lpstr>
      <vt:lpstr>SOA architecture </vt:lpstr>
      <vt:lpstr>7 Steps to SOA</vt:lpstr>
      <vt:lpstr>7 Steps to SOA (cont.)</vt:lpstr>
      <vt:lpstr>7 Steps to SOA (cont.)</vt:lpstr>
      <vt:lpstr>7 Steps to SOA (cont.)</vt:lpstr>
      <vt:lpstr>7 Steps to SOA (cont.)</vt:lpstr>
      <vt:lpstr>7 Steps to SOA (cont.)</vt:lpstr>
      <vt:lpstr>7 Steps to SOA (cont.)</vt:lpstr>
      <vt:lpstr>7 Steps to SOA (cont.)</vt:lpstr>
      <vt:lpstr>7 Steps to SOA (cont.)</vt:lpstr>
      <vt:lpstr>7 Steps to SOA (cont.)</vt:lpstr>
      <vt:lpstr>Traditional Architecture Vs SOA </vt:lpstr>
      <vt:lpstr>Traditional Architecture Vs SOA (cont.) </vt:lpstr>
      <vt:lpstr>Key Standards of and Technology of SOA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dc:title>
  <dc:creator>Thanh Van</dc:creator>
  <cp:lastModifiedBy>I M</cp:lastModifiedBy>
  <cp:revision>156</cp:revision>
  <dcterms:created xsi:type="dcterms:W3CDTF">2018-11-21T01:01:11Z</dcterms:created>
  <dcterms:modified xsi:type="dcterms:W3CDTF">2020-01-09T14:36:52Z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