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0" r:id="rId3"/>
    <p:sldId id="271" r:id="rId4"/>
    <p:sldId id="274" r:id="rId5"/>
    <p:sldId id="272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77" r:id="rId15"/>
    <p:sldId id="273" r:id="rId16"/>
  </p:sldIdLst>
  <p:sldSz cx="109728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945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192" userDrawn="1">
          <p15:clr>
            <a:srgbClr val="A4A3A4"/>
          </p15:clr>
        </p15:guide>
        <p15:guide id="5" orient="horz" pos="1072" userDrawn="1">
          <p15:clr>
            <a:srgbClr val="A4A3A4"/>
          </p15:clr>
        </p15:guide>
        <p15:guide id="6" pos="3456" userDrawn="1">
          <p15:clr>
            <a:srgbClr val="A4A3A4"/>
          </p15:clr>
        </p15:guide>
        <p15:guide id="7" pos="634" userDrawn="1">
          <p15:clr>
            <a:srgbClr val="A4A3A4"/>
          </p15:clr>
        </p15:guide>
        <p15:guide id="8" pos="63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95" d="100"/>
          <a:sy n="95" d="100"/>
        </p:scale>
        <p:origin x="738" y="96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456"/>
        <p:guide pos="634"/>
        <p:guide pos="6394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1/9/2020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0974373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555" y="1498603"/>
            <a:ext cx="630936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0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555" y="4927600"/>
            <a:ext cx="630936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A274C-3DF9-4CCA-A0AA-650C4701A7F1}" type="datetime1">
              <a:rPr lang="en-US" smtClean="0"/>
              <a:t>1/9/2020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76200"/>
            <a:ext cx="10390909" cy="114299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371600"/>
            <a:ext cx="10390909" cy="4876800"/>
          </a:xfrm>
        </p:spPr>
        <p:txBody>
          <a:bodyPr/>
          <a:lstStyle>
            <a:lvl1pPr marL="304747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lvl1pPr>
            <a:lvl2pPr marL="731392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 sz="2400"/>
            </a:lvl2pPr>
            <a:lvl3pPr marL="1158037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3pPr>
            <a:lvl4pPr marL="1584683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4pPr>
            <a:lvl5pPr marL="2011328" indent="-304747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"/>
              <a:defRPr sz="2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2940-67C9-4D5B-B0DA-D2A75DBE14A5}" type="datetime1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43266" y="6400803"/>
            <a:ext cx="997025" cy="320675"/>
          </a:xfrm>
        </p:spPr>
        <p:txBody>
          <a:bodyPr/>
          <a:lstStyle>
            <a:lvl1pPr>
              <a:defRPr sz="1800"/>
            </a:lvl1pPr>
          </a:lstStyle>
          <a:p>
            <a:fld id="{DA60BA0E-20D0-4E7C-B286-26C960A678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59" y="0"/>
            <a:ext cx="10972915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718" y="0"/>
            <a:ext cx="4133511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13490" y="1498603"/>
            <a:ext cx="6309360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13490" y="4927600"/>
            <a:ext cx="6309360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AD29-009D-498E-B13D-0C9F9A6A012D}" type="datetime1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59" y="0"/>
            <a:ext cx="10972915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sz="24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6200"/>
            <a:ext cx="9144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701800"/>
            <a:ext cx="9144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400803"/>
            <a:ext cx="246888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B81F504C-9876-4829-908F-644938C5133D}" type="datetime1">
              <a:rPr lang="en-US" smtClean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75" y="6400803"/>
            <a:ext cx="559612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2816" y="6400803"/>
            <a:ext cx="99702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92554" y="4927600"/>
            <a:ext cx="6580245" cy="1244600"/>
          </a:xfrm>
        </p:spPr>
        <p:txBody>
          <a:bodyPr>
            <a:normAutofit/>
          </a:bodyPr>
          <a:lstStyle/>
          <a:p>
            <a:r>
              <a:rPr lang="en-US" dirty="0"/>
              <a:t>02. Documenting a Software Architecture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3401" y="1498603"/>
            <a:ext cx="6358514" cy="3298825"/>
          </a:xfrm>
        </p:spPr>
        <p:txBody>
          <a:bodyPr>
            <a:normAutofit/>
          </a:bodyPr>
          <a:lstStyle/>
          <a:p>
            <a:r>
              <a:rPr lang="en-US" dirty="0"/>
              <a:t>Software Architecture </a:t>
            </a:r>
            <a:r>
              <a:rPr lang="en-US"/>
              <a:t>and Design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35204"/>
            <a:ext cx="8382000" cy="537604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08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8305800" cy="534987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694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61" y="1395484"/>
            <a:ext cx="8235950" cy="49942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382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34" y="2476500"/>
            <a:ext cx="4392613" cy="321945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34" y="2620962"/>
            <a:ext cx="4003675" cy="255905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372184" y="1828800"/>
            <a:ext cx="5832475" cy="792162"/>
          </a:xfrm>
          <a:prstGeom prst="curvedDownArrow">
            <a:avLst>
              <a:gd name="adj1" fmla="val 147255"/>
              <a:gd name="adj2" fmla="val 29450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1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Documentation is easier if there’s a template to use</a:t>
            </a:r>
          </a:p>
          <a:p>
            <a:pPr lvl="1">
              <a:spcAft>
                <a:spcPts val="0"/>
              </a:spcAft>
            </a:pPr>
            <a:r>
              <a:rPr lang="en-US" dirty="0"/>
              <a:t>Reduces start-up time for projects by providing ready-made document structures </a:t>
            </a:r>
          </a:p>
          <a:p>
            <a:pPr lvl="1">
              <a:spcAft>
                <a:spcPts val="0"/>
              </a:spcAft>
            </a:pPr>
            <a:r>
              <a:rPr lang="en-US" dirty="0"/>
              <a:t>Familiarity gained with the document structure aids in the efficient capture of project design details. </a:t>
            </a:r>
          </a:p>
          <a:p>
            <a:pPr lvl="1">
              <a:spcAft>
                <a:spcPts val="0"/>
              </a:spcAft>
            </a:pPr>
            <a:r>
              <a:rPr lang="en-US" dirty="0"/>
              <a:t>Help with the training of new staff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0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Headings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9381" y="1169876"/>
            <a:ext cx="10390909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288925"/>
            <a:r>
              <a:rPr lang="en-US" sz="1800" b="1" dirty="0"/>
              <a:t>Architecture Documentation Template</a:t>
            </a:r>
          </a:p>
          <a:p>
            <a:pPr indent="288925"/>
            <a:r>
              <a:rPr lang="en-US" sz="1800" b="1" dirty="0"/>
              <a:t>Project Name: XXX</a:t>
            </a:r>
          </a:p>
          <a:p>
            <a:pPr indent="288925"/>
            <a:r>
              <a:rPr lang="en-US" sz="1800" dirty="0"/>
              <a:t>1. Project Context	</a:t>
            </a:r>
          </a:p>
          <a:p>
            <a:pPr indent="288925"/>
            <a:r>
              <a:rPr lang="en-US" sz="1800" dirty="0"/>
              <a:t>2. Architecture Requirements</a:t>
            </a:r>
          </a:p>
          <a:p>
            <a:pPr lvl="1" indent="288925"/>
            <a:r>
              <a:rPr lang="en-US" sz="1800" dirty="0"/>
              <a:t>2.1	. Overview of Key Objectives</a:t>
            </a:r>
          </a:p>
          <a:p>
            <a:pPr lvl="1" indent="288925"/>
            <a:r>
              <a:rPr lang="en-US" sz="1800" dirty="0"/>
              <a:t>2.2	. Architecture Use Cases</a:t>
            </a:r>
          </a:p>
          <a:p>
            <a:pPr lvl="1" indent="288925"/>
            <a:r>
              <a:rPr lang="en-US" sz="1800" dirty="0"/>
              <a:t>2.3. Stakeholder Architectural Requirements	</a:t>
            </a:r>
          </a:p>
          <a:p>
            <a:pPr lvl="1" indent="288925"/>
            <a:r>
              <a:rPr lang="en-US" sz="1800" dirty="0"/>
              <a:t>2.4. Constraints</a:t>
            </a:r>
          </a:p>
          <a:p>
            <a:pPr lvl="1" indent="288925"/>
            <a:r>
              <a:rPr lang="en-US" sz="1800" dirty="0"/>
              <a:t>2.5. Non-functional Requirements</a:t>
            </a:r>
          </a:p>
          <a:p>
            <a:pPr lvl="1" indent="288925"/>
            <a:r>
              <a:rPr lang="en-US" sz="1800" dirty="0"/>
              <a:t>2.6. Risks</a:t>
            </a:r>
          </a:p>
          <a:p>
            <a:pPr indent="288925"/>
            <a:r>
              <a:rPr lang="en-US" sz="1800" dirty="0"/>
              <a:t>3. Solution</a:t>
            </a:r>
          </a:p>
          <a:p>
            <a:pPr lvl="1" indent="288925"/>
            <a:r>
              <a:rPr lang="en-US" sz="1800" dirty="0"/>
              <a:t>3.1. Relevant Architectural Patterns</a:t>
            </a:r>
          </a:p>
          <a:p>
            <a:pPr lvl="1" indent="288925"/>
            <a:r>
              <a:rPr lang="en-US" sz="1800" dirty="0"/>
              <a:t>3.2. Architecture Overview</a:t>
            </a:r>
          </a:p>
          <a:p>
            <a:pPr lvl="1" indent="288925"/>
            <a:r>
              <a:rPr lang="en-US" sz="1800" dirty="0"/>
              <a:t>3.3	. Structural Views</a:t>
            </a:r>
          </a:p>
          <a:p>
            <a:pPr lvl="1" indent="288925"/>
            <a:r>
              <a:rPr lang="en-US" sz="1800" dirty="0"/>
              <a:t>3.4. Behavioral Views</a:t>
            </a:r>
          </a:p>
          <a:p>
            <a:pPr lvl="1" indent="288925"/>
            <a:r>
              <a:rPr lang="en-US" sz="1800" dirty="0"/>
              <a:t>3.5. Implementation Issues</a:t>
            </a:r>
          </a:p>
          <a:p>
            <a:pPr indent="288925"/>
            <a:r>
              <a:rPr lang="en-US" sz="1800" dirty="0"/>
              <a:t>4. Architecture Analysis</a:t>
            </a:r>
          </a:p>
          <a:p>
            <a:pPr lvl="1" indent="288925"/>
            <a:r>
              <a:rPr lang="en-US" sz="1800" dirty="0"/>
              <a:t>4.1. Scenario analysis</a:t>
            </a:r>
          </a:p>
          <a:p>
            <a:pPr lvl="1" indent="288925"/>
            <a:r>
              <a:rPr lang="en-US" sz="1800" dirty="0"/>
              <a:t>4.2. Risks</a:t>
            </a:r>
          </a:p>
        </p:txBody>
      </p:sp>
    </p:spTree>
    <p:extLst>
      <p:ext uri="{BB962C8B-B14F-4D97-AF65-F5344CB8AC3E}">
        <p14:creationId xmlns:p14="http://schemas.microsoft.com/office/powerpoint/2010/main" val="314356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architecture plays a central role in system development.</a:t>
            </a:r>
          </a:p>
          <a:p>
            <a:r>
              <a:rPr lang="en-US" dirty="0"/>
              <a:t>It is a blueprint for both the system and the project developing it.</a:t>
            </a:r>
          </a:p>
          <a:p>
            <a:r>
              <a:rPr lang="en-US" dirty="0"/>
              <a:t>It defines work assignments.</a:t>
            </a:r>
          </a:p>
          <a:p>
            <a:r>
              <a:rPr lang="en-US" dirty="0"/>
              <a:t>It is the primary carrier of system qualities.</a:t>
            </a:r>
          </a:p>
          <a:p>
            <a:r>
              <a:rPr lang="en-US" dirty="0"/>
              <a:t>It is the conceptual glue that holds every phase of the project together for all of its many stakeholders.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of Architectural Documentation (1)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pefect</a:t>
            </a:r>
            <a:r>
              <a:rPr lang="en-US" dirty="0"/>
              <a:t> architecture is useless if no one understands it or if key stakeholders misunderstand it.</a:t>
            </a:r>
          </a:p>
          <a:p>
            <a:pPr algn="l"/>
            <a:r>
              <a:rPr lang="en-US" dirty="0"/>
              <a:t>Documentation is a crucial part of producing a good architecture </a:t>
            </a:r>
          </a:p>
          <a:p>
            <a:pPr algn="l"/>
            <a:r>
              <a:rPr lang="en-US" dirty="0"/>
              <a:t>Document should be </a:t>
            </a:r>
          </a:p>
          <a:p>
            <a:pPr lvl="1" algn="l"/>
            <a:r>
              <a:rPr lang="en-US" dirty="0"/>
              <a:t>sufficiently abstract to be q y </a:t>
            </a:r>
            <a:r>
              <a:rPr lang="en-US" dirty="0" err="1"/>
              <a:t>uickly</a:t>
            </a:r>
            <a:r>
              <a:rPr lang="en-US" dirty="0"/>
              <a:t> understood by new</a:t>
            </a:r>
            <a:br>
              <a:rPr lang="en-US" dirty="0"/>
            </a:br>
            <a:r>
              <a:rPr lang="en-US" dirty="0"/>
              <a:t>employees </a:t>
            </a:r>
          </a:p>
          <a:p>
            <a:pPr lvl="1" algn="l"/>
            <a:r>
              <a:rPr lang="en-US" dirty="0"/>
              <a:t>sufficiently detailed to serve as a blueprint for analysis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6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of Architectural Documentation (2)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Architecture documentation is both prescriptive and descriptive.</a:t>
            </a:r>
          </a:p>
          <a:p>
            <a:pPr algn="l"/>
            <a:r>
              <a:rPr lang="en-US" dirty="0"/>
              <a:t>It satisfies the different needs of different stakeholders.</a:t>
            </a:r>
          </a:p>
          <a:p>
            <a:pPr algn="l"/>
            <a:r>
              <a:rPr lang="en-US" dirty="0"/>
              <a:t>It probably consists of many different pieces, each oriented to a specific set of stakeholders.</a:t>
            </a:r>
          </a:p>
          <a:p>
            <a:pPr algn="l"/>
            <a:r>
              <a:rPr lang="en-US" dirty="0"/>
              <a:t>It helps to educate people new to the project.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0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Architecture documentation is a thorny issue</a:t>
            </a:r>
          </a:p>
          <a:p>
            <a:pPr>
              <a:spcAft>
                <a:spcPts val="0"/>
              </a:spcAft>
            </a:pPr>
            <a:r>
              <a:rPr lang="en-US" dirty="0"/>
              <a:t>Commonly there is no documentation covering the architecture. </a:t>
            </a:r>
          </a:p>
          <a:p>
            <a:pPr lvl="1">
              <a:spcAft>
                <a:spcPts val="0"/>
              </a:spcAft>
            </a:pPr>
            <a:r>
              <a:rPr lang="en-US" dirty="0"/>
              <a:t>If it is, it’s out-of-date, inappropriate and basically not very useful. </a:t>
            </a:r>
          </a:p>
          <a:p>
            <a:pPr>
              <a:spcAft>
                <a:spcPts val="0"/>
              </a:spcAft>
            </a:pPr>
            <a:r>
              <a:rPr lang="en-US" dirty="0"/>
              <a:t>Also projects that have masses of architecture related information </a:t>
            </a:r>
          </a:p>
          <a:p>
            <a:pPr lvl="1">
              <a:spcAft>
                <a:spcPts val="0"/>
              </a:spcAft>
            </a:pPr>
            <a:r>
              <a:rPr lang="en-US" dirty="0"/>
              <a:t>Sometimes invaluable, but often it’s out-of-date, inappropriate and not very useful!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6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carefully about what to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Project complexity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small project may only need a ‘</a:t>
            </a:r>
            <a:r>
              <a:rPr lang="en-US" dirty="0" err="1"/>
              <a:t>marketecture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r>
              <a:rPr lang="en-US" dirty="0"/>
              <a:t>Project longevity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One-off stop gap software?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Strategic, long-term, will evolve?</a:t>
            </a:r>
          </a:p>
          <a:p>
            <a:pPr>
              <a:lnSpc>
                <a:spcPct val="90000"/>
              </a:lnSpc>
            </a:pPr>
            <a:r>
              <a:rPr lang="en-US" dirty="0"/>
              <a:t>Needs of stakeholders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Small team, a whiteboard might be ok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Large, dislocated team needs more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Integrators? Testers? Programmers?</a:t>
            </a:r>
          </a:p>
          <a:p>
            <a:pPr>
              <a:lnSpc>
                <a:spcPct val="90000"/>
              </a:lnSpc>
            </a:pPr>
            <a:r>
              <a:rPr lang="en-US" dirty="0"/>
              <a:t>Need to spend documentation dollars/euros wisely on high value products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UML is a powerful way to document an architecture</a:t>
            </a:r>
          </a:p>
          <a:p>
            <a:pPr>
              <a:lnSpc>
                <a:spcPct val="90000"/>
              </a:lnSpc>
            </a:pPr>
            <a:r>
              <a:rPr lang="en-US" dirty="0"/>
              <a:t>Provides a relatively formal, unambiguous description</a:t>
            </a:r>
          </a:p>
          <a:p>
            <a:pPr>
              <a:lnSpc>
                <a:spcPct val="90000"/>
              </a:lnSpc>
            </a:pPr>
            <a:r>
              <a:rPr lang="en-US" dirty="0"/>
              <a:t>New features in UML 2.0 appropriate for architectures</a:t>
            </a:r>
          </a:p>
          <a:p>
            <a:pPr>
              <a:lnSpc>
                <a:spcPct val="90000"/>
              </a:lnSpc>
            </a:pPr>
            <a:r>
              <a:rPr lang="en-US" dirty="0"/>
              <a:t>Good tools available, some free</a:t>
            </a:r>
          </a:p>
          <a:p>
            <a:pPr>
              <a:lnSpc>
                <a:spcPct val="90000"/>
              </a:lnSpc>
            </a:pPr>
            <a:r>
              <a:rPr lang="en-US" dirty="0"/>
              <a:t>Can be used to depict various structural/behavioral architecture views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2737"/>
            <a:ext cx="7626185" cy="505142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3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84313"/>
            <a:ext cx="5113338" cy="475773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0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794</TotalTime>
  <Words>507</Words>
  <Application>Microsoft Office PowerPoint</Application>
  <PresentationFormat>Custom</PresentationFormat>
  <Paragraphs>88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</vt:lpstr>
      <vt:lpstr>Class open house presentation</vt:lpstr>
      <vt:lpstr>Software Architecture and Design  </vt:lpstr>
      <vt:lpstr>Introduction</vt:lpstr>
      <vt:lpstr>Uses of Architectural Documentation (1) </vt:lpstr>
      <vt:lpstr>Uses of Architectural Documentation (2) </vt:lpstr>
      <vt:lpstr>Architecture Documentation</vt:lpstr>
      <vt:lpstr>Think carefully about what to document</vt:lpstr>
      <vt:lpstr>UML 2.0</vt:lpstr>
      <vt:lpstr>Component Diagram</vt:lpstr>
      <vt:lpstr>Class Diagram</vt:lpstr>
      <vt:lpstr>Sequence Diagram</vt:lpstr>
      <vt:lpstr>Deployment Diagram</vt:lpstr>
      <vt:lpstr>Component Interfaces</vt:lpstr>
      <vt:lpstr>Component Decomposition</vt:lpstr>
      <vt:lpstr>Document Template</vt:lpstr>
      <vt:lpstr>Template Headings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and Design</dc:title>
  <dc:creator>Thanh Van</dc:creator>
  <cp:lastModifiedBy>I M</cp:lastModifiedBy>
  <cp:revision>57</cp:revision>
  <dcterms:created xsi:type="dcterms:W3CDTF">2018-11-21T01:01:11Z</dcterms:created>
  <dcterms:modified xsi:type="dcterms:W3CDTF">2020-01-09T14:35:42Z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