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2" r:id="rId1"/>
  </p:sldMasterIdLst>
  <p:notesMasterIdLst>
    <p:notesMasterId r:id="rId76"/>
  </p:notesMasterIdLst>
  <p:handoutMasterIdLst>
    <p:handoutMasterId r:id="rId77"/>
  </p:handoutMasterIdLst>
  <p:sldIdLst>
    <p:sldId id="257" r:id="rId2"/>
    <p:sldId id="270" r:id="rId3"/>
    <p:sldId id="341" r:id="rId4"/>
    <p:sldId id="342" r:id="rId5"/>
    <p:sldId id="274" r:id="rId6"/>
    <p:sldId id="275" r:id="rId7"/>
    <p:sldId id="276" r:id="rId8"/>
    <p:sldId id="271" r:id="rId9"/>
    <p:sldId id="277" r:id="rId10"/>
    <p:sldId id="339" r:id="rId11"/>
    <p:sldId id="338" r:id="rId12"/>
    <p:sldId id="340" r:id="rId13"/>
    <p:sldId id="352" r:id="rId14"/>
    <p:sldId id="353" r:id="rId15"/>
    <p:sldId id="354" r:id="rId16"/>
    <p:sldId id="355" r:id="rId17"/>
    <p:sldId id="356" r:id="rId18"/>
    <p:sldId id="357" r:id="rId19"/>
    <p:sldId id="346" r:id="rId20"/>
    <p:sldId id="278" r:id="rId21"/>
    <p:sldId id="323" r:id="rId22"/>
    <p:sldId id="311" r:id="rId23"/>
    <p:sldId id="327" r:id="rId24"/>
    <p:sldId id="328" r:id="rId25"/>
    <p:sldId id="329" r:id="rId26"/>
    <p:sldId id="358" r:id="rId27"/>
    <p:sldId id="314" r:id="rId28"/>
    <p:sldId id="331" r:id="rId29"/>
    <p:sldId id="330" r:id="rId30"/>
    <p:sldId id="313" r:id="rId31"/>
    <p:sldId id="315" r:id="rId32"/>
    <p:sldId id="345" r:id="rId33"/>
    <p:sldId id="336" r:id="rId34"/>
    <p:sldId id="272" r:id="rId35"/>
    <p:sldId id="332" r:id="rId36"/>
    <p:sldId id="333" r:id="rId37"/>
    <p:sldId id="347" r:id="rId38"/>
    <p:sldId id="348" r:id="rId39"/>
    <p:sldId id="349" r:id="rId40"/>
    <p:sldId id="273" r:id="rId41"/>
    <p:sldId id="288" r:id="rId42"/>
    <p:sldId id="298" r:id="rId43"/>
    <p:sldId id="287" r:id="rId44"/>
    <p:sldId id="309" r:id="rId45"/>
    <p:sldId id="289" r:id="rId46"/>
    <p:sldId id="290" r:id="rId47"/>
    <p:sldId id="299" r:id="rId48"/>
    <p:sldId id="300" r:id="rId49"/>
    <p:sldId id="301" r:id="rId50"/>
    <p:sldId id="302" r:id="rId51"/>
    <p:sldId id="291" r:id="rId52"/>
    <p:sldId id="303" r:id="rId53"/>
    <p:sldId id="292" r:id="rId54"/>
    <p:sldId id="304" r:id="rId55"/>
    <p:sldId id="293" r:id="rId56"/>
    <p:sldId id="294" r:id="rId57"/>
    <p:sldId id="305" r:id="rId58"/>
    <p:sldId id="306" r:id="rId59"/>
    <p:sldId id="295" r:id="rId60"/>
    <p:sldId id="296" r:id="rId61"/>
    <p:sldId id="297" r:id="rId62"/>
    <p:sldId id="307" r:id="rId63"/>
    <p:sldId id="308" r:id="rId64"/>
    <p:sldId id="310" r:id="rId65"/>
    <p:sldId id="324" r:id="rId66"/>
    <p:sldId id="351" r:id="rId67"/>
    <p:sldId id="279" r:id="rId68"/>
    <p:sldId id="281" r:id="rId69"/>
    <p:sldId id="283" r:id="rId70"/>
    <p:sldId id="282" r:id="rId71"/>
    <p:sldId id="284" r:id="rId72"/>
    <p:sldId id="285" r:id="rId73"/>
    <p:sldId id="280" r:id="rId74"/>
    <p:sldId id="286" r:id="rId75"/>
  </p:sldIdLst>
  <p:sldSz cx="109728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945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192" userDrawn="1">
          <p15:clr>
            <a:srgbClr val="A4A3A4"/>
          </p15:clr>
        </p15:guide>
        <p15:guide id="5" orient="horz" pos="1072" userDrawn="1">
          <p15:clr>
            <a:srgbClr val="A4A3A4"/>
          </p15:clr>
        </p15:guide>
        <p15:guide id="6" pos="3456" userDrawn="1">
          <p15:clr>
            <a:srgbClr val="A4A3A4"/>
          </p15:clr>
        </p15:guide>
        <p15:guide id="7" pos="634" userDrawn="1">
          <p15:clr>
            <a:srgbClr val="A4A3A4"/>
          </p15:clr>
        </p15:guide>
        <p15:guide id="8" pos="639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64" autoAdjust="0"/>
  </p:normalViewPr>
  <p:slideViewPr>
    <p:cSldViewPr showGuides="1">
      <p:cViewPr varScale="1">
        <p:scale>
          <a:sx n="95" d="100"/>
          <a:sy n="95" d="100"/>
        </p:scale>
        <p:origin x="738" y="96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456"/>
        <p:guide pos="634"/>
        <p:guide pos="6394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1/9/2020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1/9/2020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en-US" sz="1800" dirty="0">
                <a:latin typeface="Comic Sans MS" panose="030F0702030302020204" pitchFamily="66" charset="0"/>
              </a:rPr>
              <a:t>UML 2.0 Superstructure Specification</a:t>
            </a:r>
            <a:endParaRPr lang="it-IT" altLang="en-US" sz="16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en-US" sz="1600" dirty="0">
                <a:latin typeface="Comic Sans MS" panose="030F0702030302020204" pitchFamily="66" charset="0"/>
              </a:rPr>
              <a:t>	August 2, 2003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en-US" sz="1400" dirty="0">
                <a:latin typeface="Comic Sans MS" panose="030F0702030302020204" pitchFamily="66" charset="0"/>
              </a:rPr>
              <a:t>	 </a:t>
            </a:r>
            <a:r>
              <a:rPr lang="it-IT" altLang="en-US" sz="1600" dirty="0">
                <a:latin typeface="Comic Sans MS" panose="030F0702030302020204" pitchFamily="66" charset="0"/>
              </a:rPr>
              <a:t>UML 2 Superstructure</a:t>
            </a:r>
            <a:r>
              <a:rPr lang="it-IT" altLang="en-US" sz="1800" dirty="0">
                <a:latin typeface="Comic Sans MS" panose="030F0702030302020204" pitchFamily="66" charset="0"/>
              </a:rPr>
              <a:t>  </a:t>
            </a:r>
            <a:r>
              <a:rPr lang="it-IT" altLang="en-US" sz="1600" dirty="0">
                <a:latin typeface="Comic Sans MS" panose="030F0702030302020204" pitchFamily="66" charset="0"/>
              </a:rPr>
              <a:t>Final Adopted Specification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en-US" sz="1600" dirty="0">
                <a:latin typeface="Comic Sans MS" panose="030F0702030302020204" pitchFamily="66" charset="0"/>
              </a:rPr>
              <a:t>	www.omg.org/cgi-bin/doc?ptc/2003-08-02</a:t>
            </a:r>
          </a:p>
          <a:p>
            <a:pPr>
              <a:lnSpc>
                <a:spcPct val="90000"/>
              </a:lnSpc>
            </a:pPr>
            <a:r>
              <a:rPr lang="it-IT" altLang="en-US" sz="1800" dirty="0">
                <a:latin typeface="Comic Sans MS" panose="030F0702030302020204" pitchFamily="66" charset="0"/>
              </a:rPr>
              <a:t>The Diagrams of UML 2.0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en-US" sz="1600" dirty="0">
                <a:latin typeface="Comic Sans MS" panose="030F0702030302020204" pitchFamily="66" charset="0"/>
              </a:rPr>
              <a:t>	by Scott W. Ambler, 2003-2004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en-US" sz="1600" dirty="0">
                <a:latin typeface="Comic Sans MS" panose="030F0702030302020204" pitchFamily="66" charset="0"/>
              </a:rPr>
              <a:t>	www.agilemodeling.com/essays/umlDiagrams.htm</a:t>
            </a:r>
          </a:p>
          <a:p>
            <a:pPr>
              <a:lnSpc>
                <a:spcPct val="90000"/>
              </a:lnSpc>
            </a:pPr>
            <a:r>
              <a:rPr lang="it-IT" altLang="en-US" sz="1800" dirty="0">
                <a:latin typeface="Comic Sans MS" panose="030F0702030302020204" pitchFamily="66" charset="0"/>
              </a:rPr>
              <a:t>UML overview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en-US" sz="1600" dirty="0">
                <a:latin typeface="Comic Sans MS" panose="030F0702030302020204" pitchFamily="66" charset="0"/>
              </a:rPr>
              <a:t>	By Mandar Chitnis, Pravin Tiwari, &amp; Lakshmi Ananthamurthy</a:t>
            </a:r>
            <a:r>
              <a:rPr lang="it-IT" altLang="en-US" sz="1600" dirty="0"/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en-US" sz="1600" dirty="0"/>
              <a:t>	</a:t>
            </a:r>
            <a:r>
              <a:rPr lang="it-IT" altLang="en-US" sz="1600" dirty="0">
                <a:latin typeface="Comic Sans MS" panose="030F0702030302020204" pitchFamily="66" charset="0"/>
              </a:rPr>
              <a:t>http://www.developer.com/design/article.php/1553851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09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https://www.uml-diagrams.org/examples/online-shopping-uml-component-diagram-example.html?context=cmp-examples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05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https://www.uml-diagrams.org/apple-itunes-uml-deployment-diagram-example.html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5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0974373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Picture 8" descr="Stacked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555" y="1498603"/>
            <a:ext cx="6309360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0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2555" y="4927600"/>
            <a:ext cx="630936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274C-3DF9-4CCA-A0AA-650C4701A7F1}" type="datetime1">
              <a:rPr lang="en-US" smtClean="0"/>
              <a:t>1/9/2020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76200"/>
            <a:ext cx="10390909" cy="114299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4876800"/>
          </a:xfrm>
        </p:spPr>
        <p:txBody>
          <a:bodyPr/>
          <a:lstStyle>
            <a:lvl1pPr marL="304747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lvl1pPr>
            <a:lvl2pPr marL="731392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 sz="2400"/>
            </a:lvl2pPr>
            <a:lvl3pPr marL="1158037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"/>
              <a:defRPr sz="2400"/>
            </a:lvl3pPr>
            <a:lvl4pPr marL="1584683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"/>
              <a:defRPr sz="2400"/>
            </a:lvl4pPr>
            <a:lvl5pPr marL="2011328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"/>
              <a:defRPr sz="2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2940-67C9-4D5B-B0DA-D2A75DBE14A5}" type="datetime1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43266" y="6400803"/>
            <a:ext cx="997025" cy="320675"/>
          </a:xfrm>
        </p:spPr>
        <p:txBody>
          <a:bodyPr/>
          <a:lstStyle>
            <a:lvl1pPr>
              <a:defRPr sz="1800"/>
            </a:lvl1pPr>
          </a:lstStyle>
          <a:p>
            <a:fld id="{DA60BA0E-20D0-4E7C-B286-26C960A678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59" y="0"/>
            <a:ext cx="10972915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ed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718" y="0"/>
            <a:ext cx="4133511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13490" y="1498603"/>
            <a:ext cx="6309360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13490" y="4927600"/>
            <a:ext cx="630936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AD29-009D-498E-B13D-0C9F9A6A012D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59" y="0"/>
            <a:ext cx="10972915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6200"/>
            <a:ext cx="9144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701800"/>
            <a:ext cx="9144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400803"/>
            <a:ext cx="246888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B81F504C-9876-4829-908F-644938C5133D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975" y="6400803"/>
            <a:ext cx="559612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2816" y="6400803"/>
            <a:ext cx="997025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392554" y="4927600"/>
            <a:ext cx="6580245" cy="1244600"/>
          </a:xfrm>
        </p:spPr>
        <p:txBody>
          <a:bodyPr>
            <a:normAutofit/>
          </a:bodyPr>
          <a:lstStyle/>
          <a:p>
            <a:r>
              <a:rPr lang="en-US" dirty="0"/>
              <a:t>03. Architecture View Model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3401" y="1498603"/>
            <a:ext cx="6358514" cy="3298825"/>
          </a:xfrm>
        </p:spPr>
        <p:txBody>
          <a:bodyPr>
            <a:normAutofit/>
          </a:bodyPr>
          <a:lstStyle/>
          <a:p>
            <a:r>
              <a:rPr lang="en-US" dirty="0"/>
              <a:t>Software Architecture and Design </a:t>
            </a:r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 err="1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Scenerios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133016"/>
            <a:ext cx="5257800" cy="392107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267200" y="3429000"/>
            <a:ext cx="25908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6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UML Use Case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3" y="1371600"/>
            <a:ext cx="6971704" cy="4876800"/>
          </a:xfrm>
        </p:spPr>
        <p:txBody>
          <a:bodyPr/>
          <a:lstStyle/>
          <a:p>
            <a:r>
              <a:rPr lang="en-US" altLang="en-US" dirty="0">
                <a:latin typeface="+mj-lt"/>
              </a:rPr>
              <a:t>Used during requirements elicitation and analysis to represent external behavior (“visible from the outside of the system”)</a:t>
            </a:r>
          </a:p>
          <a:p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An </a:t>
            </a:r>
            <a:r>
              <a:rPr lang="en-US" altLang="en-US" b="1" i="1" dirty="0">
                <a:latin typeface="+mj-lt"/>
                <a:ea typeface="ＭＳ Ｐゴシック" panose="020B0600070205080204" pitchFamily="34" charset="-128"/>
              </a:rPr>
              <a:t>Actor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 represents a role, that is, a type of user of the system</a:t>
            </a:r>
          </a:p>
          <a:p>
            <a:r>
              <a:rPr lang="en-US" altLang="en-US" dirty="0">
                <a:latin typeface="+mj-lt"/>
              </a:rPr>
              <a:t>A </a:t>
            </a:r>
            <a:r>
              <a:rPr lang="en-US" altLang="en-US" i="1" dirty="0">
                <a:latin typeface="+mj-lt"/>
              </a:rPr>
              <a:t>use case</a:t>
            </a:r>
            <a:r>
              <a:rPr lang="en-US" altLang="en-US" dirty="0">
                <a:latin typeface="+mj-lt"/>
              </a:rPr>
              <a:t> represents a class of functionality provided by the system</a:t>
            </a:r>
          </a:p>
          <a:p>
            <a:pPr algn="l"/>
            <a:r>
              <a:rPr lang="en-US" altLang="en-US" i="1" dirty="0">
                <a:latin typeface="+mj-lt"/>
              </a:rPr>
              <a:t>Use case model</a:t>
            </a:r>
            <a:r>
              <a:rPr lang="en-US" altLang="en-US" dirty="0">
                <a:latin typeface="+mj-lt"/>
              </a:rPr>
              <a:t>:</a:t>
            </a:r>
          </a:p>
          <a:p>
            <a:pPr lvl="1" algn="l"/>
            <a:r>
              <a:rPr lang="en-US" altLang="en-US" dirty="0">
                <a:latin typeface="+mj-lt"/>
              </a:rPr>
              <a:t>The set of all use cases that completely describe the functionality of the  system.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467600" y="1524000"/>
            <a:ext cx="3386137" cy="3543300"/>
            <a:chOff x="423863" y="1754188"/>
            <a:chExt cx="3386137" cy="3543300"/>
          </a:xfrm>
        </p:grpSpPr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423863" y="1754188"/>
              <a:ext cx="1646237" cy="1677987"/>
              <a:chOff x="517" y="1105"/>
              <a:chExt cx="1037" cy="1057"/>
            </a:xfrm>
          </p:grpSpPr>
          <p:grpSp>
            <p:nvGrpSpPr>
              <p:cNvPr id="12" name="Group 17"/>
              <p:cNvGrpSpPr>
                <a:grpSpLocks/>
              </p:cNvGrpSpPr>
              <p:nvPr/>
            </p:nvGrpSpPr>
            <p:grpSpPr bwMode="auto">
              <a:xfrm>
                <a:off x="825" y="1105"/>
                <a:ext cx="445" cy="783"/>
                <a:chOff x="659" y="1833"/>
                <a:chExt cx="299" cy="526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auto">
                <a:xfrm>
                  <a:off x="659" y="1941"/>
                  <a:ext cx="143" cy="418"/>
                </a:xfrm>
                <a:custGeom>
                  <a:avLst/>
                  <a:gdLst>
                    <a:gd name="T0" fmla="*/ 143 w 143"/>
                    <a:gd name="T1" fmla="*/ 0 h 418"/>
                    <a:gd name="T2" fmla="*/ 143 w 143"/>
                    <a:gd name="T3" fmla="*/ 263 h 418"/>
                    <a:gd name="T4" fmla="*/ 0 w 143"/>
                    <a:gd name="T5" fmla="*/ 418 h 418"/>
                    <a:gd name="T6" fmla="*/ 0 60000 65536"/>
                    <a:gd name="T7" fmla="*/ 0 60000 65536"/>
                    <a:gd name="T8" fmla="*/ 0 60000 65536"/>
                    <a:gd name="T9" fmla="*/ 0 w 143"/>
                    <a:gd name="T10" fmla="*/ 0 h 418"/>
                    <a:gd name="T11" fmla="*/ 143 w 143"/>
                    <a:gd name="T12" fmla="*/ 418 h 4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3" h="418">
                      <a:moveTo>
                        <a:pt x="143" y="0"/>
                      </a:moveTo>
                      <a:lnTo>
                        <a:pt x="143" y="263"/>
                      </a:lnTo>
                      <a:lnTo>
                        <a:pt x="0" y="418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Line 7"/>
                <p:cNvSpPr>
                  <a:spLocks noChangeShapeType="1"/>
                </p:cNvSpPr>
                <p:nvPr/>
              </p:nvSpPr>
              <p:spPr bwMode="auto">
                <a:xfrm>
                  <a:off x="802" y="2204"/>
                  <a:ext cx="156" cy="1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Line 8"/>
                <p:cNvSpPr>
                  <a:spLocks noChangeShapeType="1"/>
                </p:cNvSpPr>
                <p:nvPr/>
              </p:nvSpPr>
              <p:spPr bwMode="auto">
                <a:xfrm>
                  <a:off x="659" y="2060"/>
                  <a:ext cx="299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Oval 9"/>
                <p:cNvSpPr>
                  <a:spLocks noChangeArrowheads="1"/>
                </p:cNvSpPr>
                <p:nvPr/>
              </p:nvSpPr>
              <p:spPr bwMode="auto">
                <a:xfrm>
                  <a:off x="731" y="1833"/>
                  <a:ext cx="155" cy="15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517" y="1932"/>
                <a:ext cx="103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>
                    <a:solidFill>
                      <a:srgbClr val="000000"/>
                    </a:solidFill>
                    <a:latin typeface="Courier" charset="0"/>
                  </a:rPr>
                  <a:t>Passenger</a:t>
                </a:r>
                <a:endParaRPr lang="en-US" altLang="en-US" b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1073150" y="3495675"/>
              <a:ext cx="2736850" cy="1801813"/>
              <a:chOff x="1358" y="2283"/>
              <a:chExt cx="1724" cy="1135"/>
            </a:xfrm>
          </p:grpSpPr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>
                <a:off x="1469" y="2682"/>
                <a:ext cx="1613" cy="736"/>
                <a:chOff x="2212" y="1949"/>
                <a:chExt cx="1084" cy="495"/>
              </a:xfrm>
            </p:grpSpPr>
            <p:sp>
              <p:nvSpPr>
                <p:cNvPr id="10" name="Oval 12"/>
                <p:cNvSpPr>
                  <a:spLocks noChangeArrowheads="1"/>
                </p:cNvSpPr>
                <p:nvPr/>
              </p:nvSpPr>
              <p:spPr bwMode="auto">
                <a:xfrm>
                  <a:off x="2339" y="1949"/>
                  <a:ext cx="753" cy="322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1" name="Rectangle 13"/>
                <p:cNvSpPr>
                  <a:spLocks noChangeArrowheads="1"/>
                </p:cNvSpPr>
                <p:nvPr/>
              </p:nvSpPr>
              <p:spPr bwMode="auto">
                <a:xfrm>
                  <a:off x="2212" y="2289"/>
                  <a:ext cx="1084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l"/>
                  <a:r>
                    <a:rPr lang="en-US" altLang="en-US">
                      <a:solidFill>
                        <a:srgbClr val="000000"/>
                      </a:solidFill>
                      <a:latin typeface="Courier" charset="0"/>
                    </a:rPr>
                    <a:t>PurchaseTicket</a:t>
                  </a:r>
                  <a:endParaRPr lang="en-US" altLang="en-US" b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Line 14"/>
              <p:cNvSpPr>
                <a:spLocks noChangeShapeType="1"/>
              </p:cNvSpPr>
              <p:nvPr/>
            </p:nvSpPr>
            <p:spPr bwMode="auto">
              <a:xfrm>
                <a:off x="1358" y="2283"/>
                <a:ext cx="367" cy="3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818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3" y="1371600"/>
            <a:ext cx="9022170" cy="487680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 actor is a model for an external entity which interacts (communicates) with the system: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External system (Another system)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Physical environment (e.g. Weather)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An actor has a unique name and an optional description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Examples: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Passenger</a:t>
            </a:r>
            <a:r>
              <a:rPr lang="en-US" altLang="en-US" dirty="0">
                <a:ea typeface="ＭＳ Ｐゴシック" panose="020B0600070205080204" pitchFamily="34" charset="-128"/>
              </a:rPr>
              <a:t>: A person in the train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GPS satellite</a:t>
            </a:r>
            <a:r>
              <a:rPr lang="en-US" altLang="en-US" dirty="0">
                <a:ea typeface="ＭＳ Ｐゴシック" panose="020B0600070205080204" pitchFamily="34" charset="-128"/>
              </a:rPr>
              <a:t>: An external system that provides the system with  GPS coordinates.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8994054" y="3124200"/>
            <a:ext cx="1646237" cy="1679575"/>
            <a:chOff x="1021" y="1337"/>
            <a:chExt cx="1037" cy="1058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297" y="1337"/>
              <a:ext cx="445" cy="783"/>
              <a:chOff x="659" y="1833"/>
              <a:chExt cx="299" cy="526"/>
            </a:xfrm>
          </p:grpSpPr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1021" y="2165"/>
              <a:ext cx="10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dirty="0">
                  <a:solidFill>
                    <a:srgbClr val="000000"/>
                  </a:solidFill>
                  <a:latin typeface="Courier" charset="0"/>
                </a:rPr>
                <a:t>Passenger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762000" y="6084095"/>
            <a:ext cx="1670050" cy="633413"/>
          </a:xfrm>
          <a:prstGeom prst="wedgeRoundRectCallout">
            <a:avLst>
              <a:gd name="adj1" fmla="val 25897"/>
              <a:gd name="adj2" fmla="val -266281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Name</a:t>
            </a: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4619376" y="5901533"/>
            <a:ext cx="2836564" cy="846137"/>
          </a:xfrm>
          <a:prstGeom prst="wedgeRoundRectCallout">
            <a:avLst>
              <a:gd name="adj1" fmla="val -70576"/>
              <a:gd name="adj2" fmla="val -176482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/>
              <a:t>Optional Description</a:t>
            </a:r>
          </a:p>
        </p:txBody>
      </p:sp>
    </p:spTree>
    <p:extLst>
      <p:ext uri="{BB962C8B-B14F-4D97-AF65-F5344CB8AC3E}">
        <p14:creationId xmlns:p14="http://schemas.microsoft.com/office/powerpoint/2010/main" val="13165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Font typeface="Times" panose="02020603050405020304" pitchFamily="18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 use case represents a class of functionality provided by the system </a:t>
            </a:r>
          </a:p>
          <a:p>
            <a:pPr marL="381000" indent="-381000">
              <a:buFont typeface="Times" panose="02020603050405020304" pitchFamily="18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• Use cases can be described textually, with a focus on the event flow between actor and system</a:t>
            </a:r>
          </a:p>
          <a:p>
            <a:pPr marL="381000" indent="-381000">
              <a:buFont typeface="Times" panose="02020603050405020304" pitchFamily="18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• The textual use case description consists of </a:t>
            </a:r>
            <a:r>
              <a:rPr lang="en-US" altLang="en-US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at least 6 parts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Unique name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Participating actors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Entry conditions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Exit conditions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Flow of events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Special requirements.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400800" y="3962400"/>
            <a:ext cx="2560637" cy="1168400"/>
            <a:chOff x="2212" y="1949"/>
            <a:chExt cx="1084" cy="49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339" y="1949"/>
              <a:ext cx="753" cy="32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212" y="2289"/>
              <a:ext cx="108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>
                  <a:solidFill>
                    <a:srgbClr val="000000"/>
                  </a:solidFill>
                  <a:latin typeface="Courier" charset="0"/>
                </a:rPr>
                <a:t>PurchaseTicket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978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Textual Use Case Description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3" y="1371600"/>
            <a:ext cx="7000600" cy="5349878"/>
          </a:xfrm>
        </p:spPr>
        <p:txBody>
          <a:bodyPr>
            <a:normAutofit lnSpcReduction="10000"/>
          </a:bodyPr>
          <a:lstStyle/>
          <a:p>
            <a:pPr>
              <a:buFont typeface="Times" panose="02020603050405020304" pitchFamily="18" charset="0"/>
              <a:buNone/>
            </a:pPr>
            <a:r>
              <a:rPr lang="en-US" altLang="en-US" i="1" dirty="0">
                <a:solidFill>
                  <a:srgbClr val="FF3300"/>
                </a:solidFill>
                <a:latin typeface="+mj-lt"/>
                <a:ea typeface="ＭＳ Ｐゴシック" panose="020B0600070205080204" pitchFamily="34" charset="-128"/>
              </a:rPr>
              <a:t>1. Name: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 Purchase ticket</a:t>
            </a:r>
          </a:p>
          <a:p>
            <a:pPr>
              <a:buFont typeface="Times" panose="02020603050405020304" pitchFamily="18" charset="0"/>
              <a:buNone/>
            </a:pPr>
            <a:endParaRPr lang="en-US" altLang="en-US" dirty="0">
              <a:latin typeface="+mj-lt"/>
              <a:ea typeface="ＭＳ Ｐゴシック" panose="020B0600070205080204" pitchFamily="34" charset="-128"/>
            </a:endParaRPr>
          </a:p>
          <a:p>
            <a:pPr>
              <a:buFont typeface="Times" panose="02020603050405020304" pitchFamily="18" charset="0"/>
              <a:buNone/>
            </a:pPr>
            <a:r>
              <a:rPr lang="en-US" altLang="en-US" i="1" dirty="0">
                <a:solidFill>
                  <a:srgbClr val="FF3300"/>
                </a:solidFill>
                <a:latin typeface="+mj-lt"/>
                <a:ea typeface="ＭＳ Ｐゴシック" panose="020B0600070205080204" pitchFamily="34" charset="-128"/>
              </a:rPr>
              <a:t>2. Participating actor: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 Passenger</a:t>
            </a:r>
          </a:p>
          <a:p>
            <a:pPr>
              <a:buFont typeface="Times" panose="02020603050405020304" pitchFamily="18" charset="0"/>
              <a:buNone/>
            </a:pPr>
            <a:endParaRPr lang="en-US" altLang="en-US" dirty="0">
              <a:latin typeface="+mj-lt"/>
              <a:ea typeface="ＭＳ Ｐゴシック" panose="020B0600070205080204" pitchFamily="34" charset="-128"/>
            </a:endParaRPr>
          </a:p>
          <a:p>
            <a:pPr>
              <a:buFont typeface="Times" panose="02020603050405020304" pitchFamily="18" charset="0"/>
              <a:buNone/>
            </a:pPr>
            <a:r>
              <a:rPr lang="en-US" altLang="en-US" i="1" dirty="0">
                <a:solidFill>
                  <a:srgbClr val="FF3300"/>
                </a:solidFill>
                <a:latin typeface="+mj-lt"/>
                <a:ea typeface="ＭＳ Ｐゴシック" panose="020B0600070205080204" pitchFamily="34" charset="-128"/>
              </a:rPr>
              <a:t>3. Entry condition: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Passenger stands in front of ticket distributor</a:t>
            </a:r>
          </a:p>
          <a:p>
            <a:pPr lvl="1"/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Passenger has sufficient money to purchase ticket</a:t>
            </a:r>
          </a:p>
          <a:p>
            <a:endParaRPr lang="en-US" altLang="en-US" dirty="0">
              <a:latin typeface="+mj-lt"/>
              <a:ea typeface="ＭＳ Ｐゴシック" panose="020B0600070205080204" pitchFamily="34" charset="-128"/>
            </a:endParaRPr>
          </a:p>
          <a:p>
            <a:pPr>
              <a:buFont typeface="Times" panose="02020603050405020304" pitchFamily="18" charset="0"/>
              <a:buNone/>
            </a:pPr>
            <a:r>
              <a:rPr lang="en-US" altLang="en-US" i="1" dirty="0">
                <a:solidFill>
                  <a:srgbClr val="FF3300"/>
                </a:solidFill>
                <a:latin typeface="+mj-lt"/>
                <a:ea typeface="ＭＳ Ｐゴシック" panose="020B0600070205080204" pitchFamily="34" charset="-128"/>
              </a:rPr>
              <a:t>4. Exit condition:</a:t>
            </a:r>
            <a:endParaRPr lang="en-US" altLang="en-US" i="1" dirty="0">
              <a:latin typeface="+mj-lt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Passenger has ticket</a:t>
            </a:r>
          </a:p>
          <a:p>
            <a:pPr marL="0" indent="0">
              <a:buNone/>
            </a:pPr>
            <a:r>
              <a:rPr lang="en-US" altLang="en-US" i="1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5. Flow of events: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dirty="0">
              <a:latin typeface="+mj-lt"/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48400" y="1184692"/>
            <a:ext cx="4391891" cy="1710908"/>
            <a:chOff x="4792663" y="150813"/>
            <a:chExt cx="3494087" cy="117951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4792663" y="150813"/>
              <a:ext cx="1096962" cy="1179512"/>
              <a:chOff x="1021" y="1337"/>
              <a:chExt cx="1118" cy="1044"/>
            </a:xfrm>
          </p:grpSpPr>
          <p:grpSp>
            <p:nvGrpSpPr>
              <p:cNvPr id="11" name="Group 8"/>
              <p:cNvGrpSpPr>
                <a:grpSpLocks/>
              </p:cNvGrpSpPr>
              <p:nvPr/>
            </p:nvGrpSpPr>
            <p:grpSpPr bwMode="auto">
              <a:xfrm>
                <a:off x="1297" y="1337"/>
                <a:ext cx="445" cy="783"/>
                <a:chOff x="659" y="1833"/>
                <a:chExt cx="299" cy="526"/>
              </a:xfrm>
            </p:grpSpPr>
            <p:sp>
              <p:nvSpPr>
                <p:cNvPr id="13" name="Freeform 9"/>
                <p:cNvSpPr>
                  <a:spLocks/>
                </p:cNvSpPr>
                <p:nvPr/>
              </p:nvSpPr>
              <p:spPr bwMode="auto">
                <a:xfrm>
                  <a:off x="659" y="1941"/>
                  <a:ext cx="143" cy="418"/>
                </a:xfrm>
                <a:custGeom>
                  <a:avLst/>
                  <a:gdLst>
                    <a:gd name="T0" fmla="*/ 143 w 143"/>
                    <a:gd name="T1" fmla="*/ 0 h 418"/>
                    <a:gd name="T2" fmla="*/ 143 w 143"/>
                    <a:gd name="T3" fmla="*/ 263 h 418"/>
                    <a:gd name="T4" fmla="*/ 0 w 143"/>
                    <a:gd name="T5" fmla="*/ 418 h 418"/>
                    <a:gd name="T6" fmla="*/ 0 60000 65536"/>
                    <a:gd name="T7" fmla="*/ 0 60000 65536"/>
                    <a:gd name="T8" fmla="*/ 0 60000 65536"/>
                    <a:gd name="T9" fmla="*/ 0 w 143"/>
                    <a:gd name="T10" fmla="*/ 0 h 418"/>
                    <a:gd name="T11" fmla="*/ 143 w 143"/>
                    <a:gd name="T12" fmla="*/ 418 h 4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3" h="418">
                      <a:moveTo>
                        <a:pt x="143" y="0"/>
                      </a:moveTo>
                      <a:lnTo>
                        <a:pt x="143" y="263"/>
                      </a:lnTo>
                      <a:lnTo>
                        <a:pt x="0" y="418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Line 10"/>
                <p:cNvSpPr>
                  <a:spLocks noChangeShapeType="1"/>
                </p:cNvSpPr>
                <p:nvPr/>
              </p:nvSpPr>
              <p:spPr bwMode="auto">
                <a:xfrm>
                  <a:off x="802" y="2204"/>
                  <a:ext cx="156" cy="1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Line 11"/>
                <p:cNvSpPr>
                  <a:spLocks noChangeShapeType="1"/>
                </p:cNvSpPr>
                <p:nvPr/>
              </p:nvSpPr>
              <p:spPr bwMode="auto">
                <a:xfrm>
                  <a:off x="659" y="2060"/>
                  <a:ext cx="299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Oval 12"/>
                <p:cNvSpPr>
                  <a:spLocks noChangeArrowheads="1"/>
                </p:cNvSpPr>
                <p:nvPr/>
              </p:nvSpPr>
              <p:spPr bwMode="auto">
                <a:xfrm>
                  <a:off x="731" y="1833"/>
                  <a:ext cx="155" cy="15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1021" y="2165"/>
                <a:ext cx="111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1600" dirty="0">
                    <a:solidFill>
                      <a:srgbClr val="000000"/>
                    </a:solidFill>
                    <a:latin typeface="Courier" charset="0"/>
                  </a:rPr>
                  <a:t>Passenger</a:t>
                </a:r>
                <a:endParaRPr lang="en-US" altLang="en-US" sz="1600" b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6580188" y="377825"/>
              <a:ext cx="1706562" cy="831850"/>
              <a:chOff x="2212" y="1949"/>
              <a:chExt cx="976" cy="482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2339" y="1949"/>
                <a:ext cx="753" cy="32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2212" y="2289"/>
                <a:ext cx="976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1600">
                    <a:solidFill>
                      <a:srgbClr val="000000"/>
                    </a:solidFill>
                    <a:latin typeface="Courier" charset="0"/>
                  </a:rPr>
                  <a:t>PurchaseTicket</a:t>
                </a:r>
                <a:endParaRPr lang="en-US" altLang="en-US" sz="1600" b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5540375" y="628650"/>
              <a:ext cx="127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533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Textual Use Case Description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9393883" cy="5349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i="1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5. Flow of events:</a:t>
            </a:r>
          </a:p>
          <a:p>
            <a:pPr lvl="1">
              <a:buFont typeface="Times" panose="02020603050405020304" pitchFamily="18" charset="0"/>
              <a:buNone/>
            </a:pPr>
            <a:endParaRPr lang="en-US" altLang="en-US" dirty="0">
              <a:latin typeface="+mj-lt"/>
              <a:ea typeface="ＭＳ Ｐゴシック" panose="020B0600070205080204" pitchFamily="34" charset="-128"/>
            </a:endParaRPr>
          </a:p>
          <a:p>
            <a:pPr lvl="1">
              <a:buFont typeface="Times" panose="02020603050405020304" pitchFamily="18" charset="0"/>
              <a:buNone/>
            </a:pPr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1. Passenger selects the number of zones to be traveled</a:t>
            </a:r>
          </a:p>
          <a:p>
            <a:pPr lvl="1">
              <a:buFont typeface="Times" panose="02020603050405020304" pitchFamily="18" charset="0"/>
              <a:buNone/>
            </a:pPr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2. Ticket Distributor displays the amount due</a:t>
            </a:r>
          </a:p>
          <a:p>
            <a:pPr lvl="1">
              <a:buFont typeface="Times" panose="02020603050405020304" pitchFamily="18" charset="0"/>
              <a:buNone/>
            </a:pPr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3. Passenger inserts money, at least the amount due</a:t>
            </a:r>
          </a:p>
          <a:p>
            <a:pPr lvl="2">
              <a:buFont typeface="Times" panose="02020603050405020304" pitchFamily="18" charset="0"/>
              <a:buNone/>
            </a:pPr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2a.  Ticket Distributor returns change</a:t>
            </a:r>
          </a:p>
          <a:p>
            <a:pPr lvl="2">
              <a:buFont typeface="Times" panose="02020603050405020304" pitchFamily="18" charset="0"/>
              <a:buNone/>
            </a:pPr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2b. Ticket Distributor issues ticket</a:t>
            </a:r>
          </a:p>
          <a:p>
            <a:pPr lvl="1">
              <a:buFont typeface="Times" panose="02020603050405020304" pitchFamily="18" charset="0"/>
              <a:buNone/>
            </a:pPr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4. Passenger takes ticket</a:t>
            </a:r>
          </a:p>
          <a:p>
            <a:pPr lvl="1">
              <a:buFont typeface="Times" panose="02020603050405020304" pitchFamily="18" charset="0"/>
              <a:buNone/>
            </a:pPr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5. Ticket Distributor ready for next Passenger</a:t>
            </a:r>
          </a:p>
          <a:p>
            <a:pPr lvl="1">
              <a:buFont typeface="Times" panose="02020603050405020304" pitchFamily="18" charset="0"/>
              <a:buNone/>
            </a:pPr>
            <a:r>
              <a:rPr lang="en-US" altLang="en-US" i="1" dirty="0">
                <a:latin typeface="+mj-lt"/>
                <a:ea typeface="ＭＳ Ｐゴシック" panose="020B0600070205080204" pitchFamily="34" charset="-128"/>
              </a:rPr>
              <a:t>6. Special requirements: None.</a:t>
            </a:r>
            <a:endParaRPr lang="en-US" altLang="en-US" dirty="0">
              <a:latin typeface="+mj-lt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dirty="0">
              <a:latin typeface="+mj-lt"/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647691" y="1184692"/>
            <a:ext cx="3494087" cy="1179512"/>
            <a:chOff x="4792663" y="150813"/>
            <a:chExt cx="3494087" cy="117951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4792663" y="150813"/>
              <a:ext cx="1096962" cy="1179512"/>
              <a:chOff x="1021" y="1337"/>
              <a:chExt cx="1118" cy="1044"/>
            </a:xfrm>
          </p:grpSpPr>
          <p:grpSp>
            <p:nvGrpSpPr>
              <p:cNvPr id="11" name="Group 8"/>
              <p:cNvGrpSpPr>
                <a:grpSpLocks/>
              </p:cNvGrpSpPr>
              <p:nvPr/>
            </p:nvGrpSpPr>
            <p:grpSpPr bwMode="auto">
              <a:xfrm>
                <a:off x="1297" y="1337"/>
                <a:ext cx="445" cy="783"/>
                <a:chOff x="659" y="1833"/>
                <a:chExt cx="299" cy="526"/>
              </a:xfrm>
            </p:grpSpPr>
            <p:sp>
              <p:nvSpPr>
                <p:cNvPr id="13" name="Freeform 9"/>
                <p:cNvSpPr>
                  <a:spLocks/>
                </p:cNvSpPr>
                <p:nvPr/>
              </p:nvSpPr>
              <p:spPr bwMode="auto">
                <a:xfrm>
                  <a:off x="659" y="1941"/>
                  <a:ext cx="143" cy="418"/>
                </a:xfrm>
                <a:custGeom>
                  <a:avLst/>
                  <a:gdLst>
                    <a:gd name="T0" fmla="*/ 143 w 143"/>
                    <a:gd name="T1" fmla="*/ 0 h 418"/>
                    <a:gd name="T2" fmla="*/ 143 w 143"/>
                    <a:gd name="T3" fmla="*/ 263 h 418"/>
                    <a:gd name="T4" fmla="*/ 0 w 143"/>
                    <a:gd name="T5" fmla="*/ 418 h 418"/>
                    <a:gd name="T6" fmla="*/ 0 60000 65536"/>
                    <a:gd name="T7" fmla="*/ 0 60000 65536"/>
                    <a:gd name="T8" fmla="*/ 0 60000 65536"/>
                    <a:gd name="T9" fmla="*/ 0 w 143"/>
                    <a:gd name="T10" fmla="*/ 0 h 418"/>
                    <a:gd name="T11" fmla="*/ 143 w 143"/>
                    <a:gd name="T12" fmla="*/ 418 h 4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3" h="418">
                      <a:moveTo>
                        <a:pt x="143" y="0"/>
                      </a:moveTo>
                      <a:lnTo>
                        <a:pt x="143" y="263"/>
                      </a:lnTo>
                      <a:lnTo>
                        <a:pt x="0" y="418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Line 10"/>
                <p:cNvSpPr>
                  <a:spLocks noChangeShapeType="1"/>
                </p:cNvSpPr>
                <p:nvPr/>
              </p:nvSpPr>
              <p:spPr bwMode="auto">
                <a:xfrm>
                  <a:off x="802" y="2204"/>
                  <a:ext cx="156" cy="1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Line 11"/>
                <p:cNvSpPr>
                  <a:spLocks noChangeShapeType="1"/>
                </p:cNvSpPr>
                <p:nvPr/>
              </p:nvSpPr>
              <p:spPr bwMode="auto">
                <a:xfrm>
                  <a:off x="659" y="2060"/>
                  <a:ext cx="299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Oval 12"/>
                <p:cNvSpPr>
                  <a:spLocks noChangeArrowheads="1"/>
                </p:cNvSpPr>
                <p:nvPr/>
              </p:nvSpPr>
              <p:spPr bwMode="auto">
                <a:xfrm>
                  <a:off x="731" y="1833"/>
                  <a:ext cx="155" cy="15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1021" y="2165"/>
                <a:ext cx="111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1600">
                    <a:solidFill>
                      <a:srgbClr val="000000"/>
                    </a:solidFill>
                    <a:latin typeface="Courier" charset="0"/>
                  </a:rPr>
                  <a:t>Passenger</a:t>
                </a:r>
                <a:endParaRPr lang="en-US" altLang="en-US" sz="1600" b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6580188" y="377825"/>
              <a:ext cx="1706562" cy="831850"/>
              <a:chOff x="2212" y="1949"/>
              <a:chExt cx="976" cy="482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2339" y="1949"/>
                <a:ext cx="753" cy="32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2212" y="2289"/>
                <a:ext cx="976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1600">
                    <a:solidFill>
                      <a:srgbClr val="000000"/>
                    </a:solidFill>
                    <a:latin typeface="Courier" charset="0"/>
                  </a:rPr>
                  <a:t>PurchaseTicket</a:t>
                </a:r>
                <a:endParaRPr lang="en-US" altLang="en-US" sz="1600" b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5540375" y="628650"/>
              <a:ext cx="127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312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Uses Cases can be related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Extends Relationship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To represent seldom invoked use cases or exceptional functionality - one use case extending another use case by adding that use cases’ events</a:t>
            </a:r>
          </a:p>
          <a:p>
            <a:r>
              <a:rPr lang="en-US" altLang="en-US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Includes Relationship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To represent functional behavior common to more than one use case - i.e. create one use case to describe the common behavior, and then </a:t>
            </a:r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include</a:t>
            </a:r>
            <a:r>
              <a:rPr lang="en-US" altLang="en-US" dirty="0">
                <a:ea typeface="ＭＳ Ｐゴシック" panose="020B0600070205080204" pitchFamily="34" charset="-128"/>
              </a:rPr>
              <a:t> it in all other use cases that may need such behavior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i="1" dirty="0">
                <a:ea typeface="ＭＳ Ｐゴシック" panose="020B0600070205080204" pitchFamily="34" charset="-128"/>
              </a:rPr>
              <a:t>&lt;&lt;extends&gt;&gt;</a:t>
            </a:r>
            <a:r>
              <a:rPr lang="en-US" altLang="en-US" sz="3600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4696547" cy="4876800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latin typeface="Courier" charset="0"/>
                <a:ea typeface="ＭＳ Ｐゴシック" panose="020B0600070205080204" pitchFamily="34" charset="-128"/>
              </a:rPr>
              <a:t>&lt;&lt;extends&gt;&gt;</a:t>
            </a:r>
            <a:r>
              <a:rPr lang="en-US" altLang="en-US" dirty="0">
                <a:ea typeface="ＭＳ Ｐゴシック" panose="020B0600070205080204" pitchFamily="34" charset="-128"/>
              </a:rPr>
              <a:t> relationships model exceptional or seldom invoked cases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exceptional event flows are factored out of the main event flow for clarity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direction of an </a:t>
            </a:r>
            <a:r>
              <a:rPr lang="en-US" altLang="en-US" dirty="0">
                <a:latin typeface="Courier" charset="0"/>
                <a:ea typeface="ＭＳ Ｐゴシック" panose="020B0600070205080204" pitchFamily="34" charset="-128"/>
              </a:rPr>
              <a:t>&lt;&lt;extends&gt;&gt;</a:t>
            </a:r>
            <a:r>
              <a:rPr lang="en-US" altLang="en-US" dirty="0">
                <a:ea typeface="ＭＳ Ｐゴシック" panose="020B0600070205080204" pitchFamily="34" charset="-128"/>
              </a:rPr>
              <a:t> relationship is to the extended use case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Use cases representing exceptional flows can extend more than one use case.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181600" y="1262063"/>
            <a:ext cx="5334000" cy="5214937"/>
            <a:chOff x="222250" y="1271588"/>
            <a:chExt cx="6883400" cy="5214937"/>
          </a:xfrm>
        </p:grpSpPr>
        <p:grpSp>
          <p:nvGrpSpPr>
            <p:cNvPr id="6" name="Group 47"/>
            <p:cNvGrpSpPr>
              <a:grpSpLocks/>
            </p:cNvGrpSpPr>
            <p:nvPr/>
          </p:nvGrpSpPr>
          <p:grpSpPr bwMode="auto">
            <a:xfrm>
              <a:off x="2135188" y="1271588"/>
              <a:ext cx="1920875" cy="2357437"/>
              <a:chOff x="945" y="801"/>
              <a:chExt cx="1210" cy="1485"/>
            </a:xfrm>
          </p:grpSpPr>
          <p:grpSp>
            <p:nvGrpSpPr>
              <p:cNvPr id="31" name="Group 18"/>
              <p:cNvGrpSpPr>
                <a:grpSpLocks/>
              </p:cNvGrpSpPr>
              <p:nvPr/>
            </p:nvGrpSpPr>
            <p:grpSpPr bwMode="auto">
              <a:xfrm>
                <a:off x="1160" y="801"/>
                <a:ext cx="778" cy="694"/>
                <a:chOff x="1616" y="801"/>
                <a:chExt cx="778" cy="694"/>
              </a:xfrm>
            </p:grpSpPr>
            <p:grpSp>
              <p:nvGrpSpPr>
                <p:cNvPr id="36" name="Group 6"/>
                <p:cNvGrpSpPr>
                  <a:grpSpLocks/>
                </p:cNvGrpSpPr>
                <p:nvPr/>
              </p:nvGrpSpPr>
              <p:grpSpPr bwMode="auto">
                <a:xfrm>
                  <a:off x="1863" y="801"/>
                  <a:ext cx="280" cy="493"/>
                  <a:chOff x="659" y="1833"/>
                  <a:chExt cx="299" cy="526"/>
                </a:xfrm>
              </p:grpSpPr>
              <p:sp>
                <p:nvSpPr>
                  <p:cNvPr id="38" name="Freeform 7"/>
                  <p:cNvSpPr>
                    <a:spLocks/>
                  </p:cNvSpPr>
                  <p:nvPr/>
                </p:nvSpPr>
                <p:spPr bwMode="auto">
                  <a:xfrm>
                    <a:off x="659" y="1941"/>
                    <a:ext cx="143" cy="418"/>
                  </a:xfrm>
                  <a:custGeom>
                    <a:avLst/>
                    <a:gdLst>
                      <a:gd name="T0" fmla="*/ 143 w 143"/>
                      <a:gd name="T1" fmla="*/ 0 h 418"/>
                      <a:gd name="T2" fmla="*/ 143 w 143"/>
                      <a:gd name="T3" fmla="*/ 263 h 418"/>
                      <a:gd name="T4" fmla="*/ 0 w 143"/>
                      <a:gd name="T5" fmla="*/ 418 h 418"/>
                      <a:gd name="T6" fmla="*/ 0 60000 65536"/>
                      <a:gd name="T7" fmla="*/ 0 60000 65536"/>
                      <a:gd name="T8" fmla="*/ 0 60000 65536"/>
                      <a:gd name="T9" fmla="*/ 0 w 143"/>
                      <a:gd name="T10" fmla="*/ 0 h 418"/>
                      <a:gd name="T11" fmla="*/ 143 w 143"/>
                      <a:gd name="T12" fmla="*/ 418 h 4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43" h="418">
                        <a:moveTo>
                          <a:pt x="143" y="0"/>
                        </a:moveTo>
                        <a:lnTo>
                          <a:pt x="143" y="263"/>
                        </a:lnTo>
                        <a:lnTo>
                          <a:pt x="0" y="418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802" y="2204"/>
                    <a:ext cx="156" cy="15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659" y="2060"/>
                    <a:ext cx="299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731" y="1833"/>
                    <a:ext cx="155" cy="15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Helvetica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Helvetica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Helvetica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Helvetica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Helvetica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Helvetica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Helvetica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Helvetica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Helvetica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  <p:sp>
              <p:nvSpPr>
                <p:cNvPr id="37" name="Rectangle 11"/>
                <p:cNvSpPr>
                  <a:spLocks noChangeArrowheads="1"/>
                </p:cNvSpPr>
                <p:nvPr/>
              </p:nvSpPr>
              <p:spPr bwMode="auto">
                <a:xfrm>
                  <a:off x="1616" y="1322"/>
                  <a:ext cx="778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l"/>
                  <a:r>
                    <a:rPr lang="en-US" altLang="en-US" sz="1800" dirty="0">
                      <a:solidFill>
                        <a:srgbClr val="000000"/>
                      </a:solidFill>
                      <a:latin typeface="Courier" charset="0"/>
                    </a:rPr>
                    <a:t>Passenger</a:t>
                  </a:r>
                  <a:endParaRPr lang="en-US" altLang="en-US" sz="1800" b="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" name="Group 17"/>
              <p:cNvGrpSpPr>
                <a:grpSpLocks/>
              </p:cNvGrpSpPr>
              <p:nvPr/>
            </p:nvGrpSpPr>
            <p:grpSpPr bwMode="auto">
              <a:xfrm>
                <a:off x="945" y="1795"/>
                <a:ext cx="1210" cy="491"/>
                <a:chOff x="1401" y="1795"/>
                <a:chExt cx="1210" cy="491"/>
              </a:xfrm>
            </p:grpSpPr>
            <p:sp>
              <p:nvSpPr>
                <p:cNvPr id="34" name="Oval 13"/>
                <p:cNvSpPr>
                  <a:spLocks noChangeArrowheads="1"/>
                </p:cNvSpPr>
                <p:nvPr/>
              </p:nvSpPr>
              <p:spPr bwMode="auto">
                <a:xfrm>
                  <a:off x="1650" y="1795"/>
                  <a:ext cx="706" cy="301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5" name="Rectangle 14"/>
                <p:cNvSpPr>
                  <a:spLocks noChangeArrowheads="1"/>
                </p:cNvSpPr>
                <p:nvPr/>
              </p:nvSpPr>
              <p:spPr bwMode="auto">
                <a:xfrm>
                  <a:off x="1401" y="2113"/>
                  <a:ext cx="1210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l"/>
                  <a:r>
                    <a:rPr lang="en-US" altLang="en-US" sz="1800" dirty="0" err="1">
                      <a:solidFill>
                        <a:srgbClr val="000000"/>
                      </a:solidFill>
                      <a:latin typeface="Courier" charset="0"/>
                    </a:rPr>
                    <a:t>PurchaseTicket</a:t>
                  </a:r>
                  <a:endParaRPr lang="en-US" altLang="en-US" sz="1800" b="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Line 15"/>
              <p:cNvSpPr>
                <a:spLocks noChangeShapeType="1"/>
              </p:cNvSpPr>
              <p:nvPr/>
            </p:nvSpPr>
            <p:spPr bwMode="auto">
              <a:xfrm flipH="1">
                <a:off x="1546" y="1543"/>
                <a:ext cx="1" cy="20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5984875" y="4900613"/>
              <a:ext cx="1120775" cy="779462"/>
              <a:chOff x="1762" y="2595"/>
              <a:chExt cx="706" cy="491"/>
            </a:xfrm>
          </p:grpSpPr>
          <p:sp>
            <p:nvSpPr>
              <p:cNvPr id="29" name="Oval 33"/>
              <p:cNvSpPr>
                <a:spLocks noChangeArrowheads="1"/>
              </p:cNvSpPr>
              <p:nvPr/>
            </p:nvSpPr>
            <p:spPr bwMode="auto">
              <a:xfrm>
                <a:off x="1762" y="2595"/>
                <a:ext cx="706" cy="30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" name="Rectangle 34"/>
              <p:cNvSpPr>
                <a:spLocks noChangeArrowheads="1"/>
              </p:cNvSpPr>
              <p:nvPr/>
            </p:nvSpPr>
            <p:spPr bwMode="auto">
              <a:xfrm>
                <a:off x="1813" y="2913"/>
                <a:ext cx="60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1800" dirty="0" err="1">
                    <a:solidFill>
                      <a:srgbClr val="000000"/>
                    </a:solidFill>
                    <a:latin typeface="Courier" charset="0"/>
                  </a:rPr>
                  <a:t>TimeOut</a:t>
                </a:r>
                <a:endParaRPr lang="en-US" altLang="en-US" sz="1800" b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59"/>
            <p:cNvGrpSpPr>
              <a:grpSpLocks/>
            </p:cNvGrpSpPr>
            <p:nvPr/>
          </p:nvGrpSpPr>
          <p:grpSpPr bwMode="auto">
            <a:xfrm>
              <a:off x="3598863" y="3821113"/>
              <a:ext cx="2259012" cy="1463675"/>
              <a:chOff x="2307" y="2351"/>
              <a:chExt cx="1423" cy="922"/>
            </a:xfrm>
          </p:grpSpPr>
          <p:sp>
            <p:nvSpPr>
              <p:cNvPr id="27" name="Line 43"/>
              <p:cNvSpPr>
                <a:spLocks noChangeShapeType="1"/>
              </p:cNvSpPr>
              <p:nvPr/>
            </p:nvSpPr>
            <p:spPr bwMode="auto">
              <a:xfrm>
                <a:off x="2307" y="2351"/>
                <a:ext cx="1423" cy="75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44"/>
              <p:cNvSpPr txBox="1">
                <a:spLocks noChangeArrowheads="1"/>
              </p:cNvSpPr>
              <p:nvPr/>
            </p:nvSpPr>
            <p:spPr bwMode="auto">
              <a:xfrm>
                <a:off x="2810" y="3060"/>
                <a:ext cx="90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000000"/>
                    </a:solidFill>
                    <a:latin typeface="Courier" charset="0"/>
                  </a:rPr>
                  <a:t>&lt;&lt;extends&gt;&gt;</a:t>
                </a:r>
              </a:p>
            </p:txBody>
          </p:sp>
        </p:grpSp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4162425" y="5707063"/>
              <a:ext cx="1120775" cy="779462"/>
              <a:chOff x="2550" y="3595"/>
              <a:chExt cx="706" cy="491"/>
            </a:xfrm>
          </p:grpSpPr>
          <p:sp>
            <p:nvSpPr>
              <p:cNvPr id="25" name="Oval 27"/>
              <p:cNvSpPr>
                <a:spLocks noChangeArrowheads="1"/>
              </p:cNvSpPr>
              <p:nvPr/>
            </p:nvSpPr>
            <p:spPr bwMode="auto">
              <a:xfrm>
                <a:off x="2550" y="3595"/>
                <a:ext cx="706" cy="30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auto">
              <a:xfrm>
                <a:off x="2558" y="3913"/>
                <a:ext cx="69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1800" dirty="0" err="1">
                    <a:solidFill>
                      <a:srgbClr val="000000"/>
                    </a:solidFill>
                    <a:latin typeface="Courier" charset="0"/>
                  </a:rPr>
                  <a:t>NoChange</a:t>
                </a:r>
                <a:endParaRPr lang="en-US" altLang="en-US" sz="1800" b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57"/>
            <p:cNvGrpSpPr>
              <a:grpSpLocks/>
            </p:cNvGrpSpPr>
            <p:nvPr/>
          </p:nvGrpSpPr>
          <p:grpSpPr bwMode="auto">
            <a:xfrm>
              <a:off x="3013075" y="3795713"/>
              <a:ext cx="1574800" cy="1844675"/>
              <a:chOff x="1898" y="2391"/>
              <a:chExt cx="992" cy="1162"/>
            </a:xfrm>
          </p:grpSpPr>
          <p:sp>
            <p:nvSpPr>
              <p:cNvPr id="23" name="Line 42"/>
              <p:cNvSpPr>
                <a:spLocks noChangeShapeType="1"/>
              </p:cNvSpPr>
              <p:nvPr/>
            </p:nvSpPr>
            <p:spPr bwMode="auto">
              <a:xfrm>
                <a:off x="2091" y="2391"/>
                <a:ext cx="799" cy="11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 Box 45"/>
              <p:cNvSpPr txBox="1">
                <a:spLocks noChangeArrowheads="1"/>
              </p:cNvSpPr>
              <p:nvPr/>
            </p:nvSpPr>
            <p:spPr bwMode="auto">
              <a:xfrm>
                <a:off x="1898" y="3340"/>
                <a:ext cx="90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 dirty="0">
                    <a:solidFill>
                      <a:srgbClr val="000000"/>
                    </a:solidFill>
                    <a:latin typeface="Courier" charset="0"/>
                  </a:rPr>
                  <a:t>&lt;&lt;extends&gt;&gt;</a:t>
                </a:r>
              </a:p>
            </p:txBody>
          </p:sp>
        </p:grpSp>
        <p:grpSp>
          <p:nvGrpSpPr>
            <p:cNvPr id="11" name="Group 35"/>
            <p:cNvGrpSpPr>
              <a:grpSpLocks/>
            </p:cNvGrpSpPr>
            <p:nvPr/>
          </p:nvGrpSpPr>
          <p:grpSpPr bwMode="auto">
            <a:xfrm>
              <a:off x="222250" y="4799013"/>
              <a:ext cx="1384300" cy="779462"/>
              <a:chOff x="518" y="2443"/>
              <a:chExt cx="872" cy="491"/>
            </a:xfrm>
          </p:grpSpPr>
          <p:sp>
            <p:nvSpPr>
              <p:cNvPr id="21" name="Oval 21"/>
              <p:cNvSpPr>
                <a:spLocks noChangeArrowheads="1"/>
              </p:cNvSpPr>
              <p:nvPr/>
            </p:nvSpPr>
            <p:spPr bwMode="auto">
              <a:xfrm>
                <a:off x="518" y="2443"/>
                <a:ext cx="706" cy="30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" name="Rectangle 22"/>
              <p:cNvSpPr>
                <a:spLocks noChangeArrowheads="1"/>
              </p:cNvSpPr>
              <p:nvPr/>
            </p:nvSpPr>
            <p:spPr bwMode="auto">
              <a:xfrm>
                <a:off x="526" y="2761"/>
                <a:ext cx="86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1800" dirty="0" err="1">
                    <a:solidFill>
                      <a:srgbClr val="000000"/>
                    </a:solidFill>
                    <a:latin typeface="Courier" charset="0"/>
                  </a:rPr>
                  <a:t>OutOfOrder</a:t>
                </a:r>
                <a:endParaRPr lang="en-US" altLang="en-US" sz="1800" b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55"/>
            <p:cNvGrpSpPr>
              <a:grpSpLocks/>
            </p:cNvGrpSpPr>
            <p:nvPr/>
          </p:nvGrpSpPr>
          <p:grpSpPr bwMode="auto">
            <a:xfrm>
              <a:off x="511175" y="3757613"/>
              <a:ext cx="2109788" cy="968375"/>
              <a:chOff x="322" y="2367"/>
              <a:chExt cx="1329" cy="610"/>
            </a:xfrm>
          </p:grpSpPr>
          <p:sp>
            <p:nvSpPr>
              <p:cNvPr id="19" name="Line 40"/>
              <p:cNvSpPr>
                <a:spLocks noChangeShapeType="1"/>
              </p:cNvSpPr>
              <p:nvPr/>
            </p:nvSpPr>
            <p:spPr bwMode="auto">
              <a:xfrm flipH="1">
                <a:off x="730" y="2367"/>
                <a:ext cx="921" cy="6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 Box 46"/>
              <p:cNvSpPr txBox="1">
                <a:spLocks noChangeArrowheads="1"/>
              </p:cNvSpPr>
              <p:nvPr/>
            </p:nvSpPr>
            <p:spPr bwMode="auto">
              <a:xfrm>
                <a:off x="322" y="2500"/>
                <a:ext cx="90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000000"/>
                    </a:solidFill>
                    <a:latin typeface="Courier" charset="0"/>
                  </a:rPr>
                  <a:t>&lt;&lt;extends&gt;&gt;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2071689" y="5707063"/>
              <a:ext cx="1120775" cy="779462"/>
              <a:chOff x="724" y="3067"/>
              <a:chExt cx="706" cy="491"/>
            </a:xfrm>
          </p:grpSpPr>
          <p:sp>
            <p:nvSpPr>
              <p:cNvPr id="17" name="Oval 24"/>
              <p:cNvSpPr>
                <a:spLocks noChangeArrowheads="1"/>
              </p:cNvSpPr>
              <p:nvPr/>
            </p:nvSpPr>
            <p:spPr bwMode="auto">
              <a:xfrm>
                <a:off x="724" y="3067"/>
                <a:ext cx="706" cy="30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" name="Rectangle 25"/>
              <p:cNvSpPr>
                <a:spLocks noChangeArrowheads="1"/>
              </p:cNvSpPr>
              <p:nvPr/>
            </p:nvSpPr>
            <p:spPr bwMode="auto">
              <a:xfrm>
                <a:off x="776" y="3385"/>
                <a:ext cx="51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1800" dirty="0">
                    <a:solidFill>
                      <a:srgbClr val="000000"/>
                    </a:solidFill>
                    <a:latin typeface="Courier" charset="0"/>
                  </a:rPr>
                  <a:t>Cancel</a:t>
                </a:r>
                <a:endParaRPr lang="en-US" altLang="en-US" sz="1800" b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56"/>
            <p:cNvGrpSpPr>
              <a:grpSpLocks/>
            </p:cNvGrpSpPr>
            <p:nvPr/>
          </p:nvGrpSpPr>
          <p:grpSpPr bwMode="auto">
            <a:xfrm>
              <a:off x="1506538" y="3783013"/>
              <a:ext cx="1439862" cy="1844675"/>
              <a:chOff x="949" y="2383"/>
              <a:chExt cx="907" cy="1162"/>
            </a:xfrm>
          </p:grpSpPr>
          <p:sp>
            <p:nvSpPr>
              <p:cNvPr id="15" name="Line 41"/>
              <p:cNvSpPr>
                <a:spLocks noChangeShapeType="1"/>
              </p:cNvSpPr>
              <p:nvPr/>
            </p:nvSpPr>
            <p:spPr bwMode="auto">
              <a:xfrm flipH="1">
                <a:off x="1749" y="2383"/>
                <a:ext cx="89" cy="11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 Box 48"/>
              <p:cNvSpPr txBox="1">
                <a:spLocks noChangeArrowheads="1"/>
              </p:cNvSpPr>
              <p:nvPr/>
            </p:nvSpPr>
            <p:spPr bwMode="auto">
              <a:xfrm>
                <a:off x="949" y="2916"/>
                <a:ext cx="90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000000"/>
                    </a:solidFill>
                    <a:latin typeface="Courier" charset="0"/>
                  </a:rPr>
                  <a:t>&lt;&lt;extends&gt;&gt;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973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i="1" dirty="0">
                <a:latin typeface="Courier" charset="0"/>
                <a:ea typeface="ＭＳ Ｐゴシック" panose="020B0600070205080204" pitchFamily="34" charset="-128"/>
              </a:rPr>
              <a:t>&lt;&lt;include&gt;&gt;</a:t>
            </a:r>
            <a:r>
              <a:rPr lang="en-US" altLang="en-US" sz="3600" i="1" dirty="0">
                <a:latin typeface="Courier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712" y="1404668"/>
            <a:ext cx="5343583" cy="4876800"/>
          </a:xfrm>
        </p:spPr>
        <p:txBody>
          <a:bodyPr/>
          <a:lstStyle/>
          <a:p>
            <a:r>
              <a:rPr lang="en-US" altLang="en-US" dirty="0">
                <a:latin typeface="Courier" charset="0"/>
                <a:ea typeface="ＭＳ Ｐゴシック" panose="020B0600070205080204" pitchFamily="34" charset="-128"/>
              </a:rPr>
              <a:t>&lt;&lt;include&gt;&gt;</a:t>
            </a:r>
            <a:r>
              <a:rPr lang="en-US" altLang="en-US" dirty="0">
                <a:ea typeface="ＭＳ Ｐゴシック" panose="020B0600070205080204" pitchFamily="34" charset="-128"/>
              </a:rPr>
              <a:t> relationship represents common functionality needed in more than one use case</a:t>
            </a:r>
          </a:p>
          <a:p>
            <a:r>
              <a:rPr lang="en-US" altLang="en-US" dirty="0">
                <a:latin typeface="Courier" charset="0"/>
                <a:ea typeface="ＭＳ Ｐゴシック" panose="020B0600070205080204" pitchFamily="34" charset="-128"/>
              </a:rPr>
              <a:t>&lt;&lt;include&gt;&gt;</a:t>
            </a:r>
            <a:r>
              <a:rPr lang="en-US" altLang="en-US" dirty="0">
                <a:ea typeface="ＭＳ Ｐゴシック" panose="020B0600070205080204" pitchFamily="34" charset="-128"/>
              </a:rPr>
              <a:t> behavior is factored out for reuse, not because it is an exception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direction of a </a:t>
            </a:r>
            <a:r>
              <a:rPr lang="en-US" altLang="en-US" dirty="0">
                <a:latin typeface="Courier" charset="0"/>
                <a:ea typeface="ＭＳ Ｐゴシック" panose="020B0600070205080204" pitchFamily="34" charset="-128"/>
              </a:rPr>
              <a:t>&lt;&lt;include&gt;&gt;</a:t>
            </a:r>
            <a:r>
              <a:rPr lang="en-US" altLang="en-US" dirty="0">
                <a:ea typeface="ＭＳ Ｐゴシック" panose="020B0600070205080204" pitchFamily="34" charset="-128"/>
              </a:rPr>
              <a:t> relationship is to the using use case (unlike  the direction of the </a:t>
            </a:r>
            <a:r>
              <a:rPr lang="en-US" altLang="en-US" dirty="0">
                <a:latin typeface="Courier" charset="0"/>
                <a:ea typeface="ＭＳ Ｐゴシック" panose="020B0600070205080204" pitchFamily="34" charset="-128"/>
              </a:rPr>
              <a:t>&lt;&lt;extends&gt;&gt;</a:t>
            </a:r>
            <a:r>
              <a:rPr lang="en-US" altLang="en-US" dirty="0">
                <a:ea typeface="ＭＳ Ｐゴシック" panose="020B0600070205080204" pitchFamily="34" charset="-128"/>
              </a:rPr>
              <a:t> relationship).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" y="1681163"/>
            <a:ext cx="4862512" cy="3881437"/>
            <a:chOff x="153988" y="1284288"/>
            <a:chExt cx="4862512" cy="3881437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876300" y="1284288"/>
              <a:ext cx="1235075" cy="1101725"/>
              <a:chOff x="1616" y="801"/>
              <a:chExt cx="778" cy="694"/>
            </a:xfrm>
          </p:grpSpPr>
          <p:grpSp>
            <p:nvGrpSpPr>
              <p:cNvPr id="23" name="Group 7"/>
              <p:cNvGrpSpPr>
                <a:grpSpLocks/>
              </p:cNvGrpSpPr>
              <p:nvPr/>
            </p:nvGrpSpPr>
            <p:grpSpPr bwMode="auto">
              <a:xfrm>
                <a:off x="1863" y="801"/>
                <a:ext cx="280" cy="493"/>
                <a:chOff x="659" y="1833"/>
                <a:chExt cx="299" cy="526"/>
              </a:xfrm>
            </p:grpSpPr>
            <p:sp>
              <p:nvSpPr>
                <p:cNvPr id="25" name="Freeform 8"/>
                <p:cNvSpPr>
                  <a:spLocks/>
                </p:cNvSpPr>
                <p:nvPr/>
              </p:nvSpPr>
              <p:spPr bwMode="auto">
                <a:xfrm>
                  <a:off x="659" y="1941"/>
                  <a:ext cx="143" cy="418"/>
                </a:xfrm>
                <a:custGeom>
                  <a:avLst/>
                  <a:gdLst>
                    <a:gd name="T0" fmla="*/ 143 w 143"/>
                    <a:gd name="T1" fmla="*/ 0 h 418"/>
                    <a:gd name="T2" fmla="*/ 143 w 143"/>
                    <a:gd name="T3" fmla="*/ 263 h 418"/>
                    <a:gd name="T4" fmla="*/ 0 w 143"/>
                    <a:gd name="T5" fmla="*/ 418 h 418"/>
                    <a:gd name="T6" fmla="*/ 0 60000 65536"/>
                    <a:gd name="T7" fmla="*/ 0 60000 65536"/>
                    <a:gd name="T8" fmla="*/ 0 60000 65536"/>
                    <a:gd name="T9" fmla="*/ 0 w 143"/>
                    <a:gd name="T10" fmla="*/ 0 h 418"/>
                    <a:gd name="T11" fmla="*/ 143 w 143"/>
                    <a:gd name="T12" fmla="*/ 418 h 4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3" h="418">
                      <a:moveTo>
                        <a:pt x="143" y="0"/>
                      </a:moveTo>
                      <a:lnTo>
                        <a:pt x="143" y="263"/>
                      </a:lnTo>
                      <a:lnTo>
                        <a:pt x="0" y="418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Line 9"/>
                <p:cNvSpPr>
                  <a:spLocks noChangeShapeType="1"/>
                </p:cNvSpPr>
                <p:nvPr/>
              </p:nvSpPr>
              <p:spPr bwMode="auto">
                <a:xfrm>
                  <a:off x="802" y="2204"/>
                  <a:ext cx="156" cy="1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Line 10"/>
                <p:cNvSpPr>
                  <a:spLocks noChangeShapeType="1"/>
                </p:cNvSpPr>
                <p:nvPr/>
              </p:nvSpPr>
              <p:spPr bwMode="auto">
                <a:xfrm>
                  <a:off x="659" y="2060"/>
                  <a:ext cx="299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Oval 11"/>
                <p:cNvSpPr>
                  <a:spLocks noChangeArrowheads="1"/>
                </p:cNvSpPr>
                <p:nvPr/>
              </p:nvSpPr>
              <p:spPr bwMode="auto">
                <a:xfrm>
                  <a:off x="731" y="1833"/>
                  <a:ext cx="155" cy="15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1616" y="1322"/>
                <a:ext cx="77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1800" dirty="0">
                    <a:solidFill>
                      <a:srgbClr val="000000"/>
                    </a:solidFill>
                    <a:latin typeface="Courier" charset="0"/>
                  </a:rPr>
                  <a:t>Passenger</a:t>
                </a:r>
                <a:endParaRPr lang="en-US" altLang="en-US" sz="1800" b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153988" y="2862263"/>
              <a:ext cx="2743200" cy="779462"/>
              <a:chOff x="337" y="1803"/>
              <a:chExt cx="1728" cy="491"/>
            </a:xfrm>
          </p:grpSpPr>
          <p:sp>
            <p:nvSpPr>
              <p:cNvPr id="21" name="Oval 14"/>
              <p:cNvSpPr>
                <a:spLocks noChangeArrowheads="1"/>
              </p:cNvSpPr>
              <p:nvPr/>
            </p:nvSpPr>
            <p:spPr bwMode="auto">
              <a:xfrm>
                <a:off x="844" y="1803"/>
                <a:ext cx="706" cy="30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337" y="2121"/>
                <a:ext cx="172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1800">
                    <a:solidFill>
                      <a:srgbClr val="000000"/>
                    </a:solidFill>
                    <a:latin typeface="Courier" charset="0"/>
                  </a:rPr>
                  <a:t>PurchaseSingleTicket</a:t>
                </a:r>
                <a:endParaRPr lang="en-US" altLang="en-US" sz="1800" b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53"/>
            <p:cNvGrpSpPr>
              <a:grpSpLocks/>
            </p:cNvGrpSpPr>
            <p:nvPr/>
          </p:nvGrpSpPr>
          <p:grpSpPr bwMode="auto">
            <a:xfrm>
              <a:off x="2227263" y="2017713"/>
              <a:ext cx="2722562" cy="1166812"/>
              <a:chOff x="1403" y="1271"/>
              <a:chExt cx="1715" cy="735"/>
            </a:xfrm>
          </p:grpSpPr>
          <p:sp>
            <p:nvSpPr>
              <p:cNvPr id="18" name="Oval 18"/>
              <p:cNvSpPr>
                <a:spLocks noChangeArrowheads="1"/>
              </p:cNvSpPr>
              <p:nvPr/>
            </p:nvSpPr>
            <p:spPr bwMode="auto">
              <a:xfrm>
                <a:off x="2027" y="1515"/>
                <a:ext cx="706" cy="30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" name="Rectangle 19"/>
              <p:cNvSpPr>
                <a:spLocks noChangeArrowheads="1"/>
              </p:cNvSpPr>
              <p:nvPr/>
            </p:nvSpPr>
            <p:spPr bwMode="auto">
              <a:xfrm>
                <a:off x="1649" y="1833"/>
                <a:ext cx="14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1800">
                    <a:solidFill>
                      <a:srgbClr val="000000"/>
                    </a:solidFill>
                    <a:latin typeface="Courier" charset="0"/>
                  </a:rPr>
                  <a:t>PurchaseMultiCard</a:t>
                </a:r>
                <a:endParaRPr lang="en-US" altLang="en-US" sz="18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1403" y="1271"/>
                <a:ext cx="703" cy="23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42"/>
            <p:cNvGrpSpPr>
              <a:grpSpLocks/>
            </p:cNvGrpSpPr>
            <p:nvPr/>
          </p:nvGrpSpPr>
          <p:grpSpPr bwMode="auto">
            <a:xfrm>
              <a:off x="3190875" y="3236913"/>
              <a:ext cx="1825625" cy="1069975"/>
              <a:chOff x="2010" y="2039"/>
              <a:chExt cx="1150" cy="674"/>
            </a:xfrm>
          </p:grpSpPr>
          <p:sp>
            <p:nvSpPr>
              <p:cNvPr id="16" name="Line 36"/>
              <p:cNvSpPr>
                <a:spLocks noChangeShapeType="1"/>
              </p:cNvSpPr>
              <p:nvPr/>
            </p:nvSpPr>
            <p:spPr bwMode="auto">
              <a:xfrm flipH="1">
                <a:off x="2010" y="2039"/>
                <a:ext cx="329" cy="67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Text Box 39"/>
              <p:cNvSpPr txBox="1">
                <a:spLocks noChangeArrowheads="1"/>
              </p:cNvSpPr>
              <p:nvPr/>
            </p:nvSpPr>
            <p:spPr bwMode="auto">
              <a:xfrm>
                <a:off x="2288" y="2300"/>
                <a:ext cx="87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000000"/>
                    </a:solidFill>
                    <a:latin typeface="Courier" charset="0"/>
                  </a:rPr>
                  <a:t>&lt;&lt;include&gt;&gt;</a:t>
                </a:r>
              </a:p>
            </p:txBody>
          </p:sp>
        </p:grpSp>
        <p:grpSp>
          <p:nvGrpSpPr>
            <p:cNvPr id="10" name="Group 33"/>
            <p:cNvGrpSpPr>
              <a:grpSpLocks/>
            </p:cNvGrpSpPr>
            <p:nvPr/>
          </p:nvGrpSpPr>
          <p:grpSpPr bwMode="auto">
            <a:xfrm>
              <a:off x="2198688" y="4386263"/>
              <a:ext cx="1646237" cy="779462"/>
              <a:chOff x="1337" y="2763"/>
              <a:chExt cx="1037" cy="491"/>
            </a:xfrm>
          </p:grpSpPr>
          <p:sp>
            <p:nvSpPr>
              <p:cNvPr id="14" name="Oval 22"/>
              <p:cNvSpPr>
                <a:spLocks noChangeArrowheads="1"/>
              </p:cNvSpPr>
              <p:nvPr/>
            </p:nvSpPr>
            <p:spPr bwMode="auto">
              <a:xfrm>
                <a:off x="1500" y="2763"/>
                <a:ext cx="706" cy="30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" name="Rectangle 23"/>
              <p:cNvSpPr>
                <a:spLocks noChangeArrowheads="1"/>
              </p:cNvSpPr>
              <p:nvPr/>
            </p:nvSpPr>
            <p:spPr bwMode="auto">
              <a:xfrm>
                <a:off x="1337" y="3081"/>
                <a:ext cx="103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1800">
                    <a:solidFill>
                      <a:srgbClr val="000000"/>
                    </a:solidFill>
                    <a:latin typeface="Courier" charset="0"/>
                  </a:rPr>
                  <a:t>CollectMoney</a:t>
                </a:r>
                <a:endParaRPr lang="en-US" altLang="en-US" sz="1800" b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>
              <a:off x="885825" y="3706813"/>
              <a:ext cx="1898650" cy="625475"/>
              <a:chOff x="558" y="2335"/>
              <a:chExt cx="1196" cy="394"/>
            </a:xfrm>
          </p:grpSpPr>
          <p:sp>
            <p:nvSpPr>
              <p:cNvPr id="12" name="Line 35"/>
              <p:cNvSpPr>
                <a:spLocks noChangeShapeType="1"/>
              </p:cNvSpPr>
              <p:nvPr/>
            </p:nvSpPr>
            <p:spPr bwMode="auto">
              <a:xfrm>
                <a:off x="1059" y="2335"/>
                <a:ext cx="695" cy="3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Text Box 40"/>
              <p:cNvSpPr txBox="1">
                <a:spLocks noChangeArrowheads="1"/>
              </p:cNvSpPr>
              <p:nvPr/>
            </p:nvSpPr>
            <p:spPr bwMode="auto">
              <a:xfrm>
                <a:off x="558" y="2508"/>
                <a:ext cx="87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000000"/>
                    </a:solidFill>
                    <a:latin typeface="Courier" charset="0"/>
                  </a:rPr>
                  <a:t>&lt;&lt;include&gt;&gt;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618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Logical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133016"/>
            <a:ext cx="5257800" cy="392107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955878" y="2667000"/>
            <a:ext cx="25908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0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791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software architecture design must conform to the major functionality and performance requirements of the system, as well as satisfy the non-functional requirements such as reliability, scalability, portability, and availability.</a:t>
            </a:r>
          </a:p>
          <a:p>
            <a:r>
              <a:rPr lang="en-US" dirty="0"/>
              <a:t>A software architecture must describe its group of components, their connections, interactions among them and deployment configuration of all components.</a:t>
            </a:r>
          </a:p>
          <a:p>
            <a:r>
              <a:rPr lang="en-US" dirty="0"/>
              <a:t>A software architecture can be defined in many ways </a:t>
            </a:r>
          </a:p>
          <a:p>
            <a:pPr lvl="1"/>
            <a:r>
              <a:rPr lang="en-US" b="1" dirty="0"/>
              <a:t>UML (Unified Modeling Language)</a:t>
            </a:r>
            <a:r>
              <a:rPr lang="en-US" dirty="0"/>
              <a:t> − UML is one of object-oriented solutions used in software modeling and design.</a:t>
            </a:r>
          </a:p>
          <a:p>
            <a:pPr lvl="1"/>
            <a:r>
              <a:rPr lang="en-US" b="1" dirty="0"/>
              <a:t>Architecture View Model (4+1 view model)</a:t>
            </a:r>
            <a:r>
              <a:rPr lang="en-US" dirty="0"/>
              <a:t> − Architecture view model represents the functional and non-functional requirements of software application.</a:t>
            </a:r>
          </a:p>
          <a:p>
            <a:pPr lvl="1"/>
            <a:r>
              <a:rPr lang="en-US" b="1" dirty="0"/>
              <a:t>ADL (Architecture Description Language)</a:t>
            </a:r>
            <a:r>
              <a:rPr lang="en-US" dirty="0"/>
              <a:t> − ADL defines the software architecture formally and semantically.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2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Class diagram</a:t>
            </a:r>
            <a:r>
              <a:rPr lang="en-US" dirty="0"/>
              <a:t> is </a:t>
            </a:r>
            <a:r>
              <a:rPr lang="en-US" b="1" dirty="0"/>
              <a:t>UML</a:t>
            </a:r>
            <a:r>
              <a:rPr lang="en-US" dirty="0"/>
              <a:t> structure diagram which shows structure of the designed system at the level of </a:t>
            </a:r>
            <a:r>
              <a:rPr lang="en-US" dirty="0">
                <a:solidFill>
                  <a:srgbClr val="FFFF00"/>
                </a:solidFill>
              </a:rPr>
              <a:t>classes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interfaces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shows their features, constraints and relationships - associations, generalizations, dependencies, etc</a:t>
            </a:r>
            <a:r>
              <a:rPr lang="en-US" dirty="0"/>
              <a:t>. </a:t>
            </a:r>
          </a:p>
          <a:p>
            <a:r>
              <a:rPr lang="en-US" dirty="0"/>
              <a:t>Some common types of class diagrams are: </a:t>
            </a:r>
          </a:p>
          <a:p>
            <a:pPr lvl="1"/>
            <a:r>
              <a:rPr lang="en-US" dirty="0"/>
              <a:t>domain model diagram,</a:t>
            </a:r>
          </a:p>
          <a:p>
            <a:pPr lvl="1"/>
            <a:r>
              <a:rPr lang="en-US" dirty="0"/>
              <a:t>diagram of implementation classes.</a:t>
            </a:r>
          </a:p>
          <a:p>
            <a:r>
              <a:rPr lang="en-US" dirty="0"/>
              <a:t>Object diagram could be considered as instance level class diagram which shows instance specifications of classes and interfaces (objects), slots with value specifications, and links (instances of association).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9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Domain Model Diagram</a:t>
            </a:r>
          </a:p>
          <a:p>
            <a:r>
              <a:rPr lang="en-US" dirty="0"/>
              <a:t>Domain diagram overview - classes, interfaces, associations, usage, realization, multiplicity.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091" y="2235306"/>
            <a:ext cx="5410200" cy="459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Diagram of Implementation Classes</a:t>
            </a:r>
          </a:p>
          <a:p>
            <a:pPr lvl="1"/>
            <a:r>
              <a:rPr lang="en-US" dirty="0"/>
              <a:t>Elements of implementation class diagram - classes, interfaces, associations, usage, realization.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92665"/>
            <a:ext cx="5715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2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349878"/>
          </a:xfrm>
        </p:spPr>
        <p:txBody>
          <a:bodyPr>
            <a:normAutofit/>
          </a:bodyPr>
          <a:lstStyle/>
          <a:p>
            <a:r>
              <a:rPr lang="en-US" b="1" dirty="0"/>
              <a:t>Classes:</a:t>
            </a:r>
            <a:r>
              <a:rPr lang="en-US" dirty="0"/>
              <a:t> A template for creating objects and implementing behavior in a system. In UML, a class represents an object or a set of objects that share a common structure and behavior. They're represented by a rectangle that includes rows of the class name, its attributes, and its operations. </a:t>
            </a:r>
          </a:p>
          <a:p>
            <a:pPr lvl="1"/>
            <a:r>
              <a:rPr lang="en-US" b="1" dirty="0"/>
              <a:t>Name:</a:t>
            </a:r>
            <a:r>
              <a:rPr lang="en-US" dirty="0"/>
              <a:t> The first row in a class shape.</a:t>
            </a:r>
          </a:p>
          <a:p>
            <a:pPr lvl="1"/>
            <a:r>
              <a:rPr lang="en-US" b="1" dirty="0"/>
              <a:t>Attributes:</a:t>
            </a:r>
            <a:r>
              <a:rPr lang="en-US" dirty="0"/>
              <a:t> The second row in a class shape. Each attribute of the class is displayed on a separate line.</a:t>
            </a:r>
          </a:p>
          <a:p>
            <a:pPr lvl="1"/>
            <a:r>
              <a:rPr lang="en-US" b="1" dirty="0"/>
              <a:t>Methods:</a:t>
            </a:r>
            <a:r>
              <a:rPr lang="en-US" dirty="0"/>
              <a:t> The third row in a class shape. Also known as operations, methods are displayed in list format with each operation on its own line.</a:t>
            </a:r>
          </a:p>
          <a:p>
            <a:r>
              <a:rPr lang="en-US" b="1" dirty="0"/>
              <a:t>Signals</a:t>
            </a:r>
            <a:r>
              <a:rPr lang="en-US" dirty="0"/>
              <a:t>: Symbols that represent one-way, asynchronous communications between active objects.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7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486400"/>
          </a:xfrm>
        </p:spPr>
        <p:txBody>
          <a:bodyPr>
            <a:normAutofit/>
          </a:bodyPr>
          <a:lstStyle/>
          <a:p>
            <a:r>
              <a:rPr lang="en-US" b="1" dirty="0"/>
              <a:t>Data types:</a:t>
            </a:r>
            <a:r>
              <a:rPr lang="en-US" dirty="0"/>
              <a:t> Classifiers that define data values. Data types can model both primitive types and enumerations.</a:t>
            </a:r>
          </a:p>
          <a:p>
            <a:r>
              <a:rPr lang="en-US" b="1" dirty="0"/>
              <a:t>Packages:</a:t>
            </a:r>
            <a:r>
              <a:rPr lang="en-US" dirty="0"/>
              <a:t> Shapes designed to organize related classifiers in a diagram. They are symbolized with a large tabbed rectangle shape.</a:t>
            </a:r>
          </a:p>
          <a:p>
            <a:r>
              <a:rPr lang="en-US" b="1" dirty="0"/>
              <a:t>Interfaces: </a:t>
            </a:r>
            <a:r>
              <a:rPr lang="en-US" dirty="0"/>
              <a:t>A collection of operation signatures and/or attribute definitions that define a cohesive set of behaviors. Interfaces are similar to classes, except that a class can have an instance of its type, and an interface must have at least one class to implement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8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486400"/>
          </a:xfrm>
        </p:spPr>
        <p:txBody>
          <a:bodyPr>
            <a:normAutofit/>
          </a:bodyPr>
          <a:lstStyle/>
          <a:p>
            <a:r>
              <a:rPr lang="en-US" b="1" dirty="0"/>
              <a:t>Enumerations:</a:t>
            </a:r>
            <a:r>
              <a:rPr lang="en-US" dirty="0"/>
              <a:t> Representations of user-defined data types. An enumeration includes groups of identifiers that represent values of the enumeration.</a:t>
            </a:r>
          </a:p>
          <a:p>
            <a:r>
              <a:rPr lang="en-US" b="1" dirty="0"/>
              <a:t>Objects:</a:t>
            </a:r>
            <a:r>
              <a:rPr lang="en-US" dirty="0"/>
              <a:t> Instances of a class or classes. Objects can be added to a class diagram to represent either concrete or prototypical instances.</a:t>
            </a:r>
          </a:p>
          <a:p>
            <a:r>
              <a:rPr lang="en-US" b="1" dirty="0"/>
              <a:t>Artifacts:</a:t>
            </a:r>
            <a:r>
              <a:rPr lang="en-US" dirty="0"/>
              <a:t> Model elements that represent the concrete entities in a software system, such as documents, databases, executable files, software components,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6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A </a:t>
            </a:r>
            <a:r>
              <a:rPr lang="en-US" altLang="en-US" b="1" i="1" dirty="0">
                <a:latin typeface="+mj-lt"/>
                <a:ea typeface="ＭＳ Ｐゴシック" panose="020B0600070205080204" pitchFamily="34" charset="-128"/>
              </a:rPr>
              <a:t>class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 represents a concept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A class encapsulates state </a:t>
            </a:r>
            <a:r>
              <a:rPr lang="en-US" altLang="en-US" b="1" i="1" dirty="0">
                <a:latin typeface="+mj-lt"/>
                <a:ea typeface="ＭＳ Ｐゴシック" panose="020B0600070205080204" pitchFamily="34" charset="-128"/>
              </a:rPr>
              <a:t>(attributes)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 and behavior </a:t>
            </a:r>
            <a:r>
              <a:rPr lang="en-US" altLang="en-US" b="1" i="1" dirty="0">
                <a:latin typeface="+mj-lt"/>
                <a:ea typeface="ＭＳ Ｐゴシック" panose="020B0600070205080204" pitchFamily="34" charset="-128"/>
              </a:rPr>
              <a:t>(operations)</a:t>
            </a:r>
          </a:p>
          <a:p>
            <a:pPr lvl="1" algn="l"/>
            <a:r>
              <a:rPr lang="en-US" altLang="en-US" dirty="0">
                <a:latin typeface="+mj-lt"/>
              </a:rPr>
              <a:t>Each attribute has a </a:t>
            </a:r>
            <a:r>
              <a:rPr lang="en-US" altLang="en-US" i="1" dirty="0">
                <a:latin typeface="+mj-lt"/>
              </a:rPr>
              <a:t>type</a:t>
            </a:r>
            <a:endParaRPr lang="en-US" altLang="en-US" dirty="0">
              <a:latin typeface="+mj-lt"/>
            </a:endParaRPr>
          </a:p>
          <a:p>
            <a:pPr lvl="1" algn="l"/>
            <a:r>
              <a:rPr lang="en-US" altLang="en-US" dirty="0">
                <a:latin typeface="+mj-lt"/>
              </a:rPr>
              <a:t>Each operation has a </a:t>
            </a:r>
            <a:r>
              <a:rPr lang="en-US" altLang="en-US" i="1" dirty="0">
                <a:latin typeface="+mj-lt"/>
              </a:rPr>
              <a:t>signature</a:t>
            </a:r>
            <a:endParaRPr lang="en-US" altLang="en-US" dirty="0">
              <a:latin typeface="+mj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469736" y="3267883"/>
            <a:ext cx="7950200" cy="3495675"/>
            <a:chOff x="873125" y="403225"/>
            <a:chExt cx="7950200" cy="3495675"/>
          </a:xfrm>
        </p:grpSpPr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5187950" y="922338"/>
              <a:ext cx="3635375" cy="1306512"/>
              <a:chOff x="3212" y="1405"/>
              <a:chExt cx="2290" cy="823"/>
            </a:xfrm>
          </p:grpSpPr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3261" y="1647"/>
                <a:ext cx="2241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1800" dirty="0">
                    <a:solidFill>
                      <a:srgbClr val="00B050"/>
                    </a:solidFill>
                    <a:latin typeface="Courier" charset="0"/>
                  </a:rPr>
                  <a:t>Table</a:t>
                </a:r>
                <a:r>
                  <a:rPr lang="en-US" altLang="en-US" sz="1800" dirty="0">
                    <a:solidFill>
                      <a:srgbClr val="000000"/>
                    </a:solidFill>
                    <a:latin typeface="Courier" charset="0"/>
                  </a:rPr>
                  <a:t> zone2price</a:t>
                </a:r>
              </a:p>
              <a:p>
                <a:pPr algn="l"/>
                <a:r>
                  <a:rPr lang="en-US" altLang="en-US" sz="1800" dirty="0">
                    <a:solidFill>
                      <a:srgbClr val="00B050"/>
                    </a:solidFill>
                    <a:latin typeface="Courier" charset="0"/>
                  </a:rPr>
                  <a:t>Enumeration</a:t>
                </a:r>
                <a:r>
                  <a:rPr lang="en-US" altLang="en-US" sz="1800" dirty="0">
                    <a:solidFill>
                      <a:srgbClr val="000000"/>
                    </a:solidFill>
                    <a:latin typeface="Courier" charset="0"/>
                  </a:rPr>
                  <a:t> </a:t>
                </a:r>
                <a:r>
                  <a:rPr lang="en-US" altLang="en-US" sz="1800" dirty="0" err="1">
                    <a:solidFill>
                      <a:srgbClr val="000000"/>
                    </a:solidFill>
                    <a:latin typeface="Courier" charset="0"/>
                  </a:rPr>
                  <a:t>getZones</a:t>
                </a:r>
                <a:r>
                  <a:rPr lang="en-US" altLang="en-US" sz="1800" dirty="0">
                    <a:solidFill>
                      <a:srgbClr val="000000"/>
                    </a:solidFill>
                    <a:latin typeface="Courier" charset="0"/>
                  </a:rPr>
                  <a:t>()</a:t>
                </a:r>
              </a:p>
              <a:p>
                <a:pPr algn="l"/>
                <a:r>
                  <a:rPr lang="en-US" altLang="en-US" sz="1800" dirty="0">
                    <a:solidFill>
                      <a:srgbClr val="00B050"/>
                    </a:solidFill>
                    <a:latin typeface="Courier" charset="0"/>
                  </a:rPr>
                  <a:t>Price</a:t>
                </a:r>
                <a:r>
                  <a:rPr lang="en-US" altLang="en-US" sz="1800" dirty="0">
                    <a:solidFill>
                      <a:srgbClr val="000000"/>
                    </a:solidFill>
                    <a:latin typeface="Courier" charset="0"/>
                  </a:rPr>
                  <a:t> </a:t>
                </a:r>
                <a:r>
                  <a:rPr lang="en-US" altLang="en-US" sz="1800" dirty="0" err="1">
                    <a:solidFill>
                      <a:srgbClr val="000000"/>
                    </a:solidFill>
                    <a:latin typeface="Courier" charset="0"/>
                  </a:rPr>
                  <a:t>getPrice</a:t>
                </a:r>
                <a:r>
                  <a:rPr lang="en-US" altLang="en-US" sz="1800" dirty="0">
                    <a:solidFill>
                      <a:srgbClr val="000000"/>
                    </a:solidFill>
                    <a:latin typeface="Courier" charset="0"/>
                  </a:rPr>
                  <a:t>(</a:t>
                </a:r>
                <a:r>
                  <a:rPr lang="en-US" altLang="en-US" sz="1800" dirty="0">
                    <a:solidFill>
                      <a:srgbClr val="00B050"/>
                    </a:solidFill>
                    <a:latin typeface="Courier" charset="0"/>
                  </a:rPr>
                  <a:t>Zone</a:t>
                </a:r>
                <a:r>
                  <a:rPr lang="en-US" altLang="en-US" sz="1800" dirty="0">
                    <a:solidFill>
                      <a:srgbClr val="000000"/>
                    </a:solidFill>
                    <a:latin typeface="Courier" charset="0"/>
                  </a:rPr>
                  <a:t>)</a:t>
                </a:r>
              </a:p>
            </p:txBody>
          </p:sp>
          <p:sp>
            <p:nvSpPr>
              <p:cNvPr id="24" name="Rectangle 14"/>
              <p:cNvSpPr>
                <a:spLocks noChangeArrowheads="1"/>
              </p:cNvSpPr>
              <p:nvPr/>
            </p:nvSpPr>
            <p:spPr bwMode="auto">
              <a:xfrm>
                <a:off x="3212" y="1405"/>
                <a:ext cx="2254" cy="28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" name="Rectangle 15"/>
              <p:cNvSpPr>
                <a:spLocks noChangeArrowheads="1"/>
              </p:cNvSpPr>
              <p:nvPr/>
            </p:nvSpPr>
            <p:spPr bwMode="auto">
              <a:xfrm>
                <a:off x="3777" y="1499"/>
                <a:ext cx="11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000000"/>
                    </a:solidFill>
                    <a:latin typeface="Courier" charset="0"/>
                  </a:rPr>
                  <a:t>TarifSchedule</a:t>
                </a:r>
              </a:p>
            </p:txBody>
          </p:sp>
          <p:sp>
            <p:nvSpPr>
              <p:cNvPr id="26" name="Rectangle 16"/>
              <p:cNvSpPr>
                <a:spLocks noChangeArrowheads="1"/>
              </p:cNvSpPr>
              <p:nvPr/>
            </p:nvSpPr>
            <p:spPr bwMode="auto">
              <a:xfrm>
                <a:off x="3214" y="1690"/>
                <a:ext cx="2251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" name="Rectangle 17"/>
              <p:cNvSpPr>
                <a:spLocks noChangeArrowheads="1"/>
              </p:cNvSpPr>
              <p:nvPr/>
            </p:nvSpPr>
            <p:spPr bwMode="auto">
              <a:xfrm>
                <a:off x="3219" y="1858"/>
                <a:ext cx="2251" cy="370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873125" y="1676400"/>
              <a:ext cx="4295775" cy="2222500"/>
              <a:chOff x="550" y="1056"/>
              <a:chExt cx="2706" cy="1400"/>
            </a:xfrm>
          </p:grpSpPr>
          <p:grpSp>
            <p:nvGrpSpPr>
              <p:cNvPr id="13" name="Group 28"/>
              <p:cNvGrpSpPr>
                <a:grpSpLocks/>
              </p:cNvGrpSpPr>
              <p:nvPr/>
            </p:nvGrpSpPr>
            <p:grpSpPr bwMode="auto">
              <a:xfrm>
                <a:off x="550" y="1413"/>
                <a:ext cx="1416" cy="823"/>
                <a:chOff x="550" y="1413"/>
                <a:chExt cx="1416" cy="823"/>
              </a:xfrm>
            </p:grpSpPr>
            <p:sp>
              <p:nvSpPr>
                <p:cNvPr id="17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84" y="1655"/>
                  <a:ext cx="1382" cy="5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l"/>
                  <a:r>
                    <a:rPr lang="en-US" altLang="en-US" sz="1800">
                      <a:solidFill>
                        <a:srgbClr val="000000"/>
                      </a:solidFill>
                      <a:latin typeface="Courier" charset="0"/>
                    </a:rPr>
                    <a:t>zone2price</a:t>
                  </a:r>
                </a:p>
                <a:p>
                  <a:pPr algn="l"/>
                  <a:r>
                    <a:rPr lang="en-US" altLang="en-US" sz="1800">
                      <a:solidFill>
                        <a:srgbClr val="000000"/>
                      </a:solidFill>
                      <a:latin typeface="Courier" charset="0"/>
                    </a:rPr>
                    <a:t>getZones()</a:t>
                  </a:r>
                </a:p>
                <a:p>
                  <a:pPr algn="l"/>
                  <a:r>
                    <a:rPr lang="en-US" altLang="en-US" sz="1800">
                      <a:solidFill>
                        <a:srgbClr val="000000"/>
                      </a:solidFill>
                      <a:latin typeface="Courier" charset="0"/>
                    </a:rPr>
                    <a:t>getPrice()</a:t>
                  </a:r>
                </a:p>
              </p:txBody>
            </p:sp>
            <p:grpSp>
              <p:nvGrpSpPr>
                <p:cNvPr id="18" name="Group 24"/>
                <p:cNvGrpSpPr>
                  <a:grpSpLocks/>
                </p:cNvGrpSpPr>
                <p:nvPr/>
              </p:nvGrpSpPr>
              <p:grpSpPr bwMode="auto">
                <a:xfrm>
                  <a:off x="554" y="1413"/>
                  <a:ext cx="1390" cy="282"/>
                  <a:chOff x="554" y="1413"/>
                  <a:chExt cx="1390" cy="282"/>
                </a:xfrm>
              </p:grpSpPr>
              <p:sp>
                <p:nvSpPr>
                  <p:cNvPr id="21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54" y="1413"/>
                    <a:ext cx="1390" cy="282"/>
                  </a:xfrm>
                  <a:prstGeom prst="rect">
                    <a:avLst/>
                  </a:prstGeom>
                  <a:noFill/>
                  <a:ln w="158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Helvetica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Helvetica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Helvetica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Helvetica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Helvetica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Helvetica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Helvetica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Helvetica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Helvetica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2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687" y="1507"/>
                    <a:ext cx="112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Helvetica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Helvetica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Helvetica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Helvetica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Helvetica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Helvetica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Helvetica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Helvetica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Helvetica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en-US" sz="1800">
                        <a:solidFill>
                          <a:srgbClr val="000000"/>
                        </a:solidFill>
                        <a:latin typeface="Courier" charset="0"/>
                      </a:rPr>
                      <a:t>TarifSchedule</a:t>
                    </a:r>
                  </a:p>
                </p:txBody>
              </p:sp>
            </p:grpSp>
            <p:sp>
              <p:nvSpPr>
                <p:cNvPr id="19" name="Rectangle 9"/>
                <p:cNvSpPr>
                  <a:spLocks noChangeArrowheads="1"/>
                </p:cNvSpPr>
                <p:nvPr/>
              </p:nvSpPr>
              <p:spPr bwMode="auto">
                <a:xfrm>
                  <a:off x="550" y="1698"/>
                  <a:ext cx="1394" cy="162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0" name="Rectangle 10"/>
                <p:cNvSpPr>
                  <a:spLocks noChangeArrowheads="1"/>
                </p:cNvSpPr>
                <p:nvPr/>
              </p:nvSpPr>
              <p:spPr bwMode="auto">
                <a:xfrm>
                  <a:off x="553" y="1866"/>
                  <a:ext cx="1393" cy="370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4" name="AutoShape 19"/>
              <p:cNvSpPr>
                <a:spLocks noChangeArrowheads="1"/>
              </p:cNvSpPr>
              <p:nvPr/>
            </p:nvSpPr>
            <p:spPr bwMode="auto">
              <a:xfrm>
                <a:off x="2312" y="1056"/>
                <a:ext cx="784" cy="384"/>
              </a:xfrm>
              <a:prstGeom prst="wedgeRoundRectCallout">
                <a:avLst>
                  <a:gd name="adj1" fmla="val -91329"/>
                  <a:gd name="adj2" fmla="val 86718"/>
                  <a:gd name="adj3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b="0"/>
                  <a:t>Name</a:t>
                </a:r>
              </a:p>
            </p:txBody>
          </p:sp>
          <p:sp>
            <p:nvSpPr>
              <p:cNvPr id="15" name="AutoShape 20"/>
              <p:cNvSpPr>
                <a:spLocks noChangeArrowheads="1"/>
              </p:cNvSpPr>
              <p:nvPr/>
            </p:nvSpPr>
            <p:spPr bwMode="auto">
              <a:xfrm>
                <a:off x="2168" y="1568"/>
                <a:ext cx="1064" cy="384"/>
              </a:xfrm>
              <a:prstGeom prst="wedgeRoundRectCallout">
                <a:avLst>
                  <a:gd name="adj1" fmla="val -68421"/>
                  <a:gd name="adj2" fmla="val 9634"/>
                  <a:gd name="adj3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b="0"/>
                  <a:t>Attributes</a:t>
                </a:r>
              </a:p>
            </p:txBody>
          </p:sp>
          <p:sp>
            <p:nvSpPr>
              <p:cNvPr id="16" name="AutoShape 21"/>
              <p:cNvSpPr>
                <a:spLocks noChangeArrowheads="1"/>
              </p:cNvSpPr>
              <p:nvPr/>
            </p:nvSpPr>
            <p:spPr bwMode="auto">
              <a:xfrm>
                <a:off x="2192" y="2072"/>
                <a:ext cx="1064" cy="384"/>
              </a:xfrm>
              <a:prstGeom prst="wedgeRoundRectCallout">
                <a:avLst>
                  <a:gd name="adj1" fmla="val -72931"/>
                  <a:gd name="adj2" fmla="val -59116"/>
                  <a:gd name="adj3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b="0"/>
                  <a:t>Operations</a:t>
                </a:r>
              </a:p>
            </p:txBody>
          </p:sp>
        </p:grpSp>
        <p:sp>
          <p:nvSpPr>
            <p:cNvPr id="8" name="AutoShape 23"/>
            <p:cNvSpPr>
              <a:spLocks noChangeArrowheads="1"/>
            </p:cNvSpPr>
            <p:nvPr/>
          </p:nvSpPr>
          <p:spPr bwMode="auto">
            <a:xfrm>
              <a:off x="6210300" y="2451100"/>
              <a:ext cx="1689100" cy="609600"/>
            </a:xfrm>
            <a:prstGeom prst="wedgeRoundRectCallout">
              <a:avLst>
                <a:gd name="adj1" fmla="val -74435"/>
                <a:gd name="adj2" fmla="val -94532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0"/>
                <a:t>Signature</a:t>
              </a:r>
            </a:p>
          </p:txBody>
        </p:sp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6315075" y="3309938"/>
              <a:ext cx="2206625" cy="447675"/>
              <a:chOff x="554" y="1413"/>
              <a:chExt cx="1390" cy="282"/>
            </a:xfrm>
          </p:grpSpPr>
          <p:sp>
            <p:nvSpPr>
              <p:cNvPr id="11" name="Rectangle 26"/>
              <p:cNvSpPr>
                <a:spLocks noChangeArrowheads="1"/>
              </p:cNvSpPr>
              <p:nvPr/>
            </p:nvSpPr>
            <p:spPr bwMode="auto">
              <a:xfrm>
                <a:off x="554" y="1413"/>
                <a:ext cx="1390" cy="28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" name="Rectangle 27"/>
              <p:cNvSpPr>
                <a:spLocks noChangeArrowheads="1"/>
              </p:cNvSpPr>
              <p:nvPr/>
            </p:nvSpPr>
            <p:spPr bwMode="auto">
              <a:xfrm>
                <a:off x="687" y="1507"/>
                <a:ext cx="11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000000"/>
                    </a:solidFill>
                    <a:latin typeface="Courier" charset="0"/>
                  </a:rPr>
                  <a:t>TarifSchedule</a:t>
                </a:r>
              </a:p>
            </p:txBody>
          </p:sp>
        </p:grpSp>
        <p:sp>
          <p:nvSpPr>
            <p:cNvPr id="10" name="AutoShape 31"/>
            <p:cNvSpPr>
              <a:spLocks noChangeArrowheads="1"/>
            </p:cNvSpPr>
            <p:nvPr/>
          </p:nvSpPr>
          <p:spPr bwMode="auto">
            <a:xfrm>
              <a:off x="3060700" y="403225"/>
              <a:ext cx="1689100" cy="609600"/>
            </a:xfrm>
            <a:prstGeom prst="wedgeRoundRectCallout">
              <a:avLst>
                <a:gd name="adj1" fmla="val 84023"/>
                <a:gd name="adj2" fmla="val 126301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0"/>
                <a:t>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640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Interactions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Bidirectional association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Unidirectional association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95" y="200924"/>
            <a:ext cx="1666875" cy="2657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049" y="3076573"/>
            <a:ext cx="6562725" cy="1733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27" y="5013325"/>
            <a:ext cx="5715000" cy="175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39" y="5522918"/>
            <a:ext cx="4167424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1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486400"/>
          </a:xfrm>
        </p:spPr>
        <p:txBody>
          <a:bodyPr>
            <a:normAutofit/>
          </a:bodyPr>
          <a:lstStyle/>
          <a:p>
            <a:r>
              <a:rPr lang="en-US" dirty="0"/>
              <a:t>Basic aggregation</a:t>
            </a:r>
          </a:p>
          <a:p>
            <a:endParaRPr lang="en-US" dirty="0"/>
          </a:p>
          <a:p>
            <a:r>
              <a:rPr lang="en-US" dirty="0"/>
              <a:t>Composition aggregation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Reflexive associations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22135"/>
            <a:ext cx="5539596" cy="9327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974" y="3038096"/>
            <a:ext cx="5539596" cy="7635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974" y="4220146"/>
            <a:ext cx="2983252" cy="17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0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r>
              <a:rPr lang="en-US" dirty="0"/>
              <a:t>The association between the Flight class and the </a:t>
            </a:r>
            <a:r>
              <a:rPr lang="en-US" dirty="0" err="1"/>
              <a:t>FrequentFlyer</a:t>
            </a:r>
            <a:r>
              <a:rPr lang="en-US" dirty="0"/>
              <a:t> class results in an association class called </a:t>
            </a:r>
            <a:r>
              <a:rPr lang="en-US" dirty="0" err="1"/>
              <a:t>MileageCredit</a:t>
            </a:r>
            <a:r>
              <a:rPr lang="en-US" dirty="0"/>
              <a:t>. </a:t>
            </a:r>
          </a:p>
          <a:p>
            <a:r>
              <a:rPr lang="en-US" dirty="0"/>
              <a:t>This means that when an instance of a Flight class is associated with an instance of a </a:t>
            </a:r>
            <a:r>
              <a:rPr lang="en-US" dirty="0" err="1"/>
              <a:t>FrequentFlyer</a:t>
            </a:r>
            <a:r>
              <a:rPr lang="en-US" dirty="0"/>
              <a:t> class, there will also be an instance of a </a:t>
            </a:r>
            <a:r>
              <a:rPr lang="en-US" dirty="0" err="1"/>
              <a:t>MileageCredit</a:t>
            </a:r>
            <a:r>
              <a:rPr lang="en-US" dirty="0"/>
              <a:t> class.</a:t>
            </a:r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76400"/>
            <a:ext cx="55245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8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2.5 Diagrams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3" y="1371600"/>
            <a:ext cx="4322618" cy="4876800"/>
          </a:xfrm>
        </p:spPr>
        <p:txBody>
          <a:bodyPr/>
          <a:lstStyle/>
          <a:p>
            <a:r>
              <a:rPr lang="en-US" dirty="0"/>
              <a:t>Note, items in blue are not part of official taxonomy of UML 2.5 diagrams.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07377"/>
            <a:ext cx="5611091" cy="56189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57800" y="2057400"/>
            <a:ext cx="1371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21087" y="2121775"/>
            <a:ext cx="1371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21087" y="2885695"/>
            <a:ext cx="1371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67864" y="4800600"/>
            <a:ext cx="1371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67864" y="5660368"/>
            <a:ext cx="1371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3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diagram for a hotel management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43790"/>
            <a:ext cx="6331778" cy="455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3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diagram for an ATM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901733"/>
            <a:ext cx="5486400" cy="482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Process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133016"/>
            <a:ext cx="5257800" cy="392107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019964" y="4267200"/>
            <a:ext cx="25908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2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486400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Activity diagrams, along with use case and state machine diagrams, are considered behavior diagrams because they describe what must happen in the system being modeled.</a:t>
            </a:r>
          </a:p>
          <a:p>
            <a:pPr>
              <a:spcAft>
                <a:spcPts val="0"/>
              </a:spcAft>
            </a:pPr>
            <a:r>
              <a:rPr lang="en-US" b="1" dirty="0"/>
              <a:t>Benefits of activity diagrams</a:t>
            </a:r>
          </a:p>
          <a:p>
            <a:pPr lvl="1">
              <a:spcAft>
                <a:spcPts val="0"/>
              </a:spcAft>
            </a:pPr>
            <a:r>
              <a:rPr lang="en-US" dirty="0"/>
              <a:t>Activity diagrams present a number of benefits to users. Consider creating an activity diagram to:</a:t>
            </a:r>
          </a:p>
          <a:p>
            <a:pPr lvl="1">
              <a:spcAft>
                <a:spcPts val="0"/>
              </a:spcAft>
            </a:pPr>
            <a:r>
              <a:rPr lang="en-US" dirty="0"/>
              <a:t>Demonstrate the logic of an algorithm.</a:t>
            </a:r>
          </a:p>
          <a:p>
            <a:pPr lvl="1">
              <a:spcAft>
                <a:spcPts val="0"/>
              </a:spcAft>
            </a:pPr>
            <a:r>
              <a:rPr lang="en-US" dirty="0"/>
              <a:t>Describe the steps performed in a UML use case.</a:t>
            </a:r>
          </a:p>
          <a:p>
            <a:pPr lvl="1">
              <a:spcAft>
                <a:spcPts val="0"/>
              </a:spcAft>
            </a:pPr>
            <a:r>
              <a:rPr lang="en-US" dirty="0"/>
              <a:t>Illustrate a business process or workflow between users and the system.</a:t>
            </a:r>
          </a:p>
          <a:p>
            <a:pPr lvl="1">
              <a:spcAft>
                <a:spcPts val="0"/>
              </a:spcAft>
            </a:pPr>
            <a:r>
              <a:rPr lang="en-US" dirty="0"/>
              <a:t>Simplify and improve any process by clarifying complicated use cases.</a:t>
            </a:r>
          </a:p>
          <a:p>
            <a:pPr lvl="1">
              <a:spcAft>
                <a:spcPts val="0"/>
              </a:spcAft>
            </a:pPr>
            <a:r>
              <a:rPr lang="en-US" dirty="0"/>
              <a:t>Model software architecture elements, such as method, function, and 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6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76200"/>
            <a:ext cx="10723418" cy="1142998"/>
          </a:xfrm>
        </p:spPr>
        <p:txBody>
          <a:bodyPr>
            <a:normAutofit/>
          </a:bodyPr>
          <a:lstStyle/>
          <a:p>
            <a:r>
              <a:rPr lang="en-US" dirty="0"/>
              <a:t>Basic components of an activity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node is an activity node used to coordinate the flows between other nodes. It includes: </a:t>
            </a:r>
          </a:p>
          <a:p>
            <a:pPr lvl="1"/>
            <a:r>
              <a:rPr lang="en-US" dirty="0"/>
              <a:t>initial node</a:t>
            </a:r>
          </a:p>
          <a:p>
            <a:pPr lvl="1"/>
            <a:r>
              <a:rPr lang="en-US" dirty="0"/>
              <a:t>flow final node</a:t>
            </a:r>
          </a:p>
          <a:p>
            <a:pPr lvl="1"/>
            <a:r>
              <a:rPr lang="en-US" dirty="0"/>
              <a:t>activity final node</a:t>
            </a:r>
          </a:p>
          <a:p>
            <a:pPr lvl="1"/>
            <a:r>
              <a:rPr lang="en-US" dirty="0"/>
              <a:t>decision node</a:t>
            </a:r>
          </a:p>
          <a:p>
            <a:pPr lvl="1"/>
            <a:r>
              <a:rPr lang="en-US" dirty="0"/>
              <a:t>merge node</a:t>
            </a:r>
          </a:p>
          <a:p>
            <a:pPr lvl="1"/>
            <a:r>
              <a:rPr lang="en-US" dirty="0"/>
              <a:t>fork node</a:t>
            </a:r>
          </a:p>
          <a:p>
            <a:pPr lvl="1"/>
            <a:r>
              <a:rPr lang="en-US" dirty="0"/>
              <a:t>join node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99" y="3969404"/>
            <a:ext cx="7989885" cy="275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7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3" y="1371600"/>
            <a:ext cx="6741584" cy="4876800"/>
          </a:xfrm>
        </p:spPr>
        <p:txBody>
          <a:bodyPr>
            <a:normAutofit/>
          </a:bodyPr>
          <a:lstStyle/>
          <a:p>
            <a:r>
              <a:rPr lang="en-US" dirty="0"/>
              <a:t>Decision node with two outgoing edges with guards. </a:t>
            </a:r>
          </a:p>
          <a:p>
            <a:endParaRPr lang="en-US" dirty="0"/>
          </a:p>
          <a:p>
            <a:r>
              <a:rPr lang="en-US" dirty="0"/>
              <a:t>Decision node with three outgoing edges and [else] guard.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Decision node with decision input behavior.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106" y="1466111"/>
            <a:ext cx="2263227" cy="1445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360" y="2980473"/>
            <a:ext cx="2245974" cy="15628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360" y="4612622"/>
            <a:ext cx="2245974" cy="159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activity diagram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53" y="457200"/>
            <a:ext cx="4814847" cy="590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of UML activity diagram for online shopping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15553"/>
            <a:ext cx="8001000" cy="48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9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of business flow activity to process purchase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8" y="1943100"/>
            <a:ext cx="99715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3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Deployment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133016"/>
            <a:ext cx="5257800" cy="392107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600700" y="2667000"/>
            <a:ext cx="25908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7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Nonproprietary standard for modeling systems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Current Version: UML 2.5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Information at the OMG portal http://www.uml.org/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Commercial tools: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 Rational (IBM),Together (Borland), Visual Architect (Visual Paradigm), </a:t>
            </a:r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Enterprise Architect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Sparx</a:t>
            </a:r>
            <a:r>
              <a:rPr lang="en-US" altLang="en-US" dirty="0">
                <a:ea typeface="ＭＳ Ｐゴシック" panose="020B0600070205080204" pitchFamily="34" charset="-128"/>
              </a:rPr>
              <a:t> Systems)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Open Source tools http://www.sourceforge.net/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4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component diagram's main purpose is to show the structural relationships between the components of a system.</a:t>
            </a:r>
          </a:p>
          <a:p>
            <a:r>
              <a:rPr lang="en-US" dirty="0"/>
              <a:t>In UML 2, components are considered autonomous, encapsulated units within a system or subsystem that provide one or more interfaces.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0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/>
              <a:t>UML component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altLang="en-US" dirty="0">
                <a:latin typeface="+mj-lt"/>
              </a:rPr>
              <a:t>UML component diagrams describe software components and their dependencies to each others</a:t>
            </a:r>
          </a:p>
          <a:p>
            <a:pPr lvl="1">
              <a:lnSpc>
                <a:spcPct val="90000"/>
              </a:lnSpc>
            </a:pPr>
            <a:r>
              <a:rPr lang="it-IT" altLang="en-US" dirty="0">
                <a:latin typeface="+mj-lt"/>
              </a:rPr>
              <a:t>A component is an </a:t>
            </a:r>
            <a:r>
              <a:rPr lang="it-IT" altLang="en-US" b="1" dirty="0">
                <a:latin typeface="+mj-lt"/>
              </a:rPr>
              <a:t>autonomous</a:t>
            </a:r>
            <a:r>
              <a:rPr lang="it-IT" altLang="en-US" dirty="0">
                <a:latin typeface="+mj-lt"/>
              </a:rPr>
              <a:t> unit within a system</a:t>
            </a:r>
          </a:p>
          <a:p>
            <a:pPr lvl="1">
              <a:lnSpc>
                <a:spcPct val="90000"/>
              </a:lnSpc>
            </a:pPr>
            <a:r>
              <a:rPr lang="it-IT" altLang="en-US" dirty="0">
                <a:latin typeface="+mj-lt"/>
              </a:rPr>
              <a:t>The components can be used to define software systems of arbitrary size and complexity</a:t>
            </a:r>
          </a:p>
          <a:p>
            <a:pPr lvl="1">
              <a:lnSpc>
                <a:spcPct val="90000"/>
              </a:lnSpc>
            </a:pPr>
            <a:r>
              <a:rPr lang="it-IT" altLang="en-US" dirty="0">
                <a:latin typeface="+mj-lt"/>
              </a:rPr>
              <a:t>UML component diagrams enable to model the high-level software components, and the interfaces to those components</a:t>
            </a:r>
          </a:p>
          <a:p>
            <a:pPr lvl="1">
              <a:lnSpc>
                <a:spcPct val="90000"/>
              </a:lnSpc>
            </a:pPr>
            <a:r>
              <a:rPr lang="it-IT" altLang="en-US" dirty="0">
                <a:latin typeface="+mj-lt"/>
              </a:rPr>
              <a:t>Important for component-based development (CBD)</a:t>
            </a:r>
          </a:p>
          <a:p>
            <a:pPr lvl="1">
              <a:lnSpc>
                <a:spcPct val="90000"/>
              </a:lnSpc>
            </a:pPr>
            <a:r>
              <a:rPr lang="it-IT" altLang="en-US" dirty="0">
                <a:latin typeface="+mj-lt"/>
              </a:rPr>
              <a:t>Component and subsystems can be flexibly REUSED and REPLACED</a:t>
            </a:r>
          </a:p>
          <a:p>
            <a:pPr lvl="1">
              <a:lnSpc>
                <a:spcPct val="90000"/>
              </a:lnSpc>
            </a:pPr>
            <a:r>
              <a:rPr lang="it-IT" altLang="en-US" dirty="0">
                <a:latin typeface="+mj-lt"/>
              </a:rPr>
              <a:t>A dependency exists between two elements if changes to the definition of one element may cause changes to the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9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/>
              <a:t>UML component diagrams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altLang="en-US" dirty="0">
                <a:latin typeface="+mj-lt"/>
              </a:rPr>
              <a:t>Modular unit with well-defined interfaces that is replaceable within its environment</a:t>
            </a:r>
          </a:p>
          <a:p>
            <a:r>
              <a:rPr lang="it-IT" altLang="en-US" b="1" dirty="0">
                <a:latin typeface="+mj-lt"/>
              </a:rPr>
              <a:t>Autonomous</a:t>
            </a:r>
            <a:r>
              <a:rPr lang="it-IT" altLang="en-US" dirty="0">
                <a:latin typeface="+mj-lt"/>
              </a:rPr>
              <a:t> unit within a system </a:t>
            </a:r>
          </a:p>
          <a:p>
            <a:pPr lvl="1"/>
            <a:r>
              <a:rPr lang="it-IT" altLang="en-US" dirty="0">
                <a:latin typeface="+mj-lt"/>
              </a:rPr>
              <a:t>Has one or more provided and required interfaces</a:t>
            </a:r>
          </a:p>
          <a:p>
            <a:pPr lvl="1"/>
            <a:r>
              <a:rPr lang="it-IT" altLang="en-US" dirty="0">
                <a:latin typeface="+mj-lt"/>
              </a:rPr>
              <a:t>Its internals are hidden and inaccessible</a:t>
            </a:r>
          </a:p>
          <a:p>
            <a:pPr lvl="1"/>
            <a:r>
              <a:rPr lang="it-IT" altLang="en-US" dirty="0">
                <a:latin typeface="+mj-lt"/>
              </a:rPr>
              <a:t>A component is encapsulated</a:t>
            </a:r>
          </a:p>
          <a:p>
            <a:pPr lvl="1"/>
            <a:r>
              <a:rPr lang="it-IT" altLang="en-US" dirty="0">
                <a:latin typeface="+mj-lt"/>
              </a:rPr>
              <a:t>Its dependencies are designed such that it can be treated as independently as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0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view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altLang="en-US" dirty="0">
                <a:latin typeface="+mj-lt"/>
              </a:rPr>
              <a:t>A component is shown as a rectangle with </a:t>
            </a:r>
          </a:p>
          <a:p>
            <a:pPr lvl="1"/>
            <a:r>
              <a:rPr lang="it-IT" altLang="en-US" dirty="0">
                <a:latin typeface="+mj-lt"/>
              </a:rPr>
              <a:t>A keyword &lt;&lt;component&gt;&gt;</a:t>
            </a:r>
          </a:p>
          <a:p>
            <a:pPr lvl="1"/>
            <a:r>
              <a:rPr lang="it-IT" altLang="en-US" dirty="0">
                <a:latin typeface="+mj-lt"/>
              </a:rPr>
              <a:t>Optionally, in the right hand corner a component icon can be displayed</a:t>
            </a:r>
          </a:p>
          <a:p>
            <a:pPr lvl="2"/>
            <a:r>
              <a:rPr lang="it-IT" altLang="en-US" dirty="0">
                <a:latin typeface="+mj-lt"/>
              </a:rPr>
              <a:t>A component icon  is a rectangle with two smaller rectangles jutting out from the left-hand side</a:t>
            </a:r>
          </a:p>
          <a:p>
            <a:pPr lvl="2"/>
            <a:r>
              <a:rPr lang="it-IT" altLang="en-US" dirty="0">
                <a:latin typeface="+mj-lt"/>
              </a:rPr>
              <a:t>This symbol is a visual stereotype</a:t>
            </a:r>
          </a:p>
          <a:p>
            <a:pPr lvl="1"/>
            <a:r>
              <a:rPr lang="it-IT" altLang="en-US" dirty="0">
                <a:latin typeface="+mj-lt"/>
              </a:rPr>
              <a:t>The component name</a:t>
            </a:r>
          </a:p>
          <a:p>
            <a:r>
              <a:rPr lang="it-IT" altLang="en-US" dirty="0">
                <a:latin typeface="+mj-lt"/>
              </a:rPr>
              <a:t>Components can be labelled with a stereotype</a:t>
            </a:r>
          </a:p>
          <a:p>
            <a:pPr>
              <a:buNone/>
            </a:pPr>
            <a:r>
              <a:rPr lang="it-IT" altLang="en-US" dirty="0">
                <a:latin typeface="+mj-lt"/>
              </a:rPr>
              <a:t>	there are a number of standard stereotypes     ex: &lt;&lt;entity&gt;&gt;, &lt;&lt;subsystem&gt;&gt;</a:t>
            </a:r>
          </a:p>
          <a:p>
            <a:r>
              <a:rPr lang="en-US" dirty="0">
                <a:latin typeface="+mj-lt"/>
              </a:rPr>
              <a:t>The different ways to draw a component's name compartment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824" y="6359477"/>
            <a:ext cx="4505954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4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view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2646218" cy="4876800"/>
          </a:xfrm>
        </p:spPr>
        <p:txBody>
          <a:bodyPr/>
          <a:lstStyle/>
          <a:p>
            <a:r>
              <a:rPr lang="en-US" dirty="0"/>
              <a:t>Standard UML component stereotypes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066801"/>
            <a:ext cx="7693983" cy="565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view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34987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+mj-lt"/>
              </a:rPr>
              <a:t>A component can have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+mj-lt"/>
              </a:rPr>
              <a:t>Interfaces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dirty="0">
                <a:latin typeface="+mj-lt"/>
              </a:rPr>
              <a:t>An interface represents a declaration of a set of operations and obligations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+mj-lt"/>
              </a:rPr>
              <a:t>Usage dependencies</a:t>
            </a:r>
          </a:p>
          <a:p>
            <a:pPr lvl="2">
              <a:lnSpc>
                <a:spcPct val="90000"/>
              </a:lnSpc>
              <a:buNone/>
            </a:pPr>
            <a:r>
              <a:rPr lang="it-IT" altLang="en-US" dirty="0">
                <a:latin typeface="+mj-lt"/>
              </a:rPr>
              <a:t>A usage dependency is relationship which one element requires another element for its full implementation</a:t>
            </a:r>
            <a:endParaRPr lang="en-US" altLang="en-US" dirty="0"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+mj-lt"/>
              </a:rPr>
              <a:t>Ports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dirty="0">
                <a:latin typeface="+mj-lt"/>
              </a:rPr>
              <a:t>Port represents an interaction point between  a component and its environment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+mj-lt"/>
              </a:rPr>
              <a:t>Connectors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+mj-lt"/>
              </a:rPr>
              <a:t>Connect two components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+mj-lt"/>
              </a:rPr>
              <a:t>Connect the external contract of a component to the internal 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9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en-US" dirty="0">
                <a:latin typeface="+mj-lt"/>
              </a:rPr>
              <a:t>A component defines its behaviour in terms of provided and required interfaces </a:t>
            </a:r>
          </a:p>
          <a:p>
            <a:r>
              <a:rPr lang="it-IT" altLang="en-US" dirty="0">
                <a:latin typeface="+mj-lt"/>
              </a:rPr>
              <a:t>An interface </a:t>
            </a:r>
          </a:p>
          <a:p>
            <a:pPr lvl="1"/>
            <a:r>
              <a:rPr lang="it-IT" altLang="en-US" dirty="0">
                <a:latin typeface="+mj-lt"/>
              </a:rPr>
              <a:t>Is the definition of a collection of one or more operations</a:t>
            </a:r>
          </a:p>
          <a:p>
            <a:pPr lvl="1"/>
            <a:r>
              <a:rPr lang="it-IT" altLang="en-US" dirty="0">
                <a:latin typeface="+mj-lt"/>
              </a:rPr>
              <a:t>Provides only the operations but not the implementation</a:t>
            </a:r>
          </a:p>
          <a:p>
            <a:pPr lvl="1"/>
            <a:r>
              <a:rPr lang="it-IT" altLang="en-US" dirty="0">
                <a:latin typeface="+mj-lt"/>
              </a:rPr>
              <a:t>Implementation is normally provided by a class/ component</a:t>
            </a:r>
          </a:p>
          <a:p>
            <a:pPr lvl="1"/>
            <a:r>
              <a:rPr lang="it-IT" altLang="en-US" dirty="0">
                <a:latin typeface="+mj-lt"/>
              </a:rPr>
              <a:t>In complex systems, the physical implementation is provided by a group of classes rather than a single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3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/>
              <a:t>Interface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en-US" dirty="0">
                <a:latin typeface="+mj-lt"/>
              </a:rPr>
              <a:t>May be shown using a rectangle symbol with a keyword &lt;&lt;interface&gt;&gt; preceding the name</a:t>
            </a:r>
          </a:p>
          <a:p>
            <a:r>
              <a:rPr lang="it-IT" altLang="en-US" dirty="0">
                <a:latin typeface="+mj-lt"/>
              </a:rPr>
              <a:t>For displaying the full signature, the interface rectangle can be expanded to show details</a:t>
            </a:r>
            <a:endParaRPr lang="en-US" altLang="en-US" dirty="0">
              <a:latin typeface="+mj-lt"/>
            </a:endParaRPr>
          </a:p>
          <a:p>
            <a:r>
              <a:rPr lang="it-IT" altLang="en-US" dirty="0">
                <a:latin typeface="+mj-lt"/>
              </a:rPr>
              <a:t>Can be</a:t>
            </a:r>
          </a:p>
          <a:p>
            <a:pPr lvl="1"/>
            <a:r>
              <a:rPr lang="en-US" altLang="en-US" dirty="0">
                <a:latin typeface="+mj-lt"/>
              </a:rPr>
              <a:t>Provided</a:t>
            </a:r>
          </a:p>
          <a:p>
            <a:pPr lvl="1"/>
            <a:r>
              <a:rPr lang="en-US" altLang="en-US" dirty="0">
                <a:latin typeface="+mj-lt"/>
              </a:rPr>
              <a:t>Required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5" name="Picture 4" descr="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9" y="3174684"/>
            <a:ext cx="2189297" cy="143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nterfac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174684"/>
            <a:ext cx="2438400" cy="213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85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/>
              <a:t>Interface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altLang="en-US" dirty="0">
                <a:latin typeface="+mj-lt"/>
              </a:rPr>
              <a:t>A provided interface </a:t>
            </a:r>
          </a:p>
          <a:p>
            <a:pPr lvl="1"/>
            <a:r>
              <a:rPr lang="it-IT" altLang="en-US" dirty="0">
                <a:latin typeface="+mj-lt"/>
              </a:rPr>
              <a:t>Characterize services that the component offers to its environment</a:t>
            </a:r>
          </a:p>
          <a:p>
            <a:pPr lvl="1"/>
            <a:r>
              <a:rPr lang="it-IT" altLang="en-US" dirty="0">
                <a:latin typeface="+mj-lt"/>
              </a:rPr>
              <a:t>Is modeled using a ball, labelled with the name, attached by a solid line to the component</a:t>
            </a:r>
          </a:p>
          <a:p>
            <a:r>
              <a:rPr lang="it-IT" altLang="en-US" dirty="0">
                <a:latin typeface="+mj-lt"/>
              </a:rPr>
              <a:t>A required interface </a:t>
            </a:r>
          </a:p>
          <a:p>
            <a:pPr lvl="1"/>
            <a:r>
              <a:rPr lang="it-IT" altLang="en-US" dirty="0">
                <a:latin typeface="+mj-lt"/>
              </a:rPr>
              <a:t>Characterize services that the component expects from its environment</a:t>
            </a:r>
          </a:p>
          <a:p>
            <a:pPr lvl="1">
              <a:lnSpc>
                <a:spcPct val="90000"/>
              </a:lnSpc>
            </a:pPr>
            <a:r>
              <a:rPr lang="it-IT" altLang="en-US" dirty="0">
                <a:latin typeface="+mj-lt"/>
              </a:rPr>
              <a:t>Is modeled using a socket, labelled with the name, attached by a solid line to the component</a:t>
            </a:r>
          </a:p>
          <a:p>
            <a:pPr lvl="1">
              <a:lnSpc>
                <a:spcPct val="90000"/>
              </a:lnSpc>
            </a:pPr>
            <a:r>
              <a:rPr lang="it-IT" altLang="en-US" dirty="0">
                <a:latin typeface="+mj-lt"/>
              </a:rPr>
              <a:t>In UML 1.x were modeled using a dashed arrow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2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/>
              <a:t>Interface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altLang="en-US" dirty="0">
                <a:latin typeface="+mj-lt"/>
              </a:rPr>
              <a:t>Where two components/classes provide and require the same interface, these two notations may be combined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it-IT" altLang="en-US" dirty="0">
                <a:latin typeface="+mj-lt"/>
              </a:rPr>
              <a:t>The ball-and-socket notation hint at that interface in question serves to mediate interactions between the two components</a:t>
            </a:r>
          </a:p>
          <a:p>
            <a:r>
              <a:rPr lang="it-IT" altLang="en-US" dirty="0">
                <a:latin typeface="+mj-lt"/>
              </a:rPr>
              <a:t>If an interface is shown using the rectangle symbol, we can use an alternative notation, using dependency arrows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5" name="Picture 28" descr="11b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4" y="2286000"/>
            <a:ext cx="4321175" cy="84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1" descr="intA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349877"/>
            <a:ext cx="6207125" cy="105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31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View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4+1 view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905000"/>
            <a:ext cx="5620534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9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/>
              <a:t>Interface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486400"/>
          </a:xfrm>
        </p:spPr>
        <p:txBody>
          <a:bodyPr>
            <a:normAutofit/>
          </a:bodyPr>
          <a:lstStyle/>
          <a:p>
            <a:r>
              <a:rPr lang="it-IT" altLang="en-US" dirty="0">
                <a:latin typeface="+mj-lt"/>
              </a:rPr>
              <a:t>In a system context where there are multiple components that require or provide  a particular interface, a notation abstraction can be used that combines by joining the interfaces</a:t>
            </a:r>
          </a:p>
          <a:p>
            <a:pPr>
              <a:buClr>
                <a:srgbClr val="FFFF99"/>
              </a:buClr>
              <a:buNone/>
            </a:pPr>
            <a:endParaRPr lang="it-IT" altLang="en-US" dirty="0">
              <a:latin typeface="+mj-lt"/>
            </a:endParaRPr>
          </a:p>
          <a:p>
            <a:pPr>
              <a:buClr>
                <a:srgbClr val="FFFF99"/>
              </a:buClr>
              <a:buNone/>
            </a:pPr>
            <a:endParaRPr lang="it-IT" altLang="en-US" dirty="0">
              <a:latin typeface="+mj-lt"/>
            </a:endParaRPr>
          </a:p>
          <a:p>
            <a:pPr>
              <a:spcAft>
                <a:spcPts val="0"/>
              </a:spcAft>
            </a:pPr>
            <a:endParaRPr lang="it-IT" altLang="en-US" dirty="0">
              <a:latin typeface="+mj-lt"/>
            </a:endParaRPr>
          </a:p>
          <a:p>
            <a:pPr>
              <a:spcAft>
                <a:spcPts val="0"/>
              </a:spcAft>
            </a:pPr>
            <a:endParaRPr lang="it-IT" altLang="en-US" dirty="0">
              <a:latin typeface="+mj-lt"/>
            </a:endParaRPr>
          </a:p>
          <a:p>
            <a:pPr>
              <a:spcAft>
                <a:spcPts val="0"/>
              </a:spcAft>
            </a:pPr>
            <a:r>
              <a:rPr lang="it-IT" altLang="en-US" dirty="0">
                <a:latin typeface="+mj-lt"/>
              </a:rPr>
              <a:t>A component </a:t>
            </a:r>
          </a:p>
          <a:p>
            <a:pPr lvl="1">
              <a:spcAft>
                <a:spcPts val="0"/>
              </a:spcAft>
            </a:pPr>
            <a:r>
              <a:rPr lang="it-IT" altLang="en-US" dirty="0">
                <a:latin typeface="+mj-lt"/>
              </a:rPr>
              <a:t>Specifies a CONTRACT of the services that it provides to its clients and that it requires from others components in terms of its provided and required interfaces</a:t>
            </a:r>
          </a:p>
          <a:p>
            <a:pPr lvl="1">
              <a:spcAft>
                <a:spcPts val="0"/>
              </a:spcAft>
            </a:pPr>
            <a:r>
              <a:rPr lang="it-IT" altLang="en-US" dirty="0">
                <a:latin typeface="+mj-lt"/>
              </a:rPr>
              <a:t>Can be replaced</a:t>
            </a:r>
          </a:p>
          <a:p>
            <a:pPr lvl="1">
              <a:spcAft>
                <a:spcPts val="0"/>
              </a:spcAft>
            </a:pPr>
            <a:r>
              <a:rPr lang="it-IT" altLang="en-US" dirty="0">
                <a:latin typeface="+mj-lt"/>
              </a:rPr>
              <a:t>The system can be extended</a:t>
            </a:r>
          </a:p>
          <a:p>
            <a:endParaRPr lang="it-IT" alt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7" name="Picture 6" descr="dinBi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5200" y="2667000"/>
            <a:ext cx="3527425" cy="16557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890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altLang="en-US" dirty="0">
                <a:latin typeface="+mj-lt"/>
              </a:rPr>
              <a:t>Components can be connected by usage dependencies</a:t>
            </a:r>
          </a:p>
          <a:p>
            <a:pPr>
              <a:lnSpc>
                <a:spcPct val="90000"/>
              </a:lnSpc>
            </a:pPr>
            <a:endParaRPr lang="it-IT" altLang="en-US" dirty="0">
              <a:latin typeface="+mj-lt"/>
            </a:endParaRPr>
          </a:p>
          <a:p>
            <a:pPr>
              <a:lnSpc>
                <a:spcPct val="90000"/>
              </a:lnSpc>
            </a:pPr>
            <a:endParaRPr lang="it-IT" alt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it-IT" altLang="en-US" dirty="0">
                <a:latin typeface="+mj-lt"/>
              </a:rPr>
              <a:t>Usage Dependency </a:t>
            </a:r>
          </a:p>
          <a:p>
            <a:pPr lvl="1">
              <a:lnSpc>
                <a:spcPct val="90000"/>
              </a:lnSpc>
            </a:pPr>
            <a:r>
              <a:rPr lang="it-IT" altLang="en-US" dirty="0">
                <a:latin typeface="+mj-lt"/>
              </a:rPr>
              <a:t>A usage dependency is relationship which one element requires another element for its full implementation</a:t>
            </a:r>
          </a:p>
          <a:p>
            <a:pPr lvl="1">
              <a:lnSpc>
                <a:spcPct val="90000"/>
              </a:lnSpc>
            </a:pPr>
            <a:r>
              <a:rPr lang="it-IT" altLang="en-US" dirty="0">
                <a:latin typeface="+mj-lt"/>
              </a:rPr>
              <a:t>Is a dependency in which the client requires the presence of the supplier</a:t>
            </a:r>
          </a:p>
          <a:p>
            <a:pPr lvl="1">
              <a:lnSpc>
                <a:spcPct val="90000"/>
              </a:lnSpc>
            </a:pPr>
            <a:r>
              <a:rPr lang="it-IT" altLang="en-US" dirty="0">
                <a:latin typeface="+mj-lt"/>
              </a:rPr>
              <a:t>Is shown as dashed arrow with a &lt;&lt;use&gt;&gt; keyword</a:t>
            </a:r>
          </a:p>
          <a:p>
            <a:pPr lvl="1">
              <a:lnSpc>
                <a:spcPct val="90000"/>
              </a:lnSpc>
            </a:pPr>
            <a:r>
              <a:rPr lang="it-IT" altLang="en-US" dirty="0">
                <a:latin typeface="+mj-lt"/>
              </a:rPr>
              <a:t>The arrowhead point from the dependent component to the one of which it is dependent</a:t>
            </a:r>
          </a:p>
          <a:p>
            <a:endParaRPr lang="it-IT" altLang="en-US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5" name="Picture 9" descr="17b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820" y="1828800"/>
            <a:ext cx="41148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68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/>
              <a:t>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3" y="1371600"/>
            <a:ext cx="7904018" cy="4876800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it-IT" altLang="en-US" dirty="0">
                <a:latin typeface="+mj-lt"/>
              </a:rPr>
              <a:t>Specifies a distinct interaction point</a:t>
            </a:r>
          </a:p>
          <a:p>
            <a:pPr lvl="1">
              <a:spcAft>
                <a:spcPts val="0"/>
              </a:spcAft>
            </a:pPr>
            <a:r>
              <a:rPr lang="it-IT" altLang="en-US" dirty="0">
                <a:latin typeface="+mj-lt"/>
              </a:rPr>
              <a:t>Between that component and its environment</a:t>
            </a:r>
          </a:p>
          <a:p>
            <a:pPr lvl="1">
              <a:spcAft>
                <a:spcPts val="0"/>
              </a:spcAft>
            </a:pPr>
            <a:r>
              <a:rPr lang="it-IT" altLang="en-US" dirty="0">
                <a:latin typeface="+mj-lt"/>
              </a:rPr>
              <a:t>Between that component and its internal parts</a:t>
            </a:r>
          </a:p>
          <a:p>
            <a:pPr>
              <a:spcAft>
                <a:spcPts val="0"/>
              </a:spcAft>
            </a:pPr>
            <a:endParaRPr lang="it-IT" altLang="en-US" dirty="0">
              <a:latin typeface="+mj-lt"/>
            </a:endParaRPr>
          </a:p>
          <a:p>
            <a:pPr>
              <a:spcAft>
                <a:spcPts val="0"/>
              </a:spcAft>
            </a:pPr>
            <a:endParaRPr lang="it-IT" altLang="en-US" dirty="0">
              <a:latin typeface="+mj-lt"/>
            </a:endParaRPr>
          </a:p>
          <a:p>
            <a:pPr>
              <a:spcAft>
                <a:spcPts val="0"/>
              </a:spcAft>
            </a:pPr>
            <a:r>
              <a:rPr lang="it-IT" altLang="en-US" dirty="0">
                <a:latin typeface="+mj-lt"/>
              </a:rPr>
              <a:t>Is shown as a small square symbol</a:t>
            </a:r>
          </a:p>
          <a:p>
            <a:pPr>
              <a:spcAft>
                <a:spcPts val="0"/>
              </a:spcAft>
            </a:pPr>
            <a:r>
              <a:rPr lang="it-IT" altLang="en-US" dirty="0">
                <a:latin typeface="+mj-lt"/>
              </a:rPr>
              <a:t>Ports can be named, and the name is placed near the square symbol</a:t>
            </a:r>
          </a:p>
          <a:p>
            <a:pPr>
              <a:spcAft>
                <a:spcPts val="0"/>
              </a:spcAft>
            </a:pPr>
            <a:r>
              <a:rPr lang="it-IT" altLang="en-US" dirty="0">
                <a:latin typeface="+mj-lt"/>
              </a:rPr>
              <a:t>Is associated with the interfaces that specify the nature of the interactions that may occur over a port</a:t>
            </a:r>
          </a:p>
          <a:p>
            <a:pPr marL="0" indent="0">
              <a:buNone/>
            </a:pPr>
            <a:endParaRPr lang="it-IT" altLang="en-US" dirty="0">
              <a:latin typeface="+mj-lt"/>
            </a:endParaRPr>
          </a:p>
          <a:p>
            <a:endParaRPr lang="it-IT" altLang="en-US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6" name="Picture 4" descr="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53401" y="1538508"/>
            <a:ext cx="2266950" cy="1314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14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392" y="5179642"/>
            <a:ext cx="4389438" cy="141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48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/>
              <a:t>Port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en-US" dirty="0">
                <a:latin typeface="+mj-lt"/>
              </a:rPr>
              <a:t>Ports can support unidirectional communication or bi-directional communication</a:t>
            </a:r>
          </a:p>
          <a:p>
            <a:endParaRPr lang="it-IT" altLang="en-US" dirty="0">
              <a:latin typeface="+mj-lt"/>
            </a:endParaRPr>
          </a:p>
          <a:p>
            <a:endParaRPr lang="it-IT" altLang="en-US" dirty="0">
              <a:latin typeface="+mj-lt"/>
            </a:endParaRPr>
          </a:p>
          <a:p>
            <a:endParaRPr lang="it-IT" altLang="en-US" dirty="0">
              <a:latin typeface="+mj-lt"/>
            </a:endParaRPr>
          </a:p>
          <a:p>
            <a:endParaRPr lang="it-IT" altLang="en-US" dirty="0">
              <a:latin typeface="+mj-lt"/>
            </a:endParaRPr>
          </a:p>
          <a:p>
            <a:r>
              <a:rPr lang="it-IT" altLang="en-US" dirty="0">
                <a:latin typeface="+mj-lt"/>
              </a:rPr>
              <a:t>If there are multiple interfaces associated with a port, these interfaces may be listed with the interface icon, separated by a commas</a:t>
            </a:r>
            <a:endParaRPr lang="en-US" altLang="en-US" dirty="0">
              <a:latin typeface="+mj-lt"/>
            </a:endParaRPr>
          </a:p>
          <a:p>
            <a:endParaRPr lang="en-US" alt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5" name="Picture 9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4389438" cy="141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engin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03475"/>
            <a:ext cx="2667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 descr="6b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70" y="5265740"/>
            <a:ext cx="3657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63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/>
              <a:t>Port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it-IT" altLang="en-US" dirty="0">
                <a:latin typeface="+mj-lt"/>
              </a:rPr>
              <a:t>All interactions of a component with its environment are achieved through a port</a:t>
            </a:r>
          </a:p>
          <a:p>
            <a:pPr lvl="1">
              <a:lnSpc>
                <a:spcPct val="90000"/>
              </a:lnSpc>
            </a:pPr>
            <a:r>
              <a:rPr lang="it-IT" altLang="en-US" dirty="0">
                <a:latin typeface="+mj-lt"/>
              </a:rPr>
              <a:t>The internals are fully isolated from the environment</a:t>
            </a:r>
          </a:p>
          <a:p>
            <a:pPr lvl="1">
              <a:lnSpc>
                <a:spcPct val="90000"/>
              </a:lnSpc>
            </a:pPr>
            <a:r>
              <a:rPr lang="it-IT" altLang="en-US" dirty="0">
                <a:latin typeface="+mj-lt"/>
              </a:rPr>
              <a:t>This allows such a component to be used in any context that satisfies the constraints specified by its ports</a:t>
            </a:r>
          </a:p>
          <a:p>
            <a:pPr lvl="1">
              <a:lnSpc>
                <a:spcPct val="90000"/>
              </a:lnSpc>
            </a:pPr>
            <a:r>
              <a:rPr lang="it-IT" altLang="en-US" dirty="0">
                <a:latin typeface="+mj-lt"/>
              </a:rPr>
              <a:t>Ports are not defined in UML 1.x</a:t>
            </a:r>
          </a:p>
          <a:p>
            <a:pPr marL="0" indent="0">
              <a:buNone/>
            </a:pPr>
            <a:endParaRPr lang="it-IT" alt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3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/>
              <a:t>External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en-US" dirty="0">
                <a:latin typeface="+mj-lt"/>
              </a:rPr>
              <a:t>A component have an external view and an internal view</a:t>
            </a:r>
          </a:p>
          <a:p>
            <a:r>
              <a:rPr lang="it-IT" altLang="en-US" dirty="0">
                <a:latin typeface="+mj-lt"/>
              </a:rPr>
              <a:t>An external view (or black box view) shows publicly visible properties and operations</a:t>
            </a:r>
          </a:p>
          <a:p>
            <a:endParaRPr lang="it-IT" altLang="en-US" dirty="0">
              <a:latin typeface="+mj-lt"/>
            </a:endParaRPr>
          </a:p>
          <a:p>
            <a:endParaRPr lang="it-IT" altLang="en-US" dirty="0">
              <a:latin typeface="+mj-lt"/>
            </a:endParaRPr>
          </a:p>
          <a:p>
            <a:r>
              <a:rPr lang="it-IT" altLang="en-US" dirty="0">
                <a:latin typeface="+mj-lt"/>
              </a:rPr>
              <a:t>An external view of a component is by means of interface symbols sticking out of the component box</a:t>
            </a:r>
          </a:p>
          <a:p>
            <a:r>
              <a:rPr lang="it-IT" altLang="en-US" dirty="0">
                <a:latin typeface="+mj-lt"/>
              </a:rPr>
              <a:t>The interface can be listed in the compartment of  a component box</a:t>
            </a:r>
          </a:p>
          <a:p>
            <a:endParaRPr lang="it-IT" altLang="en-US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5" name="Picture 18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81963" y="4201214"/>
            <a:ext cx="1944687" cy="2665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21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696264"/>
            <a:ext cx="33940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82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/>
              <a:t>Internal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349878"/>
          </a:xfrm>
        </p:spPr>
        <p:txBody>
          <a:bodyPr>
            <a:noAutofit/>
          </a:bodyPr>
          <a:lstStyle/>
          <a:p>
            <a:r>
              <a:rPr lang="it-IT" altLang="en-US" dirty="0">
                <a:latin typeface="+mj-lt"/>
              </a:rPr>
              <a:t>An internal, or white box view of a component is where the realizing classes/components are nested within the component shape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>
              <a:lnSpc>
                <a:spcPct val="90000"/>
              </a:lnSpc>
            </a:pPr>
            <a:endParaRPr lang="it-IT" altLang="en-US" dirty="0">
              <a:latin typeface="+mj-lt"/>
            </a:endParaRPr>
          </a:p>
          <a:p>
            <a:pPr>
              <a:lnSpc>
                <a:spcPct val="90000"/>
              </a:lnSpc>
            </a:pPr>
            <a:endParaRPr lang="it-IT" altLang="en-US" dirty="0">
              <a:latin typeface="+mj-lt"/>
            </a:endParaRPr>
          </a:p>
          <a:p>
            <a:pPr>
              <a:lnSpc>
                <a:spcPct val="90000"/>
              </a:lnSpc>
            </a:pPr>
            <a:endParaRPr lang="it-IT" altLang="en-US" dirty="0">
              <a:latin typeface="+mj-lt"/>
            </a:endParaRPr>
          </a:p>
          <a:p>
            <a:pPr>
              <a:lnSpc>
                <a:spcPct val="90000"/>
              </a:lnSpc>
            </a:pPr>
            <a:endParaRPr lang="it-IT" alt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it-IT" altLang="en-US" dirty="0">
                <a:latin typeface="+mj-lt"/>
              </a:rPr>
              <a:t>Realization is a relationship between two set of model elements</a:t>
            </a:r>
          </a:p>
          <a:p>
            <a:pPr lvl="1">
              <a:lnSpc>
                <a:spcPct val="90000"/>
              </a:lnSpc>
            </a:pPr>
            <a:r>
              <a:rPr lang="it-IT" altLang="en-US" dirty="0">
                <a:latin typeface="+mj-lt"/>
              </a:rPr>
              <a:t>One represents a specification</a:t>
            </a:r>
          </a:p>
          <a:p>
            <a:pPr lvl="1">
              <a:lnSpc>
                <a:spcPct val="90000"/>
              </a:lnSpc>
            </a:pPr>
            <a:r>
              <a:rPr lang="it-IT" altLang="en-US" dirty="0">
                <a:latin typeface="+mj-lt"/>
              </a:rPr>
              <a:t>The other represent an implementation of the latter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5" name="Picture 26" descr="9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4724400" cy="283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06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/>
              <a:t>Internal view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3" y="1371600"/>
            <a:ext cx="7675418" cy="534987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it-IT" altLang="en-US" dirty="0">
                <a:latin typeface="+mj-lt"/>
              </a:rPr>
              <a:t>The internal class that realize the behavior  of a component may be displayed in an additional compartment</a:t>
            </a:r>
          </a:p>
          <a:p>
            <a:pPr>
              <a:lnSpc>
                <a:spcPct val="90000"/>
              </a:lnSpc>
            </a:pPr>
            <a:endParaRPr lang="it-IT" altLang="en-US" dirty="0">
              <a:latin typeface="+mj-lt"/>
            </a:endParaRPr>
          </a:p>
          <a:p>
            <a:pPr>
              <a:lnSpc>
                <a:spcPct val="90000"/>
              </a:lnSpc>
            </a:pPr>
            <a:endParaRPr lang="it-IT" altLang="en-US" dirty="0">
              <a:latin typeface="+mj-lt"/>
            </a:endParaRPr>
          </a:p>
          <a:p>
            <a:pPr>
              <a:lnSpc>
                <a:spcPct val="90000"/>
              </a:lnSpc>
            </a:pPr>
            <a:endParaRPr lang="it-IT" altLang="en-US" dirty="0">
              <a:latin typeface="+mj-lt"/>
            </a:endParaRPr>
          </a:p>
          <a:p>
            <a:pPr>
              <a:lnSpc>
                <a:spcPct val="90000"/>
              </a:lnSpc>
            </a:pPr>
            <a:endParaRPr lang="it-IT" altLang="en-US" dirty="0">
              <a:latin typeface="+mj-lt"/>
            </a:endParaRPr>
          </a:p>
          <a:p>
            <a:r>
              <a:rPr lang="it-IT" altLang="en-US" dirty="0">
                <a:latin typeface="+mj-lt"/>
              </a:rPr>
              <a:t>Compartments can also be used to display parts, connectors or implementation artifacts</a:t>
            </a:r>
          </a:p>
          <a:p>
            <a:pPr>
              <a:lnSpc>
                <a:spcPct val="90000"/>
              </a:lnSpc>
            </a:pPr>
            <a:r>
              <a:rPr lang="it-IT" altLang="en-US" dirty="0">
                <a:latin typeface="+mj-lt"/>
              </a:rPr>
              <a:t>An artifact is the specification of a phisycal piece of information</a:t>
            </a:r>
          </a:p>
          <a:p>
            <a:pPr>
              <a:lnSpc>
                <a:spcPct val="90000"/>
              </a:lnSpc>
            </a:pPr>
            <a:endParaRPr lang="it-IT" alt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6" name="Picture 18" descr="14b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24800" y="1447800"/>
            <a:ext cx="2715491" cy="39122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96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/>
              <a:t>Internal view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34987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it-IT" altLang="en-US" dirty="0">
                <a:latin typeface="+mj-lt"/>
              </a:rPr>
              <a:t>Components can be built recursively</a:t>
            </a:r>
          </a:p>
          <a:p>
            <a:pPr>
              <a:lnSpc>
                <a:spcPct val="90000"/>
              </a:lnSpc>
            </a:pPr>
            <a:endParaRPr lang="it-IT" alt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7" name="Picture 16" descr="9-1b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4963"/>
            <a:ext cx="9448800" cy="4896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63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486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it-IT" altLang="en-US" dirty="0">
                <a:latin typeface="+mj-lt"/>
              </a:rPr>
              <a:t>Two kinds of connectors:</a:t>
            </a:r>
          </a:p>
          <a:p>
            <a:pPr lvl="1">
              <a:lnSpc>
                <a:spcPct val="80000"/>
              </a:lnSpc>
            </a:pPr>
            <a:r>
              <a:rPr lang="it-IT" altLang="en-US" dirty="0">
                <a:latin typeface="+mj-lt"/>
              </a:rPr>
              <a:t>Delegation</a:t>
            </a:r>
          </a:p>
          <a:p>
            <a:pPr lvl="1">
              <a:lnSpc>
                <a:spcPct val="80000"/>
              </a:lnSpc>
            </a:pPr>
            <a:r>
              <a:rPr lang="it-IT" altLang="en-US" dirty="0">
                <a:latin typeface="+mj-lt"/>
              </a:rPr>
              <a:t>Assembly</a:t>
            </a:r>
          </a:p>
          <a:p>
            <a:pPr>
              <a:lnSpc>
                <a:spcPct val="90000"/>
              </a:lnSpc>
            </a:pPr>
            <a:r>
              <a:rPr lang="it-IT" altLang="en-US" dirty="0">
                <a:latin typeface="+mj-lt"/>
              </a:rPr>
              <a:t>Assembly connector</a:t>
            </a:r>
          </a:p>
          <a:p>
            <a:pPr lvl="1">
              <a:lnSpc>
                <a:spcPct val="90000"/>
              </a:lnSpc>
            </a:pPr>
            <a:r>
              <a:rPr lang="it-IT" altLang="en-US" dirty="0">
                <a:latin typeface="+mj-lt"/>
              </a:rPr>
              <a:t>A connector between 2 components defines that one component provides the services that another component requires</a:t>
            </a:r>
          </a:p>
          <a:p>
            <a:pPr lvl="1">
              <a:lnSpc>
                <a:spcPct val="90000"/>
              </a:lnSpc>
            </a:pPr>
            <a:r>
              <a:rPr lang="it-IT" altLang="en-US" dirty="0">
                <a:latin typeface="+mj-lt"/>
              </a:rPr>
              <a:t>He must only be defined from a required interface to a provided interface</a:t>
            </a:r>
          </a:p>
          <a:p>
            <a:pPr lvl="1">
              <a:lnSpc>
                <a:spcPct val="90000"/>
              </a:lnSpc>
            </a:pPr>
            <a:r>
              <a:rPr lang="it-IT" altLang="en-US" dirty="0">
                <a:latin typeface="+mj-lt"/>
              </a:rPr>
              <a:t>An assembly connector is notated by a “ball-and-socket” connection</a:t>
            </a:r>
          </a:p>
          <a:p>
            <a:r>
              <a:rPr lang="it-IT" altLang="en-US" dirty="0">
                <a:latin typeface="+mj-lt"/>
              </a:rPr>
              <a:t>This notation allows for succint graficalwiring of components</a:t>
            </a:r>
          </a:p>
          <a:p>
            <a:pPr>
              <a:lnSpc>
                <a:spcPct val="90000"/>
              </a:lnSpc>
            </a:pPr>
            <a:endParaRPr lang="it-IT" altLang="en-US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5" name="Picture 11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71600"/>
            <a:ext cx="551476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38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View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Logical view: </a:t>
            </a:r>
          </a:p>
          <a:p>
            <a:pPr lvl="1"/>
            <a:r>
              <a:rPr lang="en-US" dirty="0"/>
              <a:t>The logical view is concerned with the functionality that the system provides to end-users. </a:t>
            </a:r>
          </a:p>
          <a:p>
            <a:pPr lvl="1"/>
            <a:r>
              <a:rPr lang="en-US" dirty="0"/>
              <a:t>UML diagrams used to represent the logical view include, </a:t>
            </a:r>
            <a:r>
              <a:rPr lang="en-US" b="1" dirty="0">
                <a:solidFill>
                  <a:srgbClr val="00B050"/>
                </a:solidFill>
              </a:rPr>
              <a:t>class diagrams</a:t>
            </a:r>
            <a:r>
              <a:rPr lang="en-US" dirty="0"/>
              <a:t>, and </a:t>
            </a:r>
            <a:r>
              <a:rPr lang="en-US" b="1" dirty="0">
                <a:solidFill>
                  <a:srgbClr val="FF0000"/>
                </a:solidFill>
              </a:rPr>
              <a:t>state diagrams</a:t>
            </a:r>
            <a:r>
              <a:rPr lang="en-US" dirty="0"/>
              <a:t>.</a:t>
            </a:r>
          </a:p>
          <a:p>
            <a:r>
              <a:rPr lang="en-US" dirty="0"/>
              <a:t>Process view: </a:t>
            </a:r>
          </a:p>
          <a:p>
            <a:pPr lvl="1"/>
            <a:r>
              <a:rPr lang="en-US" dirty="0"/>
              <a:t>The process view deals with the dynamic aspects of the system, explains the system processes and how they communicate, and focuses on the runtime behavior of the system. </a:t>
            </a:r>
          </a:p>
          <a:p>
            <a:pPr lvl="1"/>
            <a:r>
              <a:rPr lang="en-US" dirty="0"/>
              <a:t>The process view addresses concurrency, distribution, integrators, performance, and scalability, etc. UML diagrams to represent process view include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activity diagram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5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en-US" dirty="0"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en-US" dirty="0">
                <a:latin typeface="+mj-lt"/>
              </a:rPr>
              <a:t>The semantics for an assembly connector :</a:t>
            </a:r>
          </a:p>
          <a:p>
            <a:pPr lvl="1">
              <a:lnSpc>
                <a:spcPct val="90000"/>
              </a:lnSpc>
            </a:pPr>
            <a:r>
              <a:rPr lang="it-IT" altLang="en-US" dirty="0">
                <a:latin typeface="+mj-lt"/>
              </a:rPr>
              <a:t>Are that signals travel along an instance of a  connector originating in a required port and delivered to a provided port</a:t>
            </a:r>
          </a:p>
          <a:p>
            <a:pPr lvl="1">
              <a:lnSpc>
                <a:spcPct val="90000"/>
              </a:lnSpc>
            </a:pPr>
            <a:r>
              <a:rPr lang="it-IT" altLang="en-US" dirty="0">
                <a:latin typeface="+mj-lt"/>
              </a:rPr>
              <a:t>The interfaces provided and required must be compatible</a:t>
            </a:r>
          </a:p>
          <a:p>
            <a:pPr lvl="1">
              <a:lnSpc>
                <a:spcPct val="90000"/>
              </a:lnSpc>
            </a:pPr>
            <a:r>
              <a:rPr lang="it-IT" altLang="en-US" dirty="0">
                <a:latin typeface="+mj-lt"/>
              </a:rPr>
              <a:t>The interface compatibility between provided and required ports that are connected enables an existing component in a system to be replaced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5" name="Picture 16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82368"/>
            <a:ext cx="9296400" cy="263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20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/>
              <a:t>Delegation connector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en-US" dirty="0">
                <a:latin typeface="+mj-lt"/>
              </a:rPr>
              <a:t>Links the external contract of a component to the internal realization</a:t>
            </a:r>
          </a:p>
          <a:p>
            <a:r>
              <a:rPr lang="it-IT" altLang="en-US" dirty="0">
                <a:latin typeface="+mj-lt"/>
              </a:rPr>
              <a:t>Represents the forwarding of signals</a:t>
            </a:r>
          </a:p>
          <a:p>
            <a:r>
              <a:rPr lang="it-IT" altLang="en-US" dirty="0">
                <a:latin typeface="+mj-lt"/>
              </a:rPr>
              <a:t>He must only be defined between used interfaces or ports of the same kind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5" name="Picture 10" descr="9-1b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3137871"/>
            <a:ext cx="6975707" cy="34448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61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view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486400"/>
          </a:xfrm>
        </p:spPr>
        <p:txBody>
          <a:bodyPr>
            <a:normAutofit/>
          </a:bodyPr>
          <a:lstStyle/>
          <a:p>
            <a:pPr lvl="1"/>
            <a:r>
              <a:rPr lang="it-IT" altLang="en-US" dirty="0">
                <a:latin typeface="+mj-lt"/>
              </a:rPr>
              <a:t>The target interface must support a signature compatible with a subset of operations of the source interface</a:t>
            </a:r>
          </a:p>
          <a:p>
            <a:pPr lvl="1"/>
            <a:r>
              <a:rPr lang="it-IT" altLang="en-US" dirty="0">
                <a:latin typeface="+mj-lt"/>
              </a:rPr>
              <a:t>A port may delegate to a set of ports on subordinate components</a:t>
            </a:r>
          </a:p>
          <a:p>
            <a:pPr lvl="1"/>
            <a:r>
              <a:rPr lang="it-IT" altLang="en-US" dirty="0">
                <a:latin typeface="+mj-lt"/>
              </a:rPr>
              <a:t>The union of the target interfaces must be signature compatible with the source interface</a:t>
            </a:r>
          </a:p>
          <a:p>
            <a:r>
              <a:rPr lang="it-IT" altLang="en-US" dirty="0">
                <a:latin typeface="+mj-lt"/>
              </a:rPr>
              <a:t>Semantics: </a:t>
            </a:r>
          </a:p>
          <a:p>
            <a:pPr lvl="1"/>
            <a:r>
              <a:rPr lang="it-IT" altLang="en-US" dirty="0">
                <a:latin typeface="+mj-lt"/>
              </a:rPr>
              <a:t>Is a declaration that behaviour that is available on a component instance is not realized by that component itself, but by another instance that has compatible capabilities</a:t>
            </a:r>
          </a:p>
          <a:p>
            <a:pPr lvl="1"/>
            <a:r>
              <a:rPr lang="it-IT" altLang="en-US" dirty="0">
                <a:latin typeface="+mj-lt"/>
              </a:rPr>
              <a:t>Is used to model the hierarchical decomposition </a:t>
            </a:r>
          </a:p>
          <a:p>
            <a:pPr lvl="1"/>
            <a:r>
              <a:rPr lang="it-IT" altLang="en-US" dirty="0">
                <a:latin typeface="+mj-lt"/>
              </a:rPr>
              <a:t>Message and signal flow will occur between the connected ports</a:t>
            </a:r>
          </a:p>
          <a:p>
            <a:endParaRPr lang="it-IT" altLang="en-US" dirty="0">
              <a:latin typeface="Comic Sans MS" panose="030F0702030302020204" pitchFamily="66" charset="0"/>
            </a:endParaRPr>
          </a:p>
          <a:p>
            <a:pPr lvl="1"/>
            <a:endParaRPr lang="it-IT" altLang="en-US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0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view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major elements of UML component diagram - component, provided interface, required interface, port, connectors.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2196072"/>
            <a:ext cx="9448801" cy="45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8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view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3" y="1371600"/>
            <a:ext cx="4551218" cy="53498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example of UML 2.5 component diagram for online shopping. The diagram shows "white-box" view of the internal structure of three related subsystems - </a:t>
            </a:r>
            <a:r>
              <a:rPr lang="en-US" dirty="0" err="1"/>
              <a:t>WebStore</a:t>
            </a:r>
            <a:r>
              <a:rPr lang="en-US" dirty="0"/>
              <a:t>, Warehouses, and Accounting. </a:t>
            </a:r>
          </a:p>
          <a:p>
            <a:r>
              <a:rPr lang="en-US" dirty="0"/>
              <a:t>In UML «subsystem» is a standard component stereotype for larger components, usually containing some smaller components.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447800"/>
            <a:ext cx="580847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4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view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3" y="1371600"/>
            <a:ext cx="5694218" cy="4876800"/>
          </a:xfrm>
        </p:spPr>
        <p:txBody>
          <a:bodyPr/>
          <a:lstStyle/>
          <a:p>
            <a:r>
              <a:rPr lang="en-US" dirty="0"/>
              <a:t>Package Diagram</a:t>
            </a:r>
          </a:p>
          <a:p>
            <a:r>
              <a:rPr lang="en-US" dirty="0"/>
              <a:t>Some major elements of the package diagram are shown on the drawing below. Web Shopping, Mobile Shopping, Phone Shopping, and Mail Shopping packages merge Shopping Cart package. </a:t>
            </a:r>
          </a:p>
          <a:p>
            <a:r>
              <a:rPr lang="en-US" dirty="0"/>
              <a:t>The same 4 packages use Payment package. Both Payment and Shopping Cart packages import other packages.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1524000"/>
            <a:ext cx="473122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9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Physical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133016"/>
            <a:ext cx="5257800" cy="392107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651740" y="4267200"/>
            <a:ext cx="25908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7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deployment diagram </a:t>
            </a:r>
            <a:r>
              <a:rPr lang="en-US" dirty="0"/>
              <a:t>describes the physical deployment of information generated by the software program on hardware components.</a:t>
            </a:r>
          </a:p>
          <a:p>
            <a:r>
              <a:rPr lang="en-US" dirty="0"/>
              <a:t>You can use deployment diagram to:</a:t>
            </a:r>
          </a:p>
          <a:p>
            <a:pPr lvl="1"/>
            <a:r>
              <a:rPr lang="en-US" dirty="0"/>
              <a:t>Show which software elements are deployed by which hardware elements.</a:t>
            </a:r>
          </a:p>
          <a:p>
            <a:pPr lvl="1"/>
            <a:r>
              <a:rPr lang="en-US" dirty="0"/>
              <a:t>Illustrate the runtime processing for hardware.</a:t>
            </a:r>
          </a:p>
          <a:p>
            <a:pPr lvl="1"/>
            <a:r>
              <a:rPr lang="en-US" dirty="0"/>
              <a:t>Provide a view of the hardware system’s topology.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 elements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Artifact:</a:t>
            </a:r>
            <a:r>
              <a:rPr lang="en-US" dirty="0"/>
              <a:t> A product developed by the software, symbolized by a rectangle with the name and the word “artifact” enclosed by double arrows.</a:t>
            </a:r>
          </a:p>
          <a:p>
            <a:r>
              <a:rPr lang="en-US" b="1" dirty="0"/>
              <a:t>Association</a:t>
            </a:r>
            <a:r>
              <a:rPr lang="en-US" dirty="0"/>
              <a:t>: A line that indicates a message or other type of communication between nodes.</a:t>
            </a:r>
          </a:p>
          <a:p>
            <a:r>
              <a:rPr lang="en-US" b="1" dirty="0"/>
              <a:t>Component:</a:t>
            </a:r>
            <a:r>
              <a:rPr lang="en-US" dirty="0"/>
              <a:t> A rectangle with two tabs that indicates a software element.</a:t>
            </a:r>
          </a:p>
          <a:p>
            <a:r>
              <a:rPr lang="en-US" b="1" dirty="0"/>
              <a:t>Dependency:</a:t>
            </a:r>
            <a:r>
              <a:rPr lang="en-US" dirty="0"/>
              <a:t> A dashed line that ends in an arrow, which indicates that one node or component is dependent on another.</a:t>
            </a:r>
          </a:p>
          <a:p>
            <a:r>
              <a:rPr lang="en-US" b="1" dirty="0"/>
              <a:t>Interface:</a:t>
            </a:r>
            <a:r>
              <a:rPr lang="en-US" dirty="0"/>
              <a:t> A circle that indicates a contractual relationship. Those objects that realize the interface must complete some sort of obligation.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4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Deployment diagram elements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Node:</a:t>
            </a:r>
            <a:r>
              <a:rPr lang="en-US" dirty="0"/>
              <a:t> A hardware or software object, shown by a three-dimensional box.</a:t>
            </a:r>
          </a:p>
          <a:p>
            <a:r>
              <a:rPr lang="en-US" b="1" dirty="0"/>
              <a:t>Node as container:</a:t>
            </a:r>
            <a:r>
              <a:rPr lang="en-US" dirty="0"/>
              <a:t> A node that contains another node inside of it—such as in the example below, where the nodes contain components.</a:t>
            </a:r>
          </a:p>
          <a:p>
            <a:r>
              <a:rPr lang="en-US" b="1" dirty="0"/>
              <a:t>Stereotype:</a:t>
            </a:r>
            <a:r>
              <a:rPr lang="en-US" dirty="0"/>
              <a:t> A device contained within the node, presented at the top of the node, with the name bracketed by double arrows.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9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View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7150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Development view: </a:t>
            </a:r>
          </a:p>
          <a:p>
            <a:pPr lvl="1"/>
            <a:r>
              <a:rPr lang="en-US" sz="2600" dirty="0"/>
              <a:t>The development view illustrates a system from a programmer's perspective and is concerned with software management. </a:t>
            </a:r>
          </a:p>
          <a:p>
            <a:pPr lvl="1"/>
            <a:r>
              <a:rPr lang="en-US" sz="2600" dirty="0"/>
              <a:t>This view is also known as the implementation view. </a:t>
            </a:r>
          </a:p>
          <a:p>
            <a:pPr lvl="1"/>
            <a:r>
              <a:rPr lang="en-US" sz="2600" dirty="0"/>
              <a:t>It uses the UML </a:t>
            </a:r>
            <a:r>
              <a:rPr lang="en-US" sz="2600" b="1" dirty="0">
                <a:solidFill>
                  <a:srgbClr val="002060"/>
                </a:solidFill>
              </a:rPr>
              <a:t>component diagram</a:t>
            </a:r>
            <a:r>
              <a:rPr lang="en-US" sz="2600" dirty="0"/>
              <a:t> to describe system components. UML Diagrams used to represent the development view include the 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package diagram</a:t>
            </a:r>
            <a:r>
              <a:rPr lang="en-US" sz="2600" dirty="0"/>
              <a:t>.</a:t>
            </a:r>
          </a:p>
          <a:p>
            <a:r>
              <a:rPr lang="en-US" sz="2600" dirty="0"/>
              <a:t>Physical view: </a:t>
            </a:r>
          </a:p>
          <a:p>
            <a:pPr lvl="1"/>
            <a:r>
              <a:rPr lang="en-US" sz="2600" dirty="0"/>
              <a:t>The physical view depicts the system from a system engineer's point of view. </a:t>
            </a:r>
          </a:p>
          <a:p>
            <a:pPr lvl="1"/>
            <a:r>
              <a:rPr lang="en-US" sz="2600" dirty="0"/>
              <a:t>It is concerned with the topology of software components on the physical layer as well as the physical connections between these components. </a:t>
            </a:r>
          </a:p>
          <a:p>
            <a:pPr lvl="1"/>
            <a:r>
              <a:rPr lang="en-US" sz="2600" dirty="0"/>
              <a:t>This view is also known as the deployment view. </a:t>
            </a:r>
          </a:p>
          <a:p>
            <a:pPr lvl="1"/>
            <a:r>
              <a:rPr lang="en-US" sz="2600" dirty="0"/>
              <a:t>UML diagrams used to represent the physical view include the </a:t>
            </a:r>
            <a:r>
              <a:rPr lang="en-US" sz="2600" b="1" dirty="0">
                <a:solidFill>
                  <a:srgbClr val="FFFF00"/>
                </a:solidFill>
              </a:rPr>
              <a:t>deployment diagram</a:t>
            </a:r>
            <a:r>
              <a:rPr lang="en-US" sz="26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0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view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Nodes</a:t>
            </a:r>
          </a:p>
          <a:p>
            <a:pPr lvl="1"/>
            <a:r>
              <a:rPr lang="en-US" dirty="0"/>
              <a:t>There are two types of nodes in a deployment diagram: device nodes and execution environment nodes. </a:t>
            </a:r>
          </a:p>
          <a:p>
            <a:pPr lvl="1"/>
            <a:r>
              <a:rPr lang="en-US" dirty="0"/>
              <a:t>Device nodes are computing resources with processing capabilities and the ability to execute programs. Some examples of device nodes include PCs, laptops, and mobile phones.</a:t>
            </a:r>
          </a:p>
          <a:p>
            <a:pPr lvl="1"/>
            <a:r>
              <a:rPr lang="en-US" dirty="0"/>
              <a:t>An execution environment node is any computer system that resides within a device node. It could be an operating system, a JVM, or another servlet container.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304797"/>
            <a:ext cx="181627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4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97" y="1485331"/>
            <a:ext cx="9335803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2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view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4094018" cy="5349878"/>
          </a:xfrm>
        </p:spPr>
        <p:txBody>
          <a:bodyPr>
            <a:normAutofit/>
          </a:bodyPr>
          <a:lstStyle/>
          <a:p>
            <a:r>
              <a:rPr lang="en-US" dirty="0"/>
              <a:t>Specification level deployment diagram - Web application deployed to Tomcat JSP server and database schemas - to database system.</a:t>
            </a:r>
          </a:p>
          <a:p>
            <a:r>
              <a:rPr lang="en-US" dirty="0"/>
              <a:t>Online shopping Web application UML deployment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371599"/>
            <a:ext cx="6144491" cy="38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Deployment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of UML deployment diagram for Apple iTunes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73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910225"/>
            <a:ext cx="8817283" cy="481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Deployment diagram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3" y="1371600"/>
            <a:ext cx="4246418" cy="534987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Android applications</a:t>
            </a:r>
            <a:r>
              <a:rPr lang="en-US" dirty="0"/>
              <a:t> are written in Java. </a:t>
            </a:r>
          </a:p>
          <a:p>
            <a:r>
              <a:rPr lang="en-US" dirty="0"/>
              <a:t>Android SDK tools compile and package the code along with any required data and resource files into Android application </a:t>
            </a:r>
            <a:r>
              <a:rPr lang="en-US" b="1" dirty="0"/>
              <a:t>archive file</a:t>
            </a:r>
            <a:r>
              <a:rPr lang="en-US" dirty="0"/>
              <a:t> having .</a:t>
            </a:r>
            <a:r>
              <a:rPr lang="en-US" dirty="0" err="1"/>
              <a:t>apk</a:t>
            </a:r>
            <a:r>
              <a:rPr lang="en-US" dirty="0"/>
              <a:t> suffix. </a:t>
            </a:r>
          </a:p>
          <a:p>
            <a:r>
              <a:rPr lang="en-US" dirty="0"/>
              <a:t>The .</a:t>
            </a:r>
            <a:r>
              <a:rPr lang="en-US" dirty="0" err="1"/>
              <a:t>apk</a:t>
            </a:r>
            <a:r>
              <a:rPr lang="en-US" dirty="0"/>
              <a:t> file represents one Android application to be deployed to the Android-enabled mobile devices.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74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72999"/>
            <a:ext cx="5933553" cy="492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0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View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Scenarios: </a:t>
            </a:r>
          </a:p>
          <a:p>
            <a:pPr lvl="1"/>
            <a:r>
              <a:rPr lang="en-US" dirty="0"/>
              <a:t>The description of an architecture is illustrated using a small set of use cases, or scenarios, which become a fifth view. </a:t>
            </a:r>
          </a:p>
          <a:p>
            <a:pPr lvl="1"/>
            <a:r>
              <a:rPr lang="en-US" dirty="0"/>
              <a:t>The scenarios describe sequences of interactions between objects and between processes. </a:t>
            </a:r>
          </a:p>
          <a:p>
            <a:pPr lvl="1"/>
            <a:r>
              <a:rPr lang="en-US" dirty="0"/>
              <a:t>They are used to identify architectural elements and to illustrate and validate the architecture design. </a:t>
            </a:r>
          </a:p>
          <a:p>
            <a:pPr lvl="1"/>
            <a:r>
              <a:rPr lang="en-US" dirty="0"/>
              <a:t>They also serve as a starting point for tests of an architecture prototype. This view is also known as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use case view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4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View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view is described by a </a:t>
            </a:r>
            <a:r>
              <a:rPr lang="en-US" i="1" dirty="0">
                <a:solidFill>
                  <a:srgbClr val="FF0000"/>
                </a:solidFill>
              </a:rPr>
              <a:t>blueprint</a:t>
            </a:r>
            <a:r>
              <a:rPr lang="en-US" i="1" dirty="0"/>
              <a:t> </a:t>
            </a:r>
            <a:r>
              <a:rPr lang="en-US" dirty="0"/>
              <a:t>using its </a:t>
            </a:r>
            <a:r>
              <a:rPr lang="en-US" i="1" dirty="0"/>
              <a:t>own particular notation</a:t>
            </a:r>
            <a:r>
              <a:rPr lang="en-US" dirty="0"/>
              <a:t>. </a:t>
            </a:r>
          </a:p>
          <a:p>
            <a:r>
              <a:rPr lang="en-US" dirty="0"/>
              <a:t>For each view also, the architects can pick a certain </a:t>
            </a:r>
            <a:r>
              <a:rPr lang="en-US" i="1" dirty="0"/>
              <a:t>architectural style</a:t>
            </a:r>
            <a:r>
              <a:rPr lang="en-US" dirty="0"/>
              <a:t>, hence allowing the coexistence of multiple styles in one system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304799"/>
            <a:ext cx="3172691" cy="236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9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ass open house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Classroom open house presentation.potx" id="{AB7D8AB0-4323-4322-AB21-8CB398DB9E96}" vid="{5BFEA1FF-C39F-48A2-B239-4B55565FC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 open house presentation</Template>
  <TotalTime>2823</TotalTime>
  <Words>3951</Words>
  <Application>Microsoft Office PowerPoint</Application>
  <PresentationFormat>Custom</PresentationFormat>
  <Paragraphs>542</Paragraphs>
  <Slides>74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Arial</vt:lpstr>
      <vt:lpstr>Century Gothic</vt:lpstr>
      <vt:lpstr>Comic Sans MS</vt:lpstr>
      <vt:lpstr>Courier</vt:lpstr>
      <vt:lpstr>Helvetica</vt:lpstr>
      <vt:lpstr>Times</vt:lpstr>
      <vt:lpstr>Wingdings</vt:lpstr>
      <vt:lpstr>Class open house presentation</vt:lpstr>
      <vt:lpstr>Software Architecture and Design </vt:lpstr>
      <vt:lpstr>Introduction</vt:lpstr>
      <vt:lpstr>UML 2.5 Diagrams Overview</vt:lpstr>
      <vt:lpstr>UML</vt:lpstr>
      <vt:lpstr>Architecture View Model</vt:lpstr>
      <vt:lpstr>Architecture View Model (cont.)</vt:lpstr>
      <vt:lpstr>Architecture View Model (cont.)</vt:lpstr>
      <vt:lpstr>Architecture View Model (cont.)</vt:lpstr>
      <vt:lpstr>Architecture View Model</vt:lpstr>
      <vt:lpstr>PowerPoint Presentation</vt:lpstr>
      <vt:lpstr>UML Use Case Diagrams</vt:lpstr>
      <vt:lpstr>Actors</vt:lpstr>
      <vt:lpstr>Use Case</vt:lpstr>
      <vt:lpstr>Textual Use Case Description Example</vt:lpstr>
      <vt:lpstr>Textual Use Case Description Example</vt:lpstr>
      <vt:lpstr>Uses Cases can be related</vt:lpstr>
      <vt:lpstr>The &lt;&lt;extends&gt;&gt; Relationship</vt:lpstr>
      <vt:lpstr>The &lt;&lt;include&gt;&gt; Relationship</vt:lpstr>
      <vt:lpstr>PowerPoint Presentation</vt:lpstr>
      <vt:lpstr>Class diagram</vt:lpstr>
      <vt:lpstr>Class diagram (cont.)</vt:lpstr>
      <vt:lpstr>Class diagram (cont.)</vt:lpstr>
      <vt:lpstr>Class diagram (cont.)</vt:lpstr>
      <vt:lpstr>Class diagram (cont.)</vt:lpstr>
      <vt:lpstr>Class diagram (cont.)</vt:lpstr>
      <vt:lpstr>Classes</vt:lpstr>
      <vt:lpstr>Class diagram (cont.)</vt:lpstr>
      <vt:lpstr>Association</vt:lpstr>
      <vt:lpstr>Association class</vt:lpstr>
      <vt:lpstr>Example</vt:lpstr>
      <vt:lpstr>Example (cont.)</vt:lpstr>
      <vt:lpstr>PowerPoint Presentation</vt:lpstr>
      <vt:lpstr>Process view</vt:lpstr>
      <vt:lpstr>Basic components of an activity diagram</vt:lpstr>
      <vt:lpstr>Decision nodes</vt:lpstr>
      <vt:lpstr>Example</vt:lpstr>
      <vt:lpstr>Example (cont.)</vt:lpstr>
      <vt:lpstr>Example (cont.)</vt:lpstr>
      <vt:lpstr>PowerPoint Presentation</vt:lpstr>
      <vt:lpstr>Deployment view</vt:lpstr>
      <vt:lpstr>UML component diagrams</vt:lpstr>
      <vt:lpstr>UML component diagrams (cont.)</vt:lpstr>
      <vt:lpstr>Deployment view (cont.)</vt:lpstr>
      <vt:lpstr>Deployment view (cont.)</vt:lpstr>
      <vt:lpstr>Deployment view (cont.)</vt:lpstr>
      <vt:lpstr>Interface</vt:lpstr>
      <vt:lpstr>Interface (cont.)</vt:lpstr>
      <vt:lpstr>Interface (cont.)</vt:lpstr>
      <vt:lpstr>Interface (cont.)</vt:lpstr>
      <vt:lpstr>Interface (cont.)</vt:lpstr>
      <vt:lpstr>Dependencies</vt:lpstr>
      <vt:lpstr>Port</vt:lpstr>
      <vt:lpstr>Port (cont.)</vt:lpstr>
      <vt:lpstr>Port (cont.)</vt:lpstr>
      <vt:lpstr>External view</vt:lpstr>
      <vt:lpstr>Internal view</vt:lpstr>
      <vt:lpstr>Internal view (cont.)</vt:lpstr>
      <vt:lpstr>Internal view (cont.)</vt:lpstr>
      <vt:lpstr>Assembly</vt:lpstr>
      <vt:lpstr>Semantics</vt:lpstr>
      <vt:lpstr>Delegation connector</vt:lpstr>
      <vt:lpstr>Deployment view (cont.)</vt:lpstr>
      <vt:lpstr>Deployment view (cont.)</vt:lpstr>
      <vt:lpstr>Deployment view (cont.)</vt:lpstr>
      <vt:lpstr>Deployment view (cont.)</vt:lpstr>
      <vt:lpstr>PowerPoint Presentation</vt:lpstr>
      <vt:lpstr>Physical view</vt:lpstr>
      <vt:lpstr>Deployment diagram elements (cont.)</vt:lpstr>
      <vt:lpstr>Deployment diagram elements (cont.)</vt:lpstr>
      <vt:lpstr>Physical view (cont.)</vt:lpstr>
      <vt:lpstr>Deployment diagram - Examples</vt:lpstr>
      <vt:lpstr>Physical view (cont.)</vt:lpstr>
      <vt:lpstr>Example - Deployment diagram</vt:lpstr>
      <vt:lpstr>Example - Deployment diagram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 and Design</dc:title>
  <dc:creator>Thanh Van</dc:creator>
  <cp:lastModifiedBy>I M</cp:lastModifiedBy>
  <cp:revision>152</cp:revision>
  <dcterms:created xsi:type="dcterms:W3CDTF">2018-11-21T01:01:11Z</dcterms:created>
  <dcterms:modified xsi:type="dcterms:W3CDTF">2020-01-09T14:37:36Z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