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2" r:id="rId1"/>
  </p:sldMasterIdLst>
  <p:notesMasterIdLst>
    <p:notesMasterId r:id="rId14"/>
  </p:notesMasterIdLst>
  <p:handoutMasterIdLst>
    <p:handoutMasterId r:id="rId15"/>
  </p:handoutMasterIdLst>
  <p:sldIdLst>
    <p:sldId id="257" r:id="rId2"/>
    <p:sldId id="270" r:id="rId3"/>
    <p:sldId id="271" r:id="rId4"/>
    <p:sldId id="275" r:id="rId5"/>
    <p:sldId id="277" r:id="rId6"/>
    <p:sldId id="278" r:id="rId7"/>
    <p:sldId id="279" r:id="rId8"/>
    <p:sldId id="280" r:id="rId9"/>
    <p:sldId id="282" r:id="rId10"/>
    <p:sldId id="281" r:id="rId11"/>
    <p:sldId id="285" r:id="rId12"/>
    <p:sldId id="288" r:id="rId13"/>
  </p:sldIdLst>
  <p:sldSz cx="109728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945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orient="horz" pos="192" userDrawn="1">
          <p15:clr>
            <a:srgbClr val="A4A3A4"/>
          </p15:clr>
        </p15:guide>
        <p15:guide id="5" orient="horz" pos="1072" userDrawn="1">
          <p15:clr>
            <a:srgbClr val="A4A3A4"/>
          </p15:clr>
        </p15:guide>
        <p15:guide id="6" pos="3456" userDrawn="1">
          <p15:clr>
            <a:srgbClr val="A4A3A4"/>
          </p15:clr>
        </p15:guide>
        <p15:guide id="7" pos="634" userDrawn="1">
          <p15:clr>
            <a:srgbClr val="A4A3A4"/>
          </p15:clr>
        </p15:guide>
        <p15:guide id="8" pos="639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182" autoAdjust="0"/>
  </p:normalViewPr>
  <p:slideViewPr>
    <p:cSldViewPr showGuides="1">
      <p:cViewPr varScale="1">
        <p:scale>
          <a:sx n="95" d="100"/>
          <a:sy n="95" d="100"/>
        </p:scale>
        <p:origin x="738" y="114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456"/>
        <p:guide pos="634"/>
        <p:guide pos="6394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164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1/9/2020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1/9/2020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05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0974373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sz="24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42741" cy="6858000"/>
              <a:chOff x="0" y="0"/>
              <a:chExt cx="4742741" cy="6858000"/>
            </a:xfrm>
          </p:grpSpPr>
          <p:pic>
            <p:nvPicPr>
              <p:cNvPr id="9" name="Picture 8" descr="Stacked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605581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2555" y="1498603"/>
            <a:ext cx="6309360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0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2555" y="4927600"/>
            <a:ext cx="6309360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274C-3DF9-4CCA-A0AA-650C4701A7F1}" type="datetime1">
              <a:rPr lang="en-US" smtClean="0"/>
              <a:t>1/9/2020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1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76200"/>
            <a:ext cx="10390909" cy="114299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4876800"/>
          </a:xfrm>
        </p:spPr>
        <p:txBody>
          <a:bodyPr/>
          <a:lstStyle>
            <a:lvl1pPr marL="304747" indent="-304747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lvl1pPr>
            <a:lvl2pPr marL="731392" indent="-304747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 sz="2400"/>
            </a:lvl2pPr>
            <a:lvl3pPr marL="1158037" indent="-304747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"/>
              <a:defRPr sz="2400"/>
            </a:lvl3pPr>
            <a:lvl4pPr marL="1584683" indent="-304747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"/>
              <a:defRPr sz="2400"/>
            </a:lvl4pPr>
            <a:lvl5pPr marL="2011328" indent="-304747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"/>
              <a:defRPr sz="2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2940-67C9-4D5B-B0DA-D2A75DBE14A5}" type="datetime1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43266" y="6400803"/>
            <a:ext cx="997025" cy="320675"/>
          </a:xfrm>
        </p:spPr>
        <p:txBody>
          <a:bodyPr/>
          <a:lstStyle>
            <a:lvl1pPr>
              <a:defRPr sz="1800"/>
            </a:lvl1pPr>
          </a:lstStyle>
          <a:p>
            <a:fld id="{DA60BA0E-20D0-4E7C-B286-26C960A678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59" y="0"/>
            <a:ext cx="10972915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sz="240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ed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718" y="0"/>
            <a:ext cx="4133511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13490" y="1498603"/>
            <a:ext cx="6309360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13490" y="4927600"/>
            <a:ext cx="6309360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AD29-009D-498E-B13D-0C9F9A6A012D}" type="datetime1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82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59" y="0"/>
            <a:ext cx="10972915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sz="24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sz="24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76200"/>
            <a:ext cx="9144000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701800"/>
            <a:ext cx="91440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400803"/>
            <a:ext cx="246888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B81F504C-9876-4829-908F-644938C5133D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975" y="6400803"/>
            <a:ext cx="559612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2816" y="6400803"/>
            <a:ext cx="997025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33226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4562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72267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5986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392554" y="4927600"/>
            <a:ext cx="6580245" cy="1244600"/>
          </a:xfrm>
        </p:spPr>
        <p:txBody>
          <a:bodyPr>
            <a:normAutofit/>
          </a:bodyPr>
          <a:lstStyle/>
          <a:p>
            <a:r>
              <a:rPr lang="en-US" dirty="0"/>
              <a:t>04. Implementation for Architectural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43401" y="1498603"/>
            <a:ext cx="6358514" cy="3298825"/>
          </a:xfrm>
        </p:spPr>
        <p:txBody>
          <a:bodyPr>
            <a:normAutofit/>
          </a:bodyPr>
          <a:lstStyle/>
          <a:p>
            <a:r>
              <a:rPr lang="en-US" dirty="0"/>
              <a:t>Software Architecture </a:t>
            </a:r>
            <a:r>
              <a:rPr lang="en-US"/>
              <a:t>and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Publisher Subscriber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+mj-lt"/>
              </a:rPr>
              <a:t>Publisher publishes the message to a specified topic within JMS provider and all the subscribers who subscribed for that topic receive the message. </a:t>
            </a:r>
          </a:p>
          <a:p>
            <a:r>
              <a:rPr lang="en-US" dirty="0">
                <a:latin typeface="+mj-lt"/>
              </a:rPr>
              <a:t>Note that only the active subscribers receive the message.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467" y="1558199"/>
            <a:ext cx="7374733" cy="300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8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Publisher Subscriber Sender with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1" y="1390650"/>
            <a:ext cx="10299767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Publisher Subscriber Receiver with asynchronous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1341870"/>
            <a:ext cx="9328076" cy="549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Message Oriented Architecture</a:t>
            </a:r>
          </a:p>
          <a:p>
            <a:pPr lvl="1"/>
            <a:r>
              <a:rPr lang="en-US" dirty="0"/>
              <a:t>Point-2-Point.</a:t>
            </a:r>
          </a:p>
          <a:p>
            <a:pPr lvl="1"/>
            <a:r>
              <a:rPr lang="en-US" dirty="0"/>
              <a:t>Publish-</a:t>
            </a:r>
            <a:r>
              <a:rPr lang="en-US" dirty="0" err="1"/>
              <a:t>Subcrible</a:t>
            </a:r>
            <a:endParaRPr lang="en-US" dirty="0"/>
          </a:p>
          <a:p>
            <a:r>
              <a:rPr lang="en-US" dirty="0"/>
              <a:t>Java EE Specifications</a:t>
            </a:r>
          </a:p>
          <a:p>
            <a:pPr lvl="1"/>
            <a:r>
              <a:rPr lang="en-US" dirty="0" err="1"/>
              <a:t>JavaEE</a:t>
            </a:r>
            <a:endParaRPr lang="en-US" dirty="0"/>
          </a:p>
          <a:p>
            <a:r>
              <a:rPr lang="en-US" dirty="0"/>
              <a:t>.NET Framework</a:t>
            </a:r>
          </a:p>
          <a:p>
            <a:pPr lvl="1"/>
            <a:r>
              <a:rPr lang="en-US" dirty="0"/>
              <a:t>Windows Communication Foundation</a:t>
            </a:r>
          </a:p>
          <a:p>
            <a:r>
              <a:rPr lang="en-US" dirty="0"/>
              <a:t>Services Oriented Architecture</a:t>
            </a:r>
          </a:p>
          <a:p>
            <a:pPr lvl="1"/>
            <a:r>
              <a:rPr lang="en-US" dirty="0"/>
              <a:t>SOAP</a:t>
            </a:r>
          </a:p>
          <a:p>
            <a:pPr lvl="1"/>
            <a:r>
              <a:rPr lang="en-US" dirty="0"/>
              <a:t>REST</a:t>
            </a:r>
          </a:p>
          <a:p>
            <a:pPr lvl="1"/>
            <a:r>
              <a:rPr lang="en-US" dirty="0" err="1"/>
              <a:t>Microframework</a:t>
            </a:r>
            <a:r>
              <a:rPr lang="en-US" dirty="0"/>
              <a:t> (Node.js, Spark)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2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Implementation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Message Oriented Architecture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6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14475"/>
            <a:ext cx="739140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067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Main components of JMS are: </a:t>
            </a:r>
          </a:p>
          <a:p>
            <a:pPr lvl="1"/>
            <a:r>
              <a:rPr lang="en-US" dirty="0">
                <a:latin typeface="+mj-lt"/>
              </a:rPr>
              <a:t>JMS Provider: A messaging system that implements the JMS interfaces and provides administrative and control features</a:t>
            </a:r>
          </a:p>
          <a:p>
            <a:pPr lvl="1"/>
            <a:r>
              <a:rPr lang="en-US" dirty="0">
                <a:latin typeface="+mj-lt"/>
              </a:rPr>
              <a:t>Clients: Java applications that send or receive JMS messages. A message sender is called the Producer, and the recipient is called a Consumer</a:t>
            </a:r>
          </a:p>
          <a:p>
            <a:pPr lvl="1"/>
            <a:r>
              <a:rPr lang="en-US" dirty="0">
                <a:latin typeface="+mj-lt"/>
              </a:rPr>
              <a:t>Messages: Objects that communicate information between JMS clients</a:t>
            </a:r>
          </a:p>
          <a:p>
            <a:pPr lvl="1"/>
            <a:r>
              <a:rPr lang="en-US" dirty="0">
                <a:latin typeface="+mj-lt"/>
              </a:rPr>
              <a:t>Administered objects: Preconfigured JMS objects created by an administrator for the use of clients.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1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JMS Architecture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1600"/>
            <a:ext cx="6988630" cy="537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1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to point messaging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Producer sends the message to a specified queue within JMS provider and the only one of the consumers who listening to that queue receives that message.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6400"/>
            <a:ext cx="9298098" cy="214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5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Queue sender with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1253317"/>
            <a:ext cx="10259291" cy="558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6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Queue receiver with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1371600"/>
            <a:ext cx="880006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2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ass open house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Classroom open house presentation.potx" id="{AB7D8AB0-4323-4322-AB21-8CB398DB9E96}" vid="{5BFEA1FF-C39F-48A2-B239-4B55565FC3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 open house presentation</Template>
  <TotalTime>620</TotalTime>
  <Words>226</Words>
  <Application>Microsoft Office PowerPoint</Application>
  <PresentationFormat>Custom</PresentationFormat>
  <Paragraphs>62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</vt:lpstr>
      <vt:lpstr>Class open house presentation</vt:lpstr>
      <vt:lpstr>Software Architecture and Design</vt:lpstr>
      <vt:lpstr>Content</vt:lpstr>
      <vt:lpstr>PowerPoint Presentation</vt:lpstr>
      <vt:lpstr>PowerPoint Presentation</vt:lpstr>
      <vt:lpstr>JMS Architecture</vt:lpstr>
      <vt:lpstr>JMS Architecture (cont.)</vt:lpstr>
      <vt:lpstr>Point to point messaging model</vt:lpstr>
      <vt:lpstr>Queue sender with Java</vt:lpstr>
      <vt:lpstr>Queue receiver with Java</vt:lpstr>
      <vt:lpstr>Publisher Subscriber Model</vt:lpstr>
      <vt:lpstr>Publisher Subscriber Sender with Java</vt:lpstr>
      <vt:lpstr>Publisher Subscriber Receiver with asynchronous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 and Design</dc:title>
  <dc:creator>Thanh Van</dc:creator>
  <cp:lastModifiedBy>I M</cp:lastModifiedBy>
  <cp:revision>58</cp:revision>
  <dcterms:created xsi:type="dcterms:W3CDTF">2018-11-21T01:01:11Z</dcterms:created>
  <dcterms:modified xsi:type="dcterms:W3CDTF">2020-01-09T14:38:39Z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