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2" r:id="rId1"/>
  </p:sldMasterIdLst>
  <p:notesMasterIdLst>
    <p:notesMasterId r:id="rId75"/>
  </p:notesMasterIdLst>
  <p:handoutMasterIdLst>
    <p:handoutMasterId r:id="rId76"/>
  </p:handoutMasterIdLst>
  <p:sldIdLst>
    <p:sldId id="257" r:id="rId2"/>
    <p:sldId id="280" r:id="rId3"/>
    <p:sldId id="281" r:id="rId4"/>
    <p:sldId id="271" r:id="rId5"/>
    <p:sldId id="354" r:id="rId6"/>
    <p:sldId id="272" r:id="rId7"/>
    <p:sldId id="275" r:id="rId8"/>
    <p:sldId id="273" r:id="rId9"/>
    <p:sldId id="282" r:id="rId10"/>
    <p:sldId id="283" r:id="rId11"/>
    <p:sldId id="284" r:id="rId12"/>
    <p:sldId id="289" r:id="rId13"/>
    <p:sldId id="296" r:id="rId14"/>
    <p:sldId id="297" r:id="rId15"/>
    <p:sldId id="298" r:id="rId16"/>
    <p:sldId id="299" r:id="rId17"/>
    <p:sldId id="312" r:id="rId18"/>
    <p:sldId id="313" r:id="rId19"/>
    <p:sldId id="317" r:id="rId20"/>
    <p:sldId id="314" r:id="rId21"/>
    <p:sldId id="300" r:id="rId22"/>
    <p:sldId id="302" r:id="rId23"/>
    <p:sldId id="304" r:id="rId24"/>
    <p:sldId id="303" r:id="rId25"/>
    <p:sldId id="306" r:id="rId26"/>
    <p:sldId id="307" r:id="rId27"/>
    <p:sldId id="308" r:id="rId28"/>
    <p:sldId id="310" r:id="rId29"/>
    <p:sldId id="311" r:id="rId30"/>
    <p:sldId id="274" r:id="rId31"/>
    <p:sldId id="285" r:id="rId32"/>
    <p:sldId id="361" r:id="rId33"/>
    <p:sldId id="318" r:id="rId34"/>
    <p:sldId id="319" r:id="rId35"/>
    <p:sldId id="320" r:id="rId36"/>
    <p:sldId id="360" r:id="rId37"/>
    <p:sldId id="321" r:id="rId38"/>
    <p:sldId id="324" r:id="rId39"/>
    <p:sldId id="322" r:id="rId40"/>
    <p:sldId id="323" r:id="rId41"/>
    <p:sldId id="325" r:id="rId42"/>
    <p:sldId id="326" r:id="rId43"/>
    <p:sldId id="327" r:id="rId44"/>
    <p:sldId id="328" r:id="rId45"/>
    <p:sldId id="355" r:id="rId46"/>
    <p:sldId id="356" r:id="rId47"/>
    <p:sldId id="357" r:id="rId48"/>
    <p:sldId id="329" r:id="rId49"/>
    <p:sldId id="330" r:id="rId50"/>
    <p:sldId id="331" r:id="rId51"/>
    <p:sldId id="358" r:id="rId52"/>
    <p:sldId id="359" r:id="rId53"/>
    <p:sldId id="332" r:id="rId54"/>
    <p:sldId id="333" r:id="rId55"/>
    <p:sldId id="337" r:id="rId56"/>
    <p:sldId id="334" r:id="rId57"/>
    <p:sldId id="352" r:id="rId58"/>
    <p:sldId id="353" r:id="rId59"/>
    <p:sldId id="338" r:id="rId60"/>
    <p:sldId id="339" r:id="rId61"/>
    <p:sldId id="340" r:id="rId62"/>
    <p:sldId id="341" r:id="rId63"/>
    <p:sldId id="277" r:id="rId64"/>
    <p:sldId id="279" r:id="rId65"/>
    <p:sldId id="278" r:id="rId66"/>
    <p:sldId id="343" r:id="rId67"/>
    <p:sldId id="344" r:id="rId68"/>
    <p:sldId id="345" r:id="rId69"/>
    <p:sldId id="346" r:id="rId70"/>
    <p:sldId id="347" r:id="rId71"/>
    <p:sldId id="348" r:id="rId72"/>
    <p:sldId id="349" r:id="rId73"/>
    <p:sldId id="350" r:id="rId74"/>
  </p:sldIdLst>
  <p:sldSz cx="109728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945" userDrawn="1">
          <p15:clr>
            <a:srgbClr val="A4A3A4"/>
          </p15:clr>
        </p15:guide>
        <p15:guide id="3" orient="horz" pos="3888" userDrawn="1">
          <p15:clr>
            <a:srgbClr val="A4A3A4"/>
          </p15:clr>
        </p15:guide>
        <p15:guide id="4" orient="horz" pos="192" userDrawn="1">
          <p15:clr>
            <a:srgbClr val="A4A3A4"/>
          </p15:clr>
        </p15:guide>
        <p15:guide id="5" orient="horz" pos="1072" userDrawn="1">
          <p15:clr>
            <a:srgbClr val="A4A3A4"/>
          </p15:clr>
        </p15:guide>
        <p15:guide id="6" pos="3456" userDrawn="1">
          <p15:clr>
            <a:srgbClr val="A4A3A4"/>
          </p15:clr>
        </p15:guide>
        <p15:guide id="7" pos="634" userDrawn="1">
          <p15:clr>
            <a:srgbClr val="A4A3A4"/>
          </p15:clr>
        </p15:guide>
        <p15:guide id="8" pos="639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82" autoAdjust="0"/>
  </p:normalViewPr>
  <p:slideViewPr>
    <p:cSldViewPr showGuides="1">
      <p:cViewPr varScale="1">
        <p:scale>
          <a:sx n="95" d="100"/>
          <a:sy n="95" d="100"/>
        </p:scale>
        <p:origin x="738" y="96"/>
      </p:cViewPr>
      <p:guideLst>
        <p:guide orient="horz" pos="2160"/>
        <p:guide orient="horz" pos="945"/>
        <p:guide orient="horz" pos="3888"/>
        <p:guide orient="horz" pos="192"/>
        <p:guide orient="horz" pos="1072"/>
        <p:guide pos="3456"/>
        <p:guide pos="634"/>
        <p:guide pos="6394"/>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1/9/2020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1/9/2020</a:t>
            </a:fld>
            <a:endParaRPr/>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0974373"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2" name="Title 1"/>
          <p:cNvSpPr>
            <a:spLocks noGrp="1"/>
          </p:cNvSpPr>
          <p:nvPr>
            <p:ph type="ctrTitle"/>
          </p:nvPr>
        </p:nvSpPr>
        <p:spPr>
          <a:xfrm>
            <a:off x="4392555" y="1498603"/>
            <a:ext cx="6309360" cy="3298825"/>
          </a:xfrm>
        </p:spPr>
        <p:txBody>
          <a:bodyPr>
            <a:normAutofit/>
          </a:bodyPr>
          <a:lstStyle>
            <a:lvl1pPr algn="l">
              <a:lnSpc>
                <a:spcPct val="90000"/>
              </a:lnSpc>
              <a:defRPr sz="4000" b="0" cap="none" spc="0" baseline="0">
                <a:ln w="0"/>
                <a:solidFill>
                  <a:schemeClr val="tx2"/>
                </a:solidFill>
                <a:effectLst/>
              </a:defRPr>
            </a:lvl1pPr>
          </a:lstStyle>
          <a:p>
            <a:r>
              <a:rPr lang="en-US" dirty="0"/>
              <a:t>Click to edit Master title style</a:t>
            </a:r>
            <a:endParaRPr dirty="0"/>
          </a:p>
        </p:txBody>
      </p:sp>
      <p:sp>
        <p:nvSpPr>
          <p:cNvPr id="3" name="Subtitle 2"/>
          <p:cNvSpPr>
            <a:spLocks noGrp="1"/>
          </p:cNvSpPr>
          <p:nvPr>
            <p:ph type="subTitle" idx="1"/>
          </p:nvPr>
        </p:nvSpPr>
        <p:spPr>
          <a:xfrm>
            <a:off x="4392555"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5" name="Date Placeholder 4"/>
          <p:cNvSpPr>
            <a:spLocks noGrp="1"/>
          </p:cNvSpPr>
          <p:nvPr>
            <p:ph type="dt" sz="half" idx="10"/>
          </p:nvPr>
        </p:nvSpPr>
        <p:spPr/>
        <p:txBody>
          <a:bodyPr/>
          <a:lstStyle/>
          <a:p>
            <a:fld id="{00DA274C-3DF9-4CCA-A0AA-650C4701A7F1}" type="datetime1">
              <a:rPr lang="en-US" smtClean="0"/>
              <a:t>1/9/2020</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382" y="76200"/>
            <a:ext cx="10390909" cy="1142998"/>
          </a:xfrm>
        </p:spPr>
        <p:txBody>
          <a:bodyPr>
            <a:normAutofit/>
          </a:bodyPr>
          <a:lstStyle>
            <a:lvl1pPr>
              <a:defRPr sz="4000" b="0"/>
            </a:lvl1pPr>
          </a:lstStyle>
          <a:p>
            <a:r>
              <a:rPr lang="en-US" dirty="0"/>
              <a:t>Click to edit Master title style</a:t>
            </a:r>
            <a:endParaRPr dirty="0"/>
          </a:p>
        </p:txBody>
      </p:sp>
      <p:sp>
        <p:nvSpPr>
          <p:cNvPr id="3" name="Content Placeholder 2"/>
          <p:cNvSpPr>
            <a:spLocks noGrp="1"/>
          </p:cNvSpPr>
          <p:nvPr>
            <p:ph idx="1"/>
          </p:nvPr>
        </p:nvSpPr>
        <p:spPr>
          <a:xfrm>
            <a:off x="249382" y="1371600"/>
            <a:ext cx="10390909" cy="4876800"/>
          </a:xfrm>
        </p:spPr>
        <p:txBody>
          <a:bodyPr/>
          <a:lstStyle>
            <a:lvl1pPr marL="304747" indent="-304747" algn="just">
              <a:lnSpc>
                <a:spcPct val="100000"/>
              </a:lnSpc>
              <a:spcBef>
                <a:spcPts val="0"/>
              </a:spcBef>
              <a:spcAft>
                <a:spcPts val="600"/>
              </a:spcAft>
              <a:buFont typeface="Wingdings" panose="05000000000000000000" pitchFamily="2" charset="2"/>
              <a:buChar char="v"/>
              <a:defRPr/>
            </a:lvl1pPr>
            <a:lvl2pPr marL="731392" indent="-304747" algn="just">
              <a:lnSpc>
                <a:spcPct val="100000"/>
              </a:lnSpc>
              <a:spcBef>
                <a:spcPts val="0"/>
              </a:spcBef>
              <a:spcAft>
                <a:spcPts val="600"/>
              </a:spcAft>
              <a:buFont typeface="Wingdings" panose="05000000000000000000" pitchFamily="2" charset="2"/>
              <a:buChar char="q"/>
              <a:defRPr sz="2400"/>
            </a:lvl2pPr>
            <a:lvl3pPr marL="1158037" indent="-304747" algn="just">
              <a:lnSpc>
                <a:spcPct val="100000"/>
              </a:lnSpc>
              <a:spcBef>
                <a:spcPts val="0"/>
              </a:spcBef>
              <a:spcAft>
                <a:spcPts val="600"/>
              </a:spcAft>
              <a:buFont typeface="Wingdings" panose="05000000000000000000" pitchFamily="2" charset="2"/>
              <a:buChar char=""/>
              <a:defRPr sz="2400"/>
            </a:lvl3pPr>
            <a:lvl4pPr marL="1584683" indent="-304747" algn="just">
              <a:lnSpc>
                <a:spcPct val="100000"/>
              </a:lnSpc>
              <a:spcBef>
                <a:spcPts val="0"/>
              </a:spcBef>
              <a:spcAft>
                <a:spcPts val="600"/>
              </a:spcAft>
              <a:buFont typeface="Wingdings" panose="05000000000000000000" pitchFamily="2" charset="2"/>
              <a:buChar char=""/>
              <a:defRPr sz="2400"/>
            </a:lvl4pPr>
            <a:lvl5pPr marL="2011328" indent="-304747" algn="just">
              <a:lnSpc>
                <a:spcPct val="100000"/>
              </a:lnSpc>
              <a:spcBef>
                <a:spcPts val="0"/>
              </a:spcBef>
              <a:spcAft>
                <a:spcPts val="600"/>
              </a:spcAft>
              <a:buFont typeface="Wingdings" panose="05000000000000000000" pitchFamily="2" charset="2"/>
              <a:buChar char=""/>
              <a:defRPr sz="2400"/>
            </a:lvl5pPr>
            <a:lvl6pPr>
              <a:defRPr/>
            </a:lvl6pPr>
            <a:lvl7pPr>
              <a:defRPr baseline="0"/>
            </a:lvl7pPr>
            <a:lvl8pPr>
              <a:defRPr baseline="0"/>
            </a:lvl8pPr>
            <a:lvl9pP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FF082940-67C9-4D5B-B0DA-D2A75DBE14A5}" type="datetime1">
              <a:rPr lang="en-US" smtClean="0"/>
              <a:t>1/9/2020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a:xfrm>
            <a:off x="9643266" y="6400803"/>
            <a:ext cx="997025" cy="320675"/>
          </a:xfrm>
        </p:spPr>
        <p:txBody>
          <a:bodyPr/>
          <a:lstStyle>
            <a:lvl1pPr>
              <a:defRPr sz="1800"/>
            </a:lvl1pPr>
          </a:lstStyle>
          <a:p>
            <a:fld id="{DA60BA0E-20D0-4E7C-B286-26C960A6788F}" type="slidenum">
              <a:rPr lang="en-US" smtClean="0"/>
              <a:pPr/>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459" y="0"/>
            <a:ext cx="10972915"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718" y="0"/>
            <a:ext cx="4133511" cy="6858000"/>
          </a:xfrm>
          <a:prstGeom prst="rect">
            <a:avLst/>
          </a:prstGeom>
        </p:spPr>
      </p:pic>
      <p:sp>
        <p:nvSpPr>
          <p:cNvPr id="7" name="Title 1"/>
          <p:cNvSpPr>
            <a:spLocks noGrp="1"/>
          </p:cNvSpPr>
          <p:nvPr>
            <p:ph type="ctrTitle"/>
          </p:nvPr>
        </p:nvSpPr>
        <p:spPr>
          <a:xfrm>
            <a:off x="213490" y="1498603"/>
            <a:ext cx="630936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13490"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6373AD29-009D-498E-B13D-0C9F9A6A012D}" type="datetime1">
              <a:rPr lang="en-US" smtClean="0"/>
              <a:t>1/9/2020</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459" y="0"/>
            <a:ext cx="10972915"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sp>
        <p:nvSpPr>
          <p:cNvPr id="2" name="Title Placeholder 1"/>
          <p:cNvSpPr>
            <a:spLocks noGrp="1"/>
          </p:cNvSpPr>
          <p:nvPr>
            <p:ph type="title"/>
          </p:nvPr>
        </p:nvSpPr>
        <p:spPr>
          <a:xfrm>
            <a:off x="1005840" y="76200"/>
            <a:ext cx="9144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05840" y="1701800"/>
            <a:ext cx="9144000"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6400803"/>
            <a:ext cx="246888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B81F504C-9876-4829-908F-644938C5133D}" type="datetime1">
              <a:rPr lang="en-US" smtClean="0"/>
              <a:t>1/9/2020</a:t>
            </a:fld>
            <a:endParaRPr lang="en-US" dirty="0"/>
          </a:p>
        </p:txBody>
      </p:sp>
      <p:sp>
        <p:nvSpPr>
          <p:cNvPr id="5" name="Footer Placeholder 4"/>
          <p:cNvSpPr>
            <a:spLocks noGrp="1"/>
          </p:cNvSpPr>
          <p:nvPr>
            <p:ph type="ftr" sz="quarter" idx="3"/>
          </p:nvPr>
        </p:nvSpPr>
        <p:spPr>
          <a:xfrm>
            <a:off x="3517975" y="6400803"/>
            <a:ext cx="5596128"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9152816" y="6400803"/>
            <a:ext cx="997025"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7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05. Software Design Patterns</a:t>
            </a:r>
          </a:p>
        </p:txBody>
      </p:sp>
      <p:sp>
        <p:nvSpPr>
          <p:cNvPr id="2" name="Title 1"/>
          <p:cNvSpPr>
            <a:spLocks noGrp="1"/>
          </p:cNvSpPr>
          <p:nvPr>
            <p:ph type="ctrTitle"/>
          </p:nvPr>
        </p:nvSpPr>
        <p:spPr>
          <a:xfrm>
            <a:off x="4343401" y="1498603"/>
            <a:ext cx="6358514" cy="3298825"/>
          </a:xfrm>
        </p:spPr>
        <p:txBody>
          <a:bodyPr>
            <a:normAutofit/>
          </a:bodyPr>
          <a:lstStyle/>
          <a:p>
            <a:r>
              <a:rPr lang="en-US" dirty="0"/>
              <a:t>Software Architecture </a:t>
            </a:r>
            <a:r>
              <a:rPr lang="en-US"/>
              <a:t>and Design </a:t>
            </a:r>
            <a:endParaRPr lang="en-US" dirty="0"/>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lstStyle/>
          <a:p>
            <a:pPr marL="0" indent="0">
              <a:buNone/>
            </a:pPr>
            <a:r>
              <a:rPr lang="en-US" dirty="0">
                <a:solidFill>
                  <a:srgbClr val="00B050"/>
                </a:solidFill>
              </a:rPr>
              <a:t>Singleton Design Pattern (cont.)</a:t>
            </a:r>
          </a:p>
          <a:p>
            <a:r>
              <a:rPr lang="en-US" dirty="0"/>
              <a:t>Structure</a:t>
            </a:r>
          </a:p>
          <a:p>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28800"/>
            <a:ext cx="5433685" cy="230187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858370"/>
            <a:ext cx="3057525" cy="3819525"/>
          </a:xfrm>
          <a:prstGeom prst="rect">
            <a:avLst/>
          </a:prstGeom>
        </p:spPr>
      </p:pic>
    </p:spTree>
    <p:extLst>
      <p:ext uri="{BB962C8B-B14F-4D97-AF65-F5344CB8AC3E}">
        <p14:creationId xmlns:p14="http://schemas.microsoft.com/office/powerpoint/2010/main" val="390109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lstStyle/>
          <a:p>
            <a:pPr marL="0" indent="0">
              <a:buNone/>
            </a:pPr>
            <a:r>
              <a:rPr lang="en-US" dirty="0">
                <a:solidFill>
                  <a:srgbClr val="00B050"/>
                </a:solidFill>
              </a:rPr>
              <a:t>Singleton Design Pattern (cont.)</a:t>
            </a:r>
          </a:p>
          <a:p>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11</a:t>
            </a:fld>
            <a:endParaRPr lang="en-US"/>
          </a:p>
        </p:txBody>
      </p:sp>
      <p:pic>
        <p:nvPicPr>
          <p:cNvPr id="5" name="Picture 4"/>
          <p:cNvPicPr>
            <a:picLocks noChangeAspect="1"/>
          </p:cNvPicPr>
          <p:nvPr/>
        </p:nvPicPr>
        <p:blipFill>
          <a:blip r:embed="rId2"/>
          <a:stretch>
            <a:fillRect/>
          </a:stretch>
        </p:blipFill>
        <p:spPr>
          <a:xfrm>
            <a:off x="5105400" y="1202137"/>
            <a:ext cx="5029200" cy="3200400"/>
          </a:xfrm>
          <a:prstGeom prst="rect">
            <a:avLst/>
          </a:prstGeom>
        </p:spPr>
      </p:pic>
      <p:pic>
        <p:nvPicPr>
          <p:cNvPr id="8" name="Picture 7"/>
          <p:cNvPicPr>
            <a:picLocks noChangeAspect="1"/>
          </p:cNvPicPr>
          <p:nvPr/>
        </p:nvPicPr>
        <p:blipFill>
          <a:blip r:embed="rId3"/>
          <a:stretch>
            <a:fillRect/>
          </a:stretch>
        </p:blipFill>
        <p:spPr>
          <a:xfrm>
            <a:off x="381000" y="4369555"/>
            <a:ext cx="5334000" cy="2345736"/>
          </a:xfrm>
          <a:prstGeom prst="rect">
            <a:avLst/>
          </a:prstGeom>
        </p:spPr>
      </p:pic>
    </p:spTree>
    <p:extLst>
      <p:ext uri="{BB962C8B-B14F-4D97-AF65-F5344CB8AC3E}">
        <p14:creationId xmlns:p14="http://schemas.microsoft.com/office/powerpoint/2010/main" val="407000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lstStyle/>
          <a:p>
            <a:pPr marL="0" indent="0">
              <a:buNone/>
            </a:pPr>
            <a:r>
              <a:rPr lang="en-US" dirty="0">
                <a:solidFill>
                  <a:srgbClr val="FFFF00"/>
                </a:solidFill>
              </a:rPr>
              <a:t>Prototype Design Pattern</a:t>
            </a:r>
          </a:p>
          <a:p>
            <a:r>
              <a:rPr lang="en-US" dirty="0"/>
              <a:t>Problem</a:t>
            </a:r>
          </a:p>
          <a:p>
            <a:pPr lvl="1"/>
            <a:r>
              <a:rPr lang="en-US" dirty="0"/>
              <a:t>Application “hard wires” the class of object to create in each “new” expression.</a:t>
            </a:r>
          </a:p>
          <a:p>
            <a:r>
              <a:rPr lang="en-US" dirty="0"/>
              <a:t>Intent</a:t>
            </a:r>
          </a:p>
          <a:p>
            <a:pPr lvl="1"/>
            <a:r>
              <a:rPr lang="en-US" dirty="0"/>
              <a:t>Specify the kinds of objects to create using a prototypical instance, and create new objects by copying this prototype.</a:t>
            </a:r>
          </a:p>
          <a:p>
            <a:pPr lvl="1"/>
            <a:r>
              <a:rPr lang="en-US" dirty="0"/>
              <a:t>Co-opt one instance of a class for use as a breeder of all future instances.</a:t>
            </a:r>
          </a:p>
          <a:p>
            <a:pPr lvl="1"/>
            <a:r>
              <a:rPr lang="en-US" dirty="0"/>
              <a:t>The new operator considered harmful.</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12</a:t>
            </a:fld>
            <a:endParaRPr lang="en-US"/>
          </a:p>
        </p:txBody>
      </p:sp>
    </p:spTree>
    <p:extLst>
      <p:ext uri="{BB962C8B-B14F-4D97-AF65-F5344CB8AC3E}">
        <p14:creationId xmlns:p14="http://schemas.microsoft.com/office/powerpoint/2010/main" val="219142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a:xfrm>
            <a:off x="249383" y="1371600"/>
            <a:ext cx="5084618" cy="4876800"/>
          </a:xfrm>
        </p:spPr>
        <p:txBody>
          <a:bodyPr/>
          <a:lstStyle/>
          <a:p>
            <a:pPr marL="0" indent="0">
              <a:buNone/>
            </a:pPr>
            <a:r>
              <a:rPr lang="en-US" dirty="0">
                <a:solidFill>
                  <a:srgbClr val="FFFF00"/>
                </a:solidFill>
              </a:rPr>
              <a:t>Prototype Design Pattern (cont.)</a:t>
            </a:r>
          </a:p>
          <a:p>
            <a:r>
              <a:rPr lang="en-US" dirty="0" err="1"/>
              <a:t>Struture</a:t>
            </a:r>
            <a:endParaRPr lang="en-US" dirty="0"/>
          </a:p>
          <a:p>
            <a:pPr lvl="1"/>
            <a:r>
              <a:rPr lang="en-US" dirty="0"/>
              <a:t>The Factory knows how to find the correct Prototype, and each Product knows how to spawn new instances of itself.</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422" y="1981200"/>
            <a:ext cx="6607378" cy="4069241"/>
          </a:xfrm>
          <a:prstGeom prst="rect">
            <a:avLst/>
          </a:prstGeom>
        </p:spPr>
      </p:pic>
    </p:spTree>
    <p:extLst>
      <p:ext uri="{BB962C8B-B14F-4D97-AF65-F5344CB8AC3E}">
        <p14:creationId xmlns:p14="http://schemas.microsoft.com/office/powerpoint/2010/main" val="318442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a:xfrm>
            <a:off x="249383" y="1371600"/>
            <a:ext cx="10390908" cy="4876800"/>
          </a:xfrm>
        </p:spPr>
        <p:txBody>
          <a:bodyPr/>
          <a:lstStyle/>
          <a:p>
            <a:pPr marL="0" indent="0">
              <a:buNone/>
            </a:pPr>
            <a:r>
              <a:rPr lang="en-US" dirty="0">
                <a:solidFill>
                  <a:srgbClr val="FFFF00"/>
                </a:solidFill>
              </a:rPr>
              <a:t>Prototype Design Pattern (cont.)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828800"/>
            <a:ext cx="5334000" cy="3505200"/>
          </a:xfrm>
          <a:prstGeom prst="rect">
            <a:avLst/>
          </a:prstGeom>
        </p:spPr>
      </p:pic>
      <p:pic>
        <p:nvPicPr>
          <p:cNvPr id="7" name="Picture 6"/>
          <p:cNvPicPr>
            <a:picLocks noChangeAspect="1"/>
          </p:cNvPicPr>
          <p:nvPr/>
        </p:nvPicPr>
        <p:blipFill>
          <a:blip r:embed="rId3"/>
          <a:stretch>
            <a:fillRect/>
          </a:stretch>
        </p:blipFill>
        <p:spPr>
          <a:xfrm>
            <a:off x="6446078" y="1476377"/>
            <a:ext cx="3695700" cy="4924425"/>
          </a:xfrm>
          <a:prstGeom prst="rect">
            <a:avLst/>
          </a:prstGeom>
        </p:spPr>
      </p:pic>
      <p:sp>
        <p:nvSpPr>
          <p:cNvPr id="8" name="Oval 7"/>
          <p:cNvSpPr/>
          <p:nvPr/>
        </p:nvSpPr>
        <p:spPr>
          <a:xfrm>
            <a:off x="6019800" y="1371600"/>
            <a:ext cx="457200" cy="45720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656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a:xfrm>
            <a:off x="306238" y="1219198"/>
            <a:ext cx="5950668" cy="4876800"/>
          </a:xfrm>
        </p:spPr>
        <p:txBody>
          <a:bodyPr/>
          <a:lstStyle/>
          <a:p>
            <a:pPr marL="0" indent="0">
              <a:buNone/>
            </a:pPr>
            <a:r>
              <a:rPr lang="en-US" dirty="0">
                <a:solidFill>
                  <a:srgbClr val="FFFF00"/>
                </a:solidFill>
              </a:rPr>
              <a:t>Prototype Design Pattern (cont.)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15</a:t>
            </a:fld>
            <a:endParaRPr lang="en-US"/>
          </a:p>
        </p:txBody>
      </p:sp>
      <p:pic>
        <p:nvPicPr>
          <p:cNvPr id="5" name="Picture 4"/>
          <p:cNvPicPr>
            <a:picLocks noChangeAspect="1"/>
          </p:cNvPicPr>
          <p:nvPr/>
        </p:nvPicPr>
        <p:blipFill>
          <a:blip r:embed="rId2"/>
          <a:stretch>
            <a:fillRect/>
          </a:stretch>
        </p:blipFill>
        <p:spPr>
          <a:xfrm>
            <a:off x="295403" y="1658277"/>
            <a:ext cx="4248150" cy="1752600"/>
          </a:xfrm>
          <a:prstGeom prst="rect">
            <a:avLst/>
          </a:prstGeom>
        </p:spPr>
      </p:pic>
      <p:pic>
        <p:nvPicPr>
          <p:cNvPr id="9" name="Picture 8"/>
          <p:cNvPicPr>
            <a:picLocks noChangeAspect="1"/>
          </p:cNvPicPr>
          <p:nvPr/>
        </p:nvPicPr>
        <p:blipFill>
          <a:blip r:embed="rId3"/>
          <a:stretch>
            <a:fillRect/>
          </a:stretch>
        </p:blipFill>
        <p:spPr>
          <a:xfrm>
            <a:off x="320424" y="3455244"/>
            <a:ext cx="4251960" cy="1710233"/>
          </a:xfrm>
          <a:prstGeom prst="rect">
            <a:avLst/>
          </a:prstGeom>
        </p:spPr>
      </p:pic>
      <p:pic>
        <p:nvPicPr>
          <p:cNvPr id="10" name="Picture 9"/>
          <p:cNvPicPr>
            <a:picLocks noChangeAspect="1"/>
          </p:cNvPicPr>
          <p:nvPr/>
        </p:nvPicPr>
        <p:blipFill>
          <a:blip r:embed="rId4"/>
          <a:stretch>
            <a:fillRect/>
          </a:stretch>
        </p:blipFill>
        <p:spPr>
          <a:xfrm>
            <a:off x="281755" y="5209051"/>
            <a:ext cx="4248150" cy="1724025"/>
          </a:xfrm>
          <a:prstGeom prst="rect">
            <a:avLst/>
          </a:prstGeom>
        </p:spPr>
      </p:pic>
      <p:pic>
        <p:nvPicPr>
          <p:cNvPr id="11" name="Picture 10"/>
          <p:cNvPicPr>
            <a:picLocks noChangeAspect="1"/>
          </p:cNvPicPr>
          <p:nvPr/>
        </p:nvPicPr>
        <p:blipFill>
          <a:blip r:embed="rId5"/>
          <a:stretch>
            <a:fillRect/>
          </a:stretch>
        </p:blipFill>
        <p:spPr>
          <a:xfrm>
            <a:off x="5081841" y="2298034"/>
            <a:ext cx="5734050" cy="4457700"/>
          </a:xfrm>
          <a:prstGeom prst="rect">
            <a:avLst/>
          </a:prstGeom>
        </p:spPr>
      </p:pic>
      <p:sp>
        <p:nvSpPr>
          <p:cNvPr id="12" name="Oval 11"/>
          <p:cNvSpPr/>
          <p:nvPr/>
        </p:nvSpPr>
        <p:spPr>
          <a:xfrm>
            <a:off x="-54905" y="1421755"/>
            <a:ext cx="457200" cy="45720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13" name="Oval 12"/>
          <p:cNvSpPr/>
          <p:nvPr/>
        </p:nvSpPr>
        <p:spPr>
          <a:xfrm>
            <a:off x="5019749" y="1581149"/>
            <a:ext cx="457200" cy="45720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14" name="Rectangle 13"/>
          <p:cNvSpPr/>
          <p:nvPr/>
        </p:nvSpPr>
        <p:spPr>
          <a:xfrm>
            <a:off x="5583196" y="1282371"/>
            <a:ext cx="5195455" cy="1015663"/>
          </a:xfrm>
          <a:prstGeom prst="rect">
            <a:avLst/>
          </a:prstGeom>
        </p:spPr>
        <p:txBody>
          <a:bodyPr wrap="square">
            <a:spAutoFit/>
          </a:bodyPr>
          <a:lstStyle/>
          <a:p>
            <a:pPr algn="just"/>
            <a:r>
              <a:rPr lang="en-US" sz="2000" dirty="0"/>
              <a:t>Create a class to get concrete classes from database and store them in a </a:t>
            </a:r>
            <a:r>
              <a:rPr lang="en-US" sz="2000" i="1" dirty="0" err="1"/>
              <a:t>Hashtable</a:t>
            </a:r>
            <a:r>
              <a:rPr lang="en-US" sz="2000" dirty="0"/>
              <a:t>.</a:t>
            </a:r>
          </a:p>
        </p:txBody>
      </p:sp>
    </p:spTree>
    <p:extLst>
      <p:ext uri="{BB962C8B-B14F-4D97-AF65-F5344CB8AC3E}">
        <p14:creationId xmlns:p14="http://schemas.microsoft.com/office/powerpoint/2010/main" val="204521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a:xfrm>
            <a:off x="249383" y="1371600"/>
            <a:ext cx="10390908" cy="4876800"/>
          </a:xfrm>
        </p:spPr>
        <p:txBody>
          <a:bodyPr/>
          <a:lstStyle/>
          <a:p>
            <a:pPr marL="0" indent="0">
              <a:buNone/>
            </a:pPr>
            <a:r>
              <a:rPr lang="en-US" dirty="0">
                <a:solidFill>
                  <a:srgbClr val="FFFF00"/>
                </a:solidFill>
              </a:rPr>
              <a:t>Prototype Design Pattern (cont.)</a:t>
            </a:r>
          </a:p>
          <a:p>
            <a:r>
              <a:rPr lang="en-US" i="1" dirty="0" err="1"/>
              <a:t>PrototypePatternDemo</a:t>
            </a:r>
            <a:r>
              <a:rPr lang="en-US" dirty="0"/>
              <a:t> uses </a:t>
            </a:r>
            <a:r>
              <a:rPr lang="en-US" i="1" dirty="0" err="1"/>
              <a:t>ShapeCache</a:t>
            </a:r>
            <a:r>
              <a:rPr lang="en-US" dirty="0"/>
              <a:t> class to get clones of shapes stored in a </a:t>
            </a:r>
            <a:r>
              <a:rPr lang="en-US" i="1" dirty="0" err="1"/>
              <a:t>Hashtable</a:t>
            </a:r>
            <a:r>
              <a:rPr lang="en-US" dirty="0"/>
              <a: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16</a:t>
            </a:fld>
            <a:endParaRPr lang="en-US"/>
          </a:p>
        </p:txBody>
      </p:sp>
      <p:sp>
        <p:nvSpPr>
          <p:cNvPr id="13" name="Oval 12"/>
          <p:cNvSpPr/>
          <p:nvPr/>
        </p:nvSpPr>
        <p:spPr>
          <a:xfrm>
            <a:off x="228600" y="1828800"/>
            <a:ext cx="457200" cy="457200"/>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p>
        </p:txBody>
      </p:sp>
      <p:pic>
        <p:nvPicPr>
          <p:cNvPr id="6" name="Picture 5"/>
          <p:cNvPicPr>
            <a:picLocks noChangeAspect="1"/>
          </p:cNvPicPr>
          <p:nvPr/>
        </p:nvPicPr>
        <p:blipFill>
          <a:blip r:embed="rId2"/>
          <a:stretch>
            <a:fillRect/>
          </a:stretch>
        </p:blipFill>
        <p:spPr>
          <a:xfrm>
            <a:off x="685800" y="2895600"/>
            <a:ext cx="5943600" cy="2593981"/>
          </a:xfrm>
          <a:prstGeom prst="rect">
            <a:avLst/>
          </a:prstGeom>
        </p:spPr>
      </p:pic>
    </p:spTree>
    <p:extLst>
      <p:ext uri="{BB962C8B-B14F-4D97-AF65-F5344CB8AC3E}">
        <p14:creationId xmlns:p14="http://schemas.microsoft.com/office/powerpoint/2010/main" val="3737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FF6600"/>
                </a:solidFill>
              </a:rPr>
              <a:t>Factory Method Pattern</a:t>
            </a:r>
          </a:p>
          <a:p>
            <a:r>
              <a:rPr lang="en-US" dirty="0"/>
              <a:t>A framework needs to standardize the architectural model for a range of applications, but allow for individual applications to define their own domain objects and provide for their instantiation.</a:t>
            </a:r>
          </a:p>
          <a:p>
            <a:r>
              <a:rPr lang="en-US" dirty="0"/>
              <a:t>Intent</a:t>
            </a:r>
          </a:p>
          <a:p>
            <a:pPr lvl="1"/>
            <a:r>
              <a:rPr lang="en-US" dirty="0"/>
              <a:t>Define an interface for creating an object, but let subclasses decide which class to instantiate. Factory Method lets a class defer instantiation to subclasses.</a:t>
            </a:r>
          </a:p>
          <a:p>
            <a:pPr lvl="1"/>
            <a:r>
              <a:rPr lang="en-US" dirty="0"/>
              <a:t>Defining a “virtual” constructor.</a:t>
            </a:r>
          </a:p>
          <a:p>
            <a:pPr lvl="1"/>
            <a:r>
              <a:rPr lang="en-US" dirty="0"/>
              <a:t>The new operator considered harmful.</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17</a:t>
            </a:fld>
            <a:endParaRPr lang="en-US"/>
          </a:p>
        </p:txBody>
      </p:sp>
    </p:spTree>
    <p:extLst>
      <p:ext uri="{BB962C8B-B14F-4D97-AF65-F5344CB8AC3E}">
        <p14:creationId xmlns:p14="http://schemas.microsoft.com/office/powerpoint/2010/main" val="105609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lstStyle/>
          <a:p>
            <a:pPr marL="0" indent="0">
              <a:buNone/>
            </a:pPr>
            <a:r>
              <a:rPr lang="en-US" dirty="0">
                <a:solidFill>
                  <a:srgbClr val="FF6600"/>
                </a:solidFill>
              </a:rPr>
              <a:t>Factory Method Pattern (cont.)</a:t>
            </a:r>
          </a:p>
          <a:p>
            <a:r>
              <a:rPr lang="en-US" dirty="0"/>
              <a:t>Implementation</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18</a:t>
            </a:fld>
            <a:endParaRPr lang="en-US"/>
          </a:p>
        </p:txBody>
      </p:sp>
      <p:pic>
        <p:nvPicPr>
          <p:cNvPr id="5" name="Picture 4"/>
          <p:cNvPicPr>
            <a:picLocks noChangeAspect="1"/>
          </p:cNvPicPr>
          <p:nvPr/>
        </p:nvPicPr>
        <p:blipFill>
          <a:blip r:embed="rId2"/>
          <a:stretch>
            <a:fillRect/>
          </a:stretch>
        </p:blipFill>
        <p:spPr>
          <a:xfrm>
            <a:off x="3581400" y="1981202"/>
            <a:ext cx="4962525" cy="2895600"/>
          </a:xfrm>
          <a:prstGeom prst="rect">
            <a:avLst/>
          </a:prstGeom>
        </p:spPr>
      </p:pic>
    </p:spTree>
    <p:extLst>
      <p:ext uri="{BB962C8B-B14F-4D97-AF65-F5344CB8AC3E}">
        <p14:creationId xmlns:p14="http://schemas.microsoft.com/office/powerpoint/2010/main" val="141286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FF6600"/>
                </a:solidFill>
              </a:rPr>
              <a:t>Factory Method Pattern (cont.)</a:t>
            </a:r>
          </a:p>
          <a:p>
            <a:r>
              <a:rPr lang="en-US" dirty="0"/>
              <a:t>Create an interface for Shapes.</a:t>
            </a:r>
          </a:p>
          <a:p>
            <a:endParaRPr lang="en-US" dirty="0"/>
          </a:p>
          <a:p>
            <a:r>
              <a:rPr lang="en-US" dirty="0"/>
              <a:t>Create concrete classes implementing the same interface.</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19</a:t>
            </a:fld>
            <a:endParaRPr lang="en-US"/>
          </a:p>
        </p:txBody>
      </p:sp>
      <p:sp>
        <p:nvSpPr>
          <p:cNvPr id="6" name="Oval 5"/>
          <p:cNvSpPr/>
          <p:nvPr/>
        </p:nvSpPr>
        <p:spPr>
          <a:xfrm>
            <a:off x="259522" y="1828800"/>
            <a:ext cx="457200" cy="4572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pic>
        <p:nvPicPr>
          <p:cNvPr id="8" name="Picture 7"/>
          <p:cNvPicPr>
            <a:picLocks noChangeAspect="1"/>
          </p:cNvPicPr>
          <p:nvPr/>
        </p:nvPicPr>
        <p:blipFill>
          <a:blip r:embed="rId2"/>
          <a:stretch>
            <a:fillRect/>
          </a:stretch>
        </p:blipFill>
        <p:spPr>
          <a:xfrm>
            <a:off x="1022744" y="3135179"/>
            <a:ext cx="4362450" cy="1171575"/>
          </a:xfrm>
          <a:prstGeom prst="rect">
            <a:avLst/>
          </a:prstGeom>
        </p:spPr>
      </p:pic>
      <p:pic>
        <p:nvPicPr>
          <p:cNvPr id="9" name="Picture 8"/>
          <p:cNvPicPr>
            <a:picLocks noChangeAspect="1"/>
          </p:cNvPicPr>
          <p:nvPr/>
        </p:nvPicPr>
        <p:blipFill>
          <a:blip r:embed="rId3"/>
          <a:stretch>
            <a:fillRect/>
          </a:stretch>
        </p:blipFill>
        <p:spPr>
          <a:xfrm>
            <a:off x="1032269" y="4404473"/>
            <a:ext cx="4352925" cy="1143000"/>
          </a:xfrm>
          <a:prstGeom prst="rect">
            <a:avLst/>
          </a:prstGeom>
        </p:spPr>
      </p:pic>
      <p:pic>
        <p:nvPicPr>
          <p:cNvPr id="10" name="Picture 9"/>
          <p:cNvPicPr>
            <a:picLocks noChangeAspect="1"/>
          </p:cNvPicPr>
          <p:nvPr/>
        </p:nvPicPr>
        <p:blipFill>
          <a:blip r:embed="rId4"/>
          <a:stretch>
            <a:fillRect/>
          </a:stretch>
        </p:blipFill>
        <p:spPr>
          <a:xfrm>
            <a:off x="1022744" y="5648325"/>
            <a:ext cx="4362450" cy="1133475"/>
          </a:xfrm>
          <a:prstGeom prst="rect">
            <a:avLst/>
          </a:prstGeom>
        </p:spPr>
      </p:pic>
      <p:sp>
        <p:nvSpPr>
          <p:cNvPr id="11" name="Oval 10"/>
          <p:cNvSpPr/>
          <p:nvPr/>
        </p:nvSpPr>
        <p:spPr>
          <a:xfrm>
            <a:off x="259522" y="2743200"/>
            <a:ext cx="457200" cy="4572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pic>
        <p:nvPicPr>
          <p:cNvPr id="12" name="Picture 11"/>
          <p:cNvPicPr>
            <a:picLocks noChangeAspect="1"/>
          </p:cNvPicPr>
          <p:nvPr/>
        </p:nvPicPr>
        <p:blipFill>
          <a:blip r:embed="rId5"/>
          <a:stretch>
            <a:fillRect/>
          </a:stretch>
        </p:blipFill>
        <p:spPr>
          <a:xfrm>
            <a:off x="1022744" y="2244591"/>
            <a:ext cx="4362450" cy="542925"/>
          </a:xfrm>
          <a:prstGeom prst="rect">
            <a:avLst/>
          </a:prstGeom>
        </p:spPr>
      </p:pic>
    </p:spTree>
    <p:extLst>
      <p:ext uri="{BB962C8B-B14F-4D97-AF65-F5344CB8AC3E}">
        <p14:creationId xmlns:p14="http://schemas.microsoft.com/office/powerpoint/2010/main" val="308183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 software design pattern?</a:t>
            </a:r>
            <a:endParaRPr lang="en-US" dirty="0"/>
          </a:p>
        </p:txBody>
      </p:sp>
      <p:sp>
        <p:nvSpPr>
          <p:cNvPr id="3" name="Content Placeholder 2"/>
          <p:cNvSpPr>
            <a:spLocks noGrp="1"/>
          </p:cNvSpPr>
          <p:nvPr>
            <p:ph idx="1"/>
          </p:nvPr>
        </p:nvSpPr>
        <p:spPr/>
        <p:txBody>
          <a:bodyPr/>
          <a:lstStyle/>
          <a:p>
            <a:r>
              <a:rPr lang="en-US" altLang="en-US" dirty="0"/>
              <a:t>A software design pattern is a reusable solution to a reoccurring design problem. </a:t>
            </a:r>
          </a:p>
          <a:p>
            <a:r>
              <a:rPr lang="en-US" altLang="en-US" dirty="0"/>
              <a:t>The purpose of the design process is to determine how the eventual code will be structured or organized into modules.</a:t>
            </a:r>
          </a:p>
          <a:p>
            <a:r>
              <a:rPr lang="en-US" altLang="en-US" dirty="0"/>
              <a:t>The output of the design process is an abstract solution model typically expressed using a symbolic modeling language such as UML.</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a:t>
            </a:fld>
            <a:endParaRPr lang="en-US"/>
          </a:p>
        </p:txBody>
      </p:sp>
    </p:spTree>
    <p:extLst>
      <p:ext uri="{BB962C8B-B14F-4D97-AF65-F5344CB8AC3E}">
        <p14:creationId xmlns:p14="http://schemas.microsoft.com/office/powerpoint/2010/main" val="32173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a:xfrm>
            <a:off x="249383" y="1371600"/>
            <a:ext cx="5423552" cy="4876800"/>
          </a:xfrm>
        </p:spPr>
        <p:txBody>
          <a:bodyPr>
            <a:normAutofit/>
          </a:bodyPr>
          <a:lstStyle/>
          <a:p>
            <a:pPr marL="0" indent="0">
              <a:buNone/>
            </a:pPr>
            <a:r>
              <a:rPr lang="en-US" dirty="0">
                <a:solidFill>
                  <a:srgbClr val="FF6600"/>
                </a:solidFill>
              </a:rPr>
              <a:t>Factory Method Pattern (cont.)</a:t>
            </a:r>
          </a:p>
          <a:p>
            <a:r>
              <a:rPr lang="en-US" dirty="0"/>
              <a:t>Create a Factory to generate object of concrete class based on given information.</a:t>
            </a:r>
          </a:p>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20</a:t>
            </a:fld>
            <a:endParaRPr lang="en-US"/>
          </a:p>
        </p:txBody>
      </p:sp>
      <p:sp>
        <p:nvSpPr>
          <p:cNvPr id="5" name="Oval 4"/>
          <p:cNvSpPr/>
          <p:nvPr/>
        </p:nvSpPr>
        <p:spPr>
          <a:xfrm>
            <a:off x="259522" y="1828800"/>
            <a:ext cx="457200" cy="4572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6" name="Oval 5"/>
          <p:cNvSpPr/>
          <p:nvPr/>
        </p:nvSpPr>
        <p:spPr>
          <a:xfrm>
            <a:off x="259522" y="3074349"/>
            <a:ext cx="457200" cy="4572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pic>
        <p:nvPicPr>
          <p:cNvPr id="7" name="Picture 6"/>
          <p:cNvPicPr>
            <a:picLocks noChangeAspect="1"/>
          </p:cNvPicPr>
          <p:nvPr/>
        </p:nvPicPr>
        <p:blipFill>
          <a:blip r:embed="rId2"/>
          <a:stretch>
            <a:fillRect/>
          </a:stretch>
        </p:blipFill>
        <p:spPr>
          <a:xfrm>
            <a:off x="5774999" y="1219198"/>
            <a:ext cx="4962525" cy="2809875"/>
          </a:xfrm>
          <a:prstGeom prst="rect">
            <a:avLst/>
          </a:prstGeom>
        </p:spPr>
      </p:pic>
      <p:pic>
        <p:nvPicPr>
          <p:cNvPr id="8" name="Picture 7"/>
          <p:cNvPicPr>
            <a:picLocks noChangeAspect="1"/>
          </p:cNvPicPr>
          <p:nvPr/>
        </p:nvPicPr>
        <p:blipFill>
          <a:blip r:embed="rId3"/>
          <a:stretch>
            <a:fillRect/>
          </a:stretch>
        </p:blipFill>
        <p:spPr>
          <a:xfrm>
            <a:off x="581869" y="3505200"/>
            <a:ext cx="5029200" cy="3305175"/>
          </a:xfrm>
          <a:prstGeom prst="rect">
            <a:avLst/>
          </a:prstGeom>
        </p:spPr>
      </p:pic>
      <p:sp>
        <p:nvSpPr>
          <p:cNvPr id="9" name="Rectangle 8"/>
          <p:cNvSpPr/>
          <p:nvPr/>
        </p:nvSpPr>
        <p:spPr>
          <a:xfrm>
            <a:off x="5649051" y="5033286"/>
            <a:ext cx="4991240" cy="1200329"/>
          </a:xfrm>
          <a:prstGeom prst="rect">
            <a:avLst/>
          </a:prstGeom>
        </p:spPr>
        <p:txBody>
          <a:bodyPr wrap="square">
            <a:spAutoFit/>
          </a:bodyPr>
          <a:lstStyle/>
          <a:p>
            <a:pPr algn="just"/>
            <a:r>
              <a:rPr lang="en-US" dirty="0"/>
              <a:t>Use the Factory to get object of concrete class by passing an information such as type.</a:t>
            </a:r>
            <a:endParaRPr lang="en-US" dirty="0">
              <a:solidFill>
                <a:srgbClr val="FF6600"/>
              </a:solidFill>
            </a:endParaRPr>
          </a:p>
        </p:txBody>
      </p:sp>
    </p:spTree>
    <p:extLst>
      <p:ext uri="{BB962C8B-B14F-4D97-AF65-F5344CB8AC3E}">
        <p14:creationId xmlns:p14="http://schemas.microsoft.com/office/powerpoint/2010/main" val="116484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a:xfrm>
            <a:off x="249382" y="1371600"/>
            <a:ext cx="10390909" cy="5486400"/>
          </a:xfrm>
        </p:spPr>
        <p:txBody>
          <a:bodyPr>
            <a:normAutofit/>
          </a:bodyPr>
          <a:lstStyle/>
          <a:p>
            <a:pPr marL="0" indent="0">
              <a:buNone/>
            </a:pPr>
            <a:r>
              <a:rPr lang="en-US" dirty="0">
                <a:solidFill>
                  <a:srgbClr val="0033CC"/>
                </a:solidFill>
              </a:rPr>
              <a:t>Abstract Factory Design Pattern</a:t>
            </a:r>
          </a:p>
          <a:p>
            <a:r>
              <a:rPr lang="en-US" dirty="0"/>
              <a:t>If an application is to be portable, it needs to encapsulate platform dependencies. These “platforms” might include: windowing system, operating system, database, etc. Too often, this encapsulation is not engineered in advance, and lots of #</a:t>
            </a:r>
            <a:r>
              <a:rPr lang="en-US" dirty="0" err="1"/>
              <a:t>ifdef</a:t>
            </a:r>
            <a:r>
              <a:rPr lang="en-US" dirty="0"/>
              <a:t> case statements with options for all currently supported platforms begin to procreate like rabbits throughout the code.</a:t>
            </a:r>
          </a:p>
          <a:p>
            <a:r>
              <a:rPr lang="en-US" dirty="0"/>
              <a:t>Intent</a:t>
            </a:r>
          </a:p>
          <a:p>
            <a:pPr lvl="1"/>
            <a:r>
              <a:rPr lang="en-US" dirty="0"/>
              <a:t> Provide an interface for creating families of related or dependent objects without specifying their concrete classes.</a:t>
            </a:r>
          </a:p>
          <a:p>
            <a:pPr lvl="1"/>
            <a:r>
              <a:rPr lang="en-US" dirty="0"/>
              <a:t>A hierarchy that encapsulates: many possible “platforms”, and the construction of a suite of “products”.</a:t>
            </a:r>
          </a:p>
          <a:p>
            <a:pPr lvl="1"/>
            <a:r>
              <a:rPr lang="en-US" dirty="0"/>
              <a:t>The new operator considered harmful.</a:t>
            </a:r>
          </a:p>
          <a:p>
            <a:pPr lvl="1"/>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21</a:t>
            </a:fld>
            <a:endParaRPr lang="en-US"/>
          </a:p>
        </p:txBody>
      </p:sp>
    </p:spTree>
    <p:extLst>
      <p:ext uri="{BB962C8B-B14F-4D97-AF65-F5344CB8AC3E}">
        <p14:creationId xmlns:p14="http://schemas.microsoft.com/office/powerpoint/2010/main" val="137730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0033CC"/>
                </a:solidFill>
              </a:rPr>
              <a:t>Abstract Factory Design Pattern (cont.)</a:t>
            </a:r>
          </a:p>
          <a:p>
            <a:r>
              <a:rPr lang="en-US" dirty="0"/>
              <a:t>Structure</a:t>
            </a:r>
          </a:p>
          <a:p>
            <a:pPr lvl="1"/>
            <a:r>
              <a:rPr lang="en-US" dirty="0"/>
              <a:t>The Abstract Factory defines a Factory Method per product. </a:t>
            </a:r>
          </a:p>
          <a:p>
            <a:pPr lvl="1"/>
            <a:r>
              <a:rPr lang="en-US" dirty="0"/>
              <a:t>Each Factory Method encapsulates the new operator and the concrete, platform-specific, product classes. </a:t>
            </a:r>
          </a:p>
          <a:p>
            <a:pPr lvl="1"/>
            <a:r>
              <a:rPr lang="en-US" dirty="0"/>
              <a:t>Each “platform” is then modeled with a Factory derived class.</a:t>
            </a:r>
          </a:p>
          <a:p>
            <a:pPr marL="0" indent="0">
              <a:buNone/>
            </a:pPr>
            <a:endParaRPr lang="en-US" dirty="0">
              <a:solidFill>
                <a:srgbClr val="00B05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22</a:t>
            </a:fld>
            <a:endParaRPr lang="en-US"/>
          </a:p>
        </p:txBody>
      </p:sp>
    </p:spTree>
    <p:extLst>
      <p:ext uri="{BB962C8B-B14F-4D97-AF65-F5344CB8AC3E}">
        <p14:creationId xmlns:p14="http://schemas.microsoft.com/office/powerpoint/2010/main" val="65147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0033CC"/>
                </a:solidFill>
              </a:rPr>
              <a:t>Abstract Factory Design Pattern (cont.)</a:t>
            </a:r>
          </a:p>
          <a:p>
            <a:r>
              <a:rPr lang="en-US" dirty="0"/>
              <a:t>Structure (cont.)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23</a:t>
            </a:fld>
            <a:endParaRPr lang="en-US"/>
          </a:p>
        </p:txBody>
      </p:sp>
      <p:pic>
        <p:nvPicPr>
          <p:cNvPr id="5" name="Picture 4"/>
          <p:cNvPicPr>
            <a:picLocks noChangeAspect="1"/>
          </p:cNvPicPr>
          <p:nvPr/>
        </p:nvPicPr>
        <p:blipFill>
          <a:blip r:embed="rId2"/>
          <a:stretch>
            <a:fillRect/>
          </a:stretch>
        </p:blipFill>
        <p:spPr>
          <a:xfrm>
            <a:off x="3124200" y="1825248"/>
            <a:ext cx="6680363" cy="4896230"/>
          </a:xfrm>
          <a:prstGeom prst="rect">
            <a:avLst/>
          </a:prstGeom>
        </p:spPr>
      </p:pic>
    </p:spTree>
    <p:extLst>
      <p:ext uri="{BB962C8B-B14F-4D97-AF65-F5344CB8AC3E}">
        <p14:creationId xmlns:p14="http://schemas.microsoft.com/office/powerpoint/2010/main" val="214366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0033CC"/>
                </a:solidFill>
              </a:rPr>
              <a:t>Abstract Factory Design Pattern (cont.)</a:t>
            </a:r>
          </a:p>
          <a:p>
            <a:pPr marL="0" indent="0">
              <a:buNone/>
            </a:pPr>
            <a:endParaRPr lang="en-US" dirty="0">
              <a:solidFill>
                <a:srgbClr val="00B050"/>
              </a:solidFill>
            </a:endParaRPr>
          </a:p>
          <a:p>
            <a:pPr marL="0" indent="0">
              <a:buNone/>
            </a:pPr>
            <a:endParaRPr lang="en-US" dirty="0">
              <a:solidFill>
                <a:srgbClr val="00B05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24</a:t>
            </a:fld>
            <a:endParaRPr lang="en-US"/>
          </a:p>
        </p:txBody>
      </p:sp>
      <p:pic>
        <p:nvPicPr>
          <p:cNvPr id="5" name="Picture 4"/>
          <p:cNvPicPr>
            <a:picLocks noChangeAspect="1"/>
          </p:cNvPicPr>
          <p:nvPr/>
        </p:nvPicPr>
        <p:blipFill>
          <a:blip r:embed="rId2"/>
          <a:stretch>
            <a:fillRect/>
          </a:stretch>
        </p:blipFill>
        <p:spPr>
          <a:xfrm>
            <a:off x="1524000" y="1828800"/>
            <a:ext cx="6629400" cy="4952874"/>
          </a:xfrm>
          <a:prstGeom prst="rect">
            <a:avLst/>
          </a:prstGeom>
        </p:spPr>
      </p:pic>
    </p:spTree>
    <p:extLst>
      <p:ext uri="{BB962C8B-B14F-4D97-AF65-F5344CB8AC3E}">
        <p14:creationId xmlns:p14="http://schemas.microsoft.com/office/powerpoint/2010/main" val="194199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0033CC"/>
                </a:solidFill>
              </a:rPr>
              <a:t>Abstract Factory Design Pattern (cont.)</a:t>
            </a:r>
          </a:p>
          <a:p>
            <a:r>
              <a:rPr lang="en-US" dirty="0"/>
              <a:t>Create an interface for Shapes.</a:t>
            </a:r>
          </a:p>
          <a:p>
            <a:r>
              <a:rPr lang="en-US" dirty="0"/>
              <a:t>Create concrete classes implementing the same interface.</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p>
          <a:p>
            <a:r>
              <a:rPr lang="en-US" dirty="0"/>
              <a:t>Create an interface for Colors.</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25</a:t>
            </a:fld>
            <a:endParaRPr lang="en-US"/>
          </a:p>
        </p:txBody>
      </p:sp>
      <p:sp>
        <p:nvSpPr>
          <p:cNvPr id="5" name="Oval 4"/>
          <p:cNvSpPr/>
          <p:nvPr/>
        </p:nvSpPr>
        <p:spPr>
          <a:xfrm>
            <a:off x="259522" y="4953000"/>
            <a:ext cx="457200" cy="4572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3</a:t>
            </a:r>
          </a:p>
        </p:txBody>
      </p:sp>
      <p:sp>
        <p:nvSpPr>
          <p:cNvPr id="6" name="Oval 5"/>
          <p:cNvSpPr/>
          <p:nvPr/>
        </p:nvSpPr>
        <p:spPr>
          <a:xfrm>
            <a:off x="259522" y="1828800"/>
            <a:ext cx="457200" cy="4572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a:t>
            </a:r>
          </a:p>
        </p:txBody>
      </p:sp>
      <p:pic>
        <p:nvPicPr>
          <p:cNvPr id="7" name="Picture 6"/>
          <p:cNvPicPr>
            <a:picLocks noChangeAspect="1"/>
          </p:cNvPicPr>
          <p:nvPr/>
        </p:nvPicPr>
        <p:blipFill>
          <a:blip r:embed="rId2"/>
          <a:stretch>
            <a:fillRect/>
          </a:stretch>
        </p:blipFill>
        <p:spPr>
          <a:xfrm>
            <a:off x="990600" y="5439616"/>
            <a:ext cx="4352925" cy="552450"/>
          </a:xfrm>
          <a:prstGeom prst="rect">
            <a:avLst/>
          </a:prstGeom>
        </p:spPr>
      </p:pic>
      <p:pic>
        <p:nvPicPr>
          <p:cNvPr id="8" name="Picture 7"/>
          <p:cNvPicPr>
            <a:picLocks noChangeAspect="1"/>
          </p:cNvPicPr>
          <p:nvPr/>
        </p:nvPicPr>
        <p:blipFill>
          <a:blip r:embed="rId3"/>
          <a:stretch>
            <a:fillRect/>
          </a:stretch>
        </p:blipFill>
        <p:spPr>
          <a:xfrm>
            <a:off x="1022744" y="2754179"/>
            <a:ext cx="4362450" cy="1171575"/>
          </a:xfrm>
          <a:prstGeom prst="rect">
            <a:avLst/>
          </a:prstGeom>
        </p:spPr>
      </p:pic>
      <p:pic>
        <p:nvPicPr>
          <p:cNvPr id="9" name="Picture 8"/>
          <p:cNvPicPr>
            <a:picLocks noChangeAspect="1"/>
          </p:cNvPicPr>
          <p:nvPr/>
        </p:nvPicPr>
        <p:blipFill>
          <a:blip r:embed="rId4"/>
          <a:stretch>
            <a:fillRect/>
          </a:stretch>
        </p:blipFill>
        <p:spPr>
          <a:xfrm>
            <a:off x="5553075" y="2758885"/>
            <a:ext cx="4352925" cy="1143000"/>
          </a:xfrm>
          <a:prstGeom prst="rect">
            <a:avLst/>
          </a:prstGeom>
        </p:spPr>
      </p:pic>
      <p:pic>
        <p:nvPicPr>
          <p:cNvPr id="10" name="Picture 9"/>
          <p:cNvPicPr>
            <a:picLocks noChangeAspect="1"/>
          </p:cNvPicPr>
          <p:nvPr/>
        </p:nvPicPr>
        <p:blipFill>
          <a:blip r:embed="rId5"/>
          <a:stretch>
            <a:fillRect/>
          </a:stretch>
        </p:blipFill>
        <p:spPr>
          <a:xfrm>
            <a:off x="5543550" y="3941667"/>
            <a:ext cx="4362450" cy="1133475"/>
          </a:xfrm>
          <a:prstGeom prst="rect">
            <a:avLst/>
          </a:prstGeom>
        </p:spPr>
      </p:pic>
      <p:sp>
        <p:nvSpPr>
          <p:cNvPr id="11" name="Oval 10"/>
          <p:cNvSpPr/>
          <p:nvPr/>
        </p:nvSpPr>
        <p:spPr>
          <a:xfrm>
            <a:off x="259522" y="2362200"/>
            <a:ext cx="457200" cy="4572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a:t>
            </a:r>
          </a:p>
        </p:txBody>
      </p:sp>
      <p:pic>
        <p:nvPicPr>
          <p:cNvPr id="12" name="Picture 11"/>
          <p:cNvPicPr>
            <a:picLocks noChangeAspect="1"/>
          </p:cNvPicPr>
          <p:nvPr/>
        </p:nvPicPr>
        <p:blipFill>
          <a:blip r:embed="rId6"/>
          <a:stretch>
            <a:fillRect/>
          </a:stretch>
        </p:blipFill>
        <p:spPr>
          <a:xfrm>
            <a:off x="5515970" y="1781846"/>
            <a:ext cx="4362450" cy="542925"/>
          </a:xfrm>
          <a:prstGeom prst="rect">
            <a:avLst/>
          </a:prstGeom>
        </p:spPr>
      </p:pic>
    </p:spTree>
    <p:extLst>
      <p:ext uri="{BB962C8B-B14F-4D97-AF65-F5344CB8AC3E}">
        <p14:creationId xmlns:p14="http://schemas.microsoft.com/office/powerpoint/2010/main" val="43474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0033CC"/>
                </a:solidFill>
              </a:rPr>
              <a:t>Abstract Factory Design Pattern (cont.)</a:t>
            </a:r>
          </a:p>
          <a:p>
            <a:r>
              <a:rPr lang="en-US" dirty="0"/>
              <a:t>Create concrete classes implementing the same interface.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r>
              <a:rPr lang="en-US" dirty="0"/>
              <a:t>Create an Abstract class to get factories for Color and Shape Objects.</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26</a:t>
            </a:fld>
            <a:endParaRPr lang="en-US"/>
          </a:p>
        </p:txBody>
      </p:sp>
      <p:sp>
        <p:nvSpPr>
          <p:cNvPr id="5" name="Oval 4"/>
          <p:cNvSpPr/>
          <p:nvPr/>
        </p:nvSpPr>
        <p:spPr>
          <a:xfrm>
            <a:off x="253274" y="4838702"/>
            <a:ext cx="457200" cy="4572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pic>
        <p:nvPicPr>
          <p:cNvPr id="6" name="Picture 5"/>
          <p:cNvPicPr>
            <a:picLocks noChangeAspect="1"/>
          </p:cNvPicPr>
          <p:nvPr/>
        </p:nvPicPr>
        <p:blipFill>
          <a:blip r:embed="rId2"/>
          <a:stretch>
            <a:fillRect/>
          </a:stretch>
        </p:blipFill>
        <p:spPr>
          <a:xfrm>
            <a:off x="2209800" y="5593949"/>
            <a:ext cx="4362450" cy="685800"/>
          </a:xfrm>
          <a:prstGeom prst="rect">
            <a:avLst/>
          </a:prstGeom>
        </p:spPr>
      </p:pic>
      <p:pic>
        <p:nvPicPr>
          <p:cNvPr id="7" name="Picture 6"/>
          <p:cNvPicPr>
            <a:picLocks noChangeAspect="1"/>
          </p:cNvPicPr>
          <p:nvPr/>
        </p:nvPicPr>
        <p:blipFill>
          <a:blip r:embed="rId3"/>
          <a:stretch>
            <a:fillRect/>
          </a:stretch>
        </p:blipFill>
        <p:spPr>
          <a:xfrm>
            <a:off x="762749" y="2398667"/>
            <a:ext cx="4352925" cy="1133475"/>
          </a:xfrm>
          <a:prstGeom prst="rect">
            <a:avLst/>
          </a:prstGeom>
        </p:spPr>
      </p:pic>
      <p:pic>
        <p:nvPicPr>
          <p:cNvPr id="8" name="Picture 7"/>
          <p:cNvPicPr>
            <a:picLocks noChangeAspect="1"/>
          </p:cNvPicPr>
          <p:nvPr/>
        </p:nvPicPr>
        <p:blipFill>
          <a:blip r:embed="rId4"/>
          <a:stretch>
            <a:fillRect/>
          </a:stretch>
        </p:blipFill>
        <p:spPr>
          <a:xfrm>
            <a:off x="6019800" y="2307082"/>
            <a:ext cx="4343400" cy="1123950"/>
          </a:xfrm>
          <a:prstGeom prst="rect">
            <a:avLst/>
          </a:prstGeom>
        </p:spPr>
      </p:pic>
      <p:pic>
        <p:nvPicPr>
          <p:cNvPr id="9" name="Picture 8"/>
          <p:cNvPicPr>
            <a:picLocks noChangeAspect="1"/>
          </p:cNvPicPr>
          <p:nvPr/>
        </p:nvPicPr>
        <p:blipFill>
          <a:blip r:embed="rId5"/>
          <a:stretch>
            <a:fillRect/>
          </a:stretch>
        </p:blipFill>
        <p:spPr>
          <a:xfrm>
            <a:off x="3124200" y="3594839"/>
            <a:ext cx="4314825" cy="1200150"/>
          </a:xfrm>
          <a:prstGeom prst="rect">
            <a:avLst/>
          </a:prstGeom>
        </p:spPr>
      </p:pic>
      <p:sp>
        <p:nvSpPr>
          <p:cNvPr id="10" name="Oval 9"/>
          <p:cNvSpPr/>
          <p:nvPr/>
        </p:nvSpPr>
        <p:spPr>
          <a:xfrm>
            <a:off x="244349" y="1890643"/>
            <a:ext cx="457200" cy="4572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61044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0033CC"/>
                </a:solidFill>
              </a:rPr>
              <a:t>Abstract Factory Design Pattern (cont.)</a:t>
            </a:r>
          </a:p>
          <a:p>
            <a:pPr marL="0" indent="0">
              <a:buNone/>
            </a:pPr>
            <a:endParaRPr lang="en-US" dirty="0">
              <a:solidFill>
                <a:srgbClr val="00B05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27</a:t>
            </a:fld>
            <a:endParaRPr lang="en-US"/>
          </a:p>
        </p:txBody>
      </p:sp>
      <p:pic>
        <p:nvPicPr>
          <p:cNvPr id="5" name="Picture 4"/>
          <p:cNvPicPr>
            <a:picLocks noChangeAspect="1"/>
          </p:cNvPicPr>
          <p:nvPr/>
        </p:nvPicPr>
        <p:blipFill>
          <a:blip r:embed="rId2"/>
          <a:stretch>
            <a:fillRect/>
          </a:stretch>
        </p:blipFill>
        <p:spPr>
          <a:xfrm>
            <a:off x="964945" y="2140568"/>
            <a:ext cx="4581525" cy="4238625"/>
          </a:xfrm>
          <a:prstGeom prst="rect">
            <a:avLst/>
          </a:prstGeom>
        </p:spPr>
      </p:pic>
      <p:sp>
        <p:nvSpPr>
          <p:cNvPr id="6" name="Oval 5"/>
          <p:cNvSpPr/>
          <p:nvPr/>
        </p:nvSpPr>
        <p:spPr>
          <a:xfrm>
            <a:off x="278952" y="1911968"/>
            <a:ext cx="457200" cy="4572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6</a:t>
            </a:r>
          </a:p>
        </p:txBody>
      </p:sp>
      <p:pic>
        <p:nvPicPr>
          <p:cNvPr id="7" name="Picture 6"/>
          <p:cNvPicPr>
            <a:picLocks noChangeAspect="1"/>
          </p:cNvPicPr>
          <p:nvPr/>
        </p:nvPicPr>
        <p:blipFill>
          <a:blip r:embed="rId3"/>
          <a:stretch>
            <a:fillRect/>
          </a:stretch>
        </p:blipFill>
        <p:spPr>
          <a:xfrm>
            <a:off x="6276818" y="2143126"/>
            <a:ext cx="4229100" cy="4181475"/>
          </a:xfrm>
          <a:prstGeom prst="rect">
            <a:avLst/>
          </a:prstGeom>
        </p:spPr>
      </p:pic>
    </p:spTree>
    <p:extLst>
      <p:ext uri="{BB962C8B-B14F-4D97-AF65-F5344CB8AC3E}">
        <p14:creationId xmlns:p14="http://schemas.microsoft.com/office/powerpoint/2010/main" val="1810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0033CC"/>
                </a:solidFill>
              </a:rPr>
              <a:t>Abstract Factory Design Pattern (cont.)</a:t>
            </a:r>
          </a:p>
          <a:p>
            <a:r>
              <a:rPr lang="en-US" dirty="0"/>
              <a:t>Create a Factory generator/producer class to get factories by passing an information such as Shape or Color</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28</a:t>
            </a:fld>
            <a:endParaRPr lang="en-US"/>
          </a:p>
        </p:txBody>
      </p:sp>
      <p:sp>
        <p:nvSpPr>
          <p:cNvPr id="6" name="Oval 5"/>
          <p:cNvSpPr/>
          <p:nvPr/>
        </p:nvSpPr>
        <p:spPr>
          <a:xfrm>
            <a:off x="406852" y="2743200"/>
            <a:ext cx="457200" cy="4572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7</a:t>
            </a:r>
          </a:p>
        </p:txBody>
      </p:sp>
      <p:pic>
        <p:nvPicPr>
          <p:cNvPr id="8" name="Picture 7"/>
          <p:cNvPicPr>
            <a:picLocks noChangeAspect="1"/>
          </p:cNvPicPr>
          <p:nvPr/>
        </p:nvPicPr>
        <p:blipFill>
          <a:blip r:embed="rId2"/>
          <a:stretch>
            <a:fillRect/>
          </a:stretch>
        </p:blipFill>
        <p:spPr>
          <a:xfrm>
            <a:off x="990600" y="2971800"/>
            <a:ext cx="4219575" cy="2047875"/>
          </a:xfrm>
          <a:prstGeom prst="rect">
            <a:avLst/>
          </a:prstGeom>
        </p:spPr>
      </p:pic>
    </p:spTree>
    <p:extLst>
      <p:ext uri="{BB962C8B-B14F-4D97-AF65-F5344CB8AC3E}">
        <p14:creationId xmlns:p14="http://schemas.microsoft.com/office/powerpoint/2010/main" val="339364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0033CC"/>
                </a:solidFill>
              </a:rPr>
              <a:t>Abstract Factory Design Pattern (cont.)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29</a:t>
            </a:fld>
            <a:endParaRPr lang="en-US"/>
          </a:p>
        </p:txBody>
      </p:sp>
      <p:sp>
        <p:nvSpPr>
          <p:cNvPr id="6" name="Oval 5"/>
          <p:cNvSpPr/>
          <p:nvPr/>
        </p:nvSpPr>
        <p:spPr>
          <a:xfrm>
            <a:off x="274403" y="1981200"/>
            <a:ext cx="457200" cy="4572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a:t>
            </a:r>
          </a:p>
        </p:txBody>
      </p:sp>
      <p:pic>
        <p:nvPicPr>
          <p:cNvPr id="5" name="Picture 4"/>
          <p:cNvPicPr>
            <a:picLocks noChangeAspect="1"/>
          </p:cNvPicPr>
          <p:nvPr/>
        </p:nvPicPr>
        <p:blipFill>
          <a:blip r:embed="rId2"/>
          <a:stretch>
            <a:fillRect/>
          </a:stretch>
        </p:blipFill>
        <p:spPr>
          <a:xfrm>
            <a:off x="838200" y="1863488"/>
            <a:ext cx="5076825" cy="4991100"/>
          </a:xfrm>
          <a:prstGeom prst="rect">
            <a:avLst/>
          </a:prstGeom>
        </p:spPr>
      </p:pic>
    </p:spTree>
    <p:extLst>
      <p:ext uri="{BB962C8B-B14F-4D97-AF65-F5344CB8AC3E}">
        <p14:creationId xmlns:p14="http://schemas.microsoft.com/office/powerpoint/2010/main" val="406822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 patterns as problem</a:t>
            </a:r>
            <a:endParaRPr lang="en-US" dirty="0"/>
          </a:p>
        </p:txBody>
      </p:sp>
      <p:sp>
        <p:nvSpPr>
          <p:cNvPr id="3" name="Content Placeholder 2"/>
          <p:cNvSpPr>
            <a:spLocks noGrp="1"/>
          </p:cNvSpPr>
          <p:nvPr>
            <p:ph idx="1"/>
          </p:nvPr>
        </p:nvSpPr>
        <p:spPr/>
        <p:txBody>
          <a:bodyPr/>
          <a:lstStyle/>
          <a:p>
            <a:r>
              <a:rPr lang="en-US" altLang="en-US" dirty="0"/>
              <a:t>Conceptually, a design pattern provides a mapping from a specific design problem to a generic solution</a:t>
            </a:r>
          </a:p>
          <a:p>
            <a:pPr>
              <a:spcAft>
                <a:spcPts val="0"/>
              </a:spcAft>
              <a:buFont typeface="Arial"/>
              <a:buChar char="•"/>
              <a:defRPr/>
            </a:pPr>
            <a:endParaRPr lang="en-US" dirty="0"/>
          </a:p>
          <a:p>
            <a:pPr>
              <a:defRPr/>
            </a:pPr>
            <a:r>
              <a:rPr lang="en-US" dirty="0"/>
              <a:t>Knowledge of design patterns simplifies software design by reducing the number of design problems that have to be solved from first principles.</a:t>
            </a:r>
          </a:p>
          <a:p>
            <a:pPr>
              <a:defRPr/>
            </a:pPr>
            <a:r>
              <a:rPr lang="en-US" dirty="0"/>
              <a:t>Design problems that match documented design patterns, have ready-made solutions.</a:t>
            </a:r>
          </a:p>
          <a:p>
            <a:pPr>
              <a:defRPr/>
            </a:pPr>
            <a:r>
              <a:rPr lang="en-US" dirty="0"/>
              <a:t>The remaining problems that don't match documented design patterns must be solved from first principles.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a:t>
            </a:fld>
            <a:endParaRPr lang="en-US"/>
          </a:p>
        </p:txBody>
      </p:sp>
    </p:spTree>
    <p:extLst>
      <p:ext uri="{BB962C8B-B14F-4D97-AF65-F5344CB8AC3E}">
        <p14:creationId xmlns:p14="http://schemas.microsoft.com/office/powerpoint/2010/main" val="34582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Structural patterns</a:t>
            </a:r>
          </a:p>
        </p:txBody>
      </p:sp>
      <p:sp>
        <p:nvSpPr>
          <p:cNvPr id="3" name="Content Placeholder 2"/>
          <p:cNvSpPr>
            <a:spLocks noGrp="1"/>
          </p:cNvSpPr>
          <p:nvPr>
            <p:ph idx="1"/>
          </p:nvPr>
        </p:nvSpPr>
        <p:spPr/>
        <p:txBody>
          <a:bodyPr>
            <a:normAutofit/>
          </a:bodyPr>
          <a:lstStyle/>
          <a:p>
            <a:pPr marL="0" indent="0">
              <a:buNone/>
            </a:pPr>
            <a:r>
              <a:rPr lang="en-US" dirty="0"/>
              <a:t>In Software Engineering, Structural Design Patterns are Design Patterns that ease the design by identifying a simple way to realize relationships between entities.</a:t>
            </a:r>
          </a:p>
          <a:p>
            <a:r>
              <a:rPr lang="en-US" dirty="0"/>
              <a:t>Adapter - Match interfaces of different classes</a:t>
            </a:r>
          </a:p>
          <a:p>
            <a:r>
              <a:rPr lang="en-US" dirty="0"/>
              <a:t>Bridge - Separates an object’s interface from its implementation</a:t>
            </a:r>
          </a:p>
          <a:p>
            <a:r>
              <a:rPr lang="en-US" dirty="0"/>
              <a:t>Composite - A tree structure of simple and composite objects</a:t>
            </a:r>
          </a:p>
          <a:p>
            <a:r>
              <a:rPr lang="en-US" dirty="0"/>
              <a:t>Decorator - Add responsibilities to objects dynamically</a:t>
            </a:r>
          </a:p>
          <a:p>
            <a:r>
              <a:rPr lang="en-US" dirty="0"/>
              <a:t>Façade - A single class that represents an entire subsystem</a:t>
            </a:r>
          </a:p>
          <a:p>
            <a:r>
              <a:rPr lang="en-US" dirty="0"/>
              <a:t>Flyweight - A fine-grained instance used for efficient sharing</a:t>
            </a:r>
          </a:p>
          <a:p>
            <a:r>
              <a:rPr lang="en-US" dirty="0"/>
              <a:t>Private Class Data - Restricts </a:t>
            </a:r>
            <a:r>
              <a:rPr lang="en-US" dirty="0" err="1"/>
              <a:t>accessor</a:t>
            </a:r>
            <a:r>
              <a:rPr lang="en-US" dirty="0"/>
              <a:t>/</a:t>
            </a:r>
            <a:r>
              <a:rPr lang="en-US" dirty="0" err="1"/>
              <a:t>mutator</a:t>
            </a:r>
            <a:r>
              <a:rPr lang="en-US" dirty="0"/>
              <a:t> access</a:t>
            </a:r>
          </a:p>
          <a:p>
            <a:r>
              <a:rPr lang="en-US" dirty="0"/>
              <a:t>Proxy - An object representing another object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30</a:t>
            </a:fld>
            <a:endParaRPr lang="en-US"/>
          </a:p>
        </p:txBody>
      </p:sp>
    </p:spTree>
    <p:extLst>
      <p:ext uri="{BB962C8B-B14F-4D97-AF65-F5344CB8AC3E}">
        <p14:creationId xmlns:p14="http://schemas.microsoft.com/office/powerpoint/2010/main" val="132081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Adapter Pattern</a:t>
            </a:r>
          </a:p>
          <a:p>
            <a:r>
              <a:rPr lang="en-US" dirty="0"/>
              <a:t>Adapter pattern works as a bridge between two incompatible interfaces. This type of design pattern comes under structural pattern as this pattern combines the capability of two independent interfaces.</a:t>
            </a:r>
          </a:p>
          <a:p>
            <a:r>
              <a:rPr lang="en-US" dirty="0"/>
              <a:t>This pattern involves a single class which is responsible to join functionalities of independent or incompatible interfaces. A real life example could be a case of card reader which acts as an adapter between memory card and a laptop. You </a:t>
            </a:r>
            <a:r>
              <a:rPr lang="en-US" dirty="0" err="1"/>
              <a:t>plugin</a:t>
            </a:r>
            <a:r>
              <a:rPr lang="en-US" dirty="0"/>
              <a:t> the memory card into card reader and card reader into the laptop so that memory card can be read via laptop.</a:t>
            </a:r>
          </a:p>
          <a:p>
            <a:endParaRPr lang="en-US"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31</a:t>
            </a:fld>
            <a:endParaRPr lang="en-US"/>
          </a:p>
        </p:txBody>
      </p:sp>
    </p:spTree>
    <p:extLst>
      <p:ext uri="{BB962C8B-B14F-4D97-AF65-F5344CB8AC3E}">
        <p14:creationId xmlns:p14="http://schemas.microsoft.com/office/powerpoint/2010/main" val="310581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Adapter Pattern (cont.)</a:t>
            </a:r>
          </a:p>
          <a:p>
            <a:r>
              <a:rPr lang="en-US" dirty="0"/>
              <a:t>Intent</a:t>
            </a:r>
          </a:p>
          <a:p>
            <a:pPr lvl="1"/>
            <a:r>
              <a:rPr lang="en-US" dirty="0"/>
              <a:t>Convert the interface of a class into another interface clients expect. Adapter lets classes work together that couldn’t otherwise because of incompatible interfaces.</a:t>
            </a:r>
          </a:p>
          <a:p>
            <a:pPr lvl="1"/>
            <a:r>
              <a:rPr lang="en-US" dirty="0"/>
              <a:t>Wrap an existing class with a new interface.</a:t>
            </a:r>
          </a:p>
          <a:p>
            <a:pPr lvl="1"/>
            <a:r>
              <a:rPr lang="en-US" dirty="0"/>
              <a:t>Impedance match an old component to a new system</a:t>
            </a:r>
          </a:p>
          <a:p>
            <a:endParaRPr lang="en-US"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32</a:t>
            </a:fld>
            <a:endParaRPr lang="en-US"/>
          </a:p>
        </p:txBody>
      </p:sp>
    </p:spTree>
    <p:extLst>
      <p:ext uri="{BB962C8B-B14F-4D97-AF65-F5344CB8AC3E}">
        <p14:creationId xmlns:p14="http://schemas.microsoft.com/office/powerpoint/2010/main" val="211614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FF0000"/>
                </a:solidFill>
              </a:rPr>
              <a:t>Adapter Pattern (cont.)</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t>Create interfaces for Media Player and Advanced Media Player.</a:t>
            </a:r>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33</a:t>
            </a:fld>
            <a:endParaRPr lang="en-US"/>
          </a:p>
        </p:txBody>
      </p:sp>
      <p:pic>
        <p:nvPicPr>
          <p:cNvPr id="5" name="Picture 4"/>
          <p:cNvPicPr>
            <a:picLocks noChangeAspect="1"/>
          </p:cNvPicPr>
          <p:nvPr/>
        </p:nvPicPr>
        <p:blipFill>
          <a:blip r:embed="rId2"/>
          <a:stretch>
            <a:fillRect/>
          </a:stretch>
        </p:blipFill>
        <p:spPr>
          <a:xfrm>
            <a:off x="4267200" y="1219197"/>
            <a:ext cx="4876800" cy="3343275"/>
          </a:xfrm>
          <a:prstGeom prst="rect">
            <a:avLst/>
          </a:prstGeom>
        </p:spPr>
      </p:pic>
      <p:sp>
        <p:nvSpPr>
          <p:cNvPr id="6" name="Oval 5"/>
          <p:cNvSpPr/>
          <p:nvPr/>
        </p:nvSpPr>
        <p:spPr>
          <a:xfrm>
            <a:off x="249382" y="4559060"/>
            <a:ext cx="457200" cy="457200"/>
          </a:xfrm>
          <a:prstGeom prst="ellipse">
            <a:avLst/>
          </a:prstGeom>
          <a:solidFill>
            <a:srgbClr val="FF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401665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FF0000"/>
                </a:solidFill>
              </a:rPr>
              <a:t>Adapter Pattern (cont.)</a:t>
            </a:r>
          </a:p>
          <a:p>
            <a:r>
              <a:rPr lang="en-US" dirty="0"/>
              <a:t>Create concrete classes implementing the </a:t>
            </a:r>
            <a:r>
              <a:rPr lang="en-US" i="1" dirty="0" err="1"/>
              <a:t>AdvancedMediaPlayer</a:t>
            </a:r>
            <a:r>
              <a:rPr lang="en-US" dirty="0"/>
              <a:t> interface.</a:t>
            </a:r>
            <a:endParaRPr lang="en-US"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34</a:t>
            </a:fld>
            <a:endParaRPr lang="en-US"/>
          </a:p>
        </p:txBody>
      </p:sp>
      <p:pic>
        <p:nvPicPr>
          <p:cNvPr id="7" name="Picture 6"/>
          <p:cNvPicPr>
            <a:picLocks noChangeAspect="1"/>
          </p:cNvPicPr>
          <p:nvPr/>
        </p:nvPicPr>
        <p:blipFill>
          <a:blip r:embed="rId2"/>
          <a:stretch>
            <a:fillRect/>
          </a:stretch>
        </p:blipFill>
        <p:spPr>
          <a:xfrm>
            <a:off x="704850" y="2743200"/>
            <a:ext cx="5048250" cy="1552575"/>
          </a:xfrm>
          <a:prstGeom prst="rect">
            <a:avLst/>
          </a:prstGeom>
        </p:spPr>
      </p:pic>
      <p:pic>
        <p:nvPicPr>
          <p:cNvPr id="8" name="Picture 7"/>
          <p:cNvPicPr>
            <a:picLocks noChangeAspect="1"/>
          </p:cNvPicPr>
          <p:nvPr/>
        </p:nvPicPr>
        <p:blipFill>
          <a:blip r:embed="rId3"/>
          <a:stretch>
            <a:fillRect/>
          </a:stretch>
        </p:blipFill>
        <p:spPr>
          <a:xfrm>
            <a:off x="685800" y="4343400"/>
            <a:ext cx="5086350" cy="1714500"/>
          </a:xfrm>
          <a:prstGeom prst="rect">
            <a:avLst/>
          </a:prstGeom>
        </p:spPr>
      </p:pic>
      <p:sp>
        <p:nvSpPr>
          <p:cNvPr id="9" name="Oval 8"/>
          <p:cNvSpPr/>
          <p:nvPr/>
        </p:nvSpPr>
        <p:spPr>
          <a:xfrm>
            <a:off x="249382" y="1850409"/>
            <a:ext cx="457200" cy="457200"/>
          </a:xfrm>
          <a:prstGeom prst="ellipse">
            <a:avLst/>
          </a:prstGeom>
          <a:solidFill>
            <a:srgbClr val="FF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357352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FF0000"/>
                </a:solidFill>
              </a:rPr>
              <a:t>Adapter Pattern (cont.)</a:t>
            </a:r>
          </a:p>
          <a:p>
            <a:r>
              <a:rPr lang="en-US" dirty="0"/>
              <a:t>Create adapter class implementing the </a:t>
            </a:r>
            <a:r>
              <a:rPr lang="en-US" i="1" dirty="0" err="1"/>
              <a:t>MediaPlayer</a:t>
            </a:r>
            <a:r>
              <a:rPr lang="en-US" dirty="0"/>
              <a:t> interface.</a:t>
            </a:r>
            <a:endParaRPr lang="en-US"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35</a:t>
            </a:fld>
            <a:endParaRPr lang="en-US"/>
          </a:p>
        </p:txBody>
      </p:sp>
      <p:pic>
        <p:nvPicPr>
          <p:cNvPr id="5" name="Picture 4"/>
          <p:cNvPicPr>
            <a:picLocks noChangeAspect="1"/>
          </p:cNvPicPr>
          <p:nvPr/>
        </p:nvPicPr>
        <p:blipFill>
          <a:blip r:embed="rId2"/>
          <a:stretch>
            <a:fillRect/>
          </a:stretch>
        </p:blipFill>
        <p:spPr>
          <a:xfrm>
            <a:off x="685800" y="2286000"/>
            <a:ext cx="5076825" cy="3457575"/>
          </a:xfrm>
          <a:prstGeom prst="rect">
            <a:avLst/>
          </a:prstGeom>
        </p:spPr>
      </p:pic>
      <p:sp>
        <p:nvSpPr>
          <p:cNvPr id="6" name="Oval 5"/>
          <p:cNvSpPr/>
          <p:nvPr/>
        </p:nvSpPr>
        <p:spPr>
          <a:xfrm>
            <a:off x="249382" y="1904997"/>
            <a:ext cx="457200" cy="457200"/>
          </a:xfrm>
          <a:prstGeom prst="ellipse">
            <a:avLst/>
          </a:prstGeom>
          <a:solidFill>
            <a:srgbClr val="FF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1853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a:xfrm>
            <a:off x="249382" y="1371600"/>
            <a:ext cx="10390909" cy="5349878"/>
          </a:xfrm>
        </p:spPr>
        <p:txBody>
          <a:bodyPr>
            <a:normAutofit/>
          </a:bodyPr>
          <a:lstStyle/>
          <a:p>
            <a:pPr marL="0" indent="0">
              <a:buNone/>
            </a:pPr>
            <a:r>
              <a:rPr lang="en-US" dirty="0">
                <a:solidFill>
                  <a:srgbClr val="FF0000"/>
                </a:solidFill>
              </a:rPr>
              <a:t>Adapter Pattern (cont.)</a:t>
            </a:r>
          </a:p>
          <a:p>
            <a:r>
              <a:rPr lang="en-US" dirty="0"/>
              <a:t>Create concrete class implementing the </a:t>
            </a:r>
            <a:r>
              <a:rPr lang="en-US" i="1" dirty="0" err="1"/>
              <a:t>MediaPlayer</a:t>
            </a:r>
            <a:r>
              <a:rPr lang="en-US" dirty="0"/>
              <a:t> interface.</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t>Use the </a:t>
            </a:r>
            <a:r>
              <a:rPr lang="en-US" dirty="0" err="1"/>
              <a:t>AudioPlayer</a:t>
            </a:r>
            <a:r>
              <a:rPr lang="en-US" dirty="0"/>
              <a:t> to play </a:t>
            </a:r>
          </a:p>
          <a:p>
            <a:r>
              <a:rPr lang="en-US" dirty="0"/>
              <a:t>different types of audio formats.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36</a:t>
            </a:fld>
            <a:endParaRPr lang="en-US"/>
          </a:p>
        </p:txBody>
      </p:sp>
      <p:pic>
        <p:nvPicPr>
          <p:cNvPr id="6" name="Picture 5"/>
          <p:cNvPicPr>
            <a:picLocks noChangeAspect="1"/>
          </p:cNvPicPr>
          <p:nvPr/>
        </p:nvPicPr>
        <p:blipFill>
          <a:blip r:embed="rId2"/>
          <a:stretch>
            <a:fillRect/>
          </a:stretch>
        </p:blipFill>
        <p:spPr>
          <a:xfrm>
            <a:off x="762000" y="2281237"/>
            <a:ext cx="5124450" cy="3057525"/>
          </a:xfrm>
          <a:prstGeom prst="rect">
            <a:avLst/>
          </a:prstGeom>
        </p:spPr>
      </p:pic>
      <p:pic>
        <p:nvPicPr>
          <p:cNvPr id="7" name="Picture 6"/>
          <p:cNvPicPr>
            <a:picLocks noChangeAspect="1"/>
          </p:cNvPicPr>
          <p:nvPr/>
        </p:nvPicPr>
        <p:blipFill>
          <a:blip r:embed="rId3"/>
          <a:stretch>
            <a:fillRect/>
          </a:stretch>
        </p:blipFill>
        <p:spPr>
          <a:xfrm>
            <a:off x="5563466" y="5407599"/>
            <a:ext cx="5076825" cy="1428750"/>
          </a:xfrm>
          <a:prstGeom prst="rect">
            <a:avLst/>
          </a:prstGeom>
        </p:spPr>
      </p:pic>
      <p:sp>
        <p:nvSpPr>
          <p:cNvPr id="8" name="Oval 7"/>
          <p:cNvSpPr/>
          <p:nvPr/>
        </p:nvSpPr>
        <p:spPr>
          <a:xfrm>
            <a:off x="249382" y="1824037"/>
            <a:ext cx="457200" cy="457200"/>
          </a:xfrm>
          <a:prstGeom prst="ellipse">
            <a:avLst/>
          </a:prstGeom>
          <a:solidFill>
            <a:srgbClr val="FF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4</a:t>
            </a:r>
          </a:p>
        </p:txBody>
      </p:sp>
      <p:sp>
        <p:nvSpPr>
          <p:cNvPr id="9" name="Oval 8"/>
          <p:cNvSpPr/>
          <p:nvPr/>
        </p:nvSpPr>
        <p:spPr>
          <a:xfrm>
            <a:off x="261026" y="5389565"/>
            <a:ext cx="457200" cy="457200"/>
          </a:xfrm>
          <a:prstGeom prst="ellipse">
            <a:avLst/>
          </a:prstGeom>
          <a:solidFill>
            <a:srgbClr val="FF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142699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7030A0"/>
                </a:solidFill>
              </a:rPr>
              <a:t>Bridge Pattern</a:t>
            </a:r>
          </a:p>
          <a:p>
            <a:r>
              <a:rPr lang="en-US" dirty="0"/>
              <a:t>Bridge is used when we need to decouple an abstraction from its implementation so that the two can vary independently. </a:t>
            </a:r>
          </a:p>
          <a:p>
            <a:r>
              <a:rPr lang="en-US" dirty="0"/>
              <a:t>This type of design pattern comes under structural pattern as this pattern decouples implementation class and abstract class by providing a bridge structure between them.</a:t>
            </a:r>
          </a:p>
          <a:p>
            <a:r>
              <a:rPr lang="en-US" dirty="0"/>
              <a:t>This pattern involves an interface which acts as a bridge which makes the functionality of concrete classes independent from interface implementer classes. Both types of classes can be altered structurally without affecting each other.</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37</a:t>
            </a:fld>
            <a:endParaRPr lang="en-US"/>
          </a:p>
        </p:txBody>
      </p:sp>
    </p:spTree>
    <p:extLst>
      <p:ext uri="{BB962C8B-B14F-4D97-AF65-F5344CB8AC3E}">
        <p14:creationId xmlns:p14="http://schemas.microsoft.com/office/powerpoint/2010/main" val="248985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7030A0"/>
                </a:solidFill>
              </a:rPr>
              <a:t>Bridge Pattern (cont.)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38</a:t>
            </a:fld>
            <a:endParaRPr lang="en-US"/>
          </a:p>
        </p:txBody>
      </p:sp>
      <p:pic>
        <p:nvPicPr>
          <p:cNvPr id="5" name="Picture 4"/>
          <p:cNvPicPr>
            <a:picLocks noChangeAspect="1"/>
          </p:cNvPicPr>
          <p:nvPr/>
        </p:nvPicPr>
        <p:blipFill>
          <a:blip r:embed="rId2"/>
          <a:stretch>
            <a:fillRect/>
          </a:stretch>
        </p:blipFill>
        <p:spPr>
          <a:xfrm>
            <a:off x="2957512" y="2143125"/>
            <a:ext cx="5057775" cy="2571750"/>
          </a:xfrm>
          <a:prstGeom prst="rect">
            <a:avLst/>
          </a:prstGeom>
        </p:spPr>
      </p:pic>
    </p:spTree>
    <p:extLst>
      <p:ext uri="{BB962C8B-B14F-4D97-AF65-F5344CB8AC3E}">
        <p14:creationId xmlns:p14="http://schemas.microsoft.com/office/powerpoint/2010/main" val="422191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7030A0"/>
                </a:solidFill>
              </a:rPr>
              <a:t>Bridge Pattern (cont.)</a:t>
            </a:r>
          </a:p>
          <a:p>
            <a:r>
              <a:rPr lang="en-US" dirty="0"/>
              <a:t>Create bridge implementer interface.</a:t>
            </a:r>
          </a:p>
          <a:p>
            <a:endParaRPr lang="en-US" dirty="0"/>
          </a:p>
          <a:p>
            <a:r>
              <a:rPr lang="en-US" dirty="0"/>
              <a:t>Create concrete bridge implementer classes implementing the </a:t>
            </a:r>
            <a:r>
              <a:rPr lang="en-US" i="1" dirty="0" err="1"/>
              <a:t>DrawAPI</a:t>
            </a:r>
            <a:r>
              <a:rPr lang="en-US" dirty="0"/>
              <a:t> interface.</a:t>
            </a:r>
          </a:p>
          <a:p>
            <a:endParaRPr lang="en-US" dirty="0"/>
          </a:p>
          <a:p>
            <a:endParaRPr lang="en-US" dirty="0"/>
          </a:p>
          <a:p>
            <a:endParaRPr lang="en-US" dirty="0"/>
          </a:p>
          <a:p>
            <a:endParaRPr lang="en-US" dirty="0"/>
          </a:p>
          <a:p>
            <a:r>
              <a:rPr lang="en-US" dirty="0"/>
              <a:t>Create an abstract class </a:t>
            </a:r>
            <a:r>
              <a:rPr lang="en-US" i="1" dirty="0"/>
              <a:t>Shape</a:t>
            </a:r>
            <a:r>
              <a:rPr lang="en-US" dirty="0"/>
              <a:t> using the </a:t>
            </a:r>
            <a:r>
              <a:rPr lang="en-US" i="1" dirty="0" err="1"/>
              <a:t>DrawAPI</a:t>
            </a:r>
            <a:r>
              <a:rPr lang="en-US" dirty="0"/>
              <a:t> interface.</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39</a:t>
            </a:fld>
            <a:endParaRPr lang="en-US"/>
          </a:p>
        </p:txBody>
      </p:sp>
      <p:sp>
        <p:nvSpPr>
          <p:cNvPr id="5" name="Oval 4"/>
          <p:cNvSpPr/>
          <p:nvPr/>
        </p:nvSpPr>
        <p:spPr>
          <a:xfrm>
            <a:off x="249382" y="1849982"/>
            <a:ext cx="457200" cy="457200"/>
          </a:xfrm>
          <a:prstGeom prst="ellipse">
            <a:avLst/>
          </a:prstGeom>
          <a:solidFill>
            <a:srgbClr val="7030A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a:t>
            </a:r>
          </a:p>
        </p:txBody>
      </p:sp>
      <p:sp>
        <p:nvSpPr>
          <p:cNvPr id="6" name="Oval 5"/>
          <p:cNvSpPr/>
          <p:nvPr/>
        </p:nvSpPr>
        <p:spPr>
          <a:xfrm>
            <a:off x="249382" y="2785564"/>
            <a:ext cx="457200" cy="457200"/>
          </a:xfrm>
          <a:prstGeom prst="ellipse">
            <a:avLst/>
          </a:prstGeom>
          <a:solidFill>
            <a:srgbClr val="7030A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2</a:t>
            </a:r>
          </a:p>
        </p:txBody>
      </p:sp>
      <p:pic>
        <p:nvPicPr>
          <p:cNvPr id="7" name="Picture 6"/>
          <p:cNvPicPr>
            <a:picLocks noChangeAspect="1"/>
          </p:cNvPicPr>
          <p:nvPr/>
        </p:nvPicPr>
        <p:blipFill>
          <a:blip r:embed="rId2"/>
          <a:stretch>
            <a:fillRect/>
          </a:stretch>
        </p:blipFill>
        <p:spPr>
          <a:xfrm>
            <a:off x="685800" y="2291829"/>
            <a:ext cx="5114925" cy="466725"/>
          </a:xfrm>
          <a:prstGeom prst="rect">
            <a:avLst/>
          </a:prstGeom>
        </p:spPr>
      </p:pic>
      <p:pic>
        <p:nvPicPr>
          <p:cNvPr id="8" name="Picture 7"/>
          <p:cNvPicPr>
            <a:picLocks noChangeAspect="1"/>
          </p:cNvPicPr>
          <p:nvPr/>
        </p:nvPicPr>
        <p:blipFill>
          <a:blip r:embed="rId3"/>
          <a:stretch>
            <a:fillRect/>
          </a:stretch>
        </p:blipFill>
        <p:spPr>
          <a:xfrm>
            <a:off x="700088" y="3459388"/>
            <a:ext cx="5133975" cy="847725"/>
          </a:xfrm>
          <a:prstGeom prst="rect">
            <a:avLst/>
          </a:prstGeom>
        </p:spPr>
      </p:pic>
      <p:pic>
        <p:nvPicPr>
          <p:cNvPr id="9" name="Picture 8"/>
          <p:cNvPicPr>
            <a:picLocks noChangeAspect="1"/>
          </p:cNvPicPr>
          <p:nvPr/>
        </p:nvPicPr>
        <p:blipFill>
          <a:blip r:embed="rId4"/>
          <a:stretch>
            <a:fillRect/>
          </a:stretch>
        </p:blipFill>
        <p:spPr>
          <a:xfrm>
            <a:off x="700088" y="4362450"/>
            <a:ext cx="5162550" cy="895350"/>
          </a:xfrm>
          <a:prstGeom prst="rect">
            <a:avLst/>
          </a:prstGeom>
        </p:spPr>
      </p:pic>
      <p:sp>
        <p:nvSpPr>
          <p:cNvPr id="10" name="Oval 9"/>
          <p:cNvSpPr/>
          <p:nvPr/>
        </p:nvSpPr>
        <p:spPr>
          <a:xfrm>
            <a:off x="249382" y="5334000"/>
            <a:ext cx="457200" cy="457200"/>
          </a:xfrm>
          <a:prstGeom prst="ellipse">
            <a:avLst/>
          </a:prstGeom>
          <a:solidFill>
            <a:srgbClr val="7030A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3</a:t>
            </a:r>
          </a:p>
        </p:txBody>
      </p:sp>
      <p:pic>
        <p:nvPicPr>
          <p:cNvPr id="11" name="Picture 10"/>
          <p:cNvPicPr>
            <a:picLocks noChangeAspect="1"/>
          </p:cNvPicPr>
          <p:nvPr/>
        </p:nvPicPr>
        <p:blipFill>
          <a:blip r:embed="rId5"/>
          <a:stretch>
            <a:fillRect/>
          </a:stretch>
        </p:blipFill>
        <p:spPr>
          <a:xfrm>
            <a:off x="678149" y="5730283"/>
            <a:ext cx="5105400" cy="1133475"/>
          </a:xfrm>
          <a:prstGeom prst="rect">
            <a:avLst/>
          </a:prstGeom>
        </p:spPr>
      </p:pic>
    </p:spTree>
    <p:extLst>
      <p:ext uri="{BB962C8B-B14F-4D97-AF65-F5344CB8AC3E}">
        <p14:creationId xmlns:p14="http://schemas.microsoft.com/office/powerpoint/2010/main" val="364638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 Pattern Catalog</a:t>
            </a:r>
            <a:endParaRPr lang="en-US" dirty="0"/>
          </a:p>
        </p:txBody>
      </p:sp>
      <p:sp>
        <p:nvSpPr>
          <p:cNvPr id="3" name="Content Placeholder 2"/>
          <p:cNvSpPr>
            <a:spLocks noGrp="1"/>
          </p:cNvSpPr>
          <p:nvPr>
            <p:ph idx="1"/>
          </p:nvPr>
        </p:nvSpPr>
        <p:spPr/>
        <p:txBody>
          <a:bodyPr/>
          <a:lstStyle/>
          <a:p>
            <a:r>
              <a:rPr lang="en-US" altLang="en-US" dirty="0"/>
              <a:t>Design Patterns are generally broken into three groups:</a:t>
            </a:r>
          </a:p>
          <a:p>
            <a:pPr lvl="1"/>
            <a:r>
              <a:rPr lang="en-US" altLang="en-US" dirty="0">
                <a:solidFill>
                  <a:srgbClr val="00B050"/>
                </a:solidFill>
              </a:rPr>
              <a:t>Creational Patterns </a:t>
            </a:r>
            <a:r>
              <a:rPr lang="en-US" altLang="en-US" dirty="0"/>
              <a:t>deal with object creation at run-time</a:t>
            </a:r>
          </a:p>
          <a:p>
            <a:pPr lvl="1"/>
            <a:r>
              <a:rPr lang="en-US" altLang="en-US" dirty="0">
                <a:solidFill>
                  <a:srgbClr val="7030A0"/>
                </a:solidFill>
              </a:rPr>
              <a:t>Structural Patterns </a:t>
            </a:r>
            <a:r>
              <a:rPr lang="en-US" altLang="en-US" dirty="0"/>
              <a:t>deal with the composition of objects and classes</a:t>
            </a:r>
          </a:p>
          <a:p>
            <a:pPr lvl="1"/>
            <a:r>
              <a:rPr lang="en-US" altLang="en-US" dirty="0">
                <a:solidFill>
                  <a:schemeClr val="accent2">
                    <a:lumMod val="75000"/>
                  </a:schemeClr>
                </a:solidFill>
              </a:rPr>
              <a:t>Behavioral Patterns </a:t>
            </a:r>
            <a:r>
              <a:rPr lang="en-US" altLang="en-US" dirty="0"/>
              <a:t>deal with the way in which classes or objects interact and distribute responsibility</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a:t>
            </a:fld>
            <a:endParaRPr lang="en-US"/>
          </a:p>
        </p:txBody>
      </p:sp>
    </p:spTree>
    <p:extLst>
      <p:ext uri="{BB962C8B-B14F-4D97-AF65-F5344CB8AC3E}">
        <p14:creationId xmlns:p14="http://schemas.microsoft.com/office/powerpoint/2010/main" val="265511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7030A0"/>
                </a:solidFill>
              </a:rPr>
              <a:t>Bridge Pattern (cont.)</a:t>
            </a:r>
          </a:p>
          <a:p>
            <a:r>
              <a:rPr lang="en-US" dirty="0"/>
              <a:t>Create concrete class implementing the </a:t>
            </a:r>
            <a:r>
              <a:rPr lang="en-US" i="1" dirty="0"/>
              <a:t>Shape</a:t>
            </a:r>
            <a:r>
              <a:rPr lang="en-US" dirty="0"/>
              <a:t> interface.</a:t>
            </a:r>
          </a:p>
          <a:p>
            <a:endParaRPr lang="en-US" dirty="0"/>
          </a:p>
          <a:p>
            <a:endParaRPr lang="en-US" dirty="0"/>
          </a:p>
          <a:p>
            <a:endParaRPr lang="en-US" dirty="0"/>
          </a:p>
          <a:p>
            <a:endParaRPr lang="en-US" dirty="0"/>
          </a:p>
          <a:p>
            <a:endParaRPr lang="en-US" dirty="0"/>
          </a:p>
          <a:p>
            <a:r>
              <a:rPr lang="en-US" dirty="0"/>
              <a:t>Use the </a:t>
            </a:r>
            <a:r>
              <a:rPr lang="en-US" i="1" dirty="0"/>
              <a:t>Shape</a:t>
            </a:r>
            <a:r>
              <a:rPr lang="en-US" dirty="0"/>
              <a:t> and </a:t>
            </a:r>
            <a:r>
              <a:rPr lang="en-US" i="1" dirty="0" err="1"/>
              <a:t>DrawAPI</a:t>
            </a:r>
            <a:r>
              <a:rPr lang="en-US" dirty="0"/>
              <a:t> classes to draw different colored circles.</a:t>
            </a:r>
          </a:p>
        </p:txBody>
      </p:sp>
      <p:sp>
        <p:nvSpPr>
          <p:cNvPr id="4" name="Slide Number Placeholder 3"/>
          <p:cNvSpPr>
            <a:spLocks noGrp="1"/>
          </p:cNvSpPr>
          <p:nvPr>
            <p:ph type="sldNum" sz="quarter" idx="12"/>
          </p:nvPr>
        </p:nvSpPr>
        <p:spPr/>
        <p:txBody>
          <a:bodyPr/>
          <a:lstStyle/>
          <a:p>
            <a:fld id="{DA60BA0E-20D0-4E7C-B286-26C960A6788F}" type="slidenum">
              <a:rPr lang="en-US" smtClean="0"/>
              <a:pPr/>
              <a:t>40</a:t>
            </a:fld>
            <a:endParaRPr lang="en-US"/>
          </a:p>
        </p:txBody>
      </p:sp>
      <p:sp>
        <p:nvSpPr>
          <p:cNvPr id="5" name="Oval 4"/>
          <p:cNvSpPr/>
          <p:nvPr/>
        </p:nvSpPr>
        <p:spPr>
          <a:xfrm>
            <a:off x="249382" y="1849982"/>
            <a:ext cx="457200" cy="457200"/>
          </a:xfrm>
          <a:prstGeom prst="ellipse">
            <a:avLst/>
          </a:prstGeom>
          <a:solidFill>
            <a:srgbClr val="7030A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4</a:t>
            </a:r>
          </a:p>
        </p:txBody>
      </p:sp>
      <p:sp>
        <p:nvSpPr>
          <p:cNvPr id="6" name="Oval 5"/>
          <p:cNvSpPr/>
          <p:nvPr/>
        </p:nvSpPr>
        <p:spPr>
          <a:xfrm>
            <a:off x="249382" y="4495800"/>
            <a:ext cx="457200" cy="457200"/>
          </a:xfrm>
          <a:prstGeom prst="ellipse">
            <a:avLst/>
          </a:prstGeom>
          <a:solidFill>
            <a:srgbClr val="7030A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5</a:t>
            </a:r>
          </a:p>
        </p:txBody>
      </p:sp>
      <p:pic>
        <p:nvPicPr>
          <p:cNvPr id="8" name="Picture 7"/>
          <p:cNvPicPr>
            <a:picLocks noChangeAspect="1"/>
          </p:cNvPicPr>
          <p:nvPr/>
        </p:nvPicPr>
        <p:blipFill>
          <a:blip r:embed="rId2"/>
          <a:stretch>
            <a:fillRect/>
          </a:stretch>
        </p:blipFill>
        <p:spPr>
          <a:xfrm>
            <a:off x="1524000" y="2388286"/>
            <a:ext cx="5114925" cy="1990725"/>
          </a:xfrm>
          <a:prstGeom prst="rect">
            <a:avLst/>
          </a:prstGeom>
        </p:spPr>
      </p:pic>
      <p:pic>
        <p:nvPicPr>
          <p:cNvPr id="9" name="Picture 8"/>
          <p:cNvPicPr>
            <a:picLocks noChangeAspect="1"/>
          </p:cNvPicPr>
          <p:nvPr/>
        </p:nvPicPr>
        <p:blipFill>
          <a:blip r:embed="rId3"/>
          <a:stretch>
            <a:fillRect/>
          </a:stretch>
        </p:blipFill>
        <p:spPr>
          <a:xfrm>
            <a:off x="1571625" y="5459913"/>
            <a:ext cx="5067300" cy="1276350"/>
          </a:xfrm>
          <a:prstGeom prst="rect">
            <a:avLst/>
          </a:prstGeom>
        </p:spPr>
      </p:pic>
    </p:spTree>
    <p:extLst>
      <p:ext uri="{BB962C8B-B14F-4D97-AF65-F5344CB8AC3E}">
        <p14:creationId xmlns:p14="http://schemas.microsoft.com/office/powerpoint/2010/main" val="370782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a:xfrm>
            <a:off x="249382" y="1371600"/>
            <a:ext cx="10390909" cy="5791200"/>
          </a:xfrm>
        </p:spPr>
        <p:txBody>
          <a:bodyPr>
            <a:normAutofit lnSpcReduction="10000"/>
          </a:bodyPr>
          <a:lstStyle/>
          <a:p>
            <a:pPr marL="0" indent="0">
              <a:spcAft>
                <a:spcPts val="0"/>
              </a:spcAft>
              <a:buNone/>
            </a:pPr>
            <a:r>
              <a:rPr lang="en-US" dirty="0">
                <a:solidFill>
                  <a:srgbClr val="00B050"/>
                </a:solidFill>
              </a:rPr>
              <a:t>Composite Pattern</a:t>
            </a:r>
          </a:p>
          <a:p>
            <a:pPr>
              <a:spcAft>
                <a:spcPts val="0"/>
              </a:spcAft>
            </a:pPr>
            <a:r>
              <a:rPr lang="en-US" altLang="en-US" dirty="0"/>
              <a:t>Intent</a:t>
            </a:r>
          </a:p>
          <a:p>
            <a:pPr lvl="1">
              <a:spcAft>
                <a:spcPts val="0"/>
              </a:spcAft>
            </a:pPr>
            <a:r>
              <a:rPr lang="en-US" dirty="0"/>
              <a:t>Compose objects into tree structures to represent whole-part hierarchies. Composite lets clients treat individual objects and compositions of objects uniformly.</a:t>
            </a:r>
          </a:p>
          <a:p>
            <a:pPr lvl="1">
              <a:spcAft>
                <a:spcPts val="0"/>
              </a:spcAft>
            </a:pPr>
            <a:r>
              <a:rPr lang="en-US" dirty="0"/>
              <a:t>Recursive composition</a:t>
            </a:r>
          </a:p>
          <a:p>
            <a:pPr lvl="1">
              <a:spcAft>
                <a:spcPts val="0"/>
              </a:spcAft>
            </a:pPr>
            <a:r>
              <a:rPr lang="en-US" dirty="0"/>
              <a:t>“Directories contain entries, each of which could be a directory.”</a:t>
            </a:r>
          </a:p>
          <a:p>
            <a:pPr lvl="1">
              <a:spcAft>
                <a:spcPts val="0"/>
              </a:spcAft>
            </a:pPr>
            <a:r>
              <a:rPr lang="en-US" dirty="0"/>
              <a:t>1-to-many “has a” up the “is a” hierarchy</a:t>
            </a:r>
          </a:p>
          <a:p>
            <a:pPr>
              <a:spcAft>
                <a:spcPts val="0"/>
              </a:spcAft>
            </a:pPr>
            <a:r>
              <a:rPr lang="en-US" altLang="en-US" dirty="0"/>
              <a:t>Problem</a:t>
            </a:r>
          </a:p>
          <a:p>
            <a:pPr lvl="1">
              <a:spcAft>
                <a:spcPts val="0"/>
              </a:spcAft>
            </a:pPr>
            <a:r>
              <a:rPr lang="en-US" altLang="en-US" dirty="0"/>
              <a:t>You want to build more complex components out of simpler components, combining them together at run-time to create complex objects</a:t>
            </a:r>
          </a:p>
          <a:p>
            <a:pPr lvl="1">
              <a:spcAft>
                <a:spcPts val="0"/>
              </a:spcAft>
            </a:pPr>
            <a:r>
              <a:rPr lang="en-US" altLang="en-US" dirty="0"/>
              <a:t>However, you don’t want to treat the objects and their containers differently; manipulation should be uniform across all related objects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41</a:t>
            </a:fld>
            <a:endParaRPr lang="en-US"/>
          </a:p>
        </p:txBody>
      </p:sp>
    </p:spTree>
    <p:extLst>
      <p:ext uri="{BB962C8B-B14F-4D97-AF65-F5344CB8AC3E}">
        <p14:creationId xmlns:p14="http://schemas.microsoft.com/office/powerpoint/2010/main" val="58599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rgbClr val="00B050"/>
                </a:solidFill>
              </a:rPr>
              <a:t>Composite Pattern (cont.)</a:t>
            </a:r>
          </a:p>
          <a:p>
            <a:r>
              <a:rPr lang="en-US" altLang="en-US" dirty="0"/>
              <a:t>Participants</a:t>
            </a:r>
          </a:p>
          <a:p>
            <a:pPr lvl="1"/>
            <a:r>
              <a:rPr lang="en-US" altLang="en-US" dirty="0"/>
              <a:t>Component </a:t>
            </a:r>
          </a:p>
          <a:p>
            <a:pPr lvl="2"/>
            <a:r>
              <a:rPr lang="en-US" altLang="en-US" dirty="0"/>
              <a:t>Declares the interface for objects in the composition</a:t>
            </a:r>
          </a:p>
          <a:p>
            <a:pPr lvl="2"/>
            <a:r>
              <a:rPr lang="en-US" altLang="en-US" dirty="0"/>
              <a:t>Implements default behavior for the interface common to all classes, as appropriate</a:t>
            </a:r>
          </a:p>
          <a:p>
            <a:pPr lvl="1"/>
            <a:r>
              <a:rPr lang="en-US" altLang="en-US" dirty="0"/>
              <a:t>Leaf</a:t>
            </a:r>
          </a:p>
          <a:p>
            <a:pPr lvl="2"/>
            <a:r>
              <a:rPr lang="en-US" altLang="en-US" dirty="0"/>
              <a:t>Represents leaf objects in the composition</a:t>
            </a:r>
          </a:p>
          <a:p>
            <a:pPr lvl="2"/>
            <a:r>
              <a:rPr lang="en-US" altLang="en-US" dirty="0"/>
              <a:t>Defines primitives in the system</a:t>
            </a:r>
          </a:p>
          <a:p>
            <a:pPr lvl="1"/>
            <a:r>
              <a:rPr lang="en-US" altLang="en-US" dirty="0"/>
              <a:t>Composite</a:t>
            </a:r>
          </a:p>
          <a:p>
            <a:pPr lvl="2"/>
            <a:r>
              <a:rPr lang="en-US" altLang="en-US" dirty="0"/>
              <a:t>Defines behavior for components having children</a:t>
            </a:r>
          </a:p>
          <a:p>
            <a:pPr lvl="2"/>
            <a:r>
              <a:rPr lang="en-US" altLang="en-US" dirty="0"/>
              <a:t>Stores children components</a:t>
            </a:r>
            <a:endParaRPr lang="en-US" dirty="0">
              <a:solidFill>
                <a:srgbClr val="00B05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42</a:t>
            </a:fld>
            <a:endParaRPr lang="en-US"/>
          </a:p>
        </p:txBody>
      </p:sp>
    </p:spTree>
    <p:extLst>
      <p:ext uri="{BB962C8B-B14F-4D97-AF65-F5344CB8AC3E}">
        <p14:creationId xmlns:p14="http://schemas.microsoft.com/office/powerpoint/2010/main" val="220191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00B050"/>
                </a:solidFill>
              </a:rPr>
              <a:t>Composite Pattern (cont.)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43</a:t>
            </a:fld>
            <a:endParaRPr lang="en-US"/>
          </a:p>
        </p:txBody>
      </p:sp>
      <p:pic>
        <p:nvPicPr>
          <p:cNvPr id="5" name="Picture 4"/>
          <p:cNvPicPr>
            <a:picLocks noChangeAspect="1"/>
          </p:cNvPicPr>
          <p:nvPr/>
        </p:nvPicPr>
        <p:blipFill>
          <a:blip r:embed="rId2"/>
          <a:stretch>
            <a:fillRect/>
          </a:stretch>
        </p:blipFill>
        <p:spPr>
          <a:xfrm>
            <a:off x="4114800" y="2057400"/>
            <a:ext cx="4314825" cy="3181350"/>
          </a:xfrm>
          <a:prstGeom prst="rect">
            <a:avLst/>
          </a:prstGeom>
        </p:spPr>
      </p:pic>
    </p:spTree>
    <p:extLst>
      <p:ext uri="{BB962C8B-B14F-4D97-AF65-F5344CB8AC3E}">
        <p14:creationId xmlns:p14="http://schemas.microsoft.com/office/powerpoint/2010/main" val="174150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a:xfrm>
            <a:off x="249382" y="1371600"/>
            <a:ext cx="10390909" cy="5638800"/>
          </a:xfrm>
        </p:spPr>
        <p:txBody>
          <a:bodyPr>
            <a:normAutofit lnSpcReduction="10000"/>
          </a:bodyPr>
          <a:lstStyle/>
          <a:p>
            <a:pPr marL="0" indent="0">
              <a:buNone/>
            </a:pPr>
            <a:r>
              <a:rPr lang="en-US" dirty="0">
                <a:solidFill>
                  <a:srgbClr val="00B050"/>
                </a:solidFill>
              </a:rPr>
              <a:t>Composite Pattern (cont.)  - </a:t>
            </a:r>
            <a:r>
              <a:rPr lang="en-US" b="1" dirty="0"/>
              <a:t>Check list</a:t>
            </a:r>
          </a:p>
          <a:p>
            <a:pPr marL="457200" indent="-457200">
              <a:spcAft>
                <a:spcPts val="0"/>
              </a:spcAft>
              <a:buFont typeface="+mj-lt"/>
              <a:buAutoNum type="arabicPeriod"/>
            </a:pPr>
            <a:r>
              <a:rPr lang="en-US" dirty="0"/>
              <a:t>Ensure that your problem is about representing “whole-part” hierarchical relationships.</a:t>
            </a:r>
          </a:p>
          <a:p>
            <a:pPr marL="457200" indent="-457200">
              <a:spcAft>
                <a:spcPts val="0"/>
              </a:spcAft>
              <a:buFont typeface="+mj-lt"/>
              <a:buAutoNum type="arabicPeriod"/>
            </a:pPr>
            <a:r>
              <a:rPr lang="en-US" dirty="0"/>
              <a:t>Divide your domain concepts into container classes, and </a:t>
            </a:r>
            <a:r>
              <a:rPr lang="en-US" dirty="0" err="1"/>
              <a:t>containee</a:t>
            </a:r>
            <a:r>
              <a:rPr lang="en-US" dirty="0"/>
              <a:t> classes.</a:t>
            </a:r>
          </a:p>
          <a:p>
            <a:pPr marL="457200" indent="-457200">
              <a:spcAft>
                <a:spcPts val="0"/>
              </a:spcAft>
              <a:buFont typeface="+mj-lt"/>
              <a:buAutoNum type="arabicPeriod"/>
            </a:pPr>
            <a:r>
              <a:rPr lang="en-US" dirty="0"/>
              <a:t>Create a “lowest common denominator” interface that makes your containers and </a:t>
            </a:r>
            <a:r>
              <a:rPr lang="en-US" dirty="0" err="1"/>
              <a:t>containees</a:t>
            </a:r>
            <a:r>
              <a:rPr lang="en-US" dirty="0"/>
              <a:t> interchangeable. It should specify the behavior that needs to be exercised uniformly across all </a:t>
            </a:r>
            <a:r>
              <a:rPr lang="en-US" dirty="0" err="1"/>
              <a:t>containee</a:t>
            </a:r>
            <a:r>
              <a:rPr lang="en-US" dirty="0"/>
              <a:t> and container objects.</a:t>
            </a:r>
          </a:p>
          <a:p>
            <a:pPr marL="457200" indent="-457200">
              <a:spcAft>
                <a:spcPts val="0"/>
              </a:spcAft>
              <a:buFont typeface="+mj-lt"/>
              <a:buAutoNum type="arabicPeriod"/>
            </a:pPr>
            <a:r>
              <a:rPr lang="en-US" dirty="0"/>
              <a:t>All container and </a:t>
            </a:r>
            <a:r>
              <a:rPr lang="en-US" dirty="0" err="1"/>
              <a:t>containee</a:t>
            </a:r>
            <a:r>
              <a:rPr lang="en-US" dirty="0"/>
              <a:t> classes declare an “is a” relationship to the interface. All container classes declare a one-to-many “has a” relationship to the interface.</a:t>
            </a:r>
          </a:p>
          <a:p>
            <a:pPr marL="457200" indent="-457200">
              <a:spcAft>
                <a:spcPts val="0"/>
              </a:spcAft>
              <a:buFont typeface="+mj-lt"/>
              <a:buAutoNum type="arabicPeriod"/>
            </a:pPr>
            <a:r>
              <a:rPr lang="en-US" dirty="0"/>
              <a:t>Container classes leverage polymorphism to delegate to their </a:t>
            </a:r>
            <a:r>
              <a:rPr lang="en-US" dirty="0" err="1"/>
              <a:t>containee</a:t>
            </a:r>
            <a:r>
              <a:rPr lang="en-US" dirty="0"/>
              <a:t> objects.</a:t>
            </a:r>
          </a:p>
          <a:p>
            <a:pPr marL="457200" indent="-457200">
              <a:spcAft>
                <a:spcPts val="0"/>
              </a:spcAft>
              <a:buFont typeface="+mj-lt"/>
              <a:buAutoNum type="arabicPeriod"/>
            </a:pPr>
            <a:r>
              <a:rPr lang="en-US" dirty="0"/>
              <a:t>Child management methods should normally be defined in the Composite class.</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44</a:t>
            </a:fld>
            <a:endParaRPr lang="en-US"/>
          </a:p>
        </p:txBody>
      </p:sp>
    </p:spTree>
    <p:extLst>
      <p:ext uri="{BB962C8B-B14F-4D97-AF65-F5344CB8AC3E}">
        <p14:creationId xmlns:p14="http://schemas.microsoft.com/office/powerpoint/2010/main" val="328485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00B050"/>
                </a:solidFill>
              </a:rPr>
              <a:t>Composite Pattern (cont.) - Example</a:t>
            </a:r>
          </a:p>
          <a:p>
            <a:pPr marL="0" indent="0">
              <a:buNone/>
            </a:pPr>
            <a:r>
              <a:rPr lang="en-US" dirty="0"/>
              <a:t>We have a class </a:t>
            </a:r>
            <a:r>
              <a:rPr lang="en-US" i="1" dirty="0"/>
              <a:t>Employee</a:t>
            </a:r>
            <a:r>
              <a:rPr lang="en-US" dirty="0"/>
              <a:t> which acts as composite pattern actor class. </a:t>
            </a:r>
            <a:r>
              <a:rPr lang="en-US" i="1" dirty="0" err="1"/>
              <a:t>CompositePatternDemo</a:t>
            </a:r>
            <a:r>
              <a:rPr lang="en-US" dirty="0"/>
              <a:t>, our demo class will use </a:t>
            </a:r>
            <a:r>
              <a:rPr lang="en-US" i="1" dirty="0"/>
              <a:t>Employee</a:t>
            </a:r>
            <a:r>
              <a:rPr lang="en-US" dirty="0"/>
              <a:t> class to add department level hierarchy and print all employees.</a:t>
            </a:r>
            <a:endParaRPr lang="en-US" dirty="0">
              <a:solidFill>
                <a:srgbClr val="00B050"/>
              </a:solidFill>
            </a:endParaRPr>
          </a:p>
          <a:p>
            <a:pPr marL="0" indent="0">
              <a:buNone/>
            </a:pPr>
            <a:endParaRPr lang="en-US" dirty="0">
              <a:solidFill>
                <a:srgbClr val="00B050"/>
              </a:solidFill>
            </a:endParaRPr>
          </a:p>
          <a:p>
            <a:pPr marL="0" indent="0">
              <a:buNone/>
            </a:pPr>
            <a:endParaRPr lang="en-US" dirty="0">
              <a:solidFill>
                <a:srgbClr val="00B050"/>
              </a:solidFill>
            </a:endParaRPr>
          </a:p>
          <a:p>
            <a:pPr marL="0" indent="0">
              <a:buNone/>
            </a:pPr>
            <a:endParaRPr lang="en-US" dirty="0">
              <a:solidFill>
                <a:srgbClr val="00B05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45</a:t>
            </a:fld>
            <a:endParaRPr lang="en-US"/>
          </a:p>
        </p:txBody>
      </p:sp>
      <p:pic>
        <p:nvPicPr>
          <p:cNvPr id="6" name="Picture 5"/>
          <p:cNvPicPr>
            <a:picLocks noChangeAspect="1"/>
          </p:cNvPicPr>
          <p:nvPr/>
        </p:nvPicPr>
        <p:blipFill>
          <a:blip r:embed="rId2"/>
          <a:stretch>
            <a:fillRect/>
          </a:stretch>
        </p:blipFill>
        <p:spPr>
          <a:xfrm>
            <a:off x="3581400" y="3048000"/>
            <a:ext cx="3943350" cy="3724275"/>
          </a:xfrm>
          <a:prstGeom prst="rect">
            <a:avLst/>
          </a:prstGeom>
        </p:spPr>
      </p:pic>
    </p:spTree>
    <p:extLst>
      <p:ext uri="{BB962C8B-B14F-4D97-AF65-F5344CB8AC3E}">
        <p14:creationId xmlns:p14="http://schemas.microsoft.com/office/powerpoint/2010/main" val="117370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a:xfrm>
            <a:off x="249382" y="1371600"/>
            <a:ext cx="4703617" cy="4876800"/>
          </a:xfrm>
        </p:spPr>
        <p:txBody>
          <a:bodyPr/>
          <a:lstStyle/>
          <a:p>
            <a:pPr marL="0" indent="0">
              <a:buNone/>
            </a:pPr>
            <a:r>
              <a:rPr lang="en-US" dirty="0">
                <a:solidFill>
                  <a:srgbClr val="00B050"/>
                </a:solidFill>
              </a:rPr>
              <a:t>Composite Pattern (cont.)</a:t>
            </a:r>
          </a:p>
          <a:p>
            <a:r>
              <a:rPr lang="en-US" dirty="0"/>
              <a:t>Create </a:t>
            </a:r>
            <a:r>
              <a:rPr lang="en-US" i="1" dirty="0"/>
              <a:t>Employee</a:t>
            </a:r>
            <a:r>
              <a:rPr lang="en-US" dirty="0"/>
              <a:t> class having list of </a:t>
            </a:r>
            <a:r>
              <a:rPr lang="en-US" i="1" dirty="0"/>
              <a:t>Employee</a:t>
            </a:r>
            <a:r>
              <a:rPr lang="en-US" dirty="0"/>
              <a:t> objects.</a:t>
            </a:r>
            <a:endParaRPr lang="en-US" dirty="0">
              <a:solidFill>
                <a:srgbClr val="00B05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46</a:t>
            </a:fld>
            <a:endParaRPr lang="en-US"/>
          </a:p>
        </p:txBody>
      </p:sp>
      <p:pic>
        <p:nvPicPr>
          <p:cNvPr id="7" name="Picture 6"/>
          <p:cNvPicPr>
            <a:picLocks noChangeAspect="1"/>
          </p:cNvPicPr>
          <p:nvPr/>
        </p:nvPicPr>
        <p:blipFill>
          <a:blip r:embed="rId2"/>
          <a:stretch>
            <a:fillRect/>
          </a:stretch>
        </p:blipFill>
        <p:spPr>
          <a:xfrm>
            <a:off x="5181600" y="1519238"/>
            <a:ext cx="5086350" cy="4581525"/>
          </a:xfrm>
          <a:prstGeom prst="rect">
            <a:avLst/>
          </a:prstGeom>
        </p:spPr>
      </p:pic>
      <p:sp>
        <p:nvSpPr>
          <p:cNvPr id="8" name="Oval 7"/>
          <p:cNvSpPr/>
          <p:nvPr/>
        </p:nvSpPr>
        <p:spPr>
          <a:xfrm>
            <a:off x="249382" y="1849982"/>
            <a:ext cx="457200" cy="4572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2689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a:xfrm>
            <a:off x="249382" y="1371600"/>
            <a:ext cx="4703617" cy="4876800"/>
          </a:xfrm>
        </p:spPr>
        <p:txBody>
          <a:bodyPr/>
          <a:lstStyle/>
          <a:p>
            <a:pPr marL="0" indent="0">
              <a:buNone/>
            </a:pPr>
            <a:r>
              <a:rPr lang="en-US" dirty="0">
                <a:solidFill>
                  <a:srgbClr val="00B050"/>
                </a:solidFill>
              </a:rPr>
              <a:t>Composite Pattern (cont.)</a:t>
            </a:r>
          </a:p>
          <a:p>
            <a:r>
              <a:rPr lang="en-US" dirty="0"/>
              <a:t>Use the </a:t>
            </a:r>
            <a:r>
              <a:rPr lang="en-US" i="1" dirty="0"/>
              <a:t>Employee</a:t>
            </a:r>
            <a:r>
              <a:rPr lang="en-US" dirty="0"/>
              <a:t> class to create and print employee hierarchy.</a:t>
            </a:r>
          </a:p>
        </p:txBody>
      </p:sp>
      <p:sp>
        <p:nvSpPr>
          <p:cNvPr id="4" name="Slide Number Placeholder 3"/>
          <p:cNvSpPr>
            <a:spLocks noGrp="1"/>
          </p:cNvSpPr>
          <p:nvPr>
            <p:ph type="sldNum" sz="quarter" idx="12"/>
          </p:nvPr>
        </p:nvSpPr>
        <p:spPr/>
        <p:txBody>
          <a:bodyPr/>
          <a:lstStyle/>
          <a:p>
            <a:fld id="{DA60BA0E-20D0-4E7C-B286-26C960A6788F}" type="slidenum">
              <a:rPr lang="en-US" smtClean="0"/>
              <a:pPr/>
              <a:t>47</a:t>
            </a:fld>
            <a:endParaRPr lang="en-US"/>
          </a:p>
        </p:txBody>
      </p:sp>
      <p:sp>
        <p:nvSpPr>
          <p:cNvPr id="8" name="Oval 7"/>
          <p:cNvSpPr/>
          <p:nvPr/>
        </p:nvSpPr>
        <p:spPr>
          <a:xfrm>
            <a:off x="249382" y="1849982"/>
            <a:ext cx="457200" cy="4572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2</a:t>
            </a:r>
          </a:p>
        </p:txBody>
      </p:sp>
      <p:pic>
        <p:nvPicPr>
          <p:cNvPr id="5" name="Picture 4"/>
          <p:cNvPicPr>
            <a:picLocks noChangeAspect="1"/>
          </p:cNvPicPr>
          <p:nvPr/>
        </p:nvPicPr>
        <p:blipFill>
          <a:blip r:embed="rId2"/>
          <a:stretch>
            <a:fillRect/>
          </a:stretch>
        </p:blipFill>
        <p:spPr>
          <a:xfrm>
            <a:off x="4952999" y="1565064"/>
            <a:ext cx="5143500" cy="5000625"/>
          </a:xfrm>
          <a:prstGeom prst="rect">
            <a:avLst/>
          </a:prstGeom>
        </p:spPr>
      </p:pic>
    </p:spTree>
    <p:extLst>
      <p:ext uri="{BB962C8B-B14F-4D97-AF65-F5344CB8AC3E}">
        <p14:creationId xmlns:p14="http://schemas.microsoft.com/office/powerpoint/2010/main" val="10985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normAutofit lnSpcReduction="10000"/>
          </a:bodyPr>
          <a:lstStyle/>
          <a:p>
            <a:pPr marL="0" indent="0">
              <a:buNone/>
            </a:pPr>
            <a:r>
              <a:rPr lang="en-US" dirty="0">
                <a:solidFill>
                  <a:srgbClr val="0033CC"/>
                </a:solidFill>
              </a:rPr>
              <a:t>Decorator Pattern</a:t>
            </a:r>
          </a:p>
          <a:p>
            <a:r>
              <a:rPr lang="en-US" dirty="0"/>
              <a:t>You want to add behavior or state to individual objects at run-time. Inheritance is not feasible because it is static and applies to an entire class.</a:t>
            </a:r>
          </a:p>
          <a:p>
            <a:endParaRPr lang="en-US" dirty="0"/>
          </a:p>
          <a:p>
            <a:r>
              <a:rPr lang="en-US" dirty="0"/>
              <a:t>Intent</a:t>
            </a:r>
          </a:p>
          <a:p>
            <a:pPr lvl="1"/>
            <a:r>
              <a:rPr lang="en-US" dirty="0"/>
              <a:t>Attach additional responsibilities to an object dynamically. Decorators provide a flexible alternative to </a:t>
            </a:r>
            <a:r>
              <a:rPr lang="en-US" dirty="0" err="1"/>
              <a:t>subclassing</a:t>
            </a:r>
            <a:r>
              <a:rPr lang="en-US" dirty="0"/>
              <a:t> for extending functionality.</a:t>
            </a:r>
          </a:p>
          <a:p>
            <a:pPr lvl="1"/>
            <a:r>
              <a:rPr lang="en-US" dirty="0"/>
              <a:t>Client-specified embellishment of a core object by recursively wrapping it.</a:t>
            </a:r>
          </a:p>
          <a:p>
            <a:pPr lvl="1"/>
            <a:r>
              <a:rPr lang="en-US" dirty="0"/>
              <a:t>Wrapping a gift, putting it in a box, and wrapping the box.</a:t>
            </a:r>
          </a:p>
          <a:p>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48</a:t>
            </a:fld>
            <a:endParaRPr lang="en-US"/>
          </a:p>
        </p:txBody>
      </p:sp>
    </p:spTree>
    <p:extLst>
      <p:ext uri="{BB962C8B-B14F-4D97-AF65-F5344CB8AC3E}">
        <p14:creationId xmlns:p14="http://schemas.microsoft.com/office/powerpoint/2010/main" val="390521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0033CC"/>
                </a:solidFill>
              </a:rPr>
              <a:t>Decorator Pattern (cont.)</a:t>
            </a:r>
          </a:p>
          <a:p>
            <a:r>
              <a:rPr lang="en-US" dirty="0"/>
              <a:t>Decorator pattern allows a user to add new functionality to an existing object without altering its structure. This type of design pattern comes under structural pattern as this pattern acts as a wrapper to existing class.</a:t>
            </a:r>
          </a:p>
          <a:p>
            <a:r>
              <a:rPr lang="en-US" dirty="0"/>
              <a:t>This pattern creates a decorator class which wraps the original class and provides additional functionality keeping class methods signature intact.</a:t>
            </a:r>
          </a:p>
          <a:p>
            <a:endParaRPr lang="en-US" dirty="0">
              <a:solidFill>
                <a:srgbClr val="0033CC"/>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49</a:t>
            </a:fld>
            <a:endParaRPr lang="en-US"/>
          </a:p>
        </p:txBody>
      </p:sp>
    </p:spTree>
    <p:extLst>
      <p:ext uri="{BB962C8B-B14F-4D97-AF65-F5344CB8AC3E}">
        <p14:creationId xmlns:p14="http://schemas.microsoft.com/office/powerpoint/2010/main" val="341343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 Pattern Catalog (cont.)</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a:t>
            </a:fld>
            <a:endParaRPr lang="en-US"/>
          </a:p>
        </p:txBody>
      </p:sp>
      <p:sp>
        <p:nvSpPr>
          <p:cNvPr id="5" name="Rectangle 3"/>
          <p:cNvSpPr txBox="1">
            <a:spLocks noChangeArrowheads="1"/>
          </p:cNvSpPr>
          <p:nvPr/>
        </p:nvSpPr>
        <p:spPr>
          <a:xfrm>
            <a:off x="533400" y="1698720"/>
            <a:ext cx="5029200" cy="3724275"/>
          </a:xfrm>
          <a:prstGeom prst="rect">
            <a:avLst/>
          </a:prstGeom>
        </p:spPr>
        <p:txBody>
          <a:bodyPr vert="horz" lIns="121899" tIns="60949" rIns="121899" bIns="60949" rtlCol="0">
            <a:noAutofit/>
          </a:bodyPr>
          <a:lstStyle>
            <a:lvl1pPr marL="304747" indent="-304747" algn="just" defTabSz="1218987" rtl="0" eaLnBrk="1" latinLnBrk="0" hangingPunct="1">
              <a:lnSpc>
                <a:spcPct val="100000"/>
              </a:lnSpc>
              <a:spcBef>
                <a:spcPts val="0"/>
              </a:spcBef>
              <a:spcAft>
                <a:spcPts val="600"/>
              </a:spcAft>
              <a:buClr>
                <a:schemeClr val="accent6">
                  <a:lumMod val="50000"/>
                </a:schemeClr>
              </a:buClr>
              <a:buSzPct val="100000"/>
              <a:buFont typeface="Wingdings" panose="05000000000000000000" pitchFamily="2" charset="2"/>
              <a:buChar char="v"/>
              <a:defRPr sz="2400" kern="1200">
                <a:solidFill>
                  <a:schemeClr val="tx1"/>
                </a:solidFill>
                <a:latin typeface="+mn-lt"/>
                <a:ea typeface="+mn-ea"/>
                <a:cs typeface="+mn-cs"/>
              </a:defRPr>
            </a:lvl1pPr>
            <a:lvl2pPr marL="731392" indent="-304747" algn="just" defTabSz="1218987" rtl="0" eaLnBrk="1" latinLnBrk="0" hangingPunct="1">
              <a:lnSpc>
                <a:spcPct val="100000"/>
              </a:lnSpc>
              <a:spcBef>
                <a:spcPts val="0"/>
              </a:spcBef>
              <a:spcAft>
                <a:spcPts val="600"/>
              </a:spcAft>
              <a:buClr>
                <a:schemeClr val="accent6">
                  <a:lumMod val="50000"/>
                </a:schemeClr>
              </a:buClr>
              <a:buSzPct val="100000"/>
              <a:buFont typeface="Wingdings" panose="05000000000000000000" pitchFamily="2" charset="2"/>
              <a:buChar char="q"/>
              <a:defRPr sz="2400" kern="1200">
                <a:solidFill>
                  <a:schemeClr val="tx1"/>
                </a:solidFill>
                <a:latin typeface="+mn-lt"/>
                <a:ea typeface="+mn-ea"/>
                <a:cs typeface="+mn-cs"/>
              </a:defRPr>
            </a:lvl2pPr>
            <a:lvl3pPr marL="1158037" indent="-304747" algn="just" defTabSz="1218987" rtl="0" eaLnBrk="1" latinLnBrk="0" hangingPunct="1">
              <a:lnSpc>
                <a:spcPct val="100000"/>
              </a:lnSpc>
              <a:spcBef>
                <a:spcPts val="0"/>
              </a:spcBef>
              <a:spcAft>
                <a:spcPts val="600"/>
              </a:spcAft>
              <a:buClr>
                <a:schemeClr val="accent6">
                  <a:lumMod val="50000"/>
                </a:schemeClr>
              </a:buClr>
              <a:buSzPct val="100000"/>
              <a:buFont typeface="Wingdings" panose="05000000000000000000" pitchFamily="2" charset="2"/>
              <a:buChar char=""/>
              <a:defRPr sz="2400" kern="1200">
                <a:solidFill>
                  <a:schemeClr val="tx1"/>
                </a:solidFill>
                <a:latin typeface="+mn-lt"/>
                <a:ea typeface="+mn-ea"/>
                <a:cs typeface="+mn-cs"/>
              </a:defRPr>
            </a:lvl3pPr>
            <a:lvl4pPr marL="1584683" indent="-304747" algn="just" defTabSz="1218987" rtl="0" eaLnBrk="1" latinLnBrk="0" hangingPunct="1">
              <a:lnSpc>
                <a:spcPct val="100000"/>
              </a:lnSpc>
              <a:spcBef>
                <a:spcPts val="0"/>
              </a:spcBef>
              <a:spcAft>
                <a:spcPts val="600"/>
              </a:spcAft>
              <a:buClr>
                <a:schemeClr val="accent6">
                  <a:lumMod val="50000"/>
                </a:schemeClr>
              </a:buClr>
              <a:buSzPct val="100000"/>
              <a:buFont typeface="Wingdings" panose="05000000000000000000" pitchFamily="2" charset="2"/>
              <a:buChar char=""/>
              <a:defRPr sz="2400" kern="1200">
                <a:solidFill>
                  <a:schemeClr val="tx1"/>
                </a:solidFill>
                <a:latin typeface="+mn-lt"/>
                <a:ea typeface="+mn-ea"/>
                <a:cs typeface="+mn-cs"/>
              </a:defRPr>
            </a:lvl4pPr>
            <a:lvl5pPr marL="2011328" indent="-304747" algn="just" defTabSz="1218987" rtl="0" eaLnBrk="1" latinLnBrk="0" hangingPunct="1">
              <a:lnSpc>
                <a:spcPct val="100000"/>
              </a:lnSpc>
              <a:spcBef>
                <a:spcPts val="0"/>
              </a:spcBef>
              <a:spcAft>
                <a:spcPts val="600"/>
              </a:spcAft>
              <a:buClr>
                <a:schemeClr val="accent6">
                  <a:lumMod val="50000"/>
                </a:schemeClr>
              </a:buClr>
              <a:buSzPct val="100000"/>
              <a:buFont typeface="Wingdings" panose="05000000000000000000" pitchFamily="2" charset="2"/>
              <a:buChar char=""/>
              <a:defRPr sz="24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baseline="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baseline="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baseline="0">
                <a:solidFill>
                  <a:schemeClr val="tx2">
                    <a:lumMod val="50000"/>
                  </a:schemeClr>
                </a:solidFill>
                <a:latin typeface="+mn-lt"/>
                <a:ea typeface="+mn-ea"/>
                <a:cs typeface="+mn-cs"/>
              </a:defRPr>
            </a:lvl9pPr>
          </a:lstStyle>
          <a:p>
            <a:pPr>
              <a:lnSpc>
                <a:spcPct val="90000"/>
              </a:lnSpc>
              <a:buFont typeface="Wingdings" panose="05000000000000000000" pitchFamily="2" charset="2"/>
              <a:buNone/>
            </a:pPr>
            <a:r>
              <a:rPr lang="en-US" altLang="en-US" b="1" dirty="0">
                <a:solidFill>
                  <a:schemeClr val="accent6">
                    <a:lumMod val="50000"/>
                  </a:schemeClr>
                </a:solidFill>
              </a:rPr>
              <a:t>Creational Patterns</a:t>
            </a:r>
          </a:p>
          <a:p>
            <a:pPr>
              <a:lnSpc>
                <a:spcPct val="90000"/>
              </a:lnSpc>
              <a:buFont typeface="Wingdings" panose="05000000000000000000" pitchFamily="2" charset="2"/>
              <a:buNone/>
            </a:pPr>
            <a:r>
              <a:rPr lang="en-US" altLang="en-US" dirty="0"/>
              <a:t>Abstract Factory</a:t>
            </a:r>
          </a:p>
          <a:p>
            <a:pPr>
              <a:lnSpc>
                <a:spcPct val="90000"/>
              </a:lnSpc>
              <a:buFont typeface="Wingdings" panose="05000000000000000000" pitchFamily="2" charset="2"/>
              <a:buNone/>
            </a:pPr>
            <a:r>
              <a:rPr lang="en-US" altLang="en-US" dirty="0"/>
              <a:t>Builder</a:t>
            </a:r>
          </a:p>
          <a:p>
            <a:pPr>
              <a:lnSpc>
                <a:spcPct val="90000"/>
              </a:lnSpc>
              <a:buFont typeface="Wingdings" panose="05000000000000000000" pitchFamily="2" charset="2"/>
              <a:buNone/>
            </a:pPr>
            <a:r>
              <a:rPr lang="en-US" altLang="en-US" dirty="0"/>
              <a:t>Factory Method</a:t>
            </a:r>
          </a:p>
          <a:p>
            <a:pPr>
              <a:lnSpc>
                <a:spcPct val="90000"/>
              </a:lnSpc>
              <a:buFont typeface="Wingdings" panose="05000000000000000000" pitchFamily="2" charset="2"/>
              <a:buNone/>
            </a:pPr>
            <a:r>
              <a:rPr lang="en-US" altLang="en-US" dirty="0"/>
              <a:t>Prototype</a:t>
            </a:r>
          </a:p>
          <a:p>
            <a:pPr>
              <a:lnSpc>
                <a:spcPct val="90000"/>
              </a:lnSpc>
              <a:buFont typeface="Wingdings" panose="05000000000000000000" pitchFamily="2" charset="2"/>
              <a:buNone/>
            </a:pPr>
            <a:r>
              <a:rPr lang="en-US" altLang="en-US" dirty="0"/>
              <a:t>Singleton</a:t>
            </a:r>
          </a:p>
          <a:p>
            <a:pPr>
              <a:lnSpc>
                <a:spcPct val="90000"/>
              </a:lnSpc>
              <a:buFont typeface="Wingdings" panose="05000000000000000000" pitchFamily="2" charset="2"/>
              <a:buNone/>
            </a:pPr>
            <a:endParaRPr lang="en-US" altLang="en-US" b="1" dirty="0"/>
          </a:p>
          <a:p>
            <a:pPr>
              <a:lnSpc>
                <a:spcPct val="90000"/>
              </a:lnSpc>
              <a:buFont typeface="Wingdings" panose="05000000000000000000" pitchFamily="2" charset="2"/>
              <a:buNone/>
            </a:pPr>
            <a:endParaRPr lang="en-US" altLang="en-US" dirty="0"/>
          </a:p>
          <a:p>
            <a:pPr>
              <a:lnSpc>
                <a:spcPct val="90000"/>
              </a:lnSpc>
              <a:buFont typeface="Wingdings" panose="05000000000000000000" pitchFamily="2" charset="2"/>
              <a:buNone/>
            </a:pPr>
            <a:endParaRPr lang="en-US" altLang="en-US" dirty="0"/>
          </a:p>
        </p:txBody>
      </p:sp>
      <p:sp>
        <p:nvSpPr>
          <p:cNvPr id="6" name="Rectangle 4"/>
          <p:cNvSpPr txBox="1">
            <a:spLocks noChangeArrowheads="1"/>
          </p:cNvSpPr>
          <p:nvPr/>
        </p:nvSpPr>
        <p:spPr>
          <a:xfrm>
            <a:off x="7010400" y="1658203"/>
            <a:ext cx="3770312" cy="3724275"/>
          </a:xfrm>
          <a:prstGeom prst="rect">
            <a:avLst/>
          </a:prstGeom>
        </p:spPr>
        <p:txBody>
          <a:bodyPr/>
          <a:lst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a:lstStyle>
          <a:p>
            <a:pPr>
              <a:lnSpc>
                <a:spcPct val="100000"/>
              </a:lnSpc>
              <a:spcBef>
                <a:spcPts val="0"/>
              </a:spcBef>
              <a:buFont typeface="Wingdings" panose="05000000000000000000" pitchFamily="2" charset="2"/>
              <a:buNone/>
            </a:pPr>
            <a:r>
              <a:rPr lang="en-US" altLang="en-US" b="1" dirty="0">
                <a:solidFill>
                  <a:schemeClr val="accent2">
                    <a:lumMod val="75000"/>
                  </a:schemeClr>
                </a:solidFill>
              </a:rPr>
              <a:t>Behavioral Patterns</a:t>
            </a:r>
          </a:p>
          <a:p>
            <a:pPr>
              <a:lnSpc>
                <a:spcPct val="100000"/>
              </a:lnSpc>
              <a:spcBef>
                <a:spcPts val="0"/>
              </a:spcBef>
              <a:buFont typeface="Wingdings" panose="05000000000000000000" pitchFamily="2" charset="2"/>
              <a:buNone/>
            </a:pPr>
            <a:r>
              <a:rPr lang="en-US" altLang="en-US" dirty="0"/>
              <a:t>Chain of Responsibility</a:t>
            </a:r>
          </a:p>
          <a:p>
            <a:pPr>
              <a:lnSpc>
                <a:spcPct val="100000"/>
              </a:lnSpc>
              <a:spcBef>
                <a:spcPts val="0"/>
              </a:spcBef>
              <a:buFont typeface="Wingdings" panose="05000000000000000000" pitchFamily="2" charset="2"/>
              <a:buNone/>
            </a:pPr>
            <a:r>
              <a:rPr lang="en-US" altLang="en-US" dirty="0"/>
              <a:t>Command</a:t>
            </a:r>
          </a:p>
          <a:p>
            <a:pPr>
              <a:lnSpc>
                <a:spcPct val="100000"/>
              </a:lnSpc>
              <a:spcBef>
                <a:spcPts val="0"/>
              </a:spcBef>
              <a:buFont typeface="Wingdings" panose="05000000000000000000" pitchFamily="2" charset="2"/>
              <a:buNone/>
            </a:pPr>
            <a:r>
              <a:rPr lang="en-US" altLang="en-US" dirty="0"/>
              <a:t>Interpreter</a:t>
            </a:r>
          </a:p>
          <a:p>
            <a:pPr>
              <a:lnSpc>
                <a:spcPct val="100000"/>
              </a:lnSpc>
              <a:spcBef>
                <a:spcPts val="0"/>
              </a:spcBef>
              <a:buFont typeface="Wingdings" panose="05000000000000000000" pitchFamily="2" charset="2"/>
              <a:buNone/>
            </a:pPr>
            <a:r>
              <a:rPr lang="en-US" altLang="en-US" dirty="0"/>
              <a:t>Iterator</a:t>
            </a:r>
          </a:p>
          <a:p>
            <a:pPr>
              <a:lnSpc>
                <a:spcPct val="100000"/>
              </a:lnSpc>
              <a:spcBef>
                <a:spcPts val="0"/>
              </a:spcBef>
              <a:buFont typeface="Wingdings" panose="05000000000000000000" pitchFamily="2" charset="2"/>
              <a:buNone/>
            </a:pPr>
            <a:r>
              <a:rPr lang="en-US" altLang="en-US" dirty="0"/>
              <a:t>Mediator</a:t>
            </a:r>
          </a:p>
          <a:p>
            <a:pPr>
              <a:lnSpc>
                <a:spcPct val="100000"/>
              </a:lnSpc>
              <a:spcBef>
                <a:spcPts val="0"/>
              </a:spcBef>
              <a:buFont typeface="Wingdings" panose="05000000000000000000" pitchFamily="2" charset="2"/>
              <a:buNone/>
            </a:pPr>
            <a:r>
              <a:rPr lang="en-US" altLang="en-US" dirty="0"/>
              <a:t>Memento</a:t>
            </a:r>
          </a:p>
          <a:p>
            <a:pPr>
              <a:lnSpc>
                <a:spcPct val="100000"/>
              </a:lnSpc>
              <a:spcBef>
                <a:spcPts val="0"/>
              </a:spcBef>
              <a:buFont typeface="Wingdings" panose="05000000000000000000" pitchFamily="2" charset="2"/>
              <a:buNone/>
            </a:pPr>
            <a:r>
              <a:rPr lang="en-US" altLang="en-US" dirty="0"/>
              <a:t>Multiple Dispatch</a:t>
            </a:r>
          </a:p>
          <a:p>
            <a:pPr>
              <a:lnSpc>
                <a:spcPct val="100000"/>
              </a:lnSpc>
              <a:spcBef>
                <a:spcPts val="0"/>
              </a:spcBef>
              <a:buFont typeface="Wingdings" panose="05000000000000000000" pitchFamily="2" charset="2"/>
              <a:buNone/>
            </a:pPr>
            <a:r>
              <a:rPr lang="en-US" altLang="en-US" dirty="0"/>
              <a:t>Observer</a:t>
            </a:r>
          </a:p>
          <a:p>
            <a:pPr>
              <a:lnSpc>
                <a:spcPct val="100000"/>
              </a:lnSpc>
              <a:spcBef>
                <a:spcPts val="0"/>
              </a:spcBef>
              <a:buFont typeface="Wingdings" panose="05000000000000000000" pitchFamily="2" charset="2"/>
              <a:buNone/>
            </a:pPr>
            <a:r>
              <a:rPr lang="en-US" altLang="en-US" dirty="0"/>
              <a:t>State</a:t>
            </a:r>
          </a:p>
          <a:p>
            <a:pPr>
              <a:lnSpc>
                <a:spcPct val="100000"/>
              </a:lnSpc>
              <a:spcBef>
                <a:spcPts val="0"/>
              </a:spcBef>
              <a:buFont typeface="Wingdings" panose="05000000000000000000" pitchFamily="2" charset="2"/>
              <a:buNone/>
            </a:pPr>
            <a:r>
              <a:rPr lang="en-US" altLang="en-US" dirty="0"/>
              <a:t>Strategy</a:t>
            </a:r>
          </a:p>
          <a:p>
            <a:pPr>
              <a:lnSpc>
                <a:spcPct val="100000"/>
              </a:lnSpc>
              <a:spcBef>
                <a:spcPts val="0"/>
              </a:spcBef>
              <a:buFont typeface="Wingdings" panose="05000000000000000000" pitchFamily="2" charset="2"/>
              <a:buNone/>
            </a:pPr>
            <a:r>
              <a:rPr lang="en-US" altLang="en-US" dirty="0"/>
              <a:t>Template Method</a:t>
            </a:r>
          </a:p>
          <a:p>
            <a:pPr>
              <a:lnSpc>
                <a:spcPct val="100000"/>
              </a:lnSpc>
              <a:spcBef>
                <a:spcPts val="0"/>
              </a:spcBef>
              <a:buFont typeface="Wingdings" panose="05000000000000000000" pitchFamily="2" charset="2"/>
              <a:buNone/>
            </a:pPr>
            <a:r>
              <a:rPr lang="en-US" altLang="en-US" dirty="0"/>
              <a:t>Visitor</a:t>
            </a:r>
          </a:p>
        </p:txBody>
      </p:sp>
      <p:sp>
        <p:nvSpPr>
          <p:cNvPr id="7" name="Rectangle 6"/>
          <p:cNvSpPr/>
          <p:nvPr/>
        </p:nvSpPr>
        <p:spPr>
          <a:xfrm>
            <a:off x="3830782" y="1698720"/>
            <a:ext cx="2895600" cy="3416320"/>
          </a:xfrm>
          <a:prstGeom prst="rect">
            <a:avLst/>
          </a:prstGeom>
        </p:spPr>
        <p:txBody>
          <a:bodyPr wrap="square">
            <a:spAutoFit/>
          </a:bodyPr>
          <a:lstStyle/>
          <a:p>
            <a:pPr>
              <a:buFont typeface="Wingdings" panose="05000000000000000000" pitchFamily="2" charset="2"/>
              <a:buNone/>
            </a:pPr>
            <a:r>
              <a:rPr lang="en-US" altLang="en-US" b="1" dirty="0">
                <a:solidFill>
                  <a:srgbClr val="7030A0"/>
                </a:solidFill>
              </a:rPr>
              <a:t>Structural Patterns</a:t>
            </a:r>
          </a:p>
          <a:p>
            <a:pPr>
              <a:buFont typeface="Wingdings" panose="05000000000000000000" pitchFamily="2" charset="2"/>
              <a:buNone/>
            </a:pPr>
            <a:r>
              <a:rPr lang="en-US" altLang="en-US" dirty="0"/>
              <a:t>Adapter</a:t>
            </a:r>
          </a:p>
          <a:p>
            <a:pPr>
              <a:buFont typeface="Wingdings" panose="05000000000000000000" pitchFamily="2" charset="2"/>
              <a:buNone/>
            </a:pPr>
            <a:r>
              <a:rPr lang="en-US" altLang="en-US" dirty="0"/>
              <a:t>Bridge</a:t>
            </a:r>
          </a:p>
          <a:p>
            <a:pPr>
              <a:buFont typeface="Wingdings" panose="05000000000000000000" pitchFamily="2" charset="2"/>
              <a:buNone/>
            </a:pPr>
            <a:r>
              <a:rPr lang="en-US" altLang="en-US" dirty="0"/>
              <a:t>Composite</a:t>
            </a:r>
          </a:p>
          <a:p>
            <a:pPr>
              <a:buFont typeface="Wingdings" panose="05000000000000000000" pitchFamily="2" charset="2"/>
              <a:buNone/>
            </a:pPr>
            <a:r>
              <a:rPr lang="en-US" altLang="en-US" dirty="0"/>
              <a:t>Container</a:t>
            </a:r>
          </a:p>
          <a:p>
            <a:pPr>
              <a:buFont typeface="Wingdings" panose="05000000000000000000" pitchFamily="2" charset="2"/>
              <a:buNone/>
            </a:pPr>
            <a:r>
              <a:rPr lang="en-US" altLang="en-US" dirty="0"/>
              <a:t>Decorator</a:t>
            </a:r>
          </a:p>
          <a:p>
            <a:pPr>
              <a:buFont typeface="Wingdings" panose="05000000000000000000" pitchFamily="2" charset="2"/>
              <a:buNone/>
            </a:pPr>
            <a:r>
              <a:rPr lang="en-US" altLang="en-US" dirty="0"/>
              <a:t>Façade</a:t>
            </a:r>
          </a:p>
          <a:p>
            <a:pPr>
              <a:buFont typeface="Wingdings" panose="05000000000000000000" pitchFamily="2" charset="2"/>
              <a:buNone/>
            </a:pPr>
            <a:r>
              <a:rPr lang="en-US" altLang="en-US" dirty="0"/>
              <a:t>Flyweight</a:t>
            </a:r>
          </a:p>
          <a:p>
            <a:pPr>
              <a:buFont typeface="Wingdings" panose="05000000000000000000" pitchFamily="2" charset="2"/>
              <a:buNone/>
            </a:pPr>
            <a:r>
              <a:rPr lang="en-US" altLang="en-US" dirty="0"/>
              <a:t>Proxy</a:t>
            </a:r>
          </a:p>
        </p:txBody>
      </p:sp>
    </p:spTree>
    <p:extLst>
      <p:ext uri="{BB962C8B-B14F-4D97-AF65-F5344CB8AC3E}">
        <p14:creationId xmlns:p14="http://schemas.microsoft.com/office/powerpoint/2010/main" val="254144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0033CC"/>
                </a:solidFill>
              </a:rPr>
              <a:t>Decorator Pattern (cont.)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50</a:t>
            </a:fld>
            <a:endParaRPr lang="en-US"/>
          </a:p>
        </p:txBody>
      </p:sp>
      <p:pic>
        <p:nvPicPr>
          <p:cNvPr id="5" name="Picture 4"/>
          <p:cNvPicPr>
            <a:picLocks noChangeAspect="1"/>
          </p:cNvPicPr>
          <p:nvPr/>
        </p:nvPicPr>
        <p:blipFill>
          <a:blip r:embed="rId2"/>
          <a:stretch>
            <a:fillRect/>
          </a:stretch>
        </p:blipFill>
        <p:spPr>
          <a:xfrm>
            <a:off x="3657600" y="2162175"/>
            <a:ext cx="5105400" cy="3295650"/>
          </a:xfrm>
          <a:prstGeom prst="rect">
            <a:avLst/>
          </a:prstGeom>
        </p:spPr>
      </p:pic>
    </p:spTree>
    <p:extLst>
      <p:ext uri="{BB962C8B-B14F-4D97-AF65-F5344CB8AC3E}">
        <p14:creationId xmlns:p14="http://schemas.microsoft.com/office/powerpoint/2010/main" val="41302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r>
              <a:rPr lang="en-US" dirty="0">
                <a:solidFill>
                  <a:srgbClr val="0033CC"/>
                </a:solidFill>
              </a:rPr>
              <a:t>Decorator Pattern (cont.)</a:t>
            </a:r>
          </a:p>
          <a:p>
            <a:r>
              <a:rPr lang="en-US" dirty="0"/>
              <a:t>Create an interface for Shapes.</a:t>
            </a:r>
          </a:p>
          <a:p>
            <a:endParaRPr lang="en-US" dirty="0"/>
          </a:p>
          <a:p>
            <a:endParaRPr lang="en-US" dirty="0"/>
          </a:p>
          <a:p>
            <a:r>
              <a:rPr lang="en-US" dirty="0"/>
              <a:t>Create concrete classes implementing the same interface.</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51</a:t>
            </a:fld>
            <a:endParaRPr lang="en-US"/>
          </a:p>
        </p:txBody>
      </p:sp>
      <p:sp>
        <p:nvSpPr>
          <p:cNvPr id="6" name="Oval 5"/>
          <p:cNvSpPr/>
          <p:nvPr/>
        </p:nvSpPr>
        <p:spPr>
          <a:xfrm>
            <a:off x="228600" y="1828800"/>
            <a:ext cx="457200" cy="4572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a:t>
            </a:r>
          </a:p>
        </p:txBody>
      </p:sp>
      <p:pic>
        <p:nvPicPr>
          <p:cNvPr id="8" name="Picture 7"/>
          <p:cNvPicPr>
            <a:picLocks noChangeAspect="1"/>
          </p:cNvPicPr>
          <p:nvPr/>
        </p:nvPicPr>
        <p:blipFill>
          <a:blip r:embed="rId2"/>
          <a:stretch>
            <a:fillRect/>
          </a:stretch>
        </p:blipFill>
        <p:spPr>
          <a:xfrm>
            <a:off x="1022744" y="3735223"/>
            <a:ext cx="4362450" cy="1171575"/>
          </a:xfrm>
          <a:prstGeom prst="rect">
            <a:avLst/>
          </a:prstGeom>
        </p:spPr>
      </p:pic>
      <p:pic>
        <p:nvPicPr>
          <p:cNvPr id="10" name="Picture 9"/>
          <p:cNvPicPr>
            <a:picLocks noChangeAspect="1"/>
          </p:cNvPicPr>
          <p:nvPr/>
        </p:nvPicPr>
        <p:blipFill>
          <a:blip r:embed="rId3"/>
          <a:stretch>
            <a:fillRect/>
          </a:stretch>
        </p:blipFill>
        <p:spPr>
          <a:xfrm>
            <a:off x="1004547" y="5059200"/>
            <a:ext cx="4362450" cy="1133475"/>
          </a:xfrm>
          <a:prstGeom prst="rect">
            <a:avLst/>
          </a:prstGeom>
        </p:spPr>
      </p:pic>
      <p:sp>
        <p:nvSpPr>
          <p:cNvPr id="11" name="Oval 10"/>
          <p:cNvSpPr/>
          <p:nvPr/>
        </p:nvSpPr>
        <p:spPr>
          <a:xfrm>
            <a:off x="228600" y="3124200"/>
            <a:ext cx="457200" cy="4572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a:t>
            </a:r>
          </a:p>
        </p:txBody>
      </p:sp>
      <p:pic>
        <p:nvPicPr>
          <p:cNvPr id="12" name="Picture 11"/>
          <p:cNvPicPr>
            <a:picLocks noChangeAspect="1"/>
          </p:cNvPicPr>
          <p:nvPr/>
        </p:nvPicPr>
        <p:blipFill>
          <a:blip r:embed="rId4"/>
          <a:stretch>
            <a:fillRect/>
          </a:stretch>
        </p:blipFill>
        <p:spPr>
          <a:xfrm>
            <a:off x="1022744" y="2244591"/>
            <a:ext cx="4362450" cy="542925"/>
          </a:xfrm>
          <a:prstGeom prst="rect">
            <a:avLst/>
          </a:prstGeom>
        </p:spPr>
      </p:pic>
    </p:spTree>
    <p:extLst>
      <p:ext uri="{BB962C8B-B14F-4D97-AF65-F5344CB8AC3E}">
        <p14:creationId xmlns:p14="http://schemas.microsoft.com/office/powerpoint/2010/main" val="414771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r>
              <a:rPr lang="en-US" dirty="0">
                <a:solidFill>
                  <a:srgbClr val="0033CC"/>
                </a:solidFill>
              </a:rPr>
              <a:t>Decorator Pattern (cont.)</a:t>
            </a:r>
          </a:p>
          <a:p>
            <a:r>
              <a:rPr lang="en-US" dirty="0"/>
              <a:t>Create abstract decorator class implementing the </a:t>
            </a:r>
            <a:r>
              <a:rPr lang="en-US" i="1" dirty="0"/>
              <a:t>Shape</a:t>
            </a:r>
            <a:r>
              <a:rPr lang="en-US" dirty="0"/>
              <a:t> interface.</a:t>
            </a:r>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t>Create concrete decorator class extending the </a:t>
            </a:r>
            <a:r>
              <a:rPr lang="en-US" i="1" dirty="0" err="1"/>
              <a:t>ShapeDecorator</a:t>
            </a:r>
            <a:r>
              <a:rPr lang="en-US" dirty="0"/>
              <a:t> class.</a:t>
            </a:r>
            <a:endParaRPr lang="en-US" dirty="0">
              <a:solidFill>
                <a:srgbClr val="00B050"/>
              </a:solidFill>
            </a:endParaRPr>
          </a:p>
          <a:p>
            <a:endParaRPr lang="en-US" dirty="0">
              <a:solidFill>
                <a:srgbClr val="00B05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52</a:t>
            </a:fld>
            <a:endParaRPr lang="en-US"/>
          </a:p>
        </p:txBody>
      </p:sp>
      <p:sp>
        <p:nvSpPr>
          <p:cNvPr id="6" name="Oval 5"/>
          <p:cNvSpPr/>
          <p:nvPr/>
        </p:nvSpPr>
        <p:spPr>
          <a:xfrm>
            <a:off x="228600" y="1828800"/>
            <a:ext cx="457200" cy="4572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3</a:t>
            </a:r>
          </a:p>
        </p:txBody>
      </p:sp>
      <p:sp>
        <p:nvSpPr>
          <p:cNvPr id="11" name="Oval 10"/>
          <p:cNvSpPr/>
          <p:nvPr/>
        </p:nvSpPr>
        <p:spPr>
          <a:xfrm>
            <a:off x="228600" y="4010167"/>
            <a:ext cx="457200" cy="4572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4</a:t>
            </a:r>
          </a:p>
        </p:txBody>
      </p:sp>
      <p:pic>
        <p:nvPicPr>
          <p:cNvPr id="5" name="Picture 4"/>
          <p:cNvPicPr>
            <a:picLocks noChangeAspect="1"/>
          </p:cNvPicPr>
          <p:nvPr/>
        </p:nvPicPr>
        <p:blipFill>
          <a:blip r:embed="rId2"/>
          <a:stretch>
            <a:fillRect/>
          </a:stretch>
        </p:blipFill>
        <p:spPr>
          <a:xfrm>
            <a:off x="3124201" y="2286000"/>
            <a:ext cx="4627727" cy="1562100"/>
          </a:xfrm>
          <a:prstGeom prst="rect">
            <a:avLst/>
          </a:prstGeom>
        </p:spPr>
      </p:pic>
      <p:pic>
        <p:nvPicPr>
          <p:cNvPr id="7" name="Picture 6"/>
          <p:cNvPicPr>
            <a:picLocks noChangeAspect="1"/>
          </p:cNvPicPr>
          <p:nvPr/>
        </p:nvPicPr>
        <p:blipFill>
          <a:blip r:embed="rId3"/>
          <a:stretch>
            <a:fillRect/>
          </a:stretch>
        </p:blipFill>
        <p:spPr>
          <a:xfrm>
            <a:off x="3157182" y="4502153"/>
            <a:ext cx="4572000" cy="2182943"/>
          </a:xfrm>
          <a:prstGeom prst="rect">
            <a:avLst/>
          </a:prstGeom>
        </p:spPr>
      </p:pic>
    </p:spTree>
    <p:extLst>
      <p:ext uri="{BB962C8B-B14F-4D97-AF65-F5344CB8AC3E}">
        <p14:creationId xmlns:p14="http://schemas.microsoft.com/office/powerpoint/2010/main" val="2120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r>
              <a:rPr lang="en-US" dirty="0">
                <a:solidFill>
                  <a:srgbClr val="0033CC"/>
                </a:solidFill>
              </a:rPr>
              <a:t>Decorator Pattern (cont.)</a:t>
            </a:r>
          </a:p>
          <a:p>
            <a:r>
              <a:rPr lang="en-US" dirty="0"/>
              <a:t>Use the </a:t>
            </a:r>
            <a:r>
              <a:rPr lang="en-US" i="1" dirty="0" err="1"/>
              <a:t>RedShapeDecorator</a:t>
            </a:r>
            <a:r>
              <a:rPr lang="en-US" dirty="0"/>
              <a:t> to decorate </a:t>
            </a:r>
            <a:r>
              <a:rPr lang="en-US" i="1" dirty="0"/>
              <a:t>Shape</a:t>
            </a:r>
            <a:r>
              <a:rPr lang="en-US" dirty="0"/>
              <a:t> objects.</a:t>
            </a:r>
          </a:p>
        </p:txBody>
      </p:sp>
      <p:sp>
        <p:nvSpPr>
          <p:cNvPr id="4" name="Slide Number Placeholder 3"/>
          <p:cNvSpPr>
            <a:spLocks noGrp="1"/>
          </p:cNvSpPr>
          <p:nvPr>
            <p:ph type="sldNum" sz="quarter" idx="12"/>
          </p:nvPr>
        </p:nvSpPr>
        <p:spPr/>
        <p:txBody>
          <a:bodyPr/>
          <a:lstStyle/>
          <a:p>
            <a:fld id="{DA60BA0E-20D0-4E7C-B286-26C960A6788F}" type="slidenum">
              <a:rPr lang="en-US" smtClean="0"/>
              <a:pPr/>
              <a:t>53</a:t>
            </a:fld>
            <a:endParaRPr lang="en-US"/>
          </a:p>
        </p:txBody>
      </p:sp>
      <p:sp>
        <p:nvSpPr>
          <p:cNvPr id="5" name="Oval 4"/>
          <p:cNvSpPr/>
          <p:nvPr/>
        </p:nvSpPr>
        <p:spPr>
          <a:xfrm>
            <a:off x="228600" y="1828800"/>
            <a:ext cx="457200" cy="45720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pic>
        <p:nvPicPr>
          <p:cNvPr id="6" name="Picture 5"/>
          <p:cNvPicPr>
            <a:picLocks noChangeAspect="1"/>
          </p:cNvPicPr>
          <p:nvPr/>
        </p:nvPicPr>
        <p:blipFill>
          <a:blip r:embed="rId2"/>
          <a:stretch>
            <a:fillRect/>
          </a:stretch>
        </p:blipFill>
        <p:spPr>
          <a:xfrm>
            <a:off x="685799" y="2439539"/>
            <a:ext cx="5524789" cy="2894461"/>
          </a:xfrm>
          <a:prstGeom prst="rect">
            <a:avLst/>
          </a:prstGeom>
        </p:spPr>
      </p:pic>
    </p:spTree>
    <p:extLst>
      <p:ext uri="{BB962C8B-B14F-4D97-AF65-F5344CB8AC3E}">
        <p14:creationId xmlns:p14="http://schemas.microsoft.com/office/powerpoint/2010/main" val="209843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a:xfrm>
            <a:off x="249382" y="1371600"/>
            <a:ext cx="10390909" cy="5638800"/>
          </a:xfrm>
        </p:spPr>
        <p:txBody>
          <a:bodyPr>
            <a:normAutofit lnSpcReduction="10000"/>
          </a:bodyPr>
          <a:lstStyle/>
          <a:p>
            <a:pPr marL="0" indent="0">
              <a:buNone/>
            </a:pPr>
            <a:r>
              <a:rPr lang="en-US" dirty="0">
                <a:solidFill>
                  <a:srgbClr val="FFFF00"/>
                </a:solidFill>
              </a:rPr>
              <a:t>Facade Pattern</a:t>
            </a:r>
          </a:p>
          <a:p>
            <a:r>
              <a:rPr lang="en-US" dirty="0"/>
              <a:t>Facade pattern hides the complexities of the system and provides an interface to the client using which the client can access the system. </a:t>
            </a:r>
          </a:p>
          <a:p>
            <a:r>
              <a:rPr lang="en-US" dirty="0"/>
              <a:t>This type of design pattern comes under structural pattern as this pattern adds an interface to existing system to hide its complexities.</a:t>
            </a:r>
          </a:p>
          <a:p>
            <a:r>
              <a:rPr lang="en-US" dirty="0"/>
              <a:t>This pattern involves a single class which provides simplified methods required by client and delegates calls to methods of existing system classes.</a:t>
            </a:r>
          </a:p>
          <a:p>
            <a:r>
              <a:rPr lang="en-US" dirty="0"/>
              <a:t>Intent</a:t>
            </a:r>
          </a:p>
          <a:p>
            <a:pPr lvl="1"/>
            <a:r>
              <a:rPr lang="en-US" dirty="0"/>
              <a:t>Provide a unified interface to a set of interfaces in a subsystem. Facade defines a higher-level interface that makes the subsystem easier to use.</a:t>
            </a:r>
          </a:p>
          <a:p>
            <a:pPr lvl="1"/>
            <a:r>
              <a:rPr lang="en-US" dirty="0"/>
              <a:t>Wrap a complicated subsystem with a simpler interface.</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54</a:t>
            </a:fld>
            <a:endParaRPr lang="en-US"/>
          </a:p>
        </p:txBody>
      </p:sp>
    </p:spTree>
    <p:extLst>
      <p:ext uri="{BB962C8B-B14F-4D97-AF65-F5344CB8AC3E}">
        <p14:creationId xmlns:p14="http://schemas.microsoft.com/office/powerpoint/2010/main" val="210809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FFFF00"/>
                </a:solidFill>
              </a:rPr>
              <a:t>Facade Pattern (cont.)</a:t>
            </a:r>
          </a:p>
          <a:p>
            <a:r>
              <a:rPr lang="en-US" dirty="0"/>
              <a:t>The Facade defines a unified, higher level interface to a subsystem that makes it easier to use. Consumers encounter a Facade when ordering from a catalog. The consumer calls one number and speaks with a customer service representative. </a:t>
            </a:r>
          </a:p>
          <a:p>
            <a:r>
              <a:rPr lang="en-US" dirty="0"/>
              <a:t>The customer service representative acts as a Facade, providing an interface to the order fulfillment department, the billing department, and the shipping department. </a:t>
            </a:r>
            <a:endParaRPr lang="en-US" dirty="0">
              <a:solidFill>
                <a:srgbClr val="FFFF0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55</a:t>
            </a:fld>
            <a:endParaRPr lang="en-US"/>
          </a:p>
        </p:txBody>
      </p:sp>
      <p:pic>
        <p:nvPicPr>
          <p:cNvPr id="5" name="Picture 4"/>
          <p:cNvPicPr>
            <a:picLocks noChangeAspect="1"/>
          </p:cNvPicPr>
          <p:nvPr/>
        </p:nvPicPr>
        <p:blipFill>
          <a:blip r:embed="rId2"/>
          <a:stretch>
            <a:fillRect/>
          </a:stretch>
        </p:blipFill>
        <p:spPr>
          <a:xfrm>
            <a:off x="3657600" y="4545001"/>
            <a:ext cx="3752850" cy="2343706"/>
          </a:xfrm>
          <a:prstGeom prst="rect">
            <a:avLst/>
          </a:prstGeom>
        </p:spPr>
      </p:pic>
    </p:spTree>
    <p:extLst>
      <p:ext uri="{BB962C8B-B14F-4D97-AF65-F5344CB8AC3E}">
        <p14:creationId xmlns:p14="http://schemas.microsoft.com/office/powerpoint/2010/main" val="233516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FFFF00"/>
                </a:solidFill>
              </a:rPr>
              <a:t>Facade Pattern (cont.)</a:t>
            </a:r>
          </a:p>
          <a:p>
            <a:r>
              <a:rPr lang="en-US" dirty="0"/>
              <a:t>The implementation</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56</a:t>
            </a:fld>
            <a:endParaRPr lang="en-US"/>
          </a:p>
        </p:txBody>
      </p:sp>
      <p:pic>
        <p:nvPicPr>
          <p:cNvPr id="5" name="Picture 4"/>
          <p:cNvPicPr>
            <a:picLocks noChangeAspect="1"/>
          </p:cNvPicPr>
          <p:nvPr/>
        </p:nvPicPr>
        <p:blipFill>
          <a:blip r:embed="rId2"/>
          <a:stretch>
            <a:fillRect/>
          </a:stretch>
        </p:blipFill>
        <p:spPr>
          <a:xfrm>
            <a:off x="2514600" y="2362200"/>
            <a:ext cx="6635015" cy="3657600"/>
          </a:xfrm>
          <a:prstGeom prst="rect">
            <a:avLst/>
          </a:prstGeom>
        </p:spPr>
      </p:pic>
    </p:spTree>
    <p:extLst>
      <p:ext uri="{BB962C8B-B14F-4D97-AF65-F5344CB8AC3E}">
        <p14:creationId xmlns:p14="http://schemas.microsoft.com/office/powerpoint/2010/main" val="6646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FFFF00"/>
                </a:solidFill>
              </a:rPr>
              <a:t>Facade Pattern (cont.)</a:t>
            </a:r>
          </a:p>
          <a:p>
            <a:r>
              <a:rPr lang="en-US" dirty="0"/>
              <a:t>Create an interface for Shapes.</a:t>
            </a:r>
          </a:p>
          <a:p>
            <a:endParaRPr lang="en-US" dirty="0"/>
          </a:p>
          <a:p>
            <a:r>
              <a:rPr lang="en-US" dirty="0"/>
              <a:t>Create concrete classes implementing the same interface.</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57</a:t>
            </a:fld>
            <a:endParaRPr lang="en-US"/>
          </a:p>
        </p:txBody>
      </p:sp>
      <p:sp>
        <p:nvSpPr>
          <p:cNvPr id="6" name="Oval 5"/>
          <p:cNvSpPr/>
          <p:nvPr/>
        </p:nvSpPr>
        <p:spPr>
          <a:xfrm>
            <a:off x="259522" y="1828800"/>
            <a:ext cx="457200" cy="457200"/>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1</a:t>
            </a:r>
          </a:p>
        </p:txBody>
      </p:sp>
      <p:pic>
        <p:nvPicPr>
          <p:cNvPr id="8" name="Picture 7"/>
          <p:cNvPicPr>
            <a:picLocks noChangeAspect="1"/>
          </p:cNvPicPr>
          <p:nvPr/>
        </p:nvPicPr>
        <p:blipFill>
          <a:blip r:embed="rId2"/>
          <a:stretch>
            <a:fillRect/>
          </a:stretch>
        </p:blipFill>
        <p:spPr>
          <a:xfrm>
            <a:off x="1022744" y="3211379"/>
            <a:ext cx="4362450" cy="1171575"/>
          </a:xfrm>
          <a:prstGeom prst="rect">
            <a:avLst/>
          </a:prstGeom>
        </p:spPr>
      </p:pic>
      <p:pic>
        <p:nvPicPr>
          <p:cNvPr id="9" name="Picture 8"/>
          <p:cNvPicPr>
            <a:picLocks noChangeAspect="1"/>
          </p:cNvPicPr>
          <p:nvPr/>
        </p:nvPicPr>
        <p:blipFill>
          <a:blip r:embed="rId3"/>
          <a:stretch>
            <a:fillRect/>
          </a:stretch>
        </p:blipFill>
        <p:spPr>
          <a:xfrm>
            <a:off x="1032269" y="4440891"/>
            <a:ext cx="4352925" cy="1143000"/>
          </a:xfrm>
          <a:prstGeom prst="rect">
            <a:avLst/>
          </a:prstGeom>
        </p:spPr>
      </p:pic>
      <p:pic>
        <p:nvPicPr>
          <p:cNvPr id="10" name="Picture 9"/>
          <p:cNvPicPr>
            <a:picLocks noChangeAspect="1"/>
          </p:cNvPicPr>
          <p:nvPr/>
        </p:nvPicPr>
        <p:blipFill>
          <a:blip r:embed="rId4"/>
          <a:stretch>
            <a:fillRect/>
          </a:stretch>
        </p:blipFill>
        <p:spPr>
          <a:xfrm>
            <a:off x="1022744" y="5648325"/>
            <a:ext cx="4362450" cy="1133475"/>
          </a:xfrm>
          <a:prstGeom prst="rect">
            <a:avLst/>
          </a:prstGeom>
        </p:spPr>
      </p:pic>
      <p:sp>
        <p:nvSpPr>
          <p:cNvPr id="11" name="Oval 10"/>
          <p:cNvSpPr/>
          <p:nvPr/>
        </p:nvSpPr>
        <p:spPr>
          <a:xfrm>
            <a:off x="249382" y="2725005"/>
            <a:ext cx="457200" cy="457200"/>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2</a:t>
            </a:r>
          </a:p>
        </p:txBody>
      </p:sp>
      <p:pic>
        <p:nvPicPr>
          <p:cNvPr id="12" name="Picture 11"/>
          <p:cNvPicPr>
            <a:picLocks noChangeAspect="1"/>
          </p:cNvPicPr>
          <p:nvPr/>
        </p:nvPicPr>
        <p:blipFill>
          <a:blip r:embed="rId5"/>
          <a:stretch>
            <a:fillRect/>
          </a:stretch>
        </p:blipFill>
        <p:spPr>
          <a:xfrm>
            <a:off x="1018195" y="2213106"/>
            <a:ext cx="4362450" cy="542925"/>
          </a:xfrm>
          <a:prstGeom prst="rect">
            <a:avLst/>
          </a:prstGeom>
        </p:spPr>
      </p:pic>
    </p:spTree>
    <p:extLst>
      <p:ext uri="{BB962C8B-B14F-4D97-AF65-F5344CB8AC3E}">
        <p14:creationId xmlns:p14="http://schemas.microsoft.com/office/powerpoint/2010/main" val="391946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normAutofit/>
          </a:bodyPr>
          <a:lstStyle/>
          <a:p>
            <a:pPr marL="0" indent="0">
              <a:buNone/>
            </a:pPr>
            <a:r>
              <a:rPr lang="en-US" dirty="0">
                <a:solidFill>
                  <a:srgbClr val="FFFF00"/>
                </a:solidFill>
              </a:rPr>
              <a:t>Facade Pattern (cont.)</a:t>
            </a:r>
          </a:p>
          <a:p>
            <a:r>
              <a:rPr lang="en-US" dirty="0"/>
              <a:t>Create a facade class.</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t>Use the facade to draw various types of shapes.</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58</a:t>
            </a:fld>
            <a:endParaRPr lang="en-US"/>
          </a:p>
        </p:txBody>
      </p:sp>
      <p:sp>
        <p:nvSpPr>
          <p:cNvPr id="5" name="Oval 4"/>
          <p:cNvSpPr/>
          <p:nvPr/>
        </p:nvSpPr>
        <p:spPr>
          <a:xfrm>
            <a:off x="259522" y="4953000"/>
            <a:ext cx="457200" cy="457200"/>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4</a:t>
            </a:r>
          </a:p>
        </p:txBody>
      </p:sp>
      <p:sp>
        <p:nvSpPr>
          <p:cNvPr id="6" name="Oval 5"/>
          <p:cNvSpPr/>
          <p:nvPr/>
        </p:nvSpPr>
        <p:spPr>
          <a:xfrm>
            <a:off x="259522" y="1828800"/>
            <a:ext cx="457200" cy="457200"/>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3</a:t>
            </a:r>
          </a:p>
        </p:txBody>
      </p:sp>
      <p:pic>
        <p:nvPicPr>
          <p:cNvPr id="7" name="Picture 6"/>
          <p:cNvPicPr>
            <a:picLocks noChangeAspect="1"/>
          </p:cNvPicPr>
          <p:nvPr/>
        </p:nvPicPr>
        <p:blipFill>
          <a:blip r:embed="rId2"/>
          <a:stretch>
            <a:fillRect/>
          </a:stretch>
        </p:blipFill>
        <p:spPr>
          <a:xfrm>
            <a:off x="4267200" y="1600200"/>
            <a:ext cx="5376066" cy="3240514"/>
          </a:xfrm>
          <a:prstGeom prst="rect">
            <a:avLst/>
          </a:prstGeom>
        </p:spPr>
      </p:pic>
      <p:pic>
        <p:nvPicPr>
          <p:cNvPr id="13" name="Picture 12"/>
          <p:cNvPicPr>
            <a:picLocks noChangeAspect="1"/>
          </p:cNvPicPr>
          <p:nvPr/>
        </p:nvPicPr>
        <p:blipFill>
          <a:blip r:embed="rId3"/>
          <a:stretch>
            <a:fillRect/>
          </a:stretch>
        </p:blipFill>
        <p:spPr>
          <a:xfrm>
            <a:off x="4267200" y="5396554"/>
            <a:ext cx="5376066" cy="1453286"/>
          </a:xfrm>
          <a:prstGeom prst="rect">
            <a:avLst/>
          </a:prstGeom>
        </p:spPr>
      </p:pic>
    </p:spTree>
    <p:extLst>
      <p:ext uri="{BB962C8B-B14F-4D97-AF65-F5344CB8AC3E}">
        <p14:creationId xmlns:p14="http://schemas.microsoft.com/office/powerpoint/2010/main" val="286155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normAutofit lnSpcReduction="10000"/>
          </a:bodyPr>
          <a:lstStyle/>
          <a:p>
            <a:pPr marL="0" indent="0">
              <a:buNone/>
            </a:pPr>
            <a:r>
              <a:rPr lang="en-US" dirty="0">
                <a:solidFill>
                  <a:srgbClr val="C00000"/>
                </a:solidFill>
              </a:rPr>
              <a:t>Proxy Pattern</a:t>
            </a:r>
          </a:p>
          <a:p>
            <a:r>
              <a:rPr lang="en-US" dirty="0"/>
              <a:t>In proxy pattern, a class represents functionality of another class. This type of design pattern comes under structural pattern.</a:t>
            </a:r>
          </a:p>
          <a:p>
            <a:r>
              <a:rPr lang="en-US" dirty="0"/>
              <a:t>In proxy pattern, we create object having original object to interface its functionality to outer world.</a:t>
            </a:r>
          </a:p>
          <a:p>
            <a:r>
              <a:rPr lang="en-US" dirty="0"/>
              <a:t>Intent</a:t>
            </a:r>
          </a:p>
          <a:p>
            <a:pPr lvl="1"/>
            <a:r>
              <a:rPr lang="en-US" dirty="0"/>
              <a:t>Provide a surrogate or placeholder for another object to control access to it.</a:t>
            </a:r>
          </a:p>
          <a:p>
            <a:pPr lvl="1"/>
            <a:r>
              <a:rPr lang="en-US" dirty="0"/>
              <a:t>Use an extra level of indirection to support distributed, controlled, or intelligent access.</a:t>
            </a:r>
          </a:p>
          <a:p>
            <a:pPr lvl="1"/>
            <a:r>
              <a:rPr lang="en-US" dirty="0"/>
              <a:t>Add a wrapper and delegation to protect the real component from undue complexity.</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59</a:t>
            </a:fld>
            <a:endParaRPr lang="en-US"/>
          </a:p>
        </p:txBody>
      </p:sp>
    </p:spTree>
    <p:extLst>
      <p:ext uri="{BB962C8B-B14F-4D97-AF65-F5344CB8AC3E}">
        <p14:creationId xmlns:p14="http://schemas.microsoft.com/office/powerpoint/2010/main" val="375438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a:t>
            </a:r>
          </a:p>
        </p:txBody>
      </p:sp>
      <p:sp>
        <p:nvSpPr>
          <p:cNvPr id="3" name="Content Placeholder 2"/>
          <p:cNvSpPr>
            <a:spLocks noGrp="1"/>
          </p:cNvSpPr>
          <p:nvPr>
            <p:ph idx="1"/>
          </p:nvPr>
        </p:nvSpPr>
        <p:spPr/>
        <p:txBody>
          <a:bodyPr/>
          <a:lstStyle/>
          <a:p>
            <a:r>
              <a:rPr lang="en-US" dirty="0"/>
              <a:t>These design patterns are all about class instantiation. This pattern can be further divided into class-creation patterns and object-creational patterns. </a:t>
            </a:r>
          </a:p>
          <a:p>
            <a:r>
              <a:rPr lang="en-US" dirty="0"/>
              <a:t>While class-creation patterns use inheritance effectively in the instantiation process, object-creation patterns use delegation effectively to get the job done.</a:t>
            </a:r>
          </a:p>
        </p:txBody>
      </p:sp>
      <p:sp>
        <p:nvSpPr>
          <p:cNvPr id="4" name="Slide Number Placeholder 3"/>
          <p:cNvSpPr>
            <a:spLocks noGrp="1"/>
          </p:cNvSpPr>
          <p:nvPr>
            <p:ph type="sldNum" sz="quarter" idx="12"/>
          </p:nvPr>
        </p:nvSpPr>
        <p:spPr/>
        <p:txBody>
          <a:bodyPr/>
          <a:lstStyle/>
          <a:p>
            <a:fld id="{DA60BA0E-20D0-4E7C-B286-26C960A6788F}" type="slidenum">
              <a:rPr lang="en-US" smtClean="0"/>
              <a:pPr/>
              <a:t>6</a:t>
            </a:fld>
            <a:endParaRPr lang="en-US"/>
          </a:p>
        </p:txBody>
      </p:sp>
    </p:spTree>
    <p:extLst>
      <p:ext uri="{BB962C8B-B14F-4D97-AF65-F5344CB8AC3E}">
        <p14:creationId xmlns:p14="http://schemas.microsoft.com/office/powerpoint/2010/main" val="140587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C00000"/>
                </a:solidFill>
              </a:rPr>
              <a:t>Proxy Pattern (cont.)</a:t>
            </a:r>
          </a:p>
          <a:p>
            <a:endParaRPr lang="en-US" dirty="0">
              <a:solidFill>
                <a:srgbClr val="C00000"/>
              </a:solidFill>
            </a:endParaRPr>
          </a:p>
          <a:p>
            <a:endParaRPr lang="en-US" dirty="0">
              <a:solidFill>
                <a:srgbClr val="C00000"/>
              </a:solidFill>
            </a:endParaRPr>
          </a:p>
          <a:p>
            <a:endParaRPr lang="en-US" dirty="0">
              <a:solidFill>
                <a:srgbClr val="C00000"/>
              </a:solidFill>
            </a:endParaRPr>
          </a:p>
          <a:p>
            <a:endParaRPr lang="en-US" dirty="0">
              <a:solidFill>
                <a:srgbClr val="C00000"/>
              </a:solidFill>
            </a:endParaRPr>
          </a:p>
          <a:p>
            <a:endParaRPr lang="en-US" dirty="0">
              <a:solidFill>
                <a:srgbClr val="C00000"/>
              </a:solidFill>
            </a:endParaRPr>
          </a:p>
          <a:p>
            <a:endParaRPr lang="en-US" dirty="0">
              <a:solidFill>
                <a:srgbClr val="C00000"/>
              </a:solidFill>
            </a:endParaRPr>
          </a:p>
          <a:p>
            <a:r>
              <a:rPr lang="en-US" dirty="0"/>
              <a:t>Create an interface.</a:t>
            </a:r>
            <a:endParaRPr lang="en-US" dirty="0">
              <a:solidFill>
                <a:srgbClr val="C0000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60</a:t>
            </a:fld>
            <a:endParaRPr lang="en-US"/>
          </a:p>
        </p:txBody>
      </p:sp>
      <p:pic>
        <p:nvPicPr>
          <p:cNvPr id="5" name="Picture 4"/>
          <p:cNvPicPr>
            <a:picLocks noChangeAspect="1"/>
          </p:cNvPicPr>
          <p:nvPr/>
        </p:nvPicPr>
        <p:blipFill>
          <a:blip r:embed="rId2"/>
          <a:stretch>
            <a:fillRect/>
          </a:stretch>
        </p:blipFill>
        <p:spPr>
          <a:xfrm>
            <a:off x="3810000" y="1447800"/>
            <a:ext cx="6623034" cy="3011606"/>
          </a:xfrm>
          <a:prstGeom prst="rect">
            <a:avLst/>
          </a:prstGeom>
        </p:spPr>
      </p:pic>
      <p:pic>
        <p:nvPicPr>
          <p:cNvPr id="6" name="Picture 5"/>
          <p:cNvPicPr>
            <a:picLocks noChangeAspect="1"/>
          </p:cNvPicPr>
          <p:nvPr/>
        </p:nvPicPr>
        <p:blipFill>
          <a:blip r:embed="rId3"/>
          <a:stretch>
            <a:fillRect/>
          </a:stretch>
        </p:blipFill>
        <p:spPr>
          <a:xfrm>
            <a:off x="3048000" y="5605678"/>
            <a:ext cx="5133975" cy="476250"/>
          </a:xfrm>
          <a:prstGeom prst="rect">
            <a:avLst/>
          </a:prstGeom>
        </p:spPr>
      </p:pic>
      <p:sp>
        <p:nvSpPr>
          <p:cNvPr id="7" name="Oval 6"/>
          <p:cNvSpPr/>
          <p:nvPr/>
        </p:nvSpPr>
        <p:spPr>
          <a:xfrm>
            <a:off x="259522" y="4572000"/>
            <a:ext cx="457200" cy="457200"/>
          </a:xfrm>
          <a:prstGeom prst="ellipse">
            <a:avLst/>
          </a:prstGeom>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125327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C00000"/>
                </a:solidFill>
              </a:rPr>
              <a:t>Proxy Pattern (cont.)</a:t>
            </a:r>
          </a:p>
          <a:p>
            <a:r>
              <a:rPr lang="en-US" dirty="0"/>
              <a:t>Create concrete classes implementing the same interface.</a:t>
            </a:r>
            <a:endParaRPr lang="en-US" dirty="0">
              <a:solidFill>
                <a:srgbClr val="C0000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61</a:t>
            </a:fld>
            <a:endParaRPr lang="en-US"/>
          </a:p>
        </p:txBody>
      </p:sp>
      <p:pic>
        <p:nvPicPr>
          <p:cNvPr id="5" name="Picture 4"/>
          <p:cNvPicPr>
            <a:picLocks noChangeAspect="1"/>
          </p:cNvPicPr>
          <p:nvPr/>
        </p:nvPicPr>
        <p:blipFill>
          <a:blip r:embed="rId2"/>
          <a:stretch>
            <a:fillRect/>
          </a:stretch>
        </p:blipFill>
        <p:spPr>
          <a:xfrm>
            <a:off x="685800" y="2286000"/>
            <a:ext cx="5095875" cy="2552700"/>
          </a:xfrm>
          <a:prstGeom prst="rect">
            <a:avLst/>
          </a:prstGeom>
        </p:spPr>
      </p:pic>
      <p:pic>
        <p:nvPicPr>
          <p:cNvPr id="6" name="Picture 5"/>
          <p:cNvPicPr>
            <a:picLocks noChangeAspect="1"/>
          </p:cNvPicPr>
          <p:nvPr/>
        </p:nvPicPr>
        <p:blipFill>
          <a:blip r:embed="rId3"/>
          <a:stretch>
            <a:fillRect/>
          </a:stretch>
        </p:blipFill>
        <p:spPr>
          <a:xfrm>
            <a:off x="4343400" y="4116723"/>
            <a:ext cx="5019675" cy="2333625"/>
          </a:xfrm>
          <a:prstGeom prst="rect">
            <a:avLst/>
          </a:prstGeom>
        </p:spPr>
      </p:pic>
      <p:sp>
        <p:nvSpPr>
          <p:cNvPr id="7" name="Oval 6"/>
          <p:cNvSpPr/>
          <p:nvPr/>
        </p:nvSpPr>
        <p:spPr>
          <a:xfrm>
            <a:off x="228600" y="1828800"/>
            <a:ext cx="457200" cy="457200"/>
          </a:xfrm>
          <a:prstGeom prst="ellipse">
            <a:avLst/>
          </a:prstGeom>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279144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 (cont.)</a:t>
            </a:r>
          </a:p>
        </p:txBody>
      </p:sp>
      <p:sp>
        <p:nvSpPr>
          <p:cNvPr id="3" name="Content Placeholder 2"/>
          <p:cNvSpPr>
            <a:spLocks noGrp="1"/>
          </p:cNvSpPr>
          <p:nvPr>
            <p:ph idx="1"/>
          </p:nvPr>
        </p:nvSpPr>
        <p:spPr/>
        <p:txBody>
          <a:bodyPr/>
          <a:lstStyle/>
          <a:p>
            <a:pPr marL="0" indent="0">
              <a:buNone/>
            </a:pPr>
            <a:r>
              <a:rPr lang="en-US" dirty="0">
                <a:solidFill>
                  <a:srgbClr val="C00000"/>
                </a:solidFill>
              </a:rPr>
              <a:t>Proxy Pattern (cont.)</a:t>
            </a:r>
          </a:p>
          <a:p>
            <a:r>
              <a:rPr lang="en-US" dirty="0"/>
              <a:t>Use the </a:t>
            </a:r>
            <a:r>
              <a:rPr lang="en-US" i="1" dirty="0" err="1"/>
              <a:t>ProxyImage</a:t>
            </a:r>
            <a:r>
              <a:rPr lang="en-US" dirty="0"/>
              <a:t> to get object of </a:t>
            </a:r>
            <a:r>
              <a:rPr lang="en-US" i="1" dirty="0" err="1"/>
              <a:t>RealImage</a:t>
            </a:r>
            <a:r>
              <a:rPr lang="en-US" dirty="0"/>
              <a:t> class when required.</a:t>
            </a:r>
            <a:endParaRPr lang="en-US" dirty="0">
              <a:solidFill>
                <a:srgbClr val="C00000"/>
              </a:solidFill>
            </a:endParaRP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62</a:t>
            </a:fld>
            <a:endParaRPr lang="en-US"/>
          </a:p>
        </p:txBody>
      </p:sp>
      <p:pic>
        <p:nvPicPr>
          <p:cNvPr id="5" name="Picture 4"/>
          <p:cNvPicPr>
            <a:picLocks noChangeAspect="1"/>
          </p:cNvPicPr>
          <p:nvPr/>
        </p:nvPicPr>
        <p:blipFill>
          <a:blip r:embed="rId2"/>
          <a:stretch>
            <a:fillRect/>
          </a:stretch>
        </p:blipFill>
        <p:spPr>
          <a:xfrm>
            <a:off x="685800" y="2667000"/>
            <a:ext cx="5067300" cy="1838325"/>
          </a:xfrm>
          <a:prstGeom prst="rect">
            <a:avLst/>
          </a:prstGeom>
        </p:spPr>
      </p:pic>
      <p:sp>
        <p:nvSpPr>
          <p:cNvPr id="6" name="Oval 5"/>
          <p:cNvSpPr/>
          <p:nvPr/>
        </p:nvSpPr>
        <p:spPr>
          <a:xfrm>
            <a:off x="249382" y="1940256"/>
            <a:ext cx="457200" cy="457200"/>
          </a:xfrm>
          <a:prstGeom prst="ellipse">
            <a:avLst/>
          </a:prstGeom>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105288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Behavioral patterns</a:t>
            </a:r>
          </a:p>
        </p:txBody>
      </p:sp>
      <p:sp>
        <p:nvSpPr>
          <p:cNvPr id="3" name="Content Placeholder 2"/>
          <p:cNvSpPr>
            <a:spLocks noGrp="1"/>
          </p:cNvSpPr>
          <p:nvPr>
            <p:ph idx="1"/>
          </p:nvPr>
        </p:nvSpPr>
        <p:spPr/>
        <p:txBody>
          <a:bodyPr>
            <a:normAutofit/>
          </a:bodyPr>
          <a:lstStyle/>
          <a:p>
            <a:r>
              <a:rPr lang="en-US" dirty="0"/>
              <a:t>In software engineering, behavioral design patterns are design patterns that identify common communication patterns between objects and realize these patterns. By doing so, these patterns increase flexibility in carrying out this communication.</a:t>
            </a:r>
          </a:p>
          <a:p>
            <a:pPr lvl="1"/>
            <a:r>
              <a:rPr lang="en-US" dirty="0"/>
              <a:t>Chain of responsibility - A way of passing a request between a chain of objects</a:t>
            </a:r>
          </a:p>
          <a:p>
            <a:pPr lvl="1"/>
            <a:r>
              <a:rPr lang="en-US" dirty="0"/>
              <a:t>Command - Encapsulate a command request as an object</a:t>
            </a:r>
          </a:p>
          <a:p>
            <a:pPr lvl="1"/>
            <a:r>
              <a:rPr lang="en-US" dirty="0"/>
              <a:t>Interpreter - A way to include language elements in a program</a:t>
            </a:r>
          </a:p>
          <a:p>
            <a:pPr lvl="1"/>
            <a:r>
              <a:rPr lang="en-US" dirty="0"/>
              <a:t>Iterator - Sequentially access the elements of a collection</a:t>
            </a:r>
          </a:p>
          <a:p>
            <a:pPr lvl="1"/>
            <a:r>
              <a:rPr lang="en-US" dirty="0"/>
              <a:t>Mediator - Defines simplified communication between classes</a:t>
            </a:r>
          </a:p>
          <a:p>
            <a:pPr lvl="1"/>
            <a:r>
              <a:rPr lang="en-US" dirty="0"/>
              <a:t>Memento - Capture and restore an object’s internal state</a:t>
            </a:r>
          </a:p>
          <a:p>
            <a:pPr marL="0" indent="0">
              <a:buNone/>
            </a:pP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63</a:t>
            </a:fld>
            <a:endParaRPr lang="en-US"/>
          </a:p>
        </p:txBody>
      </p:sp>
    </p:spTree>
    <p:extLst>
      <p:ext uri="{BB962C8B-B14F-4D97-AF65-F5344CB8AC3E}">
        <p14:creationId xmlns:p14="http://schemas.microsoft.com/office/powerpoint/2010/main" val="207450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Behavioral patterns (cont.)</a:t>
            </a:r>
          </a:p>
        </p:txBody>
      </p:sp>
      <p:sp>
        <p:nvSpPr>
          <p:cNvPr id="3" name="Content Placeholder 2"/>
          <p:cNvSpPr>
            <a:spLocks noGrp="1"/>
          </p:cNvSpPr>
          <p:nvPr>
            <p:ph idx="1"/>
          </p:nvPr>
        </p:nvSpPr>
        <p:spPr/>
        <p:txBody>
          <a:bodyPr>
            <a:normAutofit/>
          </a:bodyPr>
          <a:lstStyle/>
          <a:p>
            <a:pPr lvl="1"/>
            <a:r>
              <a:rPr lang="en-US" dirty="0"/>
              <a:t>Null Object - Designed to act as a default value of an object</a:t>
            </a:r>
          </a:p>
          <a:p>
            <a:pPr lvl="1"/>
            <a:r>
              <a:rPr lang="en-US" dirty="0"/>
              <a:t>Observer - A way of notifying change to a number of classes</a:t>
            </a:r>
          </a:p>
          <a:p>
            <a:pPr lvl="1"/>
            <a:r>
              <a:rPr lang="en-US" dirty="0"/>
              <a:t>State - Alter an object’s behavior when its state changes</a:t>
            </a:r>
          </a:p>
          <a:p>
            <a:pPr lvl="1"/>
            <a:r>
              <a:rPr lang="en-US" dirty="0"/>
              <a:t>Strategy - Encapsulates an algorithm inside a class</a:t>
            </a:r>
          </a:p>
          <a:p>
            <a:pPr lvl="1"/>
            <a:r>
              <a:rPr lang="en-US" dirty="0"/>
              <a:t>Template method - Defer the exact steps of an algorithm to a subclass</a:t>
            </a:r>
          </a:p>
          <a:p>
            <a:pPr lvl="1"/>
            <a:r>
              <a:rPr lang="en-US" dirty="0"/>
              <a:t>Visitor - Defines a new operation to a class without change</a:t>
            </a:r>
          </a:p>
          <a:p>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64</a:t>
            </a:fld>
            <a:endParaRPr lang="en-US"/>
          </a:p>
        </p:txBody>
      </p:sp>
    </p:spTree>
    <p:extLst>
      <p:ext uri="{BB962C8B-B14F-4D97-AF65-F5344CB8AC3E}">
        <p14:creationId xmlns:p14="http://schemas.microsoft.com/office/powerpoint/2010/main" val="193767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patterns (cont.)</a:t>
            </a:r>
          </a:p>
        </p:txBody>
      </p:sp>
      <p:sp>
        <p:nvSpPr>
          <p:cNvPr id="3" name="Content Placeholder 2"/>
          <p:cNvSpPr>
            <a:spLocks noGrp="1"/>
          </p:cNvSpPr>
          <p:nvPr>
            <p:ph idx="1"/>
          </p:nvPr>
        </p:nvSpPr>
        <p:spPr/>
        <p:txBody>
          <a:bodyPr>
            <a:normAutofit lnSpcReduction="10000"/>
          </a:bodyPr>
          <a:lstStyle/>
          <a:p>
            <a:pPr marL="0" indent="0">
              <a:buNone/>
            </a:pPr>
            <a:r>
              <a:rPr lang="en-US" dirty="0">
                <a:solidFill>
                  <a:srgbClr val="00B050"/>
                </a:solidFill>
              </a:rPr>
              <a:t>Observer Pattern</a:t>
            </a:r>
          </a:p>
          <a:p>
            <a:r>
              <a:rPr lang="en-US" dirty="0"/>
              <a:t>Observer pattern is used when there is one-to-many relationship between objects such as if one object is modified, its </a:t>
            </a:r>
            <a:r>
              <a:rPr lang="en-US" dirty="0" err="1"/>
              <a:t>depenedent</a:t>
            </a:r>
            <a:r>
              <a:rPr lang="en-US" dirty="0"/>
              <a:t> objects are to be notified automatically. Observer pattern falls under behavioral pattern category.</a:t>
            </a:r>
          </a:p>
          <a:p>
            <a:r>
              <a:rPr lang="en-US" dirty="0"/>
              <a:t>Intent</a:t>
            </a:r>
          </a:p>
          <a:p>
            <a:pPr lvl="1"/>
            <a:r>
              <a:rPr lang="en-US" dirty="0"/>
              <a:t>Define a one-to-many dependency between objects so that when one object changes state, all its dependents are notified and updated automatically.</a:t>
            </a:r>
          </a:p>
          <a:p>
            <a:pPr lvl="1"/>
            <a:r>
              <a:rPr lang="en-US" dirty="0"/>
              <a:t>Encapsulate the core (or common or engine) components in a Subject abstraction, and the variable (or optional or user interface) components in an Observer hierarchy.</a:t>
            </a:r>
          </a:p>
          <a:p>
            <a:pPr lvl="1"/>
            <a:r>
              <a:rPr lang="en-US" dirty="0"/>
              <a:t>The “View” part of Model-View-Controller.</a:t>
            </a:r>
          </a:p>
          <a:p>
            <a:pPr lvl="1"/>
            <a:endParaRPr lang="en-US" dirty="0"/>
          </a:p>
          <a:p>
            <a:endParaRPr lang="en-US" dirty="0">
              <a:solidFill>
                <a:srgbClr val="00B05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65</a:t>
            </a:fld>
            <a:endParaRPr lang="en-US"/>
          </a:p>
        </p:txBody>
      </p:sp>
    </p:spTree>
    <p:extLst>
      <p:ext uri="{BB962C8B-B14F-4D97-AF65-F5344CB8AC3E}">
        <p14:creationId xmlns:p14="http://schemas.microsoft.com/office/powerpoint/2010/main" val="218970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patterns (cont.)</a:t>
            </a:r>
          </a:p>
        </p:txBody>
      </p:sp>
      <p:sp>
        <p:nvSpPr>
          <p:cNvPr id="3" name="Content Placeholder 2"/>
          <p:cNvSpPr>
            <a:spLocks noGrp="1"/>
          </p:cNvSpPr>
          <p:nvPr>
            <p:ph idx="1"/>
          </p:nvPr>
        </p:nvSpPr>
        <p:spPr/>
        <p:txBody>
          <a:bodyPr/>
          <a:lstStyle/>
          <a:p>
            <a:r>
              <a:rPr lang="en-US" dirty="0">
                <a:solidFill>
                  <a:srgbClr val="00B050"/>
                </a:solidFill>
              </a:rPr>
              <a:t>Observer Pattern (cont.)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66</a:t>
            </a:fld>
            <a:endParaRPr lang="en-US"/>
          </a:p>
        </p:txBody>
      </p:sp>
      <p:pic>
        <p:nvPicPr>
          <p:cNvPr id="5" name="Picture 4"/>
          <p:cNvPicPr>
            <a:picLocks noChangeAspect="1"/>
          </p:cNvPicPr>
          <p:nvPr/>
        </p:nvPicPr>
        <p:blipFill>
          <a:blip r:embed="rId2"/>
          <a:stretch>
            <a:fillRect/>
          </a:stretch>
        </p:blipFill>
        <p:spPr>
          <a:xfrm>
            <a:off x="2971800" y="1905000"/>
            <a:ext cx="5143500" cy="3429000"/>
          </a:xfrm>
          <a:prstGeom prst="rect">
            <a:avLst/>
          </a:prstGeom>
        </p:spPr>
      </p:pic>
    </p:spTree>
    <p:extLst>
      <p:ext uri="{BB962C8B-B14F-4D97-AF65-F5344CB8AC3E}">
        <p14:creationId xmlns:p14="http://schemas.microsoft.com/office/powerpoint/2010/main" val="78276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patterns (cont.)</a:t>
            </a:r>
          </a:p>
        </p:txBody>
      </p:sp>
      <p:sp>
        <p:nvSpPr>
          <p:cNvPr id="3" name="Content Placeholder 2"/>
          <p:cNvSpPr>
            <a:spLocks noGrp="1"/>
          </p:cNvSpPr>
          <p:nvPr>
            <p:ph idx="1"/>
          </p:nvPr>
        </p:nvSpPr>
        <p:spPr/>
        <p:txBody>
          <a:bodyPr/>
          <a:lstStyle/>
          <a:p>
            <a:pPr marL="0" indent="0">
              <a:buNone/>
            </a:pPr>
            <a:r>
              <a:rPr lang="en-US" dirty="0">
                <a:solidFill>
                  <a:srgbClr val="00B050"/>
                </a:solidFill>
              </a:rPr>
              <a:t>Observer Pattern (cont.)</a:t>
            </a:r>
          </a:p>
          <a:p>
            <a:r>
              <a:rPr lang="en-US" dirty="0"/>
              <a:t>Create Subject class.</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t>Create Observer class</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67</a:t>
            </a:fld>
            <a:endParaRPr lang="en-US"/>
          </a:p>
        </p:txBody>
      </p:sp>
      <p:pic>
        <p:nvPicPr>
          <p:cNvPr id="5" name="Picture 4"/>
          <p:cNvPicPr>
            <a:picLocks noChangeAspect="1"/>
          </p:cNvPicPr>
          <p:nvPr/>
        </p:nvPicPr>
        <p:blipFill>
          <a:blip r:embed="rId2"/>
          <a:stretch>
            <a:fillRect/>
          </a:stretch>
        </p:blipFill>
        <p:spPr>
          <a:xfrm>
            <a:off x="4038600" y="1524000"/>
            <a:ext cx="5057775" cy="3733800"/>
          </a:xfrm>
          <a:prstGeom prst="rect">
            <a:avLst/>
          </a:prstGeom>
        </p:spPr>
      </p:pic>
      <p:pic>
        <p:nvPicPr>
          <p:cNvPr id="6" name="Picture 5"/>
          <p:cNvPicPr>
            <a:picLocks noChangeAspect="1"/>
          </p:cNvPicPr>
          <p:nvPr/>
        </p:nvPicPr>
        <p:blipFill>
          <a:blip r:embed="rId3"/>
          <a:stretch>
            <a:fillRect/>
          </a:stretch>
        </p:blipFill>
        <p:spPr>
          <a:xfrm>
            <a:off x="4057650" y="5913440"/>
            <a:ext cx="5038725" cy="647700"/>
          </a:xfrm>
          <a:prstGeom prst="rect">
            <a:avLst/>
          </a:prstGeom>
        </p:spPr>
      </p:pic>
      <p:sp>
        <p:nvSpPr>
          <p:cNvPr id="7" name="Oval 6"/>
          <p:cNvSpPr/>
          <p:nvPr/>
        </p:nvSpPr>
        <p:spPr>
          <a:xfrm>
            <a:off x="249382" y="1940256"/>
            <a:ext cx="457200" cy="457200"/>
          </a:xfrm>
          <a:prstGeom prst="ellipse">
            <a:avLst/>
          </a:prstGeom>
          <a:solidFill>
            <a:srgbClr val="00B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1</a:t>
            </a:r>
          </a:p>
        </p:txBody>
      </p:sp>
      <p:sp>
        <p:nvSpPr>
          <p:cNvPr id="8" name="Oval 7"/>
          <p:cNvSpPr/>
          <p:nvPr/>
        </p:nvSpPr>
        <p:spPr>
          <a:xfrm>
            <a:off x="249382" y="5456240"/>
            <a:ext cx="457200" cy="457200"/>
          </a:xfrm>
          <a:prstGeom prst="ellipse">
            <a:avLst/>
          </a:prstGeom>
          <a:solidFill>
            <a:srgbClr val="00B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32348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patterns (cont.)</a:t>
            </a:r>
          </a:p>
        </p:txBody>
      </p:sp>
      <p:sp>
        <p:nvSpPr>
          <p:cNvPr id="3" name="Content Placeholder 2"/>
          <p:cNvSpPr>
            <a:spLocks noGrp="1"/>
          </p:cNvSpPr>
          <p:nvPr>
            <p:ph idx="1"/>
          </p:nvPr>
        </p:nvSpPr>
        <p:spPr/>
        <p:txBody>
          <a:bodyPr/>
          <a:lstStyle/>
          <a:p>
            <a:pPr marL="0" indent="0">
              <a:buNone/>
            </a:pPr>
            <a:r>
              <a:rPr lang="en-US" dirty="0">
                <a:solidFill>
                  <a:srgbClr val="00B050"/>
                </a:solidFill>
              </a:rPr>
              <a:t>Observer Pattern (cont.)</a:t>
            </a:r>
          </a:p>
          <a:p>
            <a:r>
              <a:rPr lang="en-US" dirty="0"/>
              <a:t>Create concrete observer classes</a:t>
            </a:r>
          </a:p>
          <a:p>
            <a:pPr marL="0" indent="0">
              <a:buNone/>
            </a:pPr>
            <a:endParaRPr lang="en-US" dirty="0">
              <a:solidFill>
                <a:srgbClr val="00B05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68</a:t>
            </a:fld>
            <a:endParaRPr lang="en-US"/>
          </a:p>
        </p:txBody>
      </p:sp>
      <p:pic>
        <p:nvPicPr>
          <p:cNvPr id="6" name="Picture 5"/>
          <p:cNvPicPr>
            <a:picLocks noChangeAspect="1"/>
          </p:cNvPicPr>
          <p:nvPr/>
        </p:nvPicPr>
        <p:blipFill>
          <a:blip r:embed="rId2"/>
          <a:stretch>
            <a:fillRect/>
          </a:stretch>
        </p:blipFill>
        <p:spPr>
          <a:xfrm>
            <a:off x="5715000" y="1295400"/>
            <a:ext cx="5114925" cy="1695450"/>
          </a:xfrm>
          <a:prstGeom prst="rect">
            <a:avLst/>
          </a:prstGeom>
        </p:spPr>
      </p:pic>
      <p:pic>
        <p:nvPicPr>
          <p:cNvPr id="7" name="Picture 6"/>
          <p:cNvPicPr>
            <a:picLocks noChangeAspect="1"/>
          </p:cNvPicPr>
          <p:nvPr/>
        </p:nvPicPr>
        <p:blipFill>
          <a:blip r:embed="rId3"/>
          <a:stretch>
            <a:fillRect/>
          </a:stretch>
        </p:blipFill>
        <p:spPr>
          <a:xfrm>
            <a:off x="5705475" y="3039316"/>
            <a:ext cx="5124450" cy="1714500"/>
          </a:xfrm>
          <a:prstGeom prst="rect">
            <a:avLst/>
          </a:prstGeom>
        </p:spPr>
      </p:pic>
      <p:pic>
        <p:nvPicPr>
          <p:cNvPr id="8" name="Picture 7"/>
          <p:cNvPicPr>
            <a:picLocks noChangeAspect="1"/>
          </p:cNvPicPr>
          <p:nvPr/>
        </p:nvPicPr>
        <p:blipFill>
          <a:blip r:embed="rId4"/>
          <a:stretch>
            <a:fillRect/>
          </a:stretch>
        </p:blipFill>
        <p:spPr>
          <a:xfrm>
            <a:off x="563681" y="3039316"/>
            <a:ext cx="5105400" cy="1714500"/>
          </a:xfrm>
          <a:prstGeom prst="rect">
            <a:avLst/>
          </a:prstGeom>
        </p:spPr>
      </p:pic>
      <p:sp>
        <p:nvSpPr>
          <p:cNvPr id="9" name="Oval 8"/>
          <p:cNvSpPr/>
          <p:nvPr/>
        </p:nvSpPr>
        <p:spPr>
          <a:xfrm>
            <a:off x="249382" y="1940256"/>
            <a:ext cx="457200" cy="457200"/>
          </a:xfrm>
          <a:prstGeom prst="ellipse">
            <a:avLst/>
          </a:prstGeom>
          <a:solidFill>
            <a:srgbClr val="00B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41172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patterns (cont.)</a:t>
            </a:r>
          </a:p>
        </p:txBody>
      </p:sp>
      <p:sp>
        <p:nvSpPr>
          <p:cNvPr id="3" name="Content Placeholder 2"/>
          <p:cNvSpPr>
            <a:spLocks noGrp="1"/>
          </p:cNvSpPr>
          <p:nvPr>
            <p:ph idx="1"/>
          </p:nvPr>
        </p:nvSpPr>
        <p:spPr/>
        <p:txBody>
          <a:bodyPr/>
          <a:lstStyle/>
          <a:p>
            <a:pPr marL="0" indent="0">
              <a:buNone/>
            </a:pPr>
            <a:r>
              <a:rPr lang="en-US" dirty="0">
                <a:solidFill>
                  <a:srgbClr val="00B050"/>
                </a:solidFill>
              </a:rPr>
              <a:t>Observer Pattern (cont.)</a:t>
            </a:r>
          </a:p>
          <a:p>
            <a:r>
              <a:rPr lang="en-US" dirty="0"/>
              <a:t>Use </a:t>
            </a:r>
            <a:r>
              <a:rPr lang="en-US" i="1" dirty="0"/>
              <a:t>Subject</a:t>
            </a:r>
            <a:r>
              <a:rPr lang="en-US" dirty="0"/>
              <a:t> and concrete observer objects.</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69</a:t>
            </a:fld>
            <a:endParaRPr lang="en-US"/>
          </a:p>
        </p:txBody>
      </p:sp>
      <p:pic>
        <p:nvPicPr>
          <p:cNvPr id="5" name="Picture 4"/>
          <p:cNvPicPr>
            <a:picLocks noChangeAspect="1"/>
          </p:cNvPicPr>
          <p:nvPr/>
        </p:nvPicPr>
        <p:blipFill>
          <a:blip r:embed="rId2"/>
          <a:stretch>
            <a:fillRect/>
          </a:stretch>
        </p:blipFill>
        <p:spPr>
          <a:xfrm>
            <a:off x="685800" y="2438400"/>
            <a:ext cx="5936942" cy="2286000"/>
          </a:xfrm>
          <a:prstGeom prst="rect">
            <a:avLst/>
          </a:prstGeom>
        </p:spPr>
      </p:pic>
      <p:sp>
        <p:nvSpPr>
          <p:cNvPr id="6" name="Oval 5"/>
          <p:cNvSpPr/>
          <p:nvPr/>
        </p:nvSpPr>
        <p:spPr>
          <a:xfrm>
            <a:off x="249382" y="1940256"/>
            <a:ext cx="457200" cy="457200"/>
          </a:xfrm>
          <a:prstGeom prst="ellipse">
            <a:avLst/>
          </a:prstGeom>
          <a:solidFill>
            <a:srgbClr val="00B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129728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a:xfrm>
            <a:off x="249382" y="1371600"/>
            <a:ext cx="10390909" cy="5349878"/>
          </a:xfrm>
        </p:spPr>
        <p:txBody>
          <a:bodyPr>
            <a:normAutofit lnSpcReduction="10000"/>
          </a:bodyPr>
          <a:lstStyle/>
          <a:p>
            <a:r>
              <a:rPr lang="en-US" dirty="0"/>
              <a:t>Abstract Factory</a:t>
            </a:r>
          </a:p>
          <a:p>
            <a:pPr lvl="1"/>
            <a:r>
              <a:rPr lang="en-US" dirty="0"/>
              <a:t>Creates an instance of several families of classes</a:t>
            </a:r>
          </a:p>
          <a:p>
            <a:r>
              <a:rPr lang="en-US" dirty="0"/>
              <a:t>Builder</a:t>
            </a:r>
          </a:p>
          <a:p>
            <a:pPr lvl="1"/>
            <a:r>
              <a:rPr lang="en-US" dirty="0"/>
              <a:t>Separates object construction from its representation</a:t>
            </a:r>
          </a:p>
          <a:p>
            <a:r>
              <a:rPr lang="en-US" dirty="0"/>
              <a:t>Factory Method</a:t>
            </a:r>
          </a:p>
          <a:p>
            <a:pPr lvl="1"/>
            <a:r>
              <a:rPr lang="en-US" dirty="0"/>
              <a:t>Creates an instance of several derived classes</a:t>
            </a:r>
          </a:p>
          <a:p>
            <a:r>
              <a:rPr lang="en-US" dirty="0"/>
              <a:t>Object Pool</a:t>
            </a:r>
          </a:p>
          <a:p>
            <a:pPr lvl="1"/>
            <a:r>
              <a:rPr lang="en-US" dirty="0"/>
              <a:t>Avoid expensive acquisition and release of resources by recycling objects that are no longer in use</a:t>
            </a:r>
          </a:p>
          <a:p>
            <a:r>
              <a:rPr lang="en-US" dirty="0"/>
              <a:t>Prototype</a:t>
            </a:r>
          </a:p>
          <a:p>
            <a:pPr lvl="1"/>
            <a:r>
              <a:rPr lang="en-US" dirty="0"/>
              <a:t>A fully initialized instance to be copied or cloned</a:t>
            </a:r>
          </a:p>
          <a:p>
            <a:r>
              <a:rPr lang="en-US" dirty="0"/>
              <a:t>Singleton</a:t>
            </a:r>
          </a:p>
          <a:p>
            <a:pPr lvl="1"/>
            <a:r>
              <a:rPr lang="en-US" dirty="0"/>
              <a:t>A class of which only a single instance can exist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7</a:t>
            </a:fld>
            <a:endParaRPr lang="en-US"/>
          </a:p>
        </p:txBody>
      </p:sp>
    </p:spTree>
    <p:extLst>
      <p:ext uri="{BB962C8B-B14F-4D97-AF65-F5344CB8AC3E}">
        <p14:creationId xmlns:p14="http://schemas.microsoft.com/office/powerpoint/2010/main" val="59995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patterns (cont.)</a:t>
            </a:r>
          </a:p>
        </p:txBody>
      </p:sp>
      <p:sp>
        <p:nvSpPr>
          <p:cNvPr id="3" name="Content Placeholder 2"/>
          <p:cNvSpPr>
            <a:spLocks noGrp="1"/>
          </p:cNvSpPr>
          <p:nvPr>
            <p:ph idx="1"/>
          </p:nvPr>
        </p:nvSpPr>
        <p:spPr>
          <a:xfrm>
            <a:off x="249382" y="1371600"/>
            <a:ext cx="10390909" cy="5562600"/>
          </a:xfrm>
        </p:spPr>
        <p:txBody>
          <a:bodyPr>
            <a:normAutofit lnSpcReduction="10000"/>
          </a:bodyPr>
          <a:lstStyle/>
          <a:p>
            <a:pPr marL="0" indent="0">
              <a:buNone/>
            </a:pPr>
            <a:r>
              <a:rPr lang="en-US" dirty="0">
                <a:solidFill>
                  <a:srgbClr val="7030A0"/>
                </a:solidFill>
              </a:rPr>
              <a:t>Strategy Pattern</a:t>
            </a:r>
          </a:p>
          <a:p>
            <a:r>
              <a:rPr lang="en-US" dirty="0"/>
              <a:t>In Strategy pattern, a class behavior or its algorithm can be changed at run time. This type of design pattern comes under behavior pattern.</a:t>
            </a:r>
          </a:p>
          <a:p>
            <a:r>
              <a:rPr lang="en-US" dirty="0"/>
              <a:t>In Strategy pattern, we create objects which represent various strategies and a context object whose behavior varies as per its strategy object. The strategy object changes the executing algorithm of the context object.</a:t>
            </a:r>
          </a:p>
          <a:p>
            <a:r>
              <a:rPr lang="en-US" b="1" dirty="0"/>
              <a:t>Intent</a:t>
            </a:r>
          </a:p>
          <a:p>
            <a:pPr lvl="1"/>
            <a:r>
              <a:rPr lang="en-US" dirty="0"/>
              <a:t>Define a family of algorithms, encapsulate each one, and make them interchangeable. Strategy lets the algorithm vary independently from the clients that use it.</a:t>
            </a:r>
          </a:p>
          <a:p>
            <a:pPr lvl="1"/>
            <a:r>
              <a:rPr lang="en-US" dirty="0"/>
              <a:t>Capture the abstraction in an interface, bury implementation details in derived classes.</a:t>
            </a:r>
          </a:p>
        </p:txBody>
      </p:sp>
      <p:sp>
        <p:nvSpPr>
          <p:cNvPr id="4" name="Slide Number Placeholder 3"/>
          <p:cNvSpPr>
            <a:spLocks noGrp="1"/>
          </p:cNvSpPr>
          <p:nvPr>
            <p:ph type="sldNum" sz="quarter" idx="12"/>
          </p:nvPr>
        </p:nvSpPr>
        <p:spPr/>
        <p:txBody>
          <a:bodyPr/>
          <a:lstStyle/>
          <a:p>
            <a:fld id="{DA60BA0E-20D0-4E7C-B286-26C960A6788F}" type="slidenum">
              <a:rPr lang="en-US" smtClean="0"/>
              <a:pPr/>
              <a:t>70</a:t>
            </a:fld>
            <a:endParaRPr lang="en-US"/>
          </a:p>
        </p:txBody>
      </p:sp>
    </p:spTree>
    <p:extLst>
      <p:ext uri="{BB962C8B-B14F-4D97-AF65-F5344CB8AC3E}">
        <p14:creationId xmlns:p14="http://schemas.microsoft.com/office/powerpoint/2010/main" val="200125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patterns (cont.)</a:t>
            </a:r>
          </a:p>
        </p:txBody>
      </p:sp>
      <p:sp>
        <p:nvSpPr>
          <p:cNvPr id="3" name="Content Placeholder 2"/>
          <p:cNvSpPr>
            <a:spLocks noGrp="1"/>
          </p:cNvSpPr>
          <p:nvPr>
            <p:ph idx="1"/>
          </p:nvPr>
        </p:nvSpPr>
        <p:spPr/>
        <p:txBody>
          <a:bodyPr/>
          <a:lstStyle/>
          <a:p>
            <a:pPr marL="0" indent="0">
              <a:buNone/>
            </a:pPr>
            <a:r>
              <a:rPr lang="en-US" dirty="0">
                <a:solidFill>
                  <a:srgbClr val="7030A0"/>
                </a:solidFill>
              </a:rPr>
              <a:t>Strategy Pattern (cont.)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71</a:t>
            </a:fld>
            <a:endParaRPr lang="en-US"/>
          </a:p>
        </p:txBody>
      </p:sp>
      <p:pic>
        <p:nvPicPr>
          <p:cNvPr id="5" name="Picture 4"/>
          <p:cNvPicPr>
            <a:picLocks noChangeAspect="1"/>
          </p:cNvPicPr>
          <p:nvPr/>
        </p:nvPicPr>
        <p:blipFill>
          <a:blip r:embed="rId2"/>
          <a:stretch>
            <a:fillRect/>
          </a:stretch>
        </p:blipFill>
        <p:spPr>
          <a:xfrm>
            <a:off x="2967037" y="1990725"/>
            <a:ext cx="5038725" cy="2876550"/>
          </a:xfrm>
          <a:prstGeom prst="rect">
            <a:avLst/>
          </a:prstGeom>
        </p:spPr>
      </p:pic>
    </p:spTree>
    <p:extLst>
      <p:ext uri="{BB962C8B-B14F-4D97-AF65-F5344CB8AC3E}">
        <p14:creationId xmlns:p14="http://schemas.microsoft.com/office/powerpoint/2010/main" val="360561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patterns (cont.)</a:t>
            </a:r>
          </a:p>
        </p:txBody>
      </p:sp>
      <p:sp>
        <p:nvSpPr>
          <p:cNvPr id="3" name="Content Placeholder 2"/>
          <p:cNvSpPr>
            <a:spLocks noGrp="1"/>
          </p:cNvSpPr>
          <p:nvPr>
            <p:ph idx="1"/>
          </p:nvPr>
        </p:nvSpPr>
        <p:spPr/>
        <p:txBody>
          <a:bodyPr/>
          <a:lstStyle/>
          <a:p>
            <a:pPr marL="0" indent="0">
              <a:buNone/>
            </a:pPr>
            <a:r>
              <a:rPr lang="en-US" dirty="0">
                <a:solidFill>
                  <a:srgbClr val="7030A0"/>
                </a:solidFill>
              </a:rPr>
              <a:t>Strategy Pattern (cont.)</a:t>
            </a:r>
          </a:p>
          <a:p>
            <a:r>
              <a:rPr lang="en-US" dirty="0"/>
              <a:t>Create an interface.</a:t>
            </a:r>
            <a:endParaRPr lang="en-US" dirty="0">
              <a:solidFill>
                <a:srgbClr val="7030A0"/>
              </a:solidFill>
            </a:endParaRPr>
          </a:p>
          <a:p>
            <a:endParaRPr lang="en-US" dirty="0">
              <a:solidFill>
                <a:srgbClr val="7030A0"/>
              </a:solidFill>
            </a:endParaRPr>
          </a:p>
          <a:p>
            <a:r>
              <a:rPr lang="en-US" dirty="0"/>
              <a:t>Create concrete classes implementing the same interface.</a:t>
            </a:r>
            <a:endParaRPr lang="en-US" dirty="0">
              <a:solidFill>
                <a:srgbClr val="7030A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72</a:t>
            </a:fld>
            <a:endParaRPr lang="en-US"/>
          </a:p>
        </p:txBody>
      </p:sp>
      <p:pic>
        <p:nvPicPr>
          <p:cNvPr id="5" name="Picture 4"/>
          <p:cNvPicPr>
            <a:picLocks noChangeAspect="1"/>
          </p:cNvPicPr>
          <p:nvPr/>
        </p:nvPicPr>
        <p:blipFill>
          <a:blip r:embed="rId2"/>
          <a:stretch>
            <a:fillRect/>
          </a:stretch>
        </p:blipFill>
        <p:spPr>
          <a:xfrm>
            <a:off x="1600200" y="2286000"/>
            <a:ext cx="5067300" cy="504825"/>
          </a:xfrm>
          <a:prstGeom prst="rect">
            <a:avLst/>
          </a:prstGeom>
        </p:spPr>
      </p:pic>
      <p:pic>
        <p:nvPicPr>
          <p:cNvPr id="6" name="Picture 5"/>
          <p:cNvPicPr>
            <a:picLocks noChangeAspect="1"/>
          </p:cNvPicPr>
          <p:nvPr/>
        </p:nvPicPr>
        <p:blipFill>
          <a:blip r:embed="rId3"/>
          <a:stretch>
            <a:fillRect/>
          </a:stretch>
        </p:blipFill>
        <p:spPr>
          <a:xfrm>
            <a:off x="1609725" y="3124200"/>
            <a:ext cx="5057775" cy="866775"/>
          </a:xfrm>
          <a:prstGeom prst="rect">
            <a:avLst/>
          </a:prstGeom>
        </p:spPr>
      </p:pic>
      <p:pic>
        <p:nvPicPr>
          <p:cNvPr id="7" name="Picture 6"/>
          <p:cNvPicPr>
            <a:picLocks noChangeAspect="1"/>
          </p:cNvPicPr>
          <p:nvPr/>
        </p:nvPicPr>
        <p:blipFill>
          <a:blip r:embed="rId4"/>
          <a:stretch>
            <a:fillRect/>
          </a:stretch>
        </p:blipFill>
        <p:spPr>
          <a:xfrm>
            <a:off x="1600200" y="4143377"/>
            <a:ext cx="5038725" cy="876300"/>
          </a:xfrm>
          <a:prstGeom prst="rect">
            <a:avLst/>
          </a:prstGeom>
        </p:spPr>
      </p:pic>
      <p:pic>
        <p:nvPicPr>
          <p:cNvPr id="8" name="Picture 7"/>
          <p:cNvPicPr>
            <a:picLocks noChangeAspect="1"/>
          </p:cNvPicPr>
          <p:nvPr/>
        </p:nvPicPr>
        <p:blipFill>
          <a:blip r:embed="rId5"/>
          <a:stretch>
            <a:fillRect/>
          </a:stretch>
        </p:blipFill>
        <p:spPr>
          <a:xfrm>
            <a:off x="1609725" y="5205413"/>
            <a:ext cx="5029200" cy="857250"/>
          </a:xfrm>
          <a:prstGeom prst="rect">
            <a:avLst/>
          </a:prstGeom>
        </p:spPr>
      </p:pic>
      <p:sp>
        <p:nvSpPr>
          <p:cNvPr id="9" name="Oval 8"/>
          <p:cNvSpPr/>
          <p:nvPr/>
        </p:nvSpPr>
        <p:spPr>
          <a:xfrm>
            <a:off x="249382" y="1940256"/>
            <a:ext cx="457200" cy="457200"/>
          </a:xfrm>
          <a:prstGeom prst="ellipse">
            <a:avLst/>
          </a:prstGeom>
          <a:solidFill>
            <a:srgbClr val="7030A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1</a:t>
            </a:r>
          </a:p>
        </p:txBody>
      </p:sp>
      <p:sp>
        <p:nvSpPr>
          <p:cNvPr id="10" name="Oval 9"/>
          <p:cNvSpPr/>
          <p:nvPr/>
        </p:nvSpPr>
        <p:spPr>
          <a:xfrm>
            <a:off x="249382" y="2790825"/>
            <a:ext cx="457200" cy="457200"/>
          </a:xfrm>
          <a:prstGeom prst="ellipse">
            <a:avLst/>
          </a:prstGeom>
          <a:solidFill>
            <a:srgbClr val="7030A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244743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patterns (cont.)</a:t>
            </a:r>
          </a:p>
        </p:txBody>
      </p:sp>
      <p:sp>
        <p:nvSpPr>
          <p:cNvPr id="3" name="Content Placeholder 2"/>
          <p:cNvSpPr>
            <a:spLocks noGrp="1"/>
          </p:cNvSpPr>
          <p:nvPr>
            <p:ph idx="1"/>
          </p:nvPr>
        </p:nvSpPr>
        <p:spPr/>
        <p:txBody>
          <a:bodyPr/>
          <a:lstStyle/>
          <a:p>
            <a:pPr marL="0" indent="0">
              <a:buNone/>
            </a:pPr>
            <a:r>
              <a:rPr lang="en-US" dirty="0">
                <a:solidFill>
                  <a:srgbClr val="7030A0"/>
                </a:solidFill>
              </a:rPr>
              <a:t>Strategy Pattern (cont.)</a:t>
            </a:r>
          </a:p>
          <a:p>
            <a:r>
              <a:rPr lang="en-US" dirty="0"/>
              <a:t>Create </a:t>
            </a:r>
            <a:r>
              <a:rPr lang="en-US" i="1" dirty="0"/>
              <a:t>Context</a:t>
            </a:r>
            <a:r>
              <a:rPr lang="en-US" dirty="0"/>
              <a:t> Class.</a:t>
            </a:r>
          </a:p>
          <a:p>
            <a:endParaRPr lang="en-US" dirty="0">
              <a:solidFill>
                <a:srgbClr val="7030A0"/>
              </a:solidFill>
            </a:endParaRPr>
          </a:p>
          <a:p>
            <a:endParaRPr lang="en-US" dirty="0">
              <a:solidFill>
                <a:srgbClr val="7030A0"/>
              </a:solidFill>
            </a:endParaRPr>
          </a:p>
          <a:p>
            <a:endParaRPr lang="en-US" dirty="0">
              <a:solidFill>
                <a:srgbClr val="7030A0"/>
              </a:solidFill>
            </a:endParaRPr>
          </a:p>
          <a:p>
            <a:endParaRPr lang="en-US" dirty="0">
              <a:solidFill>
                <a:srgbClr val="7030A0"/>
              </a:solidFill>
            </a:endParaRPr>
          </a:p>
          <a:p>
            <a:r>
              <a:rPr lang="en-US" dirty="0"/>
              <a:t>Use the </a:t>
            </a:r>
            <a:r>
              <a:rPr lang="en-US" i="1" dirty="0"/>
              <a:t>Context</a:t>
            </a:r>
            <a:r>
              <a:rPr lang="en-US" dirty="0"/>
              <a:t> to see change in </a:t>
            </a:r>
            <a:r>
              <a:rPr lang="en-US" dirty="0" err="1"/>
              <a:t>behaviour</a:t>
            </a:r>
            <a:r>
              <a:rPr lang="en-US" dirty="0"/>
              <a:t> when it changes its </a:t>
            </a:r>
            <a:r>
              <a:rPr lang="en-US" i="1" dirty="0"/>
              <a:t>Strategy</a:t>
            </a:r>
            <a:r>
              <a:rPr lang="en-US" dirty="0"/>
              <a:t>.</a:t>
            </a:r>
            <a:endParaRPr lang="en-US" dirty="0">
              <a:solidFill>
                <a:srgbClr val="7030A0"/>
              </a:solidFill>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pPr/>
              <a:t>73</a:t>
            </a:fld>
            <a:endParaRPr lang="en-US"/>
          </a:p>
        </p:txBody>
      </p:sp>
      <p:pic>
        <p:nvPicPr>
          <p:cNvPr id="5" name="Picture 4"/>
          <p:cNvPicPr>
            <a:picLocks noChangeAspect="1"/>
          </p:cNvPicPr>
          <p:nvPr/>
        </p:nvPicPr>
        <p:blipFill>
          <a:blip r:embed="rId2"/>
          <a:stretch>
            <a:fillRect/>
          </a:stretch>
        </p:blipFill>
        <p:spPr>
          <a:xfrm>
            <a:off x="914400" y="2362200"/>
            <a:ext cx="5010150" cy="1543050"/>
          </a:xfrm>
          <a:prstGeom prst="rect">
            <a:avLst/>
          </a:prstGeom>
        </p:spPr>
      </p:pic>
      <p:pic>
        <p:nvPicPr>
          <p:cNvPr id="6" name="Picture 5"/>
          <p:cNvPicPr>
            <a:picLocks noChangeAspect="1"/>
          </p:cNvPicPr>
          <p:nvPr/>
        </p:nvPicPr>
        <p:blipFill>
          <a:blip r:embed="rId3"/>
          <a:stretch>
            <a:fillRect/>
          </a:stretch>
        </p:blipFill>
        <p:spPr>
          <a:xfrm>
            <a:off x="914400" y="4895850"/>
            <a:ext cx="5048250" cy="1724025"/>
          </a:xfrm>
          <a:prstGeom prst="rect">
            <a:avLst/>
          </a:prstGeom>
        </p:spPr>
      </p:pic>
      <p:sp>
        <p:nvSpPr>
          <p:cNvPr id="7" name="Oval 6"/>
          <p:cNvSpPr/>
          <p:nvPr/>
        </p:nvSpPr>
        <p:spPr>
          <a:xfrm>
            <a:off x="249382" y="1940256"/>
            <a:ext cx="457200" cy="457200"/>
          </a:xfrm>
          <a:prstGeom prst="ellipse">
            <a:avLst/>
          </a:prstGeom>
          <a:solidFill>
            <a:srgbClr val="7030A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3</a:t>
            </a:r>
          </a:p>
        </p:txBody>
      </p:sp>
      <p:sp>
        <p:nvSpPr>
          <p:cNvPr id="8" name="Oval 7"/>
          <p:cNvSpPr/>
          <p:nvPr/>
        </p:nvSpPr>
        <p:spPr>
          <a:xfrm>
            <a:off x="249382" y="4094328"/>
            <a:ext cx="457200" cy="457200"/>
          </a:xfrm>
          <a:prstGeom prst="ellipse">
            <a:avLst/>
          </a:prstGeom>
          <a:solidFill>
            <a:srgbClr val="7030A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151989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lstStyle/>
          <a:p>
            <a:pPr marL="0" indent="0">
              <a:buNone/>
            </a:pPr>
            <a:r>
              <a:rPr lang="en-US" dirty="0">
                <a:solidFill>
                  <a:srgbClr val="00B050"/>
                </a:solidFill>
              </a:rPr>
              <a:t>Singleton Design Pattern</a:t>
            </a:r>
          </a:p>
          <a:p>
            <a:r>
              <a:rPr lang="en-US" dirty="0"/>
              <a:t>Problem</a:t>
            </a:r>
          </a:p>
          <a:p>
            <a:pPr lvl="1"/>
            <a:r>
              <a:rPr lang="en-US" dirty="0"/>
              <a:t>Application needs one, and only one, instance of an object. Additionally, lazy initialization and global access are necessary.</a:t>
            </a:r>
          </a:p>
          <a:p>
            <a:r>
              <a:rPr lang="en-US" dirty="0"/>
              <a:t>Intent</a:t>
            </a:r>
          </a:p>
          <a:p>
            <a:pPr lvl="1"/>
            <a:r>
              <a:rPr lang="en-US" dirty="0"/>
              <a:t>Ensure a class has only one instance, and provide a global point of access to it.</a:t>
            </a:r>
          </a:p>
          <a:p>
            <a:pPr lvl="1"/>
            <a:r>
              <a:rPr lang="en-US" dirty="0"/>
              <a:t>Encapsulated “just-in-time initialization” or "initialization on first use".</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8</a:t>
            </a:fld>
            <a:endParaRPr lang="en-US"/>
          </a:p>
        </p:txBody>
      </p:sp>
    </p:spTree>
    <p:extLst>
      <p:ext uri="{BB962C8B-B14F-4D97-AF65-F5344CB8AC3E}">
        <p14:creationId xmlns:p14="http://schemas.microsoft.com/office/powerpoint/2010/main" val="333432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patterns (cont.)</a:t>
            </a:r>
          </a:p>
        </p:txBody>
      </p:sp>
      <p:sp>
        <p:nvSpPr>
          <p:cNvPr id="3" name="Content Placeholder 2"/>
          <p:cNvSpPr>
            <a:spLocks noGrp="1"/>
          </p:cNvSpPr>
          <p:nvPr>
            <p:ph idx="1"/>
          </p:nvPr>
        </p:nvSpPr>
        <p:spPr/>
        <p:txBody>
          <a:bodyPr/>
          <a:lstStyle/>
          <a:p>
            <a:pPr marL="0" indent="0">
              <a:buNone/>
            </a:pPr>
            <a:r>
              <a:rPr lang="en-US" dirty="0">
                <a:solidFill>
                  <a:srgbClr val="00B050"/>
                </a:solidFill>
              </a:rPr>
              <a:t>Singleton Design Pattern (cont.)</a:t>
            </a:r>
          </a:p>
          <a:p>
            <a:r>
              <a:rPr lang="en-US" dirty="0"/>
              <a:t>Singleton should be considered only if all three of the following criteria are satisfied:</a:t>
            </a:r>
          </a:p>
          <a:p>
            <a:pPr lvl="1"/>
            <a:r>
              <a:rPr lang="en-US" dirty="0"/>
              <a:t>Ownership of the single instance cannot be reasonably assigned</a:t>
            </a:r>
          </a:p>
          <a:p>
            <a:pPr lvl="1"/>
            <a:r>
              <a:rPr lang="en-US" dirty="0"/>
              <a:t>Lazy initialization is desirable</a:t>
            </a:r>
          </a:p>
          <a:p>
            <a:pPr lvl="1"/>
            <a:r>
              <a:rPr lang="en-US" dirty="0"/>
              <a:t>Global access is not otherwise provided for</a:t>
            </a:r>
          </a:p>
          <a:p>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9</a:t>
            </a:fld>
            <a:endParaRPr lang="en-US"/>
          </a:p>
        </p:txBody>
      </p:sp>
    </p:spTree>
    <p:extLst>
      <p:ext uri="{BB962C8B-B14F-4D97-AF65-F5344CB8AC3E}">
        <p14:creationId xmlns:p14="http://schemas.microsoft.com/office/powerpoint/2010/main" val="327882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1476</TotalTime>
  <Words>3291</Words>
  <Application>Microsoft Office PowerPoint</Application>
  <PresentationFormat>Custom</PresentationFormat>
  <Paragraphs>562</Paragraphs>
  <Slides>73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Century Gothic</vt:lpstr>
      <vt:lpstr>Wingdings</vt:lpstr>
      <vt:lpstr>Class open house presentation</vt:lpstr>
      <vt:lpstr>Software Architecture and Design </vt:lpstr>
      <vt:lpstr>What is a software design pattern?</vt:lpstr>
      <vt:lpstr>Design patterns as problem</vt:lpstr>
      <vt:lpstr>Design Pattern Catalog</vt:lpstr>
      <vt:lpstr>Design Pattern Catalog (cont.)</vt:lpstr>
      <vt:lpstr>Creational design patterns</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Creational design patterns (cont.)</vt:lpstr>
      <vt:lpstr>Structural patterns</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Structural patterns (cont.)</vt:lpstr>
      <vt:lpstr>Creational design patterns (cont.)</vt:lpstr>
      <vt:lpstr>Creational design patterns (cont.)</vt:lpstr>
      <vt:lpstr>Structural patterns (cont.)</vt:lpstr>
      <vt:lpstr>Structural patterns (cont.)</vt:lpstr>
      <vt:lpstr>Structural patterns (cont.)</vt:lpstr>
      <vt:lpstr>Structural patterns (cont.)</vt:lpstr>
      <vt:lpstr>Creational design patterns (cont.)</vt:lpstr>
      <vt:lpstr>Creational design patterns (cont.)</vt:lpstr>
      <vt:lpstr>Structural patterns (cont.)</vt:lpstr>
      <vt:lpstr>Structural patterns (cont.)</vt:lpstr>
      <vt:lpstr>Structural patterns (cont.)</vt:lpstr>
      <vt:lpstr>Structural patterns (cont.)</vt:lpstr>
      <vt:lpstr>Behavioral patterns</vt:lpstr>
      <vt:lpstr>Behavioral patterns (cont.)</vt:lpstr>
      <vt:lpstr>Behavioral patterns (cont.)</vt:lpstr>
      <vt:lpstr>Behavioral patterns (cont.)</vt:lpstr>
      <vt:lpstr>Behavioral patterns (cont.)</vt:lpstr>
      <vt:lpstr>Behavioral patterns (cont.)</vt:lpstr>
      <vt:lpstr>Behavioral patterns (cont.)</vt:lpstr>
      <vt:lpstr>Behavioral patterns (cont.)</vt:lpstr>
      <vt:lpstr>Behavioral patterns (cont.)</vt:lpstr>
      <vt:lpstr>Behavioral patterns (cont.)</vt:lpstr>
      <vt:lpstr>Behavioral patterns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and Design</dc:title>
  <dc:creator>Thanh Van</dc:creator>
  <cp:lastModifiedBy>I M</cp:lastModifiedBy>
  <cp:revision>158</cp:revision>
  <dcterms:created xsi:type="dcterms:W3CDTF">2018-11-21T01:01:11Z</dcterms:created>
  <dcterms:modified xsi:type="dcterms:W3CDTF">2020-01-09T14:39:20Z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