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3" r:id="rId2"/>
    <p:sldId id="273" r:id="rId3"/>
    <p:sldId id="275" r:id="rId4"/>
    <p:sldId id="276" r:id="rId5"/>
    <p:sldId id="277" r:id="rId6"/>
    <p:sldId id="278" r:id="rId7"/>
    <p:sldId id="279" r:id="rId8"/>
    <p:sldId id="280" r:id="rId9"/>
    <p:sldId id="283" r:id="rId10"/>
    <p:sldId id="281" r:id="rId11"/>
    <p:sldId id="28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272D"/>
    <a:srgbClr val="D81E00"/>
    <a:srgbClr val="FF2600"/>
    <a:srgbClr val="5B6772"/>
    <a:srgbClr val="1D274F"/>
    <a:srgbClr val="0539A6"/>
    <a:srgbClr val="D6D6D6"/>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840"/>
    <p:restoredTop sz="86470"/>
  </p:normalViewPr>
  <p:slideViewPr>
    <p:cSldViewPr snapToGrid="0" snapToObjects="1">
      <p:cViewPr varScale="1">
        <p:scale>
          <a:sx n="74" d="100"/>
          <a:sy n="74" d="100"/>
        </p:scale>
        <p:origin x="658"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lt1">
                    <a:lumMod val="85000"/>
                  </a:schemeClr>
                </a:solidFill>
                <a:latin typeface="+mj-lt"/>
                <a:ea typeface="+mj-ea"/>
                <a:cs typeface="+mj-cs"/>
              </a:defRPr>
            </a:pPr>
            <a:r>
              <a:rPr lang="en-US"/>
              <a:t>Comparision of Classifiers to determine the best used classifier</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lt1">
                  <a:lumMod val="85000"/>
                </a:schemeClr>
              </a:solidFill>
              <a:latin typeface="+mj-lt"/>
              <a:ea typeface="+mj-ea"/>
              <a:cs typeface="+mj-cs"/>
            </a:defRPr>
          </a:pPr>
          <a:endParaRPr lang="en-US"/>
        </a:p>
      </c:txPr>
    </c:title>
    <c:autoTitleDeleted val="0"/>
    <c:plotArea>
      <c:layout>
        <c:manualLayout>
          <c:layoutTarget val="inner"/>
          <c:xMode val="edge"/>
          <c:yMode val="edge"/>
          <c:x val="8.6772538411255054E-2"/>
          <c:y val="0.2169973529260637"/>
          <c:w val="0.83038219390783696"/>
          <c:h val="0.69108768715575197"/>
        </c:manualLayout>
      </c:layout>
      <c:areaChart>
        <c:grouping val="stacked"/>
        <c:varyColors val="0"/>
        <c:ser>
          <c:idx val="0"/>
          <c:order val="0"/>
          <c:tx>
            <c:strRef>
              <c:f>Sheet1!$A$2</c:f>
              <c:strCache>
                <c:ptCount val="1"/>
                <c:pt idx="0">
                  <c:v>Precision</c:v>
                </c:pt>
              </c:strCache>
            </c:strRef>
          </c:tx>
          <c:spPr>
            <a:gradFill>
              <a:gsLst>
                <a:gs pos="100000">
                  <a:schemeClr val="accent6"/>
                </a:gs>
                <a:gs pos="0">
                  <a:schemeClr val="accent6">
                    <a:lumMod val="75000"/>
                  </a:schemeClr>
                </a:gs>
              </a:gsLst>
              <a:lin ang="0" scaled="1"/>
            </a:gradFill>
            <a:ln>
              <a:noFill/>
            </a:ln>
            <a:effectLst>
              <a:innerShdw dist="12700" dir="16200000">
                <a:schemeClr val="lt1">
                  <a:alpha val="75000"/>
                </a:schemeClr>
              </a:innerShdw>
            </a:effectLst>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Sheet1!$B$1:$F$1</c:f>
              <c:strCache>
                <c:ptCount val="4"/>
                <c:pt idx="0">
                  <c:v>Random Forest </c:v>
                </c:pt>
                <c:pt idx="1">
                  <c:v>SVM</c:v>
                </c:pt>
                <c:pt idx="2">
                  <c:v>Decision Tree</c:v>
                </c:pt>
                <c:pt idx="3">
                  <c:v>K-Nearest Neighbor</c:v>
                </c:pt>
              </c:strCache>
            </c:strRef>
          </c:cat>
          <c:val>
            <c:numRef>
              <c:f>Sheet1!$B$2:$F$2</c:f>
              <c:numCache>
                <c:formatCode>General</c:formatCode>
                <c:ptCount val="5"/>
                <c:pt idx="0">
                  <c:v>0.5</c:v>
                </c:pt>
                <c:pt idx="1">
                  <c:v>0.5</c:v>
                </c:pt>
                <c:pt idx="2">
                  <c:v>0.5</c:v>
                </c:pt>
                <c:pt idx="3">
                  <c:v>0.4</c:v>
                </c:pt>
              </c:numCache>
            </c:numRef>
          </c:val>
          <c:extLst>
            <c:ext xmlns:c16="http://schemas.microsoft.com/office/drawing/2014/chart" uri="{C3380CC4-5D6E-409C-BE32-E72D297353CC}">
              <c16:uniqueId val="{00000000-07E1-41AD-9EA2-BAD3205058E5}"/>
            </c:ext>
          </c:extLst>
        </c:ser>
        <c:ser>
          <c:idx val="1"/>
          <c:order val="1"/>
          <c:tx>
            <c:strRef>
              <c:f>Sheet1!$A$3</c:f>
              <c:strCache>
                <c:ptCount val="1"/>
                <c:pt idx="0">
                  <c:v>Recall</c:v>
                </c:pt>
              </c:strCache>
            </c:strRef>
          </c:tx>
          <c:spPr>
            <a:gradFill>
              <a:gsLst>
                <a:gs pos="100000">
                  <a:schemeClr val="accent5"/>
                </a:gs>
                <a:gs pos="0">
                  <a:schemeClr val="accent5">
                    <a:lumMod val="75000"/>
                  </a:schemeClr>
                </a:gs>
              </a:gsLst>
              <a:lin ang="0" scaled="1"/>
            </a:gradFill>
            <a:ln>
              <a:noFill/>
            </a:ln>
            <a:effectLst>
              <a:innerShdw dist="12700" dir="16200000">
                <a:schemeClr val="lt1">
                  <a:alpha val="75000"/>
                </a:schemeClr>
              </a:innerShdw>
            </a:effectLst>
          </c:spPr>
          <c:dLbls>
            <c:dLbl>
              <c:idx val="4"/>
              <c:delete val="1"/>
              <c:extLst>
                <c:ext xmlns:c15="http://schemas.microsoft.com/office/drawing/2012/chart" uri="{CE6537A1-D6FC-4f65-9D91-7224C49458BB}"/>
                <c:ext xmlns:c16="http://schemas.microsoft.com/office/drawing/2014/chart" uri="{C3380CC4-5D6E-409C-BE32-E72D297353CC}">
                  <c16:uniqueId val="{00000001-07E1-41AD-9EA2-BAD3205058E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Sheet1!$B$1:$F$1</c:f>
              <c:strCache>
                <c:ptCount val="4"/>
                <c:pt idx="0">
                  <c:v>Random Forest </c:v>
                </c:pt>
                <c:pt idx="1">
                  <c:v>SVM</c:v>
                </c:pt>
                <c:pt idx="2">
                  <c:v>Decision Tree</c:v>
                </c:pt>
                <c:pt idx="3">
                  <c:v>K-Nearest Neighbor</c:v>
                </c:pt>
              </c:strCache>
            </c:strRef>
          </c:cat>
          <c:val>
            <c:numRef>
              <c:f>Sheet1!$B$3:$F$3</c:f>
              <c:numCache>
                <c:formatCode>General</c:formatCode>
                <c:ptCount val="5"/>
                <c:pt idx="0">
                  <c:v>1</c:v>
                </c:pt>
                <c:pt idx="1">
                  <c:v>0.55000000000000004</c:v>
                </c:pt>
                <c:pt idx="2">
                  <c:v>1</c:v>
                </c:pt>
                <c:pt idx="3">
                  <c:v>0.56999999999999995</c:v>
                </c:pt>
              </c:numCache>
            </c:numRef>
          </c:val>
          <c:extLst>
            <c:ext xmlns:c16="http://schemas.microsoft.com/office/drawing/2014/chart" uri="{C3380CC4-5D6E-409C-BE32-E72D297353CC}">
              <c16:uniqueId val="{00000002-07E1-41AD-9EA2-BAD3205058E5}"/>
            </c:ext>
          </c:extLst>
        </c:ser>
        <c:dLbls>
          <c:showLegendKey val="0"/>
          <c:showVal val="1"/>
          <c:showCatName val="0"/>
          <c:showSerName val="0"/>
          <c:showPercent val="0"/>
          <c:showBubbleSize val="0"/>
        </c:dLbls>
        <c:dropLines>
          <c:spPr>
            <a:ln w="9525" cap="flat" cmpd="sng" algn="ctr">
              <a:solidFill>
                <a:schemeClr val="lt1">
                  <a:alpha val="40000"/>
                </a:schemeClr>
              </a:solidFill>
              <a:round/>
            </a:ln>
            <a:effectLst/>
          </c:spPr>
        </c:dropLines>
        <c:axId val="1713640016"/>
        <c:axId val="1713641680"/>
      </c:areaChart>
      <c:catAx>
        <c:axId val="1713640016"/>
        <c:scaling>
          <c:orientation val="minMax"/>
        </c:scaling>
        <c:delete val="0"/>
        <c:axPos val="b"/>
        <c:numFmt formatCode="General" sourceLinked="1"/>
        <c:majorTickMark val="none"/>
        <c:minorTickMark val="none"/>
        <c:tickLblPos val="nextTo"/>
        <c:spPr>
          <a:noFill/>
          <a:ln w="9575" cap="flat" cmpd="sng" algn="ctr">
            <a:solidFill>
              <a:schemeClr val="lt1">
                <a:lumMod val="75000"/>
              </a:schemeClr>
            </a:solidFill>
            <a:round/>
            <a:headEnd type="none" w="sm" len="sm"/>
            <a:tailEnd type="none" w="sm" len="sm"/>
          </a:ln>
          <a:effectLst/>
        </c:spPr>
        <c:txPr>
          <a:bodyPr rot="-600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crossAx val="1713641680"/>
        <c:crosses val="autoZero"/>
        <c:auto val="1"/>
        <c:lblAlgn val="ctr"/>
        <c:lblOffset val="100"/>
        <c:noMultiLvlLbl val="0"/>
      </c:catAx>
      <c:valAx>
        <c:axId val="1713641680"/>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prstDash val="sysDot"/>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13640016"/>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tx2"/>
    </a:solidFill>
    <a:ln w="9525" cap="flat" cmpd="sng" algn="ctr">
      <a:solidFill>
        <a:schemeClr val="lt1">
          <a:lumMod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7">
  <cs:axisTitle>
    <cs:lnRef idx="0"/>
    <cs:fillRef idx="0"/>
    <cs:effectRef idx="0"/>
    <cs:fontRef idx="minor">
      <a:schemeClr val="lt1">
        <a:lumMod val="85000"/>
      </a:schemeClr>
    </cs:fontRef>
    <cs:defRPr sz="900" kern="1200"/>
  </cs:axisTitle>
  <cs:categoryAxis>
    <cs:lnRef idx="0"/>
    <cs:fillRef idx="0"/>
    <cs:effectRef idx="0"/>
    <cs:fontRef idx="minor">
      <a:schemeClr val="lt1">
        <a:lumMod val="85000"/>
      </a:schemeClr>
    </cs:fontRef>
    <cs:spPr>
      <a:ln w="9575" cap="flat" cmpd="sng" algn="ctr">
        <a:solidFill>
          <a:schemeClr val="lt1">
            <a:lumMod val="75000"/>
          </a:schemeClr>
        </a:solidFill>
        <a:round/>
        <a:headEnd type="none" w="sm" len="sm"/>
        <a:tailEnd type="none" w="sm" len="sm"/>
      </a:ln>
    </cs:spPr>
    <cs:defRPr sz="900" b="1" kern="1200" cap="all" baseline="0"/>
  </cs:categoryAxis>
  <cs:chartArea>
    <cs:lnRef idx="0"/>
    <cs:fillRef idx="0"/>
    <cs:effectRef idx="0"/>
    <cs:fontRef idx="minor">
      <a:schemeClr val="dk1"/>
    </cs:fontRef>
    <cs:spPr>
      <a:solidFill>
        <a:schemeClr val="dk1">
          <a:lumMod val="75000"/>
          <a:lumOff val="25000"/>
        </a:schemeClr>
      </a:solidFill>
      <a:ln w="9525" cap="flat" cmpd="sng" algn="ctr">
        <a:solidFill>
          <a:schemeClr val="lt1">
            <a:lumMod val="75000"/>
          </a:schemeClr>
        </a:solidFill>
        <a:round/>
      </a:ln>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lt1">
        <a:lumMod val="85000"/>
      </a:schemeClr>
    </cs:fontRef>
    <cs:spPr>
      <a:solidFill>
        <a:schemeClr val="dk1">
          <a:lumMod val="65000"/>
          <a:lumOff val="35000"/>
        </a:schemeClr>
      </a:solidFill>
      <a:ln>
        <a:solidFill>
          <a:schemeClr val="lt1">
            <a:lumMod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a:gsLst>
          <a:gs pos="100000">
            <a:schemeClr val="phClr"/>
          </a:gs>
          <a:gs pos="0">
            <a:schemeClr val="phClr">
              <a:lumMod val="75000"/>
            </a:schemeClr>
          </a:gs>
        </a:gsLst>
        <a:lin ang="0" scaled="1"/>
      </a:gradFill>
      <a:effectLst>
        <a:innerShdw dist="12700" dir="16200000">
          <a:schemeClr val="lt1">
            <a:alpha val="75000"/>
          </a:schemeClr>
        </a:innerShdw>
      </a:effectLst>
    </cs:spPr>
  </cs:dataPoint>
  <cs:dataPoint3D>
    <cs:lnRef idx="0"/>
    <cs:fillRef idx="0">
      <cs:styleClr val="auto"/>
    </cs:fillRef>
    <cs:effectRef idx="0"/>
    <cs:fontRef idx="minor">
      <a:schemeClr val="dk1"/>
    </cs:fontRef>
    <cs:spPr>
      <a:gradFill>
        <a:gsLst>
          <a:gs pos="100000">
            <a:schemeClr val="phClr"/>
          </a:gs>
          <a:gs pos="0">
            <a:schemeClr val="phClr">
              <a:lumMod val="75000"/>
            </a:schemeClr>
          </a:gs>
        </a:gsLst>
        <a:lin ang="0" scaled="1"/>
      </a:gradFill>
      <a:effectLst>
        <a:innerShdw dist="12700" dir="16200000">
          <a:schemeClr val="lt1">
            <a:alpha val="75000"/>
          </a:schemeClr>
        </a:innerShdw>
      </a:effectLst>
    </cs:spPr>
  </cs:dataPoint3D>
  <cs:dataPointLine>
    <cs:lnRef idx="0">
      <cs:styleClr val="auto"/>
    </cs:lnRef>
    <cs:fillRef idx="0"/>
    <cs:effectRef idx="0"/>
    <cs:fontRef idx="minor">
      <a:schemeClr val="dk1"/>
    </cs:fontRef>
    <cs:spPr>
      <a:ln w="25400"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50000"/>
      </a:schemeClr>
    </cs:fontRef>
    <cs:spPr>
      <a:ln w="9525">
        <a:solidFill>
          <a:schemeClr val="lt1">
            <a:lumMod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cap="flat" cmpd="sng" algn="ctr">
        <a:solidFill>
          <a:schemeClr val="lt1">
            <a:alpha val="40000"/>
          </a:schemeClr>
        </a:solidFill>
        <a:round/>
      </a:ln>
    </cs:spPr>
  </cs:dropLine>
  <cs:errorBar>
    <cs:lnRef idx="0"/>
    <cs:fillRef idx="0"/>
    <cs:effectRef idx="0"/>
    <cs:fontRef idx="minor">
      <a:schemeClr val="dk1"/>
    </cs:fontRef>
    <cs:spPr>
      <a:ln w="9525" cap="flat" cmpd="sng" algn="ctr">
        <a:solidFill>
          <a:schemeClr val="lt1">
            <a:alpha val="4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prstDash val="sysDot"/>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65000"/>
                <a:alpha val="36000"/>
              </a:schemeClr>
            </a:gs>
          </a:gsLst>
          <a:lin ang="5400000" scaled="0"/>
        </a:gra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8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bg1">
        <a:lumMod val="85000"/>
      </a:schemeClr>
    </cs:fontRef>
    <cs:spPr>
      <a:ln w="19050" cap="flat" cmpd="sng" algn="ctr">
        <a:solidFill>
          <a:schemeClr val="bg1">
            <a:lumMod val="85000"/>
          </a:schemeClr>
        </a:solidFill>
        <a:round/>
        <a:headEnd type="none" w="sm" len="sm"/>
        <a:tailEnd type="none" w="sm" len="sm"/>
      </a:ln>
    </cs:spPr>
    <cs:defRPr sz="900" b="1"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ajor">
      <a:schemeClr val="lt1">
        <a:lumMod val="85000"/>
      </a:schemeClr>
    </cs:fontRef>
    <cs:defRPr sz="1800" b="1" kern="1200"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9FB7AF-9451-2F4F-8D50-97812C487E72}"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5688C1-F55A-B549-95B1-79B8882179B9}" type="slidenum">
              <a:rPr lang="en-US" smtClean="0"/>
              <a:t>‹#›</a:t>
            </a:fld>
            <a:endParaRPr lang="en-US"/>
          </a:p>
        </p:txBody>
      </p:sp>
    </p:spTree>
    <p:extLst>
      <p:ext uri="{BB962C8B-B14F-4D97-AF65-F5344CB8AC3E}">
        <p14:creationId xmlns:p14="http://schemas.microsoft.com/office/powerpoint/2010/main" val="1027317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5688C1-F55A-B549-95B1-79B8882179B9}" type="slidenum">
              <a:rPr lang="en-US" smtClean="0"/>
              <a:t>1</a:t>
            </a:fld>
            <a:endParaRPr lang="en-US"/>
          </a:p>
        </p:txBody>
      </p:sp>
    </p:spTree>
    <p:extLst>
      <p:ext uri="{BB962C8B-B14F-4D97-AF65-F5344CB8AC3E}">
        <p14:creationId xmlns:p14="http://schemas.microsoft.com/office/powerpoint/2010/main" val="3974079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5688C1-F55A-B549-95B1-79B8882179B9}" type="slidenum">
              <a:rPr lang="en-US" smtClean="0"/>
              <a:t>4</a:t>
            </a:fld>
            <a:endParaRPr lang="en-US"/>
          </a:p>
        </p:txBody>
      </p:sp>
    </p:spTree>
    <p:extLst>
      <p:ext uri="{BB962C8B-B14F-4D97-AF65-F5344CB8AC3E}">
        <p14:creationId xmlns:p14="http://schemas.microsoft.com/office/powerpoint/2010/main" val="1245460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5688C1-F55A-B549-95B1-79B8882179B9}" type="slidenum">
              <a:rPr lang="en-US" smtClean="0"/>
              <a:t>11</a:t>
            </a:fld>
            <a:endParaRPr lang="en-US"/>
          </a:p>
        </p:txBody>
      </p:sp>
    </p:spTree>
    <p:extLst>
      <p:ext uri="{BB962C8B-B14F-4D97-AF65-F5344CB8AC3E}">
        <p14:creationId xmlns:p14="http://schemas.microsoft.com/office/powerpoint/2010/main" val="38386839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560243"/>
            <a:ext cx="9144000" cy="3697557"/>
          </a:xfrm>
          <a:prstGeom prst="rect">
            <a:avLst/>
          </a:prstGeom>
        </p:spPr>
        <p:txBody>
          <a:bodyPr/>
          <a:lstStyle>
            <a:lvl1pPr marL="0" indent="0" algn="l">
              <a:buFont typeface="Arial" charset="0"/>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a:p>
            <a:endParaRPr lang="en-US" dirty="0"/>
          </a:p>
        </p:txBody>
      </p:sp>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57264" y="266561"/>
            <a:ext cx="552565" cy="583122"/>
          </a:xfrm>
          <a:prstGeom prst="rect">
            <a:avLst/>
          </a:prstGeom>
        </p:spPr>
      </p:pic>
      <p:cxnSp>
        <p:nvCxnSpPr>
          <p:cNvPr id="14" name="Straight Connector 13"/>
          <p:cNvCxnSpPr/>
          <p:nvPr userDrawn="1"/>
        </p:nvCxnSpPr>
        <p:spPr>
          <a:xfrm flipH="1">
            <a:off x="295118" y="939376"/>
            <a:ext cx="11617482" cy="0"/>
          </a:xfrm>
          <a:prstGeom prst="line">
            <a:avLst/>
          </a:prstGeom>
          <a:ln w="31750" cap="sq">
            <a:solidFill>
              <a:srgbClr val="5B6772"/>
            </a:solidFill>
            <a:prstDash val="solid"/>
          </a:ln>
          <a:effectLst>
            <a:outerShdw blurRad="25400" dist="25400" dir="5400000" algn="t"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
        <p:nvSpPr>
          <p:cNvPr id="9" name="Title 2"/>
          <p:cNvSpPr>
            <a:spLocks noGrp="1"/>
          </p:cNvSpPr>
          <p:nvPr>
            <p:ph type="title"/>
          </p:nvPr>
        </p:nvSpPr>
        <p:spPr>
          <a:xfrm>
            <a:off x="505862" y="272464"/>
            <a:ext cx="10515600" cy="682954"/>
          </a:xfrm>
          <a:prstGeom prst="rect">
            <a:avLst/>
          </a:prstGeom>
        </p:spPr>
        <p:txBody>
          <a:bodyPr/>
          <a:lstStyle/>
          <a:p>
            <a:r>
              <a:rPr lang="en-US" dirty="0"/>
              <a:t>Slide Title</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670777" y="6075335"/>
            <a:ext cx="4039052" cy="295234"/>
          </a:xfrm>
          <a:prstGeom prst="rect">
            <a:avLst/>
          </a:prstGeom>
        </p:spPr>
      </p:pic>
    </p:spTree>
    <p:extLst>
      <p:ext uri="{BB962C8B-B14F-4D97-AF65-F5344CB8AC3E}">
        <p14:creationId xmlns:p14="http://schemas.microsoft.com/office/powerpoint/2010/main" val="1408993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lumMod val="9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03190"/>
            <a:ext cx="10515600" cy="4351338"/>
          </a:xfrm>
          <a:prstGeom prst="rect">
            <a:avLst/>
          </a:prstGeom>
        </p:spPr>
        <p:txBody>
          <a:bodyPr/>
          <a:lstStyle>
            <a:lvl1pPr>
              <a:defRPr>
                <a:latin typeface="Century Gothic" charset="0"/>
                <a:ea typeface="Century Gothic" charset="0"/>
                <a:cs typeface="Century Gothic" charset="0"/>
              </a:defRPr>
            </a:lvl1pPr>
            <a:lvl2pPr>
              <a:defRPr>
                <a:latin typeface="Century Gothic" charset="0"/>
                <a:ea typeface="Century Gothic" charset="0"/>
                <a:cs typeface="Century Gothic" charset="0"/>
              </a:defRPr>
            </a:lvl2pPr>
            <a:lvl3pPr>
              <a:defRPr>
                <a:latin typeface="Century Gothic" charset="0"/>
                <a:ea typeface="Century Gothic" charset="0"/>
                <a:cs typeface="Century Gothic" charset="0"/>
              </a:defRPr>
            </a:lvl3pPr>
            <a:lvl4pPr>
              <a:defRPr>
                <a:latin typeface="Century Gothic" charset="0"/>
                <a:ea typeface="Century Gothic" charset="0"/>
                <a:cs typeface="Century Gothic" charset="0"/>
              </a:defRPr>
            </a:lvl4pPr>
            <a:lvl5pPr>
              <a:defRPr>
                <a:latin typeface="Century Gothic" charset="0"/>
                <a:ea typeface="Century Gothic" charset="0"/>
                <a:cs typeface="Century Gothic"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5" name="Picture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57264" y="266561"/>
            <a:ext cx="552565" cy="583122"/>
          </a:xfrm>
          <a:prstGeom prst="rect">
            <a:avLst/>
          </a:prstGeom>
        </p:spPr>
      </p:pic>
      <p:cxnSp>
        <p:nvCxnSpPr>
          <p:cNvPr id="16" name="Straight Connector 15"/>
          <p:cNvCxnSpPr/>
          <p:nvPr userDrawn="1"/>
        </p:nvCxnSpPr>
        <p:spPr>
          <a:xfrm flipH="1">
            <a:off x="295118" y="939376"/>
            <a:ext cx="11617482" cy="0"/>
          </a:xfrm>
          <a:prstGeom prst="line">
            <a:avLst/>
          </a:prstGeom>
          <a:ln w="31750" cap="sq">
            <a:solidFill>
              <a:srgbClr val="5B6772"/>
            </a:solidFill>
            <a:prstDash val="solid"/>
          </a:ln>
          <a:effectLst>
            <a:outerShdw blurRad="25400" dist="25400" dir="5400000" algn="t"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
        <p:nvSpPr>
          <p:cNvPr id="17" name="Title 1"/>
          <p:cNvSpPr>
            <a:spLocks noGrp="1"/>
          </p:cNvSpPr>
          <p:nvPr>
            <p:ph type="title"/>
          </p:nvPr>
        </p:nvSpPr>
        <p:spPr>
          <a:xfrm>
            <a:off x="505862" y="365500"/>
            <a:ext cx="10515600" cy="620867"/>
          </a:xfrm>
          <a:prstGeom prst="rect">
            <a:avLst/>
          </a:prstGeom>
        </p:spPr>
        <p:txBody>
          <a:bodyPr>
            <a:normAutofit/>
          </a:bodyPr>
          <a:lstStyle>
            <a:lvl1pPr>
              <a:defRPr sz="3200">
                <a:latin typeface="Century Gothic" charset="0"/>
                <a:ea typeface="Century Gothic" charset="0"/>
                <a:cs typeface="Century Gothic" charset="0"/>
              </a:defRPr>
            </a:lvl1pPr>
          </a:lstStyle>
          <a:p>
            <a:r>
              <a:rPr lang="en-US" dirty="0"/>
              <a:t>Click to edit Master title style</a:t>
            </a: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670777" y="6075335"/>
            <a:ext cx="4039052" cy="295234"/>
          </a:xfrm>
          <a:prstGeom prst="rect">
            <a:avLst/>
          </a:prstGeom>
        </p:spPr>
      </p:pic>
    </p:spTree>
    <p:extLst>
      <p:ext uri="{BB962C8B-B14F-4D97-AF65-F5344CB8AC3E}">
        <p14:creationId xmlns:p14="http://schemas.microsoft.com/office/powerpoint/2010/main" val="1661905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EBEBE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8885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4429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Lst>
  <p:txStyles>
    <p:titleStyle>
      <a:lvl1pPr algn="l" defTabSz="914400" rtl="0" eaLnBrk="1" latinLnBrk="0" hangingPunct="1">
        <a:lnSpc>
          <a:spcPct val="90000"/>
        </a:lnSpc>
        <a:spcBef>
          <a:spcPct val="0"/>
        </a:spcBef>
        <a:buNone/>
        <a:defRPr sz="4400" kern="1200">
          <a:solidFill>
            <a:srgbClr val="0539A6"/>
          </a:solidFill>
          <a:latin typeface="Century Gothic" charset="0"/>
          <a:ea typeface="Century Gothic" charset="0"/>
          <a:cs typeface="Century Gothic"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539A6"/>
          </a:solidFill>
          <a:latin typeface="Century Gothic" charset="0"/>
          <a:ea typeface="Century Gothic" charset="0"/>
          <a:cs typeface="Century Gothic" charset="0"/>
        </a:defRPr>
      </a:lvl1pPr>
      <a:lvl2pPr marL="685800" indent="-228600" algn="l" defTabSz="914400" rtl="0" eaLnBrk="1" latinLnBrk="0" hangingPunct="1">
        <a:lnSpc>
          <a:spcPct val="90000"/>
        </a:lnSpc>
        <a:spcBef>
          <a:spcPts val="500"/>
        </a:spcBef>
        <a:buFont typeface="Arial"/>
        <a:buChar char="•"/>
        <a:defRPr sz="2400" kern="1200">
          <a:solidFill>
            <a:srgbClr val="0539A6"/>
          </a:solidFill>
          <a:latin typeface="Century Gothic" charset="0"/>
          <a:ea typeface="Century Gothic" charset="0"/>
          <a:cs typeface="Century Gothic" charset="0"/>
        </a:defRPr>
      </a:lvl2pPr>
      <a:lvl3pPr marL="1143000" indent="-228600" algn="l" defTabSz="914400" rtl="0" eaLnBrk="1" latinLnBrk="0" hangingPunct="1">
        <a:lnSpc>
          <a:spcPct val="90000"/>
        </a:lnSpc>
        <a:spcBef>
          <a:spcPts val="500"/>
        </a:spcBef>
        <a:buFont typeface="Arial"/>
        <a:buChar char="•"/>
        <a:defRPr sz="2000" kern="1200">
          <a:solidFill>
            <a:srgbClr val="0539A6"/>
          </a:solidFill>
          <a:latin typeface="Century Gothic" charset="0"/>
          <a:ea typeface="Century Gothic" charset="0"/>
          <a:cs typeface="Century Gothic" charset="0"/>
        </a:defRPr>
      </a:lvl3pPr>
      <a:lvl4pPr marL="1600200" indent="-228600" algn="l" defTabSz="914400" rtl="0" eaLnBrk="1" latinLnBrk="0" hangingPunct="1">
        <a:lnSpc>
          <a:spcPct val="90000"/>
        </a:lnSpc>
        <a:spcBef>
          <a:spcPts val="500"/>
        </a:spcBef>
        <a:buFont typeface="Arial"/>
        <a:buChar char="•"/>
        <a:defRPr sz="1800" kern="1200">
          <a:solidFill>
            <a:srgbClr val="0539A6"/>
          </a:solidFill>
          <a:latin typeface="Century Gothic" charset="0"/>
          <a:ea typeface="Century Gothic" charset="0"/>
          <a:cs typeface="Century Gothic" charset="0"/>
        </a:defRPr>
      </a:lvl4pPr>
      <a:lvl5pPr marL="2057400" indent="-228600" algn="l" defTabSz="914400" rtl="0" eaLnBrk="1" latinLnBrk="0" hangingPunct="1">
        <a:lnSpc>
          <a:spcPct val="90000"/>
        </a:lnSpc>
        <a:spcBef>
          <a:spcPts val="500"/>
        </a:spcBef>
        <a:buFont typeface="Arial"/>
        <a:buChar char="•"/>
        <a:defRPr sz="1800" kern="1200">
          <a:solidFill>
            <a:srgbClr val="0539A6"/>
          </a:solidFill>
          <a:latin typeface="Century Gothic" charset="0"/>
          <a:ea typeface="Century Gothic" charset="0"/>
          <a:cs typeface="Century Gothic"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539A6"/>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1"/>
          </a:xfrm>
          <a:prstGeom prst="rect">
            <a:avLst/>
          </a:prstGeom>
        </p:spPr>
      </p:pic>
      <p:sp>
        <p:nvSpPr>
          <p:cNvPr id="4" name="Rectangle 3"/>
          <p:cNvSpPr/>
          <p:nvPr/>
        </p:nvSpPr>
        <p:spPr>
          <a:xfrm>
            <a:off x="0" y="608760"/>
            <a:ext cx="7156934" cy="4919702"/>
          </a:xfrm>
          <a:prstGeom prst="rect">
            <a:avLst/>
          </a:prstGeom>
          <a:solidFill>
            <a:srgbClr val="0539A6">
              <a:alpha val="8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436100" y="4697465"/>
            <a:ext cx="2463800" cy="1981836"/>
          </a:xfrm>
          <a:prstGeom prst="rect">
            <a:avLst/>
          </a:prstGeom>
        </p:spPr>
      </p:pic>
      <p:sp>
        <p:nvSpPr>
          <p:cNvPr id="8" name="TextBox 7"/>
          <p:cNvSpPr txBox="1"/>
          <p:nvPr/>
        </p:nvSpPr>
        <p:spPr>
          <a:xfrm>
            <a:off x="-914400" y="5067300"/>
            <a:ext cx="184731" cy="369332"/>
          </a:xfrm>
          <a:prstGeom prst="rect">
            <a:avLst/>
          </a:prstGeom>
          <a:noFill/>
        </p:spPr>
        <p:txBody>
          <a:bodyPr wrap="none" rtlCol="0">
            <a:spAutoFit/>
          </a:bodyPr>
          <a:lstStyle/>
          <a:p>
            <a:endParaRPr lang="en-US" dirty="0">
              <a:latin typeface="Century Gothic" charset="0"/>
              <a:ea typeface="Century Gothic" charset="0"/>
              <a:cs typeface="Century Gothic" charset="0"/>
            </a:endParaRPr>
          </a:p>
        </p:txBody>
      </p:sp>
      <p:sp>
        <p:nvSpPr>
          <p:cNvPr id="10" name="TextBox 9"/>
          <p:cNvSpPr txBox="1"/>
          <p:nvPr/>
        </p:nvSpPr>
        <p:spPr>
          <a:xfrm>
            <a:off x="0" y="2714000"/>
            <a:ext cx="7156934" cy="1200329"/>
          </a:xfrm>
          <a:prstGeom prst="rect">
            <a:avLst/>
          </a:prstGeom>
          <a:noFill/>
        </p:spPr>
        <p:txBody>
          <a:bodyPr wrap="square" rtlCol="0">
            <a:spAutoFit/>
          </a:bodyPr>
          <a:lstStyle/>
          <a:p>
            <a:pPr algn="just"/>
            <a:r>
              <a:rPr lang="en-US" sz="2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Detection of Parkinson’s Disease from handwriting kinematics feature extraction using ML classification algorithms</a:t>
            </a:r>
          </a:p>
        </p:txBody>
      </p:sp>
      <p:sp>
        <p:nvSpPr>
          <p:cNvPr id="11" name="TextBox 10"/>
          <p:cNvSpPr txBox="1"/>
          <p:nvPr/>
        </p:nvSpPr>
        <p:spPr>
          <a:xfrm>
            <a:off x="723900" y="4697465"/>
            <a:ext cx="3080657" cy="830997"/>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ea typeface="Century Gothic" charset="0"/>
                <a:cs typeface="Times New Roman" panose="02020603050405020304" pitchFamily="18" charset="0"/>
              </a:rPr>
              <a:t>Name of presenter</a:t>
            </a:r>
          </a:p>
          <a:p>
            <a:r>
              <a:rPr lang="en-US" sz="2400" b="1" dirty="0">
                <a:solidFill>
                  <a:schemeClr val="bg1"/>
                </a:solidFill>
                <a:latin typeface="Times New Roman" panose="02020603050405020304" pitchFamily="18" charset="0"/>
                <a:ea typeface="Century Gothic" charset="0"/>
                <a:cs typeface="Times New Roman" panose="02020603050405020304" pitchFamily="18" charset="0"/>
              </a:rPr>
              <a:t>Hari Priya Vuppu</a:t>
            </a:r>
          </a:p>
        </p:txBody>
      </p:sp>
      <p:sp>
        <p:nvSpPr>
          <p:cNvPr id="12" name="TextBox 11"/>
          <p:cNvSpPr txBox="1"/>
          <p:nvPr/>
        </p:nvSpPr>
        <p:spPr>
          <a:xfrm>
            <a:off x="634152" y="1606404"/>
            <a:ext cx="5364802" cy="461665"/>
          </a:xfrm>
          <a:prstGeom prst="rect">
            <a:avLst/>
          </a:prstGeom>
          <a:noFill/>
        </p:spPr>
        <p:txBody>
          <a:bodyPr wrap="none" rtlCol="0">
            <a:spAutoFit/>
          </a:bodyPr>
          <a:lstStyle/>
          <a:p>
            <a:r>
              <a:rPr lang="en-US" sz="2400" b="1" dirty="0">
                <a:solidFill>
                  <a:schemeClr val="bg1"/>
                </a:solidFill>
                <a:latin typeface="Times New Roman" panose="02020603050405020304" pitchFamily="18" charset="0"/>
                <a:ea typeface="Century Gothic" charset="0"/>
                <a:cs typeface="Times New Roman" panose="02020603050405020304" pitchFamily="18" charset="0"/>
              </a:rPr>
              <a:t>12/01/2022 – Graduate Project Defense </a:t>
            </a:r>
          </a:p>
        </p:txBody>
      </p:sp>
      <p:cxnSp>
        <p:nvCxnSpPr>
          <p:cNvPr id="13" name="Straight Connector 12"/>
          <p:cNvCxnSpPr/>
          <p:nvPr/>
        </p:nvCxnSpPr>
        <p:spPr>
          <a:xfrm>
            <a:off x="723900" y="2147507"/>
            <a:ext cx="2781300" cy="0"/>
          </a:xfrm>
          <a:prstGeom prst="line">
            <a:avLst/>
          </a:prstGeom>
          <a:ln w="28575">
            <a:solidFill>
              <a:srgbClr val="D81E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014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C5AA18-5C3B-1D15-1306-E5F68219FF28}"/>
              </a:ext>
            </a:extLst>
          </p:cNvPr>
          <p:cNvSpPr>
            <a:spLocks noGrp="1"/>
          </p:cNvSpPr>
          <p:nvPr>
            <p:ph idx="1"/>
          </p:nvPr>
        </p:nvSpPr>
        <p:spPr/>
        <p:txBody>
          <a:bodyPr/>
          <a:lstStyle/>
          <a:p>
            <a:pPr>
              <a:lnSpc>
                <a:spcPct val="150000"/>
              </a:lnSpc>
            </a:pPr>
            <a:r>
              <a:rPr lang="en-US" sz="2400" dirty="0">
                <a:solidFill>
                  <a:srgbClr val="1D272D"/>
                </a:solidFill>
                <a:effectLst/>
                <a:latin typeface="Times New Roman" panose="02020603050405020304" pitchFamily="18" charset="0"/>
                <a:ea typeface="Calibri" panose="020F0502020204030204" pitchFamily="34" charset="0"/>
                <a:cs typeface="Times New Roman" panose="02020603050405020304" pitchFamily="18" charset="0"/>
              </a:rPr>
              <a:t>This can also be further developed by scanning text beside the spiral test. This algorithm can be integrated into mobile devices which might help in immediate diagnosis when required. Furthermore, sensors can be placed on the body of the potential patient or in the surrounding environment of the person as a daily usable device to first and foremost diagnose the disease and thereafter regularly monitor the progress of it which would help the doctors take early action.</a:t>
            </a:r>
            <a:endParaRPr lang="en-US" sz="2400" dirty="0">
              <a:solidFill>
                <a:srgbClr val="1D272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a:extLst>
              <a:ext uri="{FF2B5EF4-FFF2-40B4-BE49-F238E27FC236}">
                <a16:creationId xmlns:a16="http://schemas.microsoft.com/office/drawing/2014/main" id="{54AADCD4-E7D8-0A32-1404-FEFDD0090AB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Future Developments</a:t>
            </a:r>
          </a:p>
        </p:txBody>
      </p:sp>
    </p:spTree>
    <p:extLst>
      <p:ext uri="{BB962C8B-B14F-4D97-AF65-F5344CB8AC3E}">
        <p14:creationId xmlns:p14="http://schemas.microsoft.com/office/powerpoint/2010/main" val="4265313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A3A384-1AC7-05D8-CEEA-59EDCF68F625}"/>
              </a:ext>
            </a:extLst>
          </p:cNvPr>
          <p:cNvSpPr>
            <a:spLocks noGrp="1"/>
          </p:cNvSpPr>
          <p:nvPr>
            <p:ph type="title"/>
          </p:nvPr>
        </p:nvSpPr>
        <p:spPr>
          <a:xfrm>
            <a:off x="-680357" y="2961743"/>
            <a:ext cx="10515600" cy="1414314"/>
          </a:xfrm>
        </p:spPr>
        <p:txBody>
          <a:bodyPr>
            <a:normAutofit/>
          </a:bodyPr>
          <a:lstStyle/>
          <a:p>
            <a:r>
              <a:rPr lang="en-US" sz="4000" dirty="0"/>
              <a:t>                                   </a:t>
            </a:r>
            <a:r>
              <a:rPr lang="en-US" sz="6000" dirty="0">
                <a:latin typeface="Times New Roman" panose="02020603050405020304" pitchFamily="18" charset="0"/>
                <a:cs typeface="Times New Roman" panose="02020603050405020304" pitchFamily="18" charset="0"/>
              </a:rPr>
              <a:t>Thank you</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252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293887"/>
            <a:ext cx="10515600" cy="4783310"/>
          </a:xfrm>
        </p:spPr>
        <p:txBody>
          <a:bodyPr/>
          <a:lstStyle/>
          <a:p>
            <a:r>
              <a:rPr lang="en" sz="2400" b="1" dirty="0">
                <a:solidFill>
                  <a:srgbClr val="1D272D"/>
                </a:solidFill>
                <a:latin typeface="Times New Roman" panose="02020603050405020304" pitchFamily="18" charset="0"/>
                <a:cs typeface="Times New Roman" panose="02020603050405020304" pitchFamily="18" charset="0"/>
              </a:rPr>
              <a:t>What is Parkinson</a:t>
            </a:r>
            <a:br>
              <a:rPr lang="en" sz="2400" b="1" dirty="0">
                <a:solidFill>
                  <a:srgbClr val="1D272D"/>
                </a:solidFill>
                <a:latin typeface="Times New Roman" panose="02020603050405020304" pitchFamily="18" charset="0"/>
                <a:cs typeface="Times New Roman" panose="02020603050405020304" pitchFamily="18" charset="0"/>
              </a:rPr>
            </a:br>
            <a:r>
              <a:rPr lang="en" sz="2400" dirty="0">
                <a:solidFill>
                  <a:srgbClr val="1D272D"/>
                </a:solidFill>
                <a:latin typeface="Times New Roman" panose="02020603050405020304" pitchFamily="18" charset="0"/>
                <a:cs typeface="Times New Roman" panose="02020603050405020304" pitchFamily="18" charset="0"/>
              </a:rPr>
              <a:t>Parkinson’s disease is a complex neurodegenerative disease that affects a large portion of the worldwide population. With current prevalence rates, ranging from 10 to 800 people per 100,000, PD is one of the most common neurodegenerative disorders.</a:t>
            </a:r>
          </a:p>
          <a:p>
            <a:r>
              <a:rPr lang="en-US" sz="2400" b="1" dirty="0">
                <a:solidFill>
                  <a:srgbClr val="1D272D"/>
                </a:solidFill>
                <a:latin typeface="Times New Roman" panose="02020603050405020304" pitchFamily="18" charset="0"/>
                <a:cs typeface="Times New Roman" panose="02020603050405020304" pitchFamily="18" charset="0"/>
              </a:rPr>
              <a:t>What is the Problem?</a:t>
            </a:r>
            <a:br>
              <a:rPr lang="en-US" sz="2400" b="1" dirty="0">
                <a:solidFill>
                  <a:srgbClr val="1D272D"/>
                </a:solidFill>
                <a:latin typeface="Times New Roman" panose="02020603050405020304" pitchFamily="18" charset="0"/>
                <a:cs typeface="Times New Roman" panose="02020603050405020304" pitchFamily="18" charset="0"/>
              </a:rPr>
            </a:br>
            <a:r>
              <a:rPr lang="en-US" sz="2400" dirty="0">
                <a:solidFill>
                  <a:srgbClr val="1D272D"/>
                </a:solidFill>
                <a:latin typeface="Times New Roman" panose="02020603050405020304" pitchFamily="18" charset="0"/>
                <a:cs typeface="Times New Roman" panose="02020603050405020304" pitchFamily="18" charset="0"/>
              </a:rPr>
              <a:t>There is currently no objective method for diagnosing PD. It can take months to get a reliable PD diagnosis, and symptoms need to be carefully monitored. Even then the probability of an inaccurate diagnosis is approximately 25%.</a:t>
            </a:r>
          </a:p>
          <a:p>
            <a:r>
              <a:rPr lang="en-US" sz="2400" b="1" dirty="0">
                <a:solidFill>
                  <a:srgbClr val="1D272D"/>
                </a:solidFill>
                <a:latin typeface="Times New Roman" panose="02020603050405020304" pitchFamily="18" charset="0"/>
                <a:cs typeface="Times New Roman" panose="02020603050405020304" pitchFamily="18" charset="0"/>
              </a:rPr>
              <a:t>What do we do?</a:t>
            </a:r>
            <a:br>
              <a:rPr lang="en-US" sz="2400" b="1" dirty="0">
                <a:solidFill>
                  <a:srgbClr val="1D272D"/>
                </a:solidFill>
                <a:latin typeface="Times New Roman" panose="02020603050405020304" pitchFamily="18" charset="0"/>
                <a:cs typeface="Times New Roman" panose="02020603050405020304" pitchFamily="18" charset="0"/>
              </a:rPr>
            </a:br>
            <a:r>
              <a:rPr lang="en-US" sz="2400" dirty="0">
                <a:solidFill>
                  <a:srgbClr val="1D272D"/>
                </a:solidFill>
                <a:latin typeface="Times New Roman" panose="02020603050405020304" pitchFamily="18" charset="0"/>
                <a:cs typeface="Times New Roman" panose="02020603050405020304" pitchFamily="18" charset="0"/>
              </a:rPr>
              <a:t>We used the Parkinson’s disease handwriting (PaHaW) database. The results confirmed that handwriting is relevant in diagnosing and monitoring PD.</a:t>
            </a:r>
            <a:endParaRPr lang="en-US" sz="3200" dirty="0">
              <a:solidFill>
                <a:srgbClr val="1D272D"/>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a:t>
            </a:r>
          </a:p>
        </p:txBody>
      </p:sp>
    </p:spTree>
    <p:extLst>
      <p:ext uri="{BB962C8B-B14F-4D97-AF65-F5344CB8AC3E}">
        <p14:creationId xmlns:p14="http://schemas.microsoft.com/office/powerpoint/2010/main" val="1924288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US" sz="1800" dirty="0">
                <a:solidFill>
                  <a:srgbClr val="1D272D"/>
                </a:solidFill>
                <a:effectLst/>
                <a:latin typeface="Times New Roman" panose="02020603050405020304" pitchFamily="18" charset="0"/>
                <a:ea typeface="Calibri" panose="020F0502020204030204" pitchFamily="34" charset="0"/>
              </a:rPr>
              <a:t>For this project, the ‘Parkinson’s Disease Spiral Drawings Using Digitized Graphics Tablet Data Set’ database from UCI Machine Learning Repository was made use of. This consists of 77 patient records where 62 people have PD and 15 are healthy individuals. The </a:t>
            </a:r>
            <a:r>
              <a:rPr lang="en" sz="1800" dirty="0">
                <a:solidFill>
                  <a:srgbClr val="1D272D"/>
                </a:solidFill>
                <a:latin typeface="Times New Roman" panose="02020603050405020304" pitchFamily="18" charset="0"/>
                <a:cs typeface="Times New Roman" panose="02020603050405020304" pitchFamily="18" charset="0"/>
              </a:rPr>
              <a:t>drawings of spirals are included in the dataset as images.</a:t>
            </a:r>
            <a:endParaRPr lang="en-US" sz="2000" dirty="0">
              <a:solidFill>
                <a:srgbClr val="1D272D"/>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Dataset Description</a:t>
            </a:r>
          </a:p>
        </p:txBody>
      </p:sp>
    </p:spTree>
    <p:extLst>
      <p:ext uri="{BB962C8B-B14F-4D97-AF65-F5344CB8AC3E}">
        <p14:creationId xmlns:p14="http://schemas.microsoft.com/office/powerpoint/2010/main" val="595033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03EDB1-947E-3C48-4084-7A22C379D373}"/>
              </a:ext>
            </a:extLst>
          </p:cNvPr>
          <p:cNvSpPr>
            <a:spLocks noGrp="1"/>
          </p:cNvSpPr>
          <p:nvPr>
            <p:ph idx="1"/>
          </p:nvPr>
        </p:nvSpPr>
        <p:spPr>
          <a:xfrm>
            <a:off x="505862" y="1120400"/>
            <a:ext cx="10515600" cy="5372100"/>
          </a:xfrm>
        </p:spPr>
        <p:txBody>
          <a:bodyPr/>
          <a:lstStyle/>
          <a:p>
            <a:pPr>
              <a:lnSpc>
                <a:spcPct val="100000"/>
              </a:lnSpc>
            </a:pPr>
            <a:r>
              <a:rPr lang="en-US" sz="2400" dirty="0">
                <a:solidFill>
                  <a:srgbClr val="1D272D"/>
                </a:solidFill>
                <a:latin typeface="Times New Roman" panose="02020603050405020304" pitchFamily="18" charset="0"/>
                <a:cs typeface="Times New Roman" panose="02020603050405020304" pitchFamily="18" charset="0"/>
              </a:rPr>
              <a:t>Feature Extraction was performed, and the following features have been considered for further analysis :</a:t>
            </a:r>
            <a:br>
              <a:rPr lang="en-US" sz="2400" dirty="0">
                <a:solidFill>
                  <a:srgbClr val="1D272D"/>
                </a:solidFill>
                <a:latin typeface="Times New Roman" panose="02020603050405020304" pitchFamily="18" charset="0"/>
                <a:cs typeface="Times New Roman" panose="02020603050405020304" pitchFamily="18" charset="0"/>
              </a:rPr>
            </a:br>
            <a:r>
              <a:rPr lang="en-US" sz="2400" dirty="0">
                <a:solidFill>
                  <a:srgbClr val="1D272D"/>
                </a:solidFill>
                <a:latin typeface="Times New Roman" panose="02020603050405020304" pitchFamily="18" charset="0"/>
                <a:cs typeface="Times New Roman" panose="02020603050405020304" pitchFamily="18" charset="0"/>
              </a:rPr>
              <a:t>1. No. of strokes</a:t>
            </a:r>
            <a:br>
              <a:rPr lang="en-US" sz="2400" dirty="0">
                <a:solidFill>
                  <a:srgbClr val="1D272D"/>
                </a:solidFill>
                <a:latin typeface="Times New Roman" panose="02020603050405020304" pitchFamily="18" charset="0"/>
                <a:cs typeface="Times New Roman" panose="02020603050405020304" pitchFamily="18" charset="0"/>
              </a:rPr>
            </a:br>
            <a:r>
              <a:rPr lang="en-US" sz="2400" dirty="0">
                <a:solidFill>
                  <a:srgbClr val="1D272D"/>
                </a:solidFill>
                <a:latin typeface="Times New Roman" panose="02020603050405020304" pitchFamily="18" charset="0"/>
                <a:cs typeface="Times New Roman" panose="02020603050405020304" pitchFamily="18" charset="0"/>
              </a:rPr>
              <a:t>2. Stroke speed</a:t>
            </a:r>
            <a:br>
              <a:rPr lang="en-US" sz="2400" dirty="0">
                <a:solidFill>
                  <a:srgbClr val="1D272D"/>
                </a:solidFill>
                <a:latin typeface="Times New Roman" panose="02020603050405020304" pitchFamily="18" charset="0"/>
                <a:cs typeface="Times New Roman" panose="02020603050405020304" pitchFamily="18" charset="0"/>
              </a:rPr>
            </a:br>
            <a:r>
              <a:rPr lang="en-US" sz="2400" dirty="0">
                <a:solidFill>
                  <a:srgbClr val="1D272D"/>
                </a:solidFill>
                <a:latin typeface="Times New Roman" panose="02020603050405020304" pitchFamily="18" charset="0"/>
                <a:cs typeface="Times New Roman" panose="02020603050405020304" pitchFamily="18" charset="0"/>
              </a:rPr>
              <a:t>3. Velocity</a:t>
            </a:r>
            <a:br>
              <a:rPr lang="en-US" sz="2400" dirty="0">
                <a:solidFill>
                  <a:srgbClr val="1D272D"/>
                </a:solidFill>
                <a:latin typeface="Times New Roman" panose="02020603050405020304" pitchFamily="18" charset="0"/>
                <a:cs typeface="Times New Roman" panose="02020603050405020304" pitchFamily="18" charset="0"/>
              </a:rPr>
            </a:br>
            <a:r>
              <a:rPr lang="en-US" sz="2400" dirty="0">
                <a:solidFill>
                  <a:srgbClr val="1D272D"/>
                </a:solidFill>
                <a:latin typeface="Times New Roman" panose="02020603050405020304" pitchFamily="18" charset="0"/>
                <a:cs typeface="Times New Roman" panose="02020603050405020304" pitchFamily="18" charset="0"/>
              </a:rPr>
              <a:t>4. Acceleration</a:t>
            </a:r>
            <a:br>
              <a:rPr lang="en-US" sz="2400" dirty="0">
                <a:solidFill>
                  <a:srgbClr val="1D272D"/>
                </a:solidFill>
                <a:latin typeface="Times New Roman" panose="02020603050405020304" pitchFamily="18" charset="0"/>
                <a:cs typeface="Times New Roman" panose="02020603050405020304" pitchFamily="18" charset="0"/>
              </a:rPr>
            </a:br>
            <a:r>
              <a:rPr lang="en-US" sz="2400" dirty="0">
                <a:solidFill>
                  <a:srgbClr val="1D272D"/>
                </a:solidFill>
                <a:latin typeface="Times New Roman" panose="02020603050405020304" pitchFamily="18" charset="0"/>
                <a:cs typeface="Times New Roman" panose="02020603050405020304" pitchFamily="18" charset="0"/>
              </a:rPr>
              <a:t>5. Jerk</a:t>
            </a:r>
            <a:br>
              <a:rPr lang="en-US" sz="2400" dirty="0">
                <a:solidFill>
                  <a:srgbClr val="1D272D"/>
                </a:solidFill>
                <a:latin typeface="Times New Roman" panose="02020603050405020304" pitchFamily="18" charset="0"/>
                <a:cs typeface="Times New Roman" panose="02020603050405020304" pitchFamily="18" charset="0"/>
              </a:rPr>
            </a:br>
            <a:r>
              <a:rPr lang="en-US" sz="2400" dirty="0">
                <a:solidFill>
                  <a:srgbClr val="1D272D"/>
                </a:solidFill>
                <a:latin typeface="Times New Roman" panose="02020603050405020304" pitchFamily="18" charset="0"/>
                <a:cs typeface="Times New Roman" panose="02020603050405020304" pitchFamily="18" charset="0"/>
              </a:rPr>
              <a:t>6. Horizontal velocity/acceleration/jerk</a:t>
            </a:r>
            <a:br>
              <a:rPr lang="en-US" sz="2400" dirty="0">
                <a:solidFill>
                  <a:srgbClr val="1D272D"/>
                </a:solidFill>
                <a:latin typeface="Times New Roman" panose="02020603050405020304" pitchFamily="18" charset="0"/>
                <a:cs typeface="Times New Roman" panose="02020603050405020304" pitchFamily="18" charset="0"/>
              </a:rPr>
            </a:br>
            <a:r>
              <a:rPr lang="en-US" sz="2400" dirty="0">
                <a:solidFill>
                  <a:srgbClr val="1D272D"/>
                </a:solidFill>
                <a:latin typeface="Times New Roman" panose="02020603050405020304" pitchFamily="18" charset="0"/>
                <a:cs typeface="Times New Roman" panose="02020603050405020304" pitchFamily="18" charset="0"/>
              </a:rPr>
              <a:t>7. Vertical velocity/acceleration/jerk</a:t>
            </a:r>
            <a:br>
              <a:rPr lang="en-US" sz="2400" dirty="0">
                <a:solidFill>
                  <a:srgbClr val="1D272D"/>
                </a:solidFill>
                <a:latin typeface="Times New Roman" panose="02020603050405020304" pitchFamily="18" charset="0"/>
                <a:cs typeface="Times New Roman" panose="02020603050405020304" pitchFamily="18" charset="0"/>
              </a:rPr>
            </a:br>
            <a:r>
              <a:rPr lang="en-US" sz="2400" dirty="0">
                <a:solidFill>
                  <a:srgbClr val="1D272D"/>
                </a:solidFill>
                <a:latin typeface="Times New Roman" panose="02020603050405020304" pitchFamily="18" charset="0"/>
                <a:cs typeface="Times New Roman" panose="02020603050405020304" pitchFamily="18" charset="0"/>
              </a:rPr>
              <a:t>8. Number of changes in velocity direction</a:t>
            </a:r>
            <a:br>
              <a:rPr lang="en-US" sz="2400" dirty="0">
                <a:solidFill>
                  <a:srgbClr val="1D272D"/>
                </a:solidFill>
                <a:latin typeface="Times New Roman" panose="02020603050405020304" pitchFamily="18" charset="0"/>
                <a:cs typeface="Times New Roman" panose="02020603050405020304" pitchFamily="18" charset="0"/>
              </a:rPr>
            </a:br>
            <a:r>
              <a:rPr lang="en-US" sz="2400" dirty="0">
                <a:solidFill>
                  <a:srgbClr val="1D272D"/>
                </a:solidFill>
                <a:latin typeface="Times New Roman" panose="02020603050405020304" pitchFamily="18" charset="0"/>
                <a:cs typeface="Times New Roman" panose="02020603050405020304" pitchFamily="18" charset="0"/>
              </a:rPr>
              <a:t>9. Number of changes in acceleration direction</a:t>
            </a:r>
            <a:br>
              <a:rPr lang="en-US" sz="2400" dirty="0">
                <a:solidFill>
                  <a:srgbClr val="1D272D"/>
                </a:solidFill>
                <a:latin typeface="Times New Roman" panose="02020603050405020304" pitchFamily="18" charset="0"/>
                <a:cs typeface="Times New Roman" panose="02020603050405020304" pitchFamily="18" charset="0"/>
              </a:rPr>
            </a:br>
            <a:r>
              <a:rPr lang="en-US" sz="2400" dirty="0">
                <a:solidFill>
                  <a:srgbClr val="1D272D"/>
                </a:solidFill>
                <a:latin typeface="Times New Roman" panose="02020603050405020304" pitchFamily="18" charset="0"/>
                <a:cs typeface="Times New Roman" panose="02020603050405020304" pitchFamily="18" charset="0"/>
              </a:rPr>
              <a:t>10. in-airtime</a:t>
            </a:r>
            <a:br>
              <a:rPr lang="en-US" sz="2400" dirty="0">
                <a:solidFill>
                  <a:srgbClr val="1D272D"/>
                </a:solidFill>
                <a:latin typeface="Times New Roman" panose="02020603050405020304" pitchFamily="18" charset="0"/>
                <a:cs typeface="Times New Roman" panose="02020603050405020304" pitchFamily="18" charset="0"/>
              </a:rPr>
            </a:br>
            <a:r>
              <a:rPr lang="en-US" sz="2400" dirty="0">
                <a:solidFill>
                  <a:srgbClr val="1D272D"/>
                </a:solidFill>
                <a:latin typeface="Times New Roman" panose="02020603050405020304" pitchFamily="18" charset="0"/>
                <a:cs typeface="Times New Roman" panose="02020603050405020304" pitchFamily="18" charset="0"/>
              </a:rPr>
              <a:t>11. on-surface time</a:t>
            </a:r>
          </a:p>
          <a:p>
            <a:endParaRPr lang="en-US" dirty="0"/>
          </a:p>
        </p:txBody>
      </p:sp>
      <p:sp>
        <p:nvSpPr>
          <p:cNvPr id="3" name="Title 2">
            <a:extLst>
              <a:ext uri="{FF2B5EF4-FFF2-40B4-BE49-F238E27FC236}">
                <a16:creationId xmlns:a16="http://schemas.microsoft.com/office/drawing/2014/main" id="{0CF7EFF2-5EBF-CA79-F51F-97A840B532C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Features Extraction </a:t>
            </a:r>
          </a:p>
        </p:txBody>
      </p:sp>
    </p:spTree>
    <p:extLst>
      <p:ext uri="{BB962C8B-B14F-4D97-AF65-F5344CB8AC3E}">
        <p14:creationId xmlns:p14="http://schemas.microsoft.com/office/powerpoint/2010/main" val="3874293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73157B-0221-2141-D873-94ACA66F5EC0}"/>
              </a:ext>
            </a:extLst>
          </p:cNvPr>
          <p:cNvSpPr>
            <a:spLocks noGrp="1"/>
          </p:cNvSpPr>
          <p:nvPr>
            <p:ph type="title"/>
          </p:nvPr>
        </p:nvSpPr>
        <p:spPr/>
        <p:txBody>
          <a:bodyPr>
            <a:normAutofit/>
          </a:bodyPr>
          <a:lstStyle/>
          <a:p>
            <a:r>
              <a:rPr lang="en" sz="3200" dirty="0">
                <a:latin typeface="Times New Roman" panose="02020603050405020304" pitchFamily="18" charset="0"/>
                <a:cs typeface="Times New Roman" panose="02020603050405020304" pitchFamily="18" charset="0"/>
              </a:rPr>
              <a:t>Sample Attribute Difference between affected and normal</a:t>
            </a:r>
            <a:endParaRPr lang="en-US" dirty="0">
              <a:latin typeface="Times New Roman" panose="02020603050405020304" pitchFamily="18" charset="0"/>
              <a:cs typeface="Times New Roman" panose="02020603050405020304" pitchFamily="18" charset="0"/>
            </a:endParaRPr>
          </a:p>
        </p:txBody>
      </p:sp>
      <p:pic>
        <p:nvPicPr>
          <p:cNvPr id="4" name="Content Placeholder 3" descr="Chart, line chart&#10;&#10;Description automatically generated">
            <a:extLst>
              <a:ext uri="{FF2B5EF4-FFF2-40B4-BE49-F238E27FC236}">
                <a16:creationId xmlns:a16="http://schemas.microsoft.com/office/drawing/2014/main" id="{0D57894F-4F46-90A2-2DD4-793EC40B90D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5861" y="1923452"/>
            <a:ext cx="5433505" cy="3950216"/>
          </a:xfrm>
          <a:prstGeom prst="rect">
            <a:avLst/>
          </a:prstGeom>
          <a:noFill/>
          <a:ln>
            <a:noFill/>
          </a:ln>
        </p:spPr>
      </p:pic>
      <p:pic>
        <p:nvPicPr>
          <p:cNvPr id="5" name="Picture 4" descr="Chart, line chart&#10;&#10;Description automatically generated">
            <a:extLst>
              <a:ext uri="{FF2B5EF4-FFF2-40B4-BE49-F238E27FC236}">
                <a16:creationId xmlns:a16="http://schemas.microsoft.com/office/drawing/2014/main" id="{BE645C50-D59C-9A86-B70C-85AC65E01F7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52634" y="1923452"/>
            <a:ext cx="5226352" cy="3950216"/>
          </a:xfrm>
          <a:prstGeom prst="rect">
            <a:avLst/>
          </a:prstGeom>
          <a:noFill/>
          <a:ln>
            <a:noFill/>
          </a:ln>
        </p:spPr>
      </p:pic>
    </p:spTree>
    <p:extLst>
      <p:ext uri="{BB962C8B-B14F-4D97-AF65-F5344CB8AC3E}">
        <p14:creationId xmlns:p14="http://schemas.microsoft.com/office/powerpoint/2010/main" val="3942585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86061B-2B86-99A3-F14A-E5FC2F7DF7B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Classifiers used and results </a:t>
            </a:r>
            <a:endParaRPr lang="en-US" dirty="0"/>
          </a:p>
        </p:txBody>
      </p:sp>
      <p:pic>
        <p:nvPicPr>
          <p:cNvPr id="4" name="Content Placeholder 3">
            <a:extLst>
              <a:ext uri="{FF2B5EF4-FFF2-40B4-BE49-F238E27FC236}">
                <a16:creationId xmlns:a16="http://schemas.microsoft.com/office/drawing/2014/main" id="{01655664-CCBC-6454-6810-9B30A5A4876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52819" y="1143818"/>
            <a:ext cx="6270495" cy="2838419"/>
          </a:xfrm>
          <a:prstGeom prst="rect">
            <a:avLst/>
          </a:prstGeom>
          <a:noFill/>
          <a:ln>
            <a:noFill/>
          </a:ln>
        </p:spPr>
      </p:pic>
      <p:pic>
        <p:nvPicPr>
          <p:cNvPr id="5" name="Picture 4" descr="Text&#10;&#10;Description automatically generated">
            <a:extLst>
              <a:ext uri="{FF2B5EF4-FFF2-40B4-BE49-F238E27FC236}">
                <a16:creationId xmlns:a16="http://schemas.microsoft.com/office/drawing/2014/main" id="{51D24392-FFD4-A6FE-5438-BC913F79E08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2818" y="4139689"/>
            <a:ext cx="6270495" cy="2555026"/>
          </a:xfrm>
          <a:prstGeom prst="rect">
            <a:avLst/>
          </a:prstGeom>
          <a:noFill/>
          <a:ln>
            <a:noFill/>
          </a:ln>
        </p:spPr>
      </p:pic>
    </p:spTree>
    <p:extLst>
      <p:ext uri="{BB962C8B-B14F-4D97-AF65-F5344CB8AC3E}">
        <p14:creationId xmlns:p14="http://schemas.microsoft.com/office/powerpoint/2010/main" val="2868494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2DF32C-5025-F898-EC2B-C67456DBF68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Classifiers used and results </a:t>
            </a:r>
          </a:p>
        </p:txBody>
      </p:sp>
      <p:pic>
        <p:nvPicPr>
          <p:cNvPr id="7" name="Content Placeholder 6" descr="Text&#10;&#10;Description automatically generated">
            <a:extLst>
              <a:ext uri="{FF2B5EF4-FFF2-40B4-BE49-F238E27FC236}">
                <a16:creationId xmlns:a16="http://schemas.microsoft.com/office/drawing/2014/main" id="{4043BEDF-4FF9-AC35-A8BA-555485B8D20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69149" y="1313905"/>
            <a:ext cx="6172524" cy="2572295"/>
          </a:xfrm>
          <a:prstGeom prst="rect">
            <a:avLst/>
          </a:prstGeom>
          <a:noFill/>
          <a:ln>
            <a:noFill/>
          </a:ln>
        </p:spPr>
      </p:pic>
      <p:pic>
        <p:nvPicPr>
          <p:cNvPr id="8" name="Picture 7">
            <a:extLst>
              <a:ext uri="{FF2B5EF4-FFF2-40B4-BE49-F238E27FC236}">
                <a16:creationId xmlns:a16="http://schemas.microsoft.com/office/drawing/2014/main" id="{8523234D-88DB-EE10-14BC-18F608C7488C}"/>
              </a:ext>
            </a:extLst>
          </p:cNvPr>
          <p:cNvPicPr>
            <a:picLocks noChangeAspect="1"/>
          </p:cNvPicPr>
          <p:nvPr/>
        </p:nvPicPr>
        <p:blipFill>
          <a:blip r:embed="rId3"/>
          <a:stretch>
            <a:fillRect/>
          </a:stretch>
        </p:blipFill>
        <p:spPr>
          <a:xfrm>
            <a:off x="669149" y="4088870"/>
            <a:ext cx="6172526" cy="2572295"/>
          </a:xfrm>
          <a:prstGeom prst="rect">
            <a:avLst/>
          </a:prstGeom>
        </p:spPr>
      </p:pic>
    </p:spTree>
    <p:extLst>
      <p:ext uri="{BB962C8B-B14F-4D97-AF65-F5344CB8AC3E}">
        <p14:creationId xmlns:p14="http://schemas.microsoft.com/office/powerpoint/2010/main" val="1898512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3C5ABE-E95F-DFCD-991E-D500A2830B9E}"/>
              </a:ext>
            </a:extLst>
          </p:cNvPr>
          <p:cNvSpPr>
            <a:spLocks noGrp="1"/>
          </p:cNvSpPr>
          <p:nvPr>
            <p:ph idx="1"/>
          </p:nvPr>
        </p:nvSpPr>
        <p:spPr/>
        <p:txBody>
          <a:bodyPr/>
          <a:lstStyle/>
          <a:p>
            <a:pPr>
              <a:lnSpc>
                <a:spcPct val="150000"/>
              </a:lnSpc>
            </a:pPr>
            <a:r>
              <a:rPr lang="en-US" dirty="0">
                <a:solidFill>
                  <a:srgbClr val="1D272D"/>
                </a:solidFill>
                <a:latin typeface="Times New Roman" panose="02020603050405020304" pitchFamily="18" charset="0"/>
                <a:ea typeface="Calibri" panose="020F0502020204030204" pitchFamily="34" charset="0"/>
              </a:rPr>
              <a:t>Si</a:t>
            </a:r>
            <a:r>
              <a:rPr lang="en-US" dirty="0">
                <a:solidFill>
                  <a:srgbClr val="1D272D"/>
                </a:solidFill>
                <a:effectLst/>
                <a:latin typeface="Times New Roman" panose="02020603050405020304" pitchFamily="18" charset="0"/>
                <a:ea typeface="Calibri" panose="020F0502020204030204" pitchFamily="34" charset="0"/>
              </a:rPr>
              <a:t>nce Random Forest Classifier had higher sensitivity than the decision tree and does not overfit as it does for the decision tree, we choose Random Forest Classifier as our classification model.</a:t>
            </a:r>
          </a:p>
          <a:p>
            <a:pPr marL="0" indent="0" algn="just">
              <a:lnSpc>
                <a:spcPct val="150000"/>
              </a:lnSpc>
              <a:buNone/>
            </a:pPr>
            <a:r>
              <a:rPr lang="en-US" sz="2000" dirty="0">
                <a:latin typeface="Times New Roman" panose="02020603050405020304" pitchFamily="18" charset="0"/>
                <a:ea typeface="Calibri" panose="020F0502020204030204" pitchFamily="34" charset="0"/>
              </a:rPr>
              <a:t>  </a:t>
            </a:r>
            <a:r>
              <a:rPr lang="en-US" sz="2000" b="0" i="0" dirty="0">
                <a:solidFill>
                  <a:srgbClr val="1D272D"/>
                </a:solidFill>
                <a:effectLst/>
                <a:latin typeface="Times New Roman" panose="02020603050405020304" pitchFamily="18" charset="0"/>
                <a:cs typeface="Times New Roman" panose="02020603050405020304" pitchFamily="18" charset="0"/>
              </a:rPr>
              <a:t>accuracy: 100.0 % </a:t>
            </a:r>
          </a:p>
          <a:p>
            <a:pPr marL="0" indent="0" algn="just">
              <a:lnSpc>
                <a:spcPct val="150000"/>
              </a:lnSpc>
              <a:buNone/>
            </a:pPr>
            <a:r>
              <a:rPr lang="en-US" sz="2000" b="0" i="0" dirty="0">
                <a:solidFill>
                  <a:srgbClr val="1D272D"/>
                </a:solidFill>
                <a:effectLst/>
                <a:latin typeface="Times New Roman" panose="02020603050405020304" pitchFamily="18" charset="0"/>
                <a:cs typeface="Times New Roman" panose="02020603050405020304" pitchFamily="18" charset="0"/>
              </a:rPr>
              <a:t>{'Precision': 0.5, 'Recall': 1.0, 'F1': 0.6666666666666666}</a:t>
            </a:r>
            <a:endParaRPr lang="en-US" sz="3200" dirty="0">
              <a:solidFill>
                <a:srgbClr val="1D272D"/>
              </a:solidFill>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A7CE78B3-089A-1E58-2DF2-D7552D83065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411029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43DA48-76F7-28C1-5468-38827121A211}"/>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Visual Representation of the result</a:t>
            </a:r>
          </a:p>
        </p:txBody>
      </p:sp>
      <p:graphicFrame>
        <p:nvGraphicFramePr>
          <p:cNvPr id="9" name="Chart 8">
            <a:extLst>
              <a:ext uri="{FF2B5EF4-FFF2-40B4-BE49-F238E27FC236}">
                <a16:creationId xmlns:a16="http://schemas.microsoft.com/office/drawing/2014/main" id="{B79DE347-93B6-102F-6143-EC9BCC7DC27D}"/>
              </a:ext>
            </a:extLst>
          </p:cNvPr>
          <p:cNvGraphicFramePr/>
          <p:nvPr>
            <p:extLst>
              <p:ext uri="{D42A27DB-BD31-4B8C-83A1-F6EECF244321}">
                <p14:modId xmlns:p14="http://schemas.microsoft.com/office/powerpoint/2010/main" val="2792814771"/>
              </p:ext>
            </p:extLst>
          </p:nvPr>
        </p:nvGraphicFramePr>
        <p:xfrm>
          <a:off x="2085280" y="1824990"/>
          <a:ext cx="7356763" cy="36198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33870815"/>
      </p:ext>
    </p:extLst>
  </p:cSld>
  <p:clrMapOvr>
    <a:masterClrMapping/>
  </p:clrMapOvr>
</p:sld>
</file>

<file path=ppt/theme/theme1.xml><?xml version="1.0" encoding="utf-8"?>
<a:theme xmlns:a="http://schemas.openxmlformats.org/drawingml/2006/main" name="Office Theme">
  <a:themeElements>
    <a:clrScheme name="Custom 3">
      <a:dk1>
        <a:srgbClr val="BBE4FF"/>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dirty="0" smtClean="0">
            <a:latin typeface="Century Gothic" charset="0"/>
            <a:ea typeface="Century Gothic" charset="0"/>
            <a:cs typeface="Century Gothic"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23922</TotalTime>
  <Words>464</Words>
  <Application>Microsoft Office PowerPoint</Application>
  <PresentationFormat>Widescreen</PresentationFormat>
  <Paragraphs>27</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Times New Roman</vt:lpstr>
      <vt:lpstr>Office Theme</vt:lpstr>
      <vt:lpstr>PowerPoint Presentation</vt:lpstr>
      <vt:lpstr>Introduction </vt:lpstr>
      <vt:lpstr>Dataset Description</vt:lpstr>
      <vt:lpstr>Features Extraction </vt:lpstr>
      <vt:lpstr>Sample Attribute Difference between affected and normal</vt:lpstr>
      <vt:lpstr>Classifiers used and results </vt:lpstr>
      <vt:lpstr>Classifiers used and results </vt:lpstr>
      <vt:lpstr>Conclusion</vt:lpstr>
      <vt:lpstr>Visual Representation of the result</vt:lpstr>
      <vt:lpstr> Future Developments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haripriya vuppu</cp:lastModifiedBy>
  <cp:revision>101</cp:revision>
  <dcterms:created xsi:type="dcterms:W3CDTF">2016-06-21T19:07:53Z</dcterms:created>
  <dcterms:modified xsi:type="dcterms:W3CDTF">2022-12-01T22:11:45Z</dcterms:modified>
</cp:coreProperties>
</file>