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71" r:id="rId4"/>
    <p:sldId id="257"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D92526-2BDA-440C-9B13-1F2427B8F1CB}"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D92526-2BDA-440C-9B13-1F2427B8F1CB}"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D92526-2BDA-440C-9B13-1F2427B8F1CB}"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D92526-2BDA-440C-9B13-1F2427B8F1CB}"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D92526-2BDA-440C-9B13-1F2427B8F1CB}"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D92526-2BDA-440C-9B13-1F2427B8F1CB}" type="datetimeFigureOut">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D92526-2BDA-440C-9B13-1F2427B8F1CB}" type="datetimeFigureOut">
              <a:rPr lang="en-US" smtClean="0"/>
              <a:pPr/>
              <a:t>1/19/2018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D92526-2BDA-440C-9B13-1F2427B8F1CB}" type="datetimeFigureOut">
              <a:rPr lang="en-US" smtClean="0"/>
              <a:pPr/>
              <a:t>1/19/2018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92526-2BDA-440C-9B13-1F2427B8F1CB}" type="datetimeFigureOut">
              <a:rPr lang="en-US" smtClean="0"/>
              <a:pPr/>
              <a:t>1/19/2018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92526-2BDA-440C-9B13-1F2427B8F1CB}" type="datetimeFigureOut">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92526-2BDA-440C-9B13-1F2427B8F1CB}" type="datetimeFigureOut">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D0104-18BB-44FA-BC38-58327C79587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92526-2BDA-440C-9B13-1F2427B8F1CB}" type="datetimeFigureOut">
              <a:rPr lang="en-US" smtClean="0"/>
              <a:pPr/>
              <a:t>1/19/2018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D0104-18BB-44FA-BC38-58327C79587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54" y="-142900"/>
            <a:ext cx="11572956" cy="7154890"/>
          </a:xfrm>
        </p:spPr>
        <p:style>
          <a:lnRef idx="0">
            <a:schemeClr val="dk1"/>
          </a:lnRef>
          <a:fillRef idx="3">
            <a:schemeClr val="dk1"/>
          </a:fillRef>
          <a:effectRef idx="3">
            <a:schemeClr val="dk1"/>
          </a:effectRef>
          <a:fontRef idx="minor">
            <a:schemeClr val="lt1"/>
          </a:fontRef>
        </p:style>
        <p:txBody>
          <a:bodyPr>
            <a:normAutofit/>
          </a:bodyPr>
          <a:lstStyle/>
          <a:p>
            <a:r>
              <a:rPr lang="en-US" sz="9600" dirty="0" smtClean="0">
                <a:solidFill>
                  <a:srgbClr val="FF0000"/>
                </a:solidFill>
                <a:latin typeface="Broadway" pitchFamily="82" charset="0"/>
              </a:rPr>
              <a:t>W</a:t>
            </a:r>
            <a:r>
              <a:rPr lang="en-US" sz="9600" dirty="0" smtClean="0">
                <a:solidFill>
                  <a:schemeClr val="accent6"/>
                </a:solidFill>
                <a:latin typeface="Broadway" pitchFamily="82" charset="0"/>
              </a:rPr>
              <a:t>E</a:t>
            </a:r>
            <a:r>
              <a:rPr lang="en-US" sz="9600" dirty="0" smtClean="0">
                <a:solidFill>
                  <a:srgbClr val="FFFF00"/>
                </a:solidFill>
                <a:latin typeface="Broadway" pitchFamily="82" charset="0"/>
              </a:rPr>
              <a:t>L</a:t>
            </a:r>
            <a:r>
              <a:rPr lang="en-US" sz="9600" dirty="0" smtClean="0">
                <a:solidFill>
                  <a:srgbClr val="92D050"/>
                </a:solidFill>
                <a:latin typeface="Broadway" pitchFamily="82" charset="0"/>
              </a:rPr>
              <a:t>C</a:t>
            </a:r>
            <a:r>
              <a:rPr lang="en-US" sz="9600" dirty="0" smtClean="0">
                <a:solidFill>
                  <a:srgbClr val="00B0F0"/>
                </a:solidFill>
                <a:latin typeface="Broadway" pitchFamily="82" charset="0"/>
              </a:rPr>
              <a:t>O</a:t>
            </a:r>
            <a:r>
              <a:rPr lang="en-US" sz="9600" dirty="0" smtClean="0">
                <a:solidFill>
                  <a:srgbClr val="7030A0"/>
                </a:solidFill>
                <a:latin typeface="Broadway" pitchFamily="82" charset="0"/>
              </a:rPr>
              <a:t>M</a:t>
            </a:r>
            <a:r>
              <a:rPr lang="en-US" sz="9600" dirty="0" smtClean="0">
                <a:solidFill>
                  <a:srgbClr val="FF33CC"/>
                </a:solidFill>
                <a:latin typeface="Broadway" pitchFamily="82" charset="0"/>
              </a:rPr>
              <a:t>E</a:t>
            </a:r>
            <a:r>
              <a:rPr lang="en-US" sz="9600" dirty="0" smtClean="0">
                <a:latin typeface="Broadway" pitchFamily="82" charset="0"/>
              </a:rPr>
              <a:t/>
            </a:r>
            <a:br>
              <a:rPr lang="en-US" sz="9600" dirty="0" smtClean="0">
                <a:latin typeface="Broadway" pitchFamily="82" charset="0"/>
              </a:rPr>
            </a:br>
            <a:r>
              <a:rPr lang="en-US" sz="9600" dirty="0" smtClean="0">
                <a:solidFill>
                  <a:schemeClr val="bg1"/>
                </a:solidFill>
                <a:latin typeface="Broadway" pitchFamily="82" charset="0"/>
              </a:rPr>
              <a:t>T</a:t>
            </a:r>
            <a:r>
              <a:rPr lang="en-US" sz="9600" dirty="0" smtClean="0">
                <a:latin typeface="Broadway" pitchFamily="82" charset="0"/>
              </a:rPr>
              <a:t>O….</a:t>
            </a:r>
            <a:endParaRPr lang="en-IN" sz="9600" dirty="0">
              <a:latin typeface="Broadway"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72386" cy="6083320"/>
          </a:xfrm>
        </p:spPr>
        <p:txBody>
          <a:bodyPr>
            <a:normAutofit/>
          </a:bodyPr>
          <a:lstStyle/>
          <a:p>
            <a:r>
              <a:rPr lang="en-US" sz="3600" i="1" u="sng" dirty="0" smtClean="0">
                <a:solidFill>
                  <a:srgbClr val="7030A0"/>
                </a:solidFill>
              </a:rPr>
              <a:t>Question 4:</a:t>
            </a:r>
            <a:br>
              <a:rPr lang="en-US" sz="3600" i="1" u="sng" dirty="0" smtClean="0">
                <a:solidFill>
                  <a:srgbClr val="7030A0"/>
                </a:solidFill>
              </a:rPr>
            </a:br>
            <a:r>
              <a:rPr lang="en-US" sz="3600" dirty="0" smtClean="0"/>
              <a:t>Which video game is banned in </a:t>
            </a:r>
            <a:r>
              <a:rPr lang="en-US" sz="3600" dirty="0"/>
              <a:t>S</a:t>
            </a:r>
            <a:r>
              <a:rPr lang="en-US" sz="3600" dirty="0" smtClean="0"/>
              <a:t>audi Arabia as it had characters resembling </a:t>
            </a:r>
            <a:br>
              <a:rPr lang="en-US" sz="3600" dirty="0" smtClean="0"/>
            </a:br>
            <a:r>
              <a:rPr lang="en-US" sz="3600" dirty="0" smtClean="0"/>
              <a:t>The Cross and Star Of David?</a:t>
            </a:r>
            <a:br>
              <a:rPr lang="en-US" sz="3600" dirty="0" smtClean="0"/>
            </a:br>
            <a:r>
              <a:rPr lang="en-US" sz="3600" dirty="0" smtClean="0"/>
              <a:t>(a) </a:t>
            </a:r>
            <a:r>
              <a:rPr lang="en-US" sz="3600" dirty="0" err="1" smtClean="0"/>
              <a:t>Pokemon</a:t>
            </a:r>
            <a:r>
              <a:rPr lang="en-US" sz="3600" dirty="0" smtClean="0"/>
              <a:t> </a:t>
            </a:r>
            <a:br>
              <a:rPr lang="en-US" sz="3600" dirty="0" smtClean="0"/>
            </a:br>
            <a:r>
              <a:rPr lang="en-US" sz="3600" dirty="0" smtClean="0"/>
              <a:t>(b) </a:t>
            </a:r>
            <a:r>
              <a:rPr lang="en-US" sz="3600" dirty="0" err="1" smtClean="0"/>
              <a:t>Yo</a:t>
            </a:r>
            <a:r>
              <a:rPr lang="en-US" sz="3600" dirty="0" smtClean="0"/>
              <a:t> Kai Watch</a:t>
            </a:r>
            <a:br>
              <a:rPr lang="en-US" sz="3600" dirty="0" smtClean="0"/>
            </a:br>
            <a:r>
              <a:rPr lang="en-US" sz="3600" dirty="0" smtClean="0"/>
              <a:t>(c) </a:t>
            </a:r>
            <a:r>
              <a:rPr lang="en-US" sz="3600" dirty="0" err="1" smtClean="0"/>
              <a:t>Sulkoden</a:t>
            </a:r>
            <a:r>
              <a:rPr lang="en-US" sz="3600" dirty="0" smtClean="0"/>
              <a:t/>
            </a:r>
            <a:br>
              <a:rPr lang="en-US" sz="3600" dirty="0" smtClean="0"/>
            </a:br>
            <a:r>
              <a:rPr lang="en-US" sz="3600" dirty="0" smtClean="0"/>
              <a:t>(d) Dragon Quest Monsters</a:t>
            </a:r>
            <a:endParaRPr lang="en-IN" sz="3600" i="1" u="sng" dirty="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3011486"/>
          </a:xfrm>
        </p:spPr>
        <p:txBody>
          <a:bodyPr>
            <a:normAutofit/>
          </a:bodyPr>
          <a:lstStyle/>
          <a:p>
            <a:r>
              <a:rPr lang="en-US" sz="5400" i="1" u="sng" dirty="0" smtClean="0">
                <a:solidFill>
                  <a:srgbClr val="7030A0"/>
                </a:solidFill>
              </a:rPr>
              <a:t>Answer 4:</a:t>
            </a:r>
            <a:br>
              <a:rPr lang="en-US" sz="5400" i="1" u="sng" dirty="0" smtClean="0">
                <a:solidFill>
                  <a:srgbClr val="7030A0"/>
                </a:solidFill>
              </a:rPr>
            </a:br>
            <a:r>
              <a:rPr lang="en-US" sz="5400" dirty="0" smtClean="0"/>
              <a:t>(a) </a:t>
            </a:r>
            <a:r>
              <a:rPr lang="en-US" sz="6000" dirty="0" err="1" smtClean="0"/>
              <a:t>Pokemon</a:t>
            </a:r>
            <a:endParaRPr lang="en-IN" sz="5400" i="1" u="sng" dirty="0">
              <a:solidFill>
                <a:srgbClr val="7030A0"/>
              </a:solidFill>
            </a:endParaRPr>
          </a:p>
        </p:txBody>
      </p:sp>
      <p:pic>
        <p:nvPicPr>
          <p:cNvPr id="4" name="Content Placeholder 3" descr="downloaPOKEMON.png"/>
          <p:cNvPicPr>
            <a:picLocks noGrp="1" noChangeAspect="1"/>
          </p:cNvPicPr>
          <p:nvPr>
            <p:ph idx="1"/>
          </p:nvPr>
        </p:nvPicPr>
        <p:blipFill>
          <a:blip r:embed="rId2"/>
          <a:stretch>
            <a:fillRect/>
          </a:stretch>
        </p:blipFill>
        <p:spPr>
          <a:xfrm>
            <a:off x="1423802" y="3143248"/>
            <a:ext cx="6435960" cy="311071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6011882"/>
          </a:xfrm>
        </p:spPr>
        <p:txBody>
          <a:bodyPr>
            <a:normAutofit/>
          </a:bodyPr>
          <a:lstStyle/>
          <a:p>
            <a:r>
              <a:rPr lang="en-US" sz="3600" i="1" u="sng" dirty="0" smtClean="0">
                <a:solidFill>
                  <a:srgbClr val="FFC000"/>
                </a:solidFill>
              </a:rPr>
              <a:t>Question 5:</a:t>
            </a:r>
            <a:br>
              <a:rPr lang="en-US" sz="3600" i="1" u="sng" dirty="0" smtClean="0">
                <a:solidFill>
                  <a:srgbClr val="FFC000"/>
                </a:solidFill>
              </a:rPr>
            </a:br>
            <a:r>
              <a:rPr lang="en-US" sz="3600" dirty="0" smtClean="0"/>
              <a:t>The company was found in 1901 in Japan. The company’s name was coined from two Kanji characters meaning Sun and Rise. Name the company.</a:t>
            </a:r>
            <a:br>
              <a:rPr lang="en-US" sz="3600" dirty="0" smtClean="0"/>
            </a:br>
            <a:r>
              <a:rPr lang="en-US" sz="3600" dirty="0" smtClean="0"/>
              <a:t>(a) Hitachi</a:t>
            </a:r>
            <a:br>
              <a:rPr lang="en-US" sz="3600" dirty="0" smtClean="0"/>
            </a:br>
            <a:r>
              <a:rPr lang="en-US" sz="3600" dirty="0" smtClean="0"/>
              <a:t>(b) Mitsubishi</a:t>
            </a:r>
            <a:br>
              <a:rPr lang="en-US" sz="3600" dirty="0" smtClean="0"/>
            </a:br>
            <a:r>
              <a:rPr lang="en-US" sz="3600" dirty="0" smtClean="0"/>
              <a:t>(c) Toshiba</a:t>
            </a:r>
            <a:br>
              <a:rPr lang="en-US" sz="3600" dirty="0" smtClean="0"/>
            </a:br>
            <a:r>
              <a:rPr lang="en-US" sz="3600" dirty="0" smtClean="0"/>
              <a:t>(d) </a:t>
            </a:r>
            <a:r>
              <a:rPr lang="en-US" sz="3600" dirty="0" err="1" smtClean="0"/>
              <a:t>Haier</a:t>
            </a:r>
            <a:endParaRPr lang="en-IN" sz="3600" i="1" u="sng" dirty="0">
              <a:solidFill>
                <a:srgbClr val="FFC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2797172"/>
          </a:xfrm>
        </p:spPr>
        <p:txBody>
          <a:bodyPr>
            <a:normAutofit/>
          </a:bodyPr>
          <a:lstStyle/>
          <a:p>
            <a:r>
              <a:rPr lang="en-US" sz="5400" i="1" u="sng" dirty="0" smtClean="0">
                <a:solidFill>
                  <a:srgbClr val="FFC000"/>
                </a:solidFill>
              </a:rPr>
              <a:t>Answer 5:</a:t>
            </a:r>
            <a:br>
              <a:rPr lang="en-US" sz="5400" i="1" u="sng" dirty="0" smtClean="0">
                <a:solidFill>
                  <a:srgbClr val="FFC000"/>
                </a:solidFill>
              </a:rPr>
            </a:br>
            <a:r>
              <a:rPr lang="en-US" sz="5400" dirty="0" smtClean="0"/>
              <a:t>(a) </a:t>
            </a:r>
            <a:r>
              <a:rPr lang="en-US" sz="6600" dirty="0" smtClean="0"/>
              <a:t>Hitachi</a:t>
            </a:r>
            <a:endParaRPr lang="en-IN" sz="5400" i="1" u="sng" dirty="0">
              <a:solidFill>
                <a:srgbClr val="FFC000"/>
              </a:solidFill>
            </a:endParaRPr>
          </a:p>
        </p:txBody>
      </p:sp>
      <p:pic>
        <p:nvPicPr>
          <p:cNvPr id="5" name="Content Placeholder 4" descr="hitachi2.0.png"/>
          <p:cNvPicPr>
            <a:picLocks noGrp="1" noChangeAspect="1"/>
          </p:cNvPicPr>
          <p:nvPr>
            <p:ph idx="1"/>
          </p:nvPr>
        </p:nvPicPr>
        <p:blipFill>
          <a:blip r:embed="rId2"/>
          <a:stretch>
            <a:fillRect/>
          </a:stretch>
        </p:blipFill>
        <p:spPr>
          <a:xfrm>
            <a:off x="785786" y="3429000"/>
            <a:ext cx="7720419" cy="220583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6226196"/>
          </a:xfrm>
        </p:spPr>
        <p:txBody>
          <a:bodyPr>
            <a:normAutofit/>
          </a:bodyPr>
          <a:lstStyle/>
          <a:p>
            <a:r>
              <a:rPr lang="en-US" sz="3600" i="1" u="sng" dirty="0" smtClean="0">
                <a:solidFill>
                  <a:schemeClr val="bg2">
                    <a:lumMod val="50000"/>
                  </a:schemeClr>
                </a:solidFill>
              </a:rPr>
              <a:t>Question 6:</a:t>
            </a:r>
            <a:br>
              <a:rPr lang="en-US" sz="3600" i="1" u="sng" dirty="0" smtClean="0">
                <a:solidFill>
                  <a:schemeClr val="bg2">
                    <a:lumMod val="50000"/>
                  </a:schemeClr>
                </a:solidFill>
              </a:rPr>
            </a:br>
            <a:r>
              <a:rPr lang="en-US" sz="3600" dirty="0" smtClean="0"/>
              <a:t>Which company is designing a bacteria free </a:t>
            </a:r>
            <a:r>
              <a:rPr lang="en-US" sz="3600" dirty="0" err="1" smtClean="0"/>
              <a:t>smartphone</a:t>
            </a:r>
            <a:r>
              <a:rPr lang="en-US" sz="3600" dirty="0" smtClean="0"/>
              <a:t> for hospital workers since 20%-30% of bacteria are transferred between a </a:t>
            </a:r>
            <a:r>
              <a:rPr lang="en-US" sz="3600" dirty="0" err="1" smtClean="0"/>
              <a:t>cellphone</a:t>
            </a:r>
            <a:r>
              <a:rPr lang="en-US" sz="3600" dirty="0" smtClean="0"/>
              <a:t> and a finger?</a:t>
            </a:r>
            <a:br>
              <a:rPr lang="en-US" sz="3600" dirty="0" smtClean="0"/>
            </a:br>
            <a:r>
              <a:rPr lang="en-US" sz="3600" dirty="0" smtClean="0"/>
              <a:t>(a) Vivo</a:t>
            </a:r>
            <a:br>
              <a:rPr lang="en-US" sz="3600" dirty="0" smtClean="0"/>
            </a:br>
            <a:r>
              <a:rPr lang="en-US" sz="3600" dirty="0" smtClean="0"/>
              <a:t>(b) Motorola</a:t>
            </a:r>
            <a:br>
              <a:rPr lang="en-US" sz="3600" dirty="0" smtClean="0"/>
            </a:br>
            <a:r>
              <a:rPr lang="en-US" sz="3600" dirty="0" smtClean="0"/>
              <a:t>(c) Nokia</a:t>
            </a:r>
            <a:br>
              <a:rPr lang="en-US" sz="3600" dirty="0" smtClean="0"/>
            </a:br>
            <a:r>
              <a:rPr lang="en-US" sz="3600" dirty="0" smtClean="0"/>
              <a:t>(d) BlackBerry</a:t>
            </a:r>
            <a:endParaRPr lang="en-IN" sz="3600" i="1" u="sng"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2940048"/>
          </a:xfrm>
        </p:spPr>
        <p:txBody>
          <a:bodyPr>
            <a:normAutofit/>
          </a:bodyPr>
          <a:lstStyle/>
          <a:p>
            <a:r>
              <a:rPr lang="en-US" sz="5400" i="1" u="sng" dirty="0" smtClean="0">
                <a:solidFill>
                  <a:schemeClr val="bg2">
                    <a:lumMod val="50000"/>
                  </a:schemeClr>
                </a:solidFill>
              </a:rPr>
              <a:t>Answer 6:</a:t>
            </a:r>
            <a:br>
              <a:rPr lang="en-US" sz="5400" i="1" u="sng" dirty="0" smtClean="0">
                <a:solidFill>
                  <a:schemeClr val="bg2">
                    <a:lumMod val="50000"/>
                  </a:schemeClr>
                </a:solidFill>
              </a:rPr>
            </a:br>
            <a:r>
              <a:rPr lang="en-US" sz="6000" dirty="0" smtClean="0"/>
              <a:t>(d</a:t>
            </a:r>
            <a:r>
              <a:rPr lang="en-US" sz="6000" smtClean="0"/>
              <a:t>) BlackBerry</a:t>
            </a:r>
            <a:endParaRPr lang="en-IN" sz="5400" i="1" u="sng" dirty="0">
              <a:solidFill>
                <a:schemeClr val="bg2">
                  <a:lumMod val="50000"/>
                </a:schemeClr>
              </a:solidFill>
            </a:endParaRPr>
          </a:p>
        </p:txBody>
      </p:sp>
      <p:pic>
        <p:nvPicPr>
          <p:cNvPr id="4" name="Content Placeholder 3" descr="blackberry.png"/>
          <p:cNvPicPr>
            <a:picLocks noGrp="1" noChangeAspect="1"/>
          </p:cNvPicPr>
          <p:nvPr>
            <p:ph idx="1"/>
          </p:nvPr>
        </p:nvPicPr>
        <p:blipFill>
          <a:blip r:embed="rId2"/>
          <a:stretch>
            <a:fillRect/>
          </a:stretch>
        </p:blipFill>
        <p:spPr>
          <a:xfrm>
            <a:off x="214282" y="3357562"/>
            <a:ext cx="8715404" cy="206155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214"/>
            <a:ext cx="9144000" cy="7215214"/>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9600" dirty="0" smtClean="0">
                <a:solidFill>
                  <a:srgbClr val="FF0000"/>
                </a:solidFill>
                <a:latin typeface="Broadway" pitchFamily="82" charset="0"/>
              </a:rPr>
              <a:t>T</a:t>
            </a:r>
            <a:r>
              <a:rPr lang="en-US" sz="9600" dirty="0" smtClean="0">
                <a:solidFill>
                  <a:srgbClr val="FF9933"/>
                </a:solidFill>
                <a:latin typeface="Broadway" pitchFamily="82" charset="0"/>
              </a:rPr>
              <a:t>H</a:t>
            </a:r>
            <a:r>
              <a:rPr lang="en-US" sz="9600" dirty="0" smtClean="0">
                <a:solidFill>
                  <a:srgbClr val="FFFF00"/>
                </a:solidFill>
                <a:latin typeface="Broadway" pitchFamily="82" charset="0"/>
              </a:rPr>
              <a:t>A</a:t>
            </a:r>
            <a:r>
              <a:rPr lang="en-US" sz="9600" dirty="0" smtClean="0">
                <a:solidFill>
                  <a:srgbClr val="92D050"/>
                </a:solidFill>
                <a:latin typeface="Broadway" pitchFamily="82" charset="0"/>
              </a:rPr>
              <a:t>N</a:t>
            </a:r>
            <a:r>
              <a:rPr lang="en-US" sz="9600" dirty="0" smtClean="0">
                <a:solidFill>
                  <a:srgbClr val="00B0F0"/>
                </a:solidFill>
                <a:latin typeface="Broadway" pitchFamily="82" charset="0"/>
              </a:rPr>
              <a:t>K</a:t>
            </a:r>
            <a:r>
              <a:rPr lang="en-US" sz="9600" dirty="0" smtClean="0">
                <a:latin typeface="Broadway" pitchFamily="82" charset="0"/>
              </a:rPr>
              <a:t/>
            </a:r>
            <a:br>
              <a:rPr lang="en-US" sz="9600" dirty="0" smtClean="0">
                <a:latin typeface="Broadway" pitchFamily="82" charset="0"/>
              </a:rPr>
            </a:br>
            <a:r>
              <a:rPr lang="en-US" sz="9600" dirty="0" smtClean="0">
                <a:solidFill>
                  <a:schemeClr val="accent4">
                    <a:lumMod val="60000"/>
                    <a:lumOff val="40000"/>
                  </a:schemeClr>
                </a:solidFill>
                <a:latin typeface="Broadway" pitchFamily="82" charset="0"/>
              </a:rPr>
              <a:t>Y</a:t>
            </a:r>
            <a:r>
              <a:rPr lang="en-US" sz="9600" dirty="0" smtClean="0">
                <a:solidFill>
                  <a:srgbClr val="FF33CC"/>
                </a:solidFill>
                <a:latin typeface="Broadway" pitchFamily="82" charset="0"/>
              </a:rPr>
              <a:t>O</a:t>
            </a:r>
            <a:r>
              <a:rPr lang="en-US" sz="9600" dirty="0" smtClean="0">
                <a:solidFill>
                  <a:schemeClr val="bg1"/>
                </a:solidFill>
                <a:latin typeface="Broadway" pitchFamily="82" charset="0"/>
              </a:rPr>
              <a:t>U</a:t>
            </a:r>
            <a:endParaRPr lang="en-IN" sz="9600" dirty="0">
              <a:solidFill>
                <a:schemeClr val="bg1"/>
              </a:solidFill>
              <a:latin typeface="Broadway" pitchFamily="82" charset="0"/>
            </a:endParaRPr>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4214818"/>
          </a:xfrm>
        </p:spPr>
        <p:style>
          <a:lnRef idx="3">
            <a:schemeClr val="lt1"/>
          </a:lnRef>
          <a:fillRef idx="1">
            <a:schemeClr val="dk1"/>
          </a:fillRef>
          <a:effectRef idx="1">
            <a:schemeClr val="dk1"/>
          </a:effectRef>
          <a:fontRef idx="minor">
            <a:schemeClr val="lt1"/>
          </a:fontRef>
        </p:style>
        <p:txBody>
          <a:bodyPr>
            <a:normAutofit/>
          </a:bodyPr>
          <a:lstStyle/>
          <a:p>
            <a:r>
              <a:rPr lang="en-US" sz="6000" i="1" dirty="0" smtClean="0">
                <a:effectLst>
                  <a:outerShdw blurRad="38100" dist="38100" dir="2700000" algn="tl">
                    <a:srgbClr val="000000">
                      <a:alpha val="43137"/>
                    </a:srgbClr>
                  </a:outerShdw>
                </a:effectLst>
              </a:rPr>
              <a:t>COMMUNICATION TECHNOLOGY QUIZ</a:t>
            </a:r>
            <a:endParaRPr lang="en-IN" sz="6000"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dirty="0" smtClean="0"/>
          </a:p>
          <a:p>
            <a:r>
              <a:rPr lang="en-US" dirty="0" smtClean="0"/>
              <a:t>BY,</a:t>
            </a:r>
          </a:p>
          <a:p>
            <a:r>
              <a:rPr lang="en-US" dirty="0" err="1" smtClean="0">
                <a:solidFill>
                  <a:schemeClr val="tx1">
                    <a:lumMod val="75000"/>
                    <a:lumOff val="25000"/>
                  </a:schemeClr>
                </a:solidFill>
              </a:rPr>
              <a:t>Krithika</a:t>
            </a:r>
            <a:r>
              <a:rPr lang="en-US" dirty="0" smtClean="0">
                <a:solidFill>
                  <a:schemeClr val="tx1">
                    <a:lumMod val="75000"/>
                    <a:lumOff val="25000"/>
                  </a:schemeClr>
                </a:solidFill>
              </a:rPr>
              <a:t>, </a:t>
            </a:r>
            <a:r>
              <a:rPr lang="en-US" dirty="0" err="1" smtClean="0">
                <a:solidFill>
                  <a:schemeClr val="tx1">
                    <a:lumMod val="75000"/>
                    <a:lumOff val="25000"/>
                  </a:schemeClr>
                </a:solidFill>
              </a:rPr>
              <a:t>Isha</a:t>
            </a:r>
            <a:r>
              <a:rPr lang="en-US" dirty="0" smtClean="0">
                <a:solidFill>
                  <a:schemeClr val="tx1">
                    <a:lumMod val="75000"/>
                    <a:lumOff val="25000"/>
                  </a:schemeClr>
                </a:solidFill>
              </a:rPr>
              <a:t>, </a:t>
            </a:r>
            <a:r>
              <a:rPr lang="en-US" dirty="0" err="1" smtClean="0">
                <a:solidFill>
                  <a:schemeClr val="tx1">
                    <a:lumMod val="75000"/>
                    <a:lumOff val="25000"/>
                  </a:schemeClr>
                </a:solidFill>
              </a:rPr>
              <a:t>Disha</a:t>
            </a:r>
            <a:r>
              <a:rPr lang="en-US" dirty="0" smtClean="0">
                <a:solidFill>
                  <a:schemeClr val="tx1">
                    <a:lumMod val="75000"/>
                    <a:lumOff val="25000"/>
                  </a:schemeClr>
                </a:solidFill>
              </a:rPr>
              <a:t>, and </a:t>
            </a:r>
            <a:r>
              <a:rPr lang="en-US" dirty="0" err="1" smtClean="0">
                <a:solidFill>
                  <a:schemeClr val="tx1">
                    <a:lumMod val="75000"/>
                    <a:lumOff val="25000"/>
                  </a:schemeClr>
                </a:solidFill>
              </a:rPr>
              <a:t>Vaishnavi</a:t>
            </a:r>
            <a:endParaRPr lang="en-IN" dirty="0">
              <a:solidFill>
                <a:schemeClr val="tx1">
                  <a:lumMod val="75000"/>
                  <a:lumOff val="25000"/>
                </a:schemeClr>
              </a:solidFill>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u="sng" dirty="0" smtClean="0">
                <a:solidFill>
                  <a:schemeClr val="bg1">
                    <a:lumMod val="50000"/>
                  </a:schemeClr>
                </a:solidFill>
              </a:rPr>
              <a:t>RULES</a:t>
            </a:r>
            <a:endParaRPr lang="en-IN" sz="6000" b="1" i="1" u="sng" dirty="0">
              <a:solidFill>
                <a:schemeClr val="bg1">
                  <a:lumMod val="50000"/>
                </a:schemeClr>
              </a:solidFill>
            </a:endParaRPr>
          </a:p>
        </p:txBody>
      </p:sp>
      <p:sp>
        <p:nvSpPr>
          <p:cNvPr id="3" name="Content Placeholder 2"/>
          <p:cNvSpPr>
            <a:spLocks noGrp="1"/>
          </p:cNvSpPr>
          <p:nvPr>
            <p:ph idx="1"/>
          </p:nvPr>
        </p:nvSpPr>
        <p:spPr/>
        <p:txBody>
          <a:bodyPr/>
          <a:lstStyle/>
          <a:p>
            <a:r>
              <a:rPr lang="en-US" dirty="0" smtClean="0"/>
              <a:t>This quiz consists of 6 questions.</a:t>
            </a:r>
          </a:p>
          <a:p>
            <a:r>
              <a:rPr lang="en-US" dirty="0" smtClean="0"/>
              <a:t>You will be given 10 </a:t>
            </a:r>
            <a:r>
              <a:rPr lang="en-US" dirty="0" err="1" smtClean="0"/>
              <a:t>secs</a:t>
            </a:r>
            <a:r>
              <a:rPr lang="en-US" dirty="0" smtClean="0"/>
              <a:t> to answer each question.</a:t>
            </a:r>
          </a:p>
          <a:p>
            <a:r>
              <a:rPr lang="en-US" dirty="0" smtClean="0"/>
              <a:t>Each question carries 5 points. </a:t>
            </a:r>
            <a:r>
              <a:rPr lang="en-US" dirty="0"/>
              <a:t>T</a:t>
            </a:r>
            <a:r>
              <a:rPr lang="en-US" dirty="0" smtClean="0"/>
              <a:t>hus, this quiz is for 30 points.</a:t>
            </a:r>
          </a:p>
          <a:p>
            <a:r>
              <a:rPr lang="en-US" dirty="0" smtClean="0"/>
              <a:t>There is no negative marking.</a:t>
            </a:r>
          </a:p>
          <a:p>
            <a:pPr algn="ctr">
              <a:buNone/>
            </a:pPr>
            <a:r>
              <a:rPr lang="en-US" sz="4000" i="1" dirty="0" smtClean="0"/>
              <a:t>--- ALL THE BEST!!! ---</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29576" cy="6083320"/>
          </a:xfrm>
        </p:spPr>
        <p:txBody>
          <a:bodyPr>
            <a:normAutofit/>
          </a:bodyPr>
          <a:lstStyle/>
          <a:p>
            <a:r>
              <a:rPr lang="en-US" sz="3600" i="1" u="sng" dirty="0" smtClean="0">
                <a:solidFill>
                  <a:srgbClr val="FF0000"/>
                </a:solidFill>
              </a:rPr>
              <a:t>Question 1:</a:t>
            </a:r>
            <a:br>
              <a:rPr lang="en-US" sz="3600" i="1" u="sng" dirty="0" smtClean="0">
                <a:solidFill>
                  <a:srgbClr val="FF0000"/>
                </a:solidFill>
              </a:rPr>
            </a:br>
            <a:r>
              <a:rPr lang="en-US" sz="3600" dirty="0" smtClean="0"/>
              <a:t>Which company for the first time  acquired 60 million subscribers within the first month of commercial operations?</a:t>
            </a:r>
            <a:br>
              <a:rPr lang="en-US" sz="3600" dirty="0" smtClean="0"/>
            </a:br>
            <a:r>
              <a:rPr lang="en-US" sz="3600" dirty="0" smtClean="0"/>
              <a:t>(a) </a:t>
            </a:r>
            <a:r>
              <a:rPr lang="en-US" sz="3600" dirty="0" err="1" smtClean="0"/>
              <a:t>Airtel</a:t>
            </a:r>
            <a:r>
              <a:rPr lang="en-US" sz="3600" dirty="0" smtClean="0"/>
              <a:t> </a:t>
            </a:r>
            <a:br>
              <a:rPr lang="en-US" sz="3600" dirty="0" smtClean="0"/>
            </a:br>
            <a:r>
              <a:rPr lang="en-US" sz="3600" dirty="0" smtClean="0"/>
              <a:t>(b) Vodafone</a:t>
            </a:r>
            <a:br>
              <a:rPr lang="en-US" sz="3600" dirty="0" smtClean="0"/>
            </a:br>
            <a:r>
              <a:rPr lang="en-US" sz="3600" dirty="0" smtClean="0"/>
              <a:t>(c) Reliance </a:t>
            </a:r>
            <a:r>
              <a:rPr lang="en-US" sz="3600" dirty="0" err="1" smtClean="0"/>
              <a:t>Jio</a:t>
            </a:r>
            <a:r>
              <a:rPr lang="en-US" sz="3600" dirty="0" smtClean="0"/>
              <a:t/>
            </a:r>
            <a:br>
              <a:rPr lang="en-US" sz="3600" dirty="0" smtClean="0"/>
            </a:br>
            <a:r>
              <a:rPr lang="en-US" sz="3600" dirty="0" smtClean="0"/>
              <a:t>(d) Tata </a:t>
            </a:r>
            <a:r>
              <a:rPr lang="en-US" sz="3600" dirty="0" err="1" smtClean="0"/>
              <a:t>Docomo</a:t>
            </a:r>
            <a:r>
              <a:rPr lang="en-US" sz="3600" dirty="0" smtClean="0"/>
              <a:t/>
            </a:r>
            <a:br>
              <a:rPr lang="en-US" sz="3600" dirty="0" smtClean="0"/>
            </a:br>
            <a:endParaRPr lang="en-IN" sz="3600" i="1" u="sng"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2582858"/>
          </a:xfrm>
        </p:spPr>
        <p:txBody>
          <a:bodyPr>
            <a:normAutofit/>
          </a:bodyPr>
          <a:lstStyle/>
          <a:p>
            <a:r>
              <a:rPr lang="en-US" sz="5400" i="1" u="sng" dirty="0" smtClean="0">
                <a:solidFill>
                  <a:srgbClr val="FF0000"/>
                </a:solidFill>
              </a:rPr>
              <a:t>Answer 1:</a:t>
            </a:r>
            <a:r>
              <a:rPr lang="en-US" sz="5400" i="1" u="sng" dirty="0">
                <a:solidFill>
                  <a:srgbClr val="FF0000"/>
                </a:solidFill>
              </a:rPr>
              <a:t/>
            </a:r>
            <a:br>
              <a:rPr lang="en-US" sz="5400" i="1" u="sng" dirty="0">
                <a:solidFill>
                  <a:srgbClr val="FF0000"/>
                </a:solidFill>
              </a:rPr>
            </a:br>
            <a:r>
              <a:rPr lang="en-US" sz="5400" dirty="0" smtClean="0"/>
              <a:t>(c) Reliance </a:t>
            </a:r>
            <a:r>
              <a:rPr lang="en-US" sz="5400" dirty="0" err="1" smtClean="0"/>
              <a:t>Jio</a:t>
            </a:r>
            <a:endParaRPr lang="en-IN" sz="5400" i="1" u="sng" dirty="0">
              <a:solidFill>
                <a:srgbClr val="FF0000"/>
              </a:solidFill>
            </a:endParaRPr>
          </a:p>
        </p:txBody>
      </p:sp>
      <p:pic>
        <p:nvPicPr>
          <p:cNvPr id="4" name="Content Placeholder 3" descr="Jio.jpg"/>
          <p:cNvPicPr>
            <a:picLocks noGrp="1" noChangeAspect="1"/>
          </p:cNvPicPr>
          <p:nvPr>
            <p:ph idx="1"/>
          </p:nvPr>
        </p:nvPicPr>
        <p:blipFill>
          <a:blip r:embed="rId2"/>
          <a:stretch>
            <a:fillRect/>
          </a:stretch>
        </p:blipFill>
        <p:spPr>
          <a:xfrm>
            <a:off x="2428860" y="2956630"/>
            <a:ext cx="4500594" cy="3150416"/>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15262" cy="6226196"/>
          </a:xfrm>
        </p:spPr>
        <p:txBody>
          <a:bodyPr>
            <a:normAutofit/>
          </a:bodyPr>
          <a:lstStyle/>
          <a:p>
            <a:r>
              <a:rPr lang="en-US" sz="3600" i="1" u="sng" dirty="0" smtClean="0">
                <a:solidFill>
                  <a:srgbClr val="0070C0"/>
                </a:solidFill>
              </a:rPr>
              <a:t>Question 2:</a:t>
            </a:r>
            <a:r>
              <a:rPr lang="en-US" sz="3600" i="1" u="sng" dirty="0" smtClean="0">
                <a:solidFill>
                  <a:srgbClr val="FF0000"/>
                </a:solidFill>
              </a:rPr>
              <a:t/>
            </a:r>
            <a:br>
              <a:rPr lang="en-US" sz="3600" i="1" u="sng" dirty="0" smtClean="0">
                <a:solidFill>
                  <a:srgbClr val="FF0000"/>
                </a:solidFill>
              </a:rPr>
            </a:br>
            <a:r>
              <a:rPr lang="en-US" sz="3600" dirty="0" smtClean="0"/>
              <a:t>Tokyo Tsushin Kogyo is commonly known as______ .</a:t>
            </a:r>
            <a:br>
              <a:rPr lang="en-US" sz="3600" dirty="0" smtClean="0"/>
            </a:br>
            <a:r>
              <a:rPr lang="en-US" sz="3600" dirty="0" smtClean="0"/>
              <a:t>(a) Samsung</a:t>
            </a:r>
            <a:br>
              <a:rPr lang="en-US" sz="3600" dirty="0" smtClean="0"/>
            </a:br>
            <a:r>
              <a:rPr lang="en-US" sz="3600" dirty="0" smtClean="0"/>
              <a:t>(b) Sony</a:t>
            </a:r>
            <a:br>
              <a:rPr lang="en-US" sz="3600" dirty="0" smtClean="0"/>
            </a:br>
            <a:r>
              <a:rPr lang="en-US" sz="3600" dirty="0" smtClean="0"/>
              <a:t>(c) Panasonic</a:t>
            </a:r>
            <a:br>
              <a:rPr lang="en-US" sz="3600" dirty="0" smtClean="0"/>
            </a:br>
            <a:r>
              <a:rPr lang="en-US" sz="3600" dirty="0" smtClean="0"/>
              <a:t>(d) Canon</a:t>
            </a:r>
            <a:r>
              <a:rPr lang="en-US" dirty="0" smtClean="0"/>
              <a:t/>
            </a:r>
            <a:br>
              <a:rPr lang="en-US" dirty="0" smtClean="0"/>
            </a:br>
            <a:endParaRPr lang="en-IN" sz="5400" i="1" u="sng"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2868610"/>
          </a:xfrm>
        </p:spPr>
        <p:txBody>
          <a:bodyPr/>
          <a:lstStyle/>
          <a:p>
            <a:r>
              <a:rPr lang="en-US" i="1" u="sng" dirty="0" smtClean="0">
                <a:solidFill>
                  <a:srgbClr val="0070C0"/>
                </a:solidFill>
              </a:rPr>
              <a:t>Answer 2:</a:t>
            </a:r>
            <a:br>
              <a:rPr lang="en-US" i="1" u="sng" dirty="0" smtClean="0">
                <a:solidFill>
                  <a:srgbClr val="0070C0"/>
                </a:solidFill>
              </a:rPr>
            </a:br>
            <a:r>
              <a:rPr lang="en-US" dirty="0" smtClean="0"/>
              <a:t>(b) </a:t>
            </a:r>
            <a:r>
              <a:rPr lang="en-US" sz="5400" dirty="0" smtClean="0"/>
              <a:t>Sony </a:t>
            </a:r>
            <a:endParaRPr lang="en-IN" sz="5400" i="1" u="sng" dirty="0">
              <a:solidFill>
                <a:srgbClr val="FF0000"/>
              </a:solidFill>
            </a:endParaRPr>
          </a:p>
        </p:txBody>
      </p:sp>
      <p:pic>
        <p:nvPicPr>
          <p:cNvPr id="7" name="Content Placeholder 6" descr="SONY 2.0.jpg"/>
          <p:cNvPicPr>
            <a:picLocks noGrp="1" noChangeAspect="1"/>
          </p:cNvPicPr>
          <p:nvPr>
            <p:ph idx="1"/>
          </p:nvPr>
        </p:nvPicPr>
        <p:blipFill>
          <a:blip r:embed="rId2"/>
          <a:stretch>
            <a:fillRect/>
          </a:stretch>
        </p:blipFill>
        <p:spPr>
          <a:xfrm>
            <a:off x="2000232" y="2771770"/>
            <a:ext cx="5438524" cy="326311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15262" cy="6297634"/>
          </a:xfrm>
        </p:spPr>
        <p:txBody>
          <a:bodyPr>
            <a:normAutofit/>
          </a:bodyPr>
          <a:lstStyle/>
          <a:p>
            <a:r>
              <a:rPr lang="en-US" sz="3600" i="1" u="sng" dirty="0" smtClean="0">
                <a:solidFill>
                  <a:srgbClr val="00B050"/>
                </a:solidFill>
              </a:rPr>
              <a:t>Question 3:</a:t>
            </a:r>
            <a:r>
              <a:rPr lang="en-US" sz="3600" i="1" u="sng" dirty="0" smtClean="0">
                <a:solidFill>
                  <a:srgbClr val="FF0000"/>
                </a:solidFill>
              </a:rPr>
              <a:t/>
            </a:r>
            <a:br>
              <a:rPr lang="en-US" sz="3600" i="1" u="sng" dirty="0" smtClean="0">
                <a:solidFill>
                  <a:srgbClr val="FF0000"/>
                </a:solidFill>
              </a:rPr>
            </a:br>
            <a:r>
              <a:rPr lang="en-US" sz="3600" dirty="0" smtClean="0"/>
              <a:t>Backup Rub is  commonly known as ______.</a:t>
            </a:r>
            <a:br>
              <a:rPr lang="en-US" sz="3600" dirty="0" smtClean="0"/>
            </a:br>
            <a:r>
              <a:rPr lang="en-US" sz="3600" dirty="0" smtClean="0"/>
              <a:t>(a) </a:t>
            </a:r>
            <a:r>
              <a:rPr lang="en-US" sz="3600" dirty="0" err="1" smtClean="0"/>
              <a:t>Virool</a:t>
            </a:r>
            <a:r>
              <a:rPr lang="en-US" sz="3600" dirty="0" smtClean="0"/>
              <a:t> </a:t>
            </a:r>
            <a:br>
              <a:rPr lang="en-US" sz="3600" dirty="0" smtClean="0"/>
            </a:br>
            <a:r>
              <a:rPr lang="en-US" sz="3600" dirty="0" smtClean="0"/>
              <a:t>(b) </a:t>
            </a:r>
            <a:r>
              <a:rPr lang="en-US" sz="3600" dirty="0" err="1" smtClean="0"/>
              <a:t>PaperG</a:t>
            </a:r>
            <a:r>
              <a:rPr lang="en-US" sz="3600" dirty="0" smtClean="0"/>
              <a:t/>
            </a:r>
            <a:br>
              <a:rPr lang="en-US" sz="3600" dirty="0" smtClean="0"/>
            </a:br>
            <a:r>
              <a:rPr lang="en-US" sz="3600" dirty="0" smtClean="0"/>
              <a:t>(c) </a:t>
            </a:r>
            <a:r>
              <a:rPr lang="en-US" sz="3600" dirty="0" err="1" smtClean="0"/>
              <a:t>Praytell</a:t>
            </a:r>
            <a:r>
              <a:rPr lang="en-US" sz="3600" dirty="0" smtClean="0"/>
              <a:t> Strategy</a:t>
            </a:r>
            <a:br>
              <a:rPr lang="en-US" sz="3600" dirty="0" smtClean="0"/>
            </a:br>
            <a:r>
              <a:rPr lang="en-US" sz="3600" dirty="0" smtClean="0"/>
              <a:t>(d) Google</a:t>
            </a:r>
            <a:endParaRPr lang="en-IN" sz="3600" i="1" u="sng"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2868610"/>
          </a:xfrm>
        </p:spPr>
        <p:txBody>
          <a:bodyPr>
            <a:normAutofit/>
          </a:bodyPr>
          <a:lstStyle/>
          <a:p>
            <a:r>
              <a:rPr lang="en-US" sz="5400" i="1" u="sng" dirty="0" smtClean="0">
                <a:solidFill>
                  <a:srgbClr val="00B050"/>
                </a:solidFill>
              </a:rPr>
              <a:t>Answer 3:</a:t>
            </a:r>
            <a:br>
              <a:rPr lang="en-US" sz="5400" i="1" u="sng" dirty="0" smtClean="0">
                <a:solidFill>
                  <a:srgbClr val="00B050"/>
                </a:solidFill>
              </a:rPr>
            </a:br>
            <a:r>
              <a:rPr lang="en-US" sz="5400" dirty="0" smtClean="0"/>
              <a:t>(d) </a:t>
            </a:r>
            <a:r>
              <a:rPr lang="en-US" sz="6000" dirty="0" smtClean="0"/>
              <a:t>Google</a:t>
            </a:r>
            <a:endParaRPr lang="en-IN" sz="5400" i="1" u="sng" dirty="0">
              <a:solidFill>
                <a:srgbClr val="FF0000"/>
              </a:solidFill>
            </a:endParaRPr>
          </a:p>
        </p:txBody>
      </p:sp>
      <p:pic>
        <p:nvPicPr>
          <p:cNvPr id="4" name="Content Placeholder 3" descr="google.png"/>
          <p:cNvPicPr>
            <a:picLocks noGrp="1" noChangeAspect="1"/>
          </p:cNvPicPr>
          <p:nvPr>
            <p:ph idx="1"/>
          </p:nvPr>
        </p:nvPicPr>
        <p:blipFill>
          <a:blip r:embed="rId2"/>
          <a:stretch>
            <a:fillRect/>
          </a:stretch>
        </p:blipFill>
        <p:spPr>
          <a:xfrm>
            <a:off x="2071670" y="2702238"/>
            <a:ext cx="4857784" cy="323263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97</Words>
  <Application>Microsoft Office PowerPoint</Application>
  <PresentationFormat>On-screen Show (4:3)</PresentationFormat>
  <Paragraphs>24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WELCOME TO….</vt:lpstr>
      <vt:lpstr>COMMUNICATION TECHNOLOGY QUIZ</vt:lpstr>
      <vt:lpstr>RULES</vt:lpstr>
      <vt:lpstr>Question 1: Which company for the first time  acquired 60 million subscribers within the first month of commercial operations? (a) Airtel  (b) Vodafone (c) Reliance Jio (d) Tata Docomo </vt:lpstr>
      <vt:lpstr>Answer 1: (c) Reliance Jio</vt:lpstr>
      <vt:lpstr>Question 2: Tokyo Tsushin Kogyo is commonly known as______ . (a) Samsung (b) Sony (c) Panasonic (d) Canon </vt:lpstr>
      <vt:lpstr>Answer 2: (b) Sony </vt:lpstr>
      <vt:lpstr>Question 3: Backup Rub is  commonly known as ______. (a) Virool  (b) PaperG (c) Praytell Strategy (d) Google</vt:lpstr>
      <vt:lpstr>Answer 3: (d) Google</vt:lpstr>
      <vt:lpstr>Question 4: Which video game is banned in Saudi Arabia as it had characters resembling  The Cross and Star Of David? (a) Pokemon  (b) Yo Kai Watch (c) Sulkoden (d) Dragon Quest Monsters</vt:lpstr>
      <vt:lpstr>Answer 4: (a) Pokemon</vt:lpstr>
      <vt:lpstr>Question 5: The company was found in 1901 in Japan. The company’s name was coined from two Kanji characters meaning Sun and Rise. Name the company. (a) Hitachi (b) Mitsubishi (c) Toshiba (d) Haier</vt:lpstr>
      <vt:lpstr>Answer 5: (a) Hitachi</vt:lpstr>
      <vt:lpstr>Question 6: Which company is designing a bacteria free smartphone for hospital workers since 20%-30% of bacteria are transferred between a cellphone and a finger? (a) Vivo (b) Motorola (c) Nokia (d) BlackBerry</vt:lpstr>
      <vt:lpstr>Answer 6: (d) BlackBerry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TECHNOLOGY QUIZ</dc:title>
  <dc:creator>DELL</dc:creator>
  <cp:lastModifiedBy>DELL</cp:lastModifiedBy>
  <cp:revision>5</cp:revision>
  <dcterms:created xsi:type="dcterms:W3CDTF">2018-01-13T06:24:47Z</dcterms:created>
  <dcterms:modified xsi:type="dcterms:W3CDTF">2018-01-19T10:45:23Z</dcterms:modified>
</cp:coreProperties>
</file>