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6" r:id="rId4"/>
    <p:sldId id="263" r:id="rId5"/>
    <p:sldId id="264" r:id="rId6"/>
    <p:sldId id="265" r:id="rId7"/>
    <p:sldId id="266" r:id="rId8"/>
    <p:sldId id="259" r:id="rId9"/>
    <p:sldId id="260" r:id="rId10"/>
    <p:sldId id="261" r:id="rId11"/>
    <p:sldId id="262"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3" autoAdjust="0"/>
    <p:restoredTop sz="94660"/>
  </p:normalViewPr>
  <p:slideViewPr>
    <p:cSldViewPr snapToGrid="0">
      <p:cViewPr varScale="1">
        <p:scale>
          <a:sx n="67" d="100"/>
          <a:sy n="67" d="100"/>
        </p:scale>
        <p:origin x="102"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6/28/2023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6/28/2023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1768" y="5185611"/>
            <a:ext cx="3924715" cy="1479884"/>
          </a:xfrm>
        </p:spPr>
        <p:txBody>
          <a:bodyPr>
            <a:normAutofit fontScale="90000"/>
          </a:bodyPr>
          <a:lstStyle/>
          <a:p>
            <a:r>
              <a:rPr lang="en-JM" sz="1600" dirty="0" smtClean="0"/>
              <a:t>Jamaica cleaner+</a:t>
            </a:r>
            <a:br>
              <a:rPr lang="en-JM" sz="1600" dirty="0" smtClean="0"/>
            </a:br>
            <a:r>
              <a:rPr lang="en-JM" sz="1600" dirty="0" smtClean="0"/>
              <a:t/>
            </a:r>
            <a:br>
              <a:rPr lang="en-JM" sz="1600" dirty="0" smtClean="0"/>
            </a:br>
            <a:r>
              <a:rPr lang="en-JM" sz="1600" dirty="0" smtClean="0"/>
              <a:t>Aalyah Johnson</a:t>
            </a:r>
            <a:br>
              <a:rPr lang="en-JM" sz="1600" dirty="0" smtClean="0"/>
            </a:br>
            <a:r>
              <a:rPr lang="en-JM" sz="1600" dirty="0" smtClean="0"/>
              <a:t>Jevon Fairman</a:t>
            </a:r>
            <a:br>
              <a:rPr lang="en-JM" sz="1600" dirty="0" smtClean="0"/>
            </a:br>
            <a:r>
              <a:rPr lang="en-JM" sz="1600" dirty="0" smtClean="0"/>
              <a:t>Marshagay Butler</a:t>
            </a:r>
            <a:br>
              <a:rPr lang="en-JM" sz="1600" dirty="0" smtClean="0"/>
            </a:br>
            <a:r>
              <a:rPr lang="en-JM" sz="1600" dirty="0" smtClean="0"/>
              <a:t>Kavian Peart</a:t>
            </a:r>
            <a:br>
              <a:rPr lang="en-JM" sz="1600" dirty="0" smtClean="0"/>
            </a:br>
            <a:r>
              <a:rPr lang="en-JM" sz="1600" dirty="0" smtClean="0"/>
              <a:t>Tamara Reynolds</a:t>
            </a:r>
            <a:endParaRPr lang="en-JM" sz="1600" dirty="0"/>
          </a:p>
        </p:txBody>
      </p:sp>
      <p:pic>
        <p:nvPicPr>
          <p:cNvPr id="1026" name="Picture 2" descr="The Open Cities AI Challenge. Segment buildings in African cities… | by  Dave Luo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1250694" y="719754"/>
            <a:ext cx="8526231" cy="426311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2135017" y="-77922"/>
            <a:ext cx="7237584" cy="1050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JM" dirty="0" smtClean="0"/>
              <a:t>Open Cities: Jamaica Hackathon</a:t>
            </a:r>
            <a:endParaRPr lang="en-JM" dirty="0"/>
          </a:p>
        </p:txBody>
      </p:sp>
    </p:spTree>
    <p:extLst>
      <p:ext uri="{BB962C8B-B14F-4D97-AF65-F5344CB8AC3E}">
        <p14:creationId xmlns:p14="http://schemas.microsoft.com/office/powerpoint/2010/main" val="2792046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09493"/>
          </a:xfrm>
        </p:spPr>
        <p:txBody>
          <a:bodyPr/>
          <a:lstStyle/>
          <a:p>
            <a:r>
              <a:rPr lang="en-JM" b="1" dirty="0"/>
              <a:t>How do we solve this problem:</a:t>
            </a:r>
            <a:endParaRPr lang="en-JM" dirty="0"/>
          </a:p>
        </p:txBody>
      </p:sp>
      <p:sp>
        <p:nvSpPr>
          <p:cNvPr id="3" name="Content Placeholder 2"/>
          <p:cNvSpPr>
            <a:spLocks noGrp="1"/>
          </p:cNvSpPr>
          <p:nvPr>
            <p:ph idx="1"/>
          </p:nvPr>
        </p:nvSpPr>
        <p:spPr/>
        <p:txBody>
          <a:bodyPr/>
          <a:lstStyle/>
          <a:p>
            <a:r>
              <a:rPr lang="en-JM" dirty="0"/>
              <a:t>While municipal efforts are on track to achieve the objective of complete scientific solid waste management under the mission Stakeholders’ participation is critical to ensure a comprehensive approach to the same. The focus of the present study is an overview of the existing municipal solid waste management systems in Allman </a:t>
            </a:r>
            <a:r>
              <a:rPr lang="en-JM" dirty="0" smtClean="0"/>
              <a:t>Town</a:t>
            </a:r>
            <a:r>
              <a:rPr lang="en-JM" dirty="0"/>
              <a:t>. The major issues and the feasible solutions for management of municipal solid waste on sustainable basis have also been outlined.</a:t>
            </a:r>
          </a:p>
          <a:p>
            <a:endParaRPr lang="en-JM" b="1" dirty="0"/>
          </a:p>
        </p:txBody>
      </p:sp>
    </p:spTree>
    <p:extLst>
      <p:ext uri="{BB962C8B-B14F-4D97-AF65-F5344CB8AC3E}">
        <p14:creationId xmlns:p14="http://schemas.microsoft.com/office/powerpoint/2010/main" val="2895877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37303"/>
          </a:xfrm>
        </p:spPr>
        <p:txBody>
          <a:bodyPr/>
          <a:lstStyle/>
          <a:p>
            <a:r>
              <a:rPr lang="en-JM" dirty="0"/>
              <a:t>Approaches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5185941"/>
              </p:ext>
            </p:extLst>
          </p:nvPr>
        </p:nvGraphicFramePr>
        <p:xfrm>
          <a:off x="595980" y="1804738"/>
          <a:ext cx="10996863" cy="4757600"/>
        </p:xfrm>
        <a:graphic>
          <a:graphicData uri="http://schemas.openxmlformats.org/drawingml/2006/table">
            <a:tbl>
              <a:tblPr firstRow="1" firstCol="1" bandRow="1">
                <a:tableStyleId>{7DF18680-E054-41AD-8BC1-D1AEF772440D}</a:tableStyleId>
              </a:tblPr>
              <a:tblGrid>
                <a:gridCol w="2303257"/>
                <a:gridCol w="8693606"/>
              </a:tblGrid>
              <a:tr h="300788">
                <a:tc>
                  <a:txBody>
                    <a:bodyPr/>
                    <a:lstStyle/>
                    <a:p>
                      <a:pPr algn="ctr">
                        <a:lnSpc>
                          <a:spcPct val="107000"/>
                        </a:lnSpc>
                        <a:spcAft>
                          <a:spcPts val="0"/>
                        </a:spcAft>
                      </a:pPr>
                      <a:r>
                        <a:rPr lang="en-JM" sz="1400" dirty="0">
                          <a:effectLst/>
                        </a:rPr>
                        <a:t>Category</a:t>
                      </a:r>
                      <a:endParaRPr lang="en-JM"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JM" sz="1500" dirty="0">
                          <a:effectLst/>
                        </a:rPr>
                        <a:t>Community Engagement</a:t>
                      </a:r>
                      <a:endParaRPr lang="en-JM"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080512">
                <a:tc>
                  <a:txBody>
                    <a:bodyPr/>
                    <a:lstStyle/>
                    <a:p>
                      <a:pPr>
                        <a:lnSpc>
                          <a:spcPct val="107000"/>
                        </a:lnSpc>
                        <a:spcAft>
                          <a:spcPts val="0"/>
                        </a:spcAft>
                      </a:pPr>
                      <a:r>
                        <a:rPr lang="en-JM" sz="1400" dirty="0">
                          <a:effectLst/>
                        </a:rPr>
                        <a:t>Problem</a:t>
                      </a:r>
                      <a:endParaRPr lang="en-JM"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JM" sz="1200" baseline="0" dirty="0" smtClean="0">
                          <a:effectLst/>
                        </a:rPr>
                        <a:t>Improperly managed disposal points, minimal – no timely collection leading to overflowing of garbage collection receptacles</a:t>
                      </a:r>
                      <a:r>
                        <a:rPr lang="en-JM" sz="1200" baseline="0" dirty="0" smtClean="0">
                          <a:effectLst/>
                          <a:latin typeface="Calibri" panose="020F0502020204030204" pitchFamily="34" charset="0"/>
                          <a:cs typeface="Times New Roman" panose="02020603050405020304" pitchFamily="18" charset="0"/>
                        </a:rPr>
                        <a:t> &amp;</a:t>
                      </a:r>
                      <a:endParaRPr lang="en-JM" sz="1200" baseline="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JM" sz="1200" baseline="0" dirty="0" smtClean="0">
                          <a:effectLst/>
                          <a:latin typeface="Calibri" panose="020F0502020204030204" pitchFamily="34" charset="0"/>
                          <a:ea typeface="Calibri" panose="020F0502020204030204" pitchFamily="34" charset="0"/>
                          <a:cs typeface="Times New Roman" panose="02020603050405020304" pitchFamily="18" charset="0"/>
                        </a:rPr>
                        <a:t>Gullies clogged with garbage that cause flooding </a:t>
                      </a:r>
                    </a:p>
                    <a:p>
                      <a:pPr>
                        <a:lnSpc>
                          <a:spcPct val="107000"/>
                        </a:lnSpc>
                        <a:spcAft>
                          <a:spcPts val="0"/>
                        </a:spcAft>
                      </a:pPr>
                      <a:endParaRPr lang="en-JM"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097481">
                <a:tc>
                  <a:txBody>
                    <a:bodyPr/>
                    <a:lstStyle/>
                    <a:p>
                      <a:pPr>
                        <a:lnSpc>
                          <a:spcPct val="107000"/>
                        </a:lnSpc>
                        <a:spcAft>
                          <a:spcPts val="0"/>
                        </a:spcAft>
                      </a:pPr>
                      <a:r>
                        <a:rPr lang="en-JM" sz="1400" dirty="0">
                          <a:effectLst/>
                        </a:rPr>
                        <a:t>Solution</a:t>
                      </a:r>
                      <a:endParaRPr lang="en-JM"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JM" sz="1400" dirty="0">
                          <a:effectLst/>
                        </a:rPr>
                        <a:t>Jamaica </a:t>
                      </a:r>
                      <a:r>
                        <a:rPr lang="en-JM" sz="1400" dirty="0" smtClean="0">
                          <a:effectLst/>
                        </a:rPr>
                        <a:t>Cleaner+ App</a:t>
                      </a:r>
                      <a:endParaRPr lang="en-JM"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181338">
                <a:tc>
                  <a:txBody>
                    <a:bodyPr/>
                    <a:lstStyle/>
                    <a:p>
                      <a:pPr>
                        <a:lnSpc>
                          <a:spcPct val="107000"/>
                        </a:lnSpc>
                        <a:spcAft>
                          <a:spcPts val="0"/>
                        </a:spcAft>
                      </a:pPr>
                      <a:r>
                        <a:rPr lang="en-JM" sz="1400" dirty="0">
                          <a:effectLst/>
                        </a:rPr>
                        <a:t>Description</a:t>
                      </a:r>
                      <a:endParaRPr lang="en-JM"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JM" sz="1100" dirty="0">
                          <a:effectLst/>
                        </a:rPr>
                        <a:t> </a:t>
                      </a:r>
                      <a:r>
                        <a:rPr lang="en-JM" sz="1100" dirty="0" smtClean="0">
                          <a:effectLst/>
                        </a:rPr>
                        <a:t>The app consists of a citizen/business log in, as well as in interface for government agencies that facilitate</a:t>
                      </a:r>
                      <a:r>
                        <a:rPr lang="en-JM" sz="1100" baseline="0" dirty="0" smtClean="0">
                          <a:effectLst/>
                        </a:rPr>
                        <a:t> waste management. The aim of the app is to bridge the gap between community members and these government agencies, as well as each other.  The app is a platform that allows to effectively communicate how, when and where solid waste should be properly disposed.</a:t>
                      </a:r>
                      <a:endParaRPr lang="en-JM"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097481">
                <a:tc>
                  <a:txBody>
                    <a:bodyPr/>
                    <a:lstStyle/>
                    <a:p>
                      <a:pPr>
                        <a:lnSpc>
                          <a:spcPct val="107000"/>
                        </a:lnSpc>
                        <a:spcAft>
                          <a:spcPts val="0"/>
                        </a:spcAft>
                      </a:pPr>
                      <a:r>
                        <a:rPr lang="en-JM" sz="1400" dirty="0">
                          <a:effectLst/>
                        </a:rPr>
                        <a:t>Target</a:t>
                      </a:r>
                      <a:endParaRPr lang="en-JM"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JM" sz="1400" dirty="0">
                          <a:effectLst/>
                        </a:rPr>
                        <a:t>Government agencies National works agency ( drain cleaning ) National solid waste agency( Garbage picking up and disposal), </a:t>
                      </a:r>
                      <a:r>
                        <a:rPr lang="en-JM" sz="1400" dirty="0" smtClean="0">
                          <a:effectLst/>
                        </a:rPr>
                        <a:t>Office of disaster preparedness and awareness and</a:t>
                      </a:r>
                      <a:r>
                        <a:rPr lang="en-JM" sz="1400" baseline="0" dirty="0" smtClean="0">
                          <a:effectLst/>
                        </a:rPr>
                        <a:t> </a:t>
                      </a:r>
                      <a:r>
                        <a:rPr lang="en-JM" sz="1400" dirty="0" smtClean="0">
                          <a:effectLst/>
                        </a:rPr>
                        <a:t>Community </a:t>
                      </a:r>
                      <a:r>
                        <a:rPr lang="en-JM" sz="1400" dirty="0">
                          <a:effectLst/>
                        </a:rPr>
                        <a:t>Residents</a:t>
                      </a:r>
                      <a:endParaRPr lang="en-JM"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101690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53871"/>
          </a:xfrm>
        </p:spPr>
        <p:txBody>
          <a:bodyPr/>
          <a:lstStyle/>
          <a:p>
            <a:r>
              <a:rPr lang="en-JM" dirty="0"/>
              <a:t>Associated costs and timeline</a:t>
            </a:r>
          </a:p>
        </p:txBody>
      </p:sp>
      <p:sp>
        <p:nvSpPr>
          <p:cNvPr id="3" name="Content Placeholder 2"/>
          <p:cNvSpPr>
            <a:spLocks noGrp="1"/>
          </p:cNvSpPr>
          <p:nvPr>
            <p:ph idx="1"/>
          </p:nvPr>
        </p:nvSpPr>
        <p:spPr/>
        <p:txBody>
          <a:bodyPr/>
          <a:lstStyle/>
          <a:p>
            <a:r>
              <a:rPr lang="en-JM" dirty="0" smtClean="0"/>
              <a:t>Stage 1: Planning and Analysis </a:t>
            </a:r>
          </a:p>
          <a:p>
            <a:r>
              <a:rPr lang="en-JM" dirty="0" smtClean="0"/>
              <a:t>Stage 2: Design</a:t>
            </a:r>
          </a:p>
          <a:p>
            <a:r>
              <a:rPr lang="en-JM" dirty="0" smtClean="0"/>
              <a:t>Stage 3: Development</a:t>
            </a:r>
          </a:p>
          <a:p>
            <a:r>
              <a:rPr lang="en-JM" dirty="0" smtClean="0"/>
              <a:t>Stage 4: Testing and Quality Assurance</a:t>
            </a:r>
          </a:p>
          <a:p>
            <a:r>
              <a:rPr lang="en-JM" dirty="0" smtClean="0"/>
              <a:t>Stage 5: Deployment and Launch</a:t>
            </a:r>
          </a:p>
          <a:p>
            <a:r>
              <a:rPr lang="en-JM" dirty="0" smtClean="0"/>
              <a:t>Stage 6: Post Launch </a:t>
            </a:r>
            <a:r>
              <a:rPr lang="en-JM" dirty="0" err="1"/>
              <a:t>M</a:t>
            </a:r>
            <a:r>
              <a:rPr lang="en-JM" dirty="0" err="1" smtClean="0"/>
              <a:t>aintainance</a:t>
            </a:r>
            <a:r>
              <a:rPr lang="en-JM" dirty="0" smtClean="0"/>
              <a:t> </a:t>
            </a:r>
          </a:p>
        </p:txBody>
      </p:sp>
    </p:spTree>
    <p:extLst>
      <p:ext uri="{BB962C8B-B14F-4D97-AF65-F5344CB8AC3E}">
        <p14:creationId xmlns:p14="http://schemas.microsoft.com/office/powerpoint/2010/main" val="3113393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255" y="2892486"/>
            <a:ext cx="9905998" cy="1478570"/>
          </a:xfrm>
        </p:spPr>
        <p:txBody>
          <a:bodyPr/>
          <a:lstStyle/>
          <a:p>
            <a:pPr algn="ctr"/>
            <a:r>
              <a:rPr lang="en-JM" dirty="0" smtClean="0"/>
              <a:t>Thank you for your attention</a:t>
            </a:r>
            <a:endParaRPr lang="en-JM" dirty="0"/>
          </a:p>
        </p:txBody>
      </p:sp>
    </p:spTree>
    <p:extLst>
      <p:ext uri="{BB962C8B-B14F-4D97-AF65-F5344CB8AC3E}">
        <p14:creationId xmlns:p14="http://schemas.microsoft.com/office/powerpoint/2010/main" val="167850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57619"/>
          </a:xfrm>
        </p:spPr>
        <p:txBody>
          <a:bodyPr/>
          <a:lstStyle/>
          <a:p>
            <a:r>
              <a:rPr lang="en-JM" dirty="0"/>
              <a:t>About Open Cities: Jamaica </a:t>
            </a:r>
          </a:p>
        </p:txBody>
      </p:sp>
      <p:sp>
        <p:nvSpPr>
          <p:cNvPr id="3" name="Content Placeholder 2"/>
          <p:cNvSpPr>
            <a:spLocks noGrp="1"/>
          </p:cNvSpPr>
          <p:nvPr>
            <p:ph idx="1"/>
          </p:nvPr>
        </p:nvSpPr>
        <p:spPr>
          <a:xfrm>
            <a:off x="7387389" y="1576137"/>
            <a:ext cx="3660022" cy="5041231"/>
          </a:xfrm>
        </p:spPr>
        <p:txBody>
          <a:bodyPr>
            <a:normAutofit fontScale="85000" lnSpcReduction="10000"/>
          </a:bodyPr>
          <a:lstStyle/>
          <a:p>
            <a:r>
              <a:rPr lang="en-JM" dirty="0" smtClean="0"/>
              <a:t> </a:t>
            </a:r>
            <a:r>
              <a:rPr lang="en-JM" dirty="0"/>
              <a:t>The project recruited participants from Allman Town and Kingston Gardens, St. Patrick’s Rangers, and graduates of existing CSOD programmes. </a:t>
            </a:r>
            <a:endParaRPr lang="en-JM" dirty="0" smtClean="0"/>
          </a:p>
          <a:p>
            <a:r>
              <a:rPr lang="en-JM" dirty="0" smtClean="0"/>
              <a:t> </a:t>
            </a:r>
            <a:r>
              <a:rPr lang="en-JM" dirty="0"/>
              <a:t>Participants were trained and participated in a field mapping exercise, mapping in Allman Town and Kingston Gardens along the Barnes Gully and the surrounding areas. </a:t>
            </a:r>
            <a:endParaRPr lang="en-JM" dirty="0" smtClean="0"/>
          </a:p>
          <a:p>
            <a:r>
              <a:rPr lang="en-JM" dirty="0" smtClean="0"/>
              <a:t>The </a:t>
            </a:r>
            <a:r>
              <a:rPr lang="en-JM" dirty="0"/>
              <a:t>data collected will form the main dataset for the Hackathon.</a:t>
            </a:r>
          </a:p>
        </p:txBody>
      </p:sp>
      <p:pic>
        <p:nvPicPr>
          <p:cNvPr id="4" name="Picture 3"/>
          <p:cNvPicPr>
            <a:picLocks noChangeAspect="1"/>
          </p:cNvPicPr>
          <p:nvPr/>
        </p:nvPicPr>
        <p:blipFill>
          <a:blip r:embed="rId2"/>
          <a:stretch>
            <a:fillRect/>
          </a:stretch>
        </p:blipFill>
        <p:spPr>
          <a:xfrm>
            <a:off x="754981" y="1997242"/>
            <a:ext cx="5406121" cy="3679909"/>
          </a:xfrm>
          <a:prstGeom prst="rect">
            <a:avLst/>
          </a:prstGeom>
        </p:spPr>
      </p:pic>
    </p:spTree>
    <p:extLst>
      <p:ext uri="{BB962C8B-B14F-4D97-AF65-F5344CB8AC3E}">
        <p14:creationId xmlns:p14="http://schemas.microsoft.com/office/powerpoint/2010/main" val="3721567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072"/>
            <a:ext cx="12191999" cy="6957117"/>
          </a:xfrm>
          <a:prstGeom prst="rect">
            <a:avLst/>
          </a:prstGeom>
        </p:spPr>
      </p:pic>
    </p:spTree>
    <p:extLst>
      <p:ext uri="{BB962C8B-B14F-4D97-AF65-F5344CB8AC3E}">
        <p14:creationId xmlns:p14="http://schemas.microsoft.com/office/powerpoint/2010/main" val="1510015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41840"/>
          </a:xfrm>
        </p:spPr>
        <p:txBody>
          <a:bodyPr/>
          <a:lstStyle/>
          <a:p>
            <a:r>
              <a:rPr lang="en-JM" dirty="0"/>
              <a:t>Solid Waste Management</a:t>
            </a:r>
          </a:p>
        </p:txBody>
      </p:sp>
      <p:sp>
        <p:nvSpPr>
          <p:cNvPr id="3" name="Content Placeholder 2"/>
          <p:cNvSpPr>
            <a:spLocks noGrp="1"/>
          </p:cNvSpPr>
          <p:nvPr>
            <p:ph idx="1"/>
          </p:nvPr>
        </p:nvSpPr>
        <p:spPr>
          <a:xfrm>
            <a:off x="1057191" y="1660358"/>
            <a:ext cx="9905999" cy="4608513"/>
          </a:xfrm>
        </p:spPr>
        <p:txBody>
          <a:bodyPr>
            <a:normAutofit/>
          </a:bodyPr>
          <a:lstStyle/>
          <a:p>
            <a:r>
              <a:rPr lang="en-JM" dirty="0" smtClean="0"/>
              <a:t>Has been </a:t>
            </a:r>
            <a:r>
              <a:rPr lang="en-JM" dirty="0"/>
              <a:t>growing </a:t>
            </a:r>
            <a:r>
              <a:rPr lang="en-JM" dirty="0" smtClean="0"/>
              <a:t>problem in Jamaica </a:t>
            </a:r>
            <a:r>
              <a:rPr lang="en-JM" dirty="0"/>
              <a:t/>
            </a:r>
            <a:br>
              <a:rPr lang="en-JM" dirty="0"/>
            </a:br>
            <a:r>
              <a:rPr lang="en-JM" dirty="0"/>
              <a:t/>
            </a:r>
            <a:br>
              <a:rPr lang="en-JM" dirty="0"/>
            </a:br>
            <a:r>
              <a:rPr lang="en-JM" dirty="0"/>
              <a:t>Of the 800,000 tons of residential waste, Jamaica generates annually, 15 per cent is estimated to be plastics. While three-quarters of this is disposed of at legal disposal sites, the remainder often ends up in drains, rivers, gullies, beaches and, ultimately, the </a:t>
            </a:r>
            <a:r>
              <a:rPr lang="en-JM" dirty="0" smtClean="0"/>
              <a:t>ocean.</a:t>
            </a:r>
            <a:r>
              <a:rPr lang="en-JM" dirty="0"/>
              <a:t> T</a:t>
            </a:r>
            <a:r>
              <a:rPr lang="en-JM" dirty="0" smtClean="0"/>
              <a:t>hey </a:t>
            </a:r>
            <a:r>
              <a:rPr lang="en-JM" dirty="0"/>
              <a:t>lack conventional solid waste disposal site equipment, resulting in inadequate and improper burial of solid waste</a:t>
            </a:r>
            <a:r>
              <a:rPr lang="en-JM" dirty="0" smtClean="0"/>
              <a:t>.</a:t>
            </a:r>
          </a:p>
          <a:p>
            <a:endParaRPr lang="en-JM" dirty="0"/>
          </a:p>
          <a:p>
            <a:endParaRPr lang="en-JM" dirty="0"/>
          </a:p>
        </p:txBody>
      </p:sp>
    </p:spTree>
    <p:extLst>
      <p:ext uri="{BB962C8B-B14F-4D97-AF65-F5344CB8AC3E}">
        <p14:creationId xmlns:p14="http://schemas.microsoft.com/office/powerpoint/2010/main" val="225533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JM" dirty="0" smtClean="0"/>
              <a:t>Ministry of finance</a:t>
            </a:r>
            <a:endParaRPr lang="en-JM"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5842" y="1835254"/>
            <a:ext cx="7375358" cy="5022746"/>
          </a:xfrm>
        </p:spPr>
      </p:pic>
    </p:spTree>
    <p:extLst>
      <p:ext uri="{BB962C8B-B14F-4D97-AF65-F5344CB8AC3E}">
        <p14:creationId xmlns:p14="http://schemas.microsoft.com/office/powerpoint/2010/main" val="1363575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JM" dirty="0" smtClean="0"/>
              <a:t>Allman town</a:t>
            </a:r>
            <a:endParaRPr lang="en-JM"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1011" y="1799765"/>
            <a:ext cx="6336047" cy="4752035"/>
          </a:xfrm>
        </p:spPr>
      </p:pic>
    </p:spTree>
    <p:extLst>
      <p:ext uri="{BB962C8B-B14F-4D97-AF65-F5344CB8AC3E}">
        <p14:creationId xmlns:p14="http://schemas.microsoft.com/office/powerpoint/2010/main" val="1277252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JM" dirty="0" smtClean="0"/>
              <a:t>Allman Town</a:t>
            </a:r>
            <a:endParaRPr lang="en-JM"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4284" y="1889396"/>
            <a:ext cx="6624805" cy="4968604"/>
          </a:xfrm>
        </p:spPr>
      </p:pic>
    </p:spTree>
    <p:extLst>
      <p:ext uri="{BB962C8B-B14F-4D97-AF65-F5344CB8AC3E}">
        <p14:creationId xmlns:p14="http://schemas.microsoft.com/office/powerpoint/2010/main" val="1766121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246377"/>
          </a:xfrm>
        </p:spPr>
        <p:txBody>
          <a:bodyPr/>
          <a:lstStyle/>
          <a:p>
            <a:r>
              <a:rPr lang="en-JM" b="1" dirty="0"/>
              <a:t>Who are the </a:t>
            </a:r>
            <a:r>
              <a:rPr lang="en-JM" b="1" dirty="0" smtClean="0"/>
              <a:t>our targeted </a:t>
            </a:r>
            <a:r>
              <a:rPr lang="en-JM" b="1" dirty="0"/>
              <a:t>users?</a:t>
            </a:r>
            <a:endParaRPr lang="en-JM" dirty="0"/>
          </a:p>
        </p:txBody>
      </p:sp>
      <p:sp>
        <p:nvSpPr>
          <p:cNvPr id="3" name="Content Placeholder 2"/>
          <p:cNvSpPr>
            <a:spLocks noGrp="1"/>
          </p:cNvSpPr>
          <p:nvPr>
            <p:ph idx="1"/>
          </p:nvPr>
        </p:nvSpPr>
        <p:spPr/>
        <p:txBody>
          <a:bodyPr/>
          <a:lstStyle/>
          <a:p>
            <a:r>
              <a:rPr lang="en-JM" b="1" dirty="0"/>
              <a:t>Who are the targeted users? </a:t>
            </a:r>
            <a:r>
              <a:rPr lang="en-JM" dirty="0"/>
              <a:t>The target market for waste management services includes Communities, businesses and organizations that generate a lot of waste and need to ensure compliance with waste disposal regulations. These organizations include factories, hospitals, farms, industries like chemical &amp; pharma companies, construction sites and cities</a:t>
            </a:r>
          </a:p>
          <a:p>
            <a:endParaRPr lang="en-JM" dirty="0"/>
          </a:p>
        </p:txBody>
      </p:sp>
    </p:spTree>
    <p:extLst>
      <p:ext uri="{BB962C8B-B14F-4D97-AF65-F5344CB8AC3E}">
        <p14:creationId xmlns:p14="http://schemas.microsoft.com/office/powerpoint/2010/main" val="160357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89966"/>
          </a:xfrm>
        </p:spPr>
        <p:txBody>
          <a:bodyPr/>
          <a:lstStyle/>
          <a:p>
            <a:r>
              <a:rPr lang="en-JM" b="1" dirty="0"/>
              <a:t>Why does the problem matter:</a:t>
            </a:r>
            <a:endParaRPr lang="en-JM" dirty="0"/>
          </a:p>
        </p:txBody>
      </p:sp>
      <p:sp>
        <p:nvSpPr>
          <p:cNvPr id="3" name="Content Placeholder 2"/>
          <p:cNvSpPr>
            <a:spLocks noGrp="1"/>
          </p:cNvSpPr>
          <p:nvPr>
            <p:ph idx="1"/>
          </p:nvPr>
        </p:nvSpPr>
        <p:spPr/>
        <p:txBody>
          <a:bodyPr>
            <a:normAutofit fontScale="85000" lnSpcReduction="10000"/>
          </a:bodyPr>
          <a:lstStyle/>
          <a:p>
            <a:r>
              <a:rPr lang="en-JM" dirty="0"/>
              <a:t>D</a:t>
            </a:r>
            <a:r>
              <a:rPr lang="en-JM" dirty="0" smtClean="0"/>
              <a:t>ue </a:t>
            </a:r>
            <a:r>
              <a:rPr lang="en-JM" dirty="0"/>
              <a:t>to the fact that </a:t>
            </a:r>
            <a:r>
              <a:rPr lang="en-JM" dirty="0" smtClean="0"/>
              <a:t>most </a:t>
            </a:r>
            <a:r>
              <a:rPr lang="en-JM" dirty="0"/>
              <a:t>activities </a:t>
            </a:r>
            <a:r>
              <a:rPr lang="en-JM" dirty="0" smtClean="0"/>
              <a:t>involve </a:t>
            </a:r>
            <a:r>
              <a:rPr lang="en-JM" dirty="0"/>
              <a:t>solid waste management (SWM). The collection, segregation, transportation, disposal, processing, recycling and treatment are not effectively handled and managed in cities and towns in Jamaica. </a:t>
            </a:r>
            <a:r>
              <a:rPr lang="en-JM" dirty="0" smtClean="0"/>
              <a:t>The </a:t>
            </a:r>
            <a:r>
              <a:rPr lang="en-JM" dirty="0"/>
              <a:t>dumping of solid waste in the vicinity of city and towns has seriously affected the surrounding air, soil and water bodies. Today, we are facing with nearly 80 percent of generated solid waste going unprocessed. This is compounded by rapid urbanization, increased rural-urban migration and the complexity of waste management in largely unplanned and expanding. Allman </a:t>
            </a:r>
            <a:r>
              <a:rPr lang="en-JM" dirty="0" smtClean="0"/>
              <a:t>Town </a:t>
            </a:r>
            <a:r>
              <a:rPr lang="en-JM" dirty="0"/>
              <a:t>is located in </a:t>
            </a:r>
            <a:r>
              <a:rPr lang="en-JM" dirty="0" smtClean="0"/>
              <a:t>Kingston, Jamaica, and with </a:t>
            </a:r>
            <a:r>
              <a:rPr lang="en-JM" dirty="0"/>
              <a:t>its dynamic population and constantly evolving </a:t>
            </a:r>
            <a:r>
              <a:rPr lang="en-JM" dirty="0" smtClean="0"/>
              <a:t>infrastructure, it is </a:t>
            </a:r>
            <a:r>
              <a:rPr lang="en-JM" dirty="0"/>
              <a:t>an example of a city that requires concerted efforts from all stakeholders to ensure that waste is managed in a sustainable manner. </a:t>
            </a:r>
          </a:p>
          <a:p>
            <a:endParaRPr lang="en-JM" dirty="0"/>
          </a:p>
        </p:txBody>
      </p:sp>
    </p:spTree>
    <p:extLst>
      <p:ext uri="{BB962C8B-B14F-4D97-AF65-F5344CB8AC3E}">
        <p14:creationId xmlns:p14="http://schemas.microsoft.com/office/powerpoint/2010/main" val="4949170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142</TotalTime>
  <Words>457</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Tw Cen MT</vt:lpstr>
      <vt:lpstr>Circuit</vt:lpstr>
      <vt:lpstr>Jamaica cleaner+  Aalyah Johnson Jevon Fairman Marshagay Butler Kavian Peart Tamara Reynolds</vt:lpstr>
      <vt:lpstr>About Open Cities: Jamaica </vt:lpstr>
      <vt:lpstr>PowerPoint Presentation</vt:lpstr>
      <vt:lpstr>Solid Waste Management</vt:lpstr>
      <vt:lpstr>Ministry of finance</vt:lpstr>
      <vt:lpstr>Allman town</vt:lpstr>
      <vt:lpstr>Allman Town</vt:lpstr>
      <vt:lpstr>Who are the our targeted users?</vt:lpstr>
      <vt:lpstr>Why does the problem matter:</vt:lpstr>
      <vt:lpstr>How do we solve this problem:</vt:lpstr>
      <vt:lpstr>Approaches</vt:lpstr>
      <vt:lpstr>Associated costs and timeline</vt:lpstr>
      <vt:lpstr>Thank you for your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11</cp:revision>
  <dcterms:created xsi:type="dcterms:W3CDTF">2023-06-24T17:12:37Z</dcterms:created>
  <dcterms:modified xsi:type="dcterms:W3CDTF">2023-06-28T11:23:57Z</dcterms:modified>
</cp:coreProperties>
</file>