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41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i6GUNtBQIwVyKxDRieRM2Y42oL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4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Relationship Id="rId4" Type="http://schemas.openxmlformats.org/officeDocument/2006/relationships/image" Target="../media/image1.png"/><Relationship Id="rId10" Type="http://schemas.openxmlformats.org/officeDocument/2006/relationships/image" Target="../media/image11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Relationship Id="rId4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"/>
          <p:cNvCxnSpPr/>
          <p:nvPr/>
        </p:nvCxnSpPr>
        <p:spPr>
          <a:xfrm>
            <a:off x="514349" y="960680"/>
            <a:ext cx="2258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서비스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"/>
          <p:cNvCxnSpPr/>
          <p:nvPr/>
        </p:nvCxnSpPr>
        <p:spPr>
          <a:xfrm>
            <a:off x="9013369" y="0"/>
            <a:ext cx="0" cy="5143500"/>
          </a:xfrm>
          <a:prstGeom prst="straightConnector1">
            <a:avLst/>
          </a:prstGeom>
          <a:noFill/>
          <a:ln cap="flat" cmpd="sng" w="508000">
            <a:solidFill>
              <a:srgbClr val="0F243E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58" name="Google Shape;58;p1"/>
          <p:cNvSpPr txBox="1"/>
          <p:nvPr/>
        </p:nvSpPr>
        <p:spPr>
          <a:xfrm>
            <a:off x="766000" y="1594950"/>
            <a:ext cx="7798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고객별 맞춤형 광고 알고리즘</a:t>
            </a:r>
            <a:endParaRPr b="1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-"/>
            </a:pPr>
            <a:r>
              <a:rPr b="1" i="0" lang="ko" sz="1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월별 서비스 트렌드 기반</a:t>
            </a:r>
            <a:r>
              <a:rPr b="1" i="0" lang="ko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추천 시스템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서비스별 타겟 고객 및 광고 송출 서비스 추천</a:t>
            </a:r>
            <a:endParaRPr b="1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-"/>
            </a:pPr>
            <a:r>
              <a:rPr b="1" i="0" lang="ko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서비스 사용일수에 따른 </a:t>
            </a:r>
            <a:r>
              <a:rPr b="1" i="0" lang="ko" sz="17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Top N recommendation</a:t>
            </a:r>
            <a:r>
              <a:rPr b="1" i="0" lang="ko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추천 시스템</a:t>
            </a:r>
            <a:endParaRPr b="1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10"/>
          <p:cNvCxnSpPr/>
          <p:nvPr/>
        </p:nvCxnSpPr>
        <p:spPr>
          <a:xfrm>
            <a:off x="514350" y="960680"/>
            <a:ext cx="7139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0"/>
          <p:cNvSpPr txBox="1"/>
          <p:nvPr/>
        </p:nvSpPr>
        <p:spPr>
          <a:xfrm>
            <a:off x="494200" y="591350"/>
            <a:ext cx="75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2: 서비스별 타겟 고객 및 광고 송출 서비스 추천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-50" y="1126450"/>
            <a:ext cx="914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타겟 고객별로 </a:t>
            </a:r>
            <a:r>
              <a:rPr b="1" i="0" lang="ko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선택한 서비스와 다른 서비스들 간의 상관계수</a:t>
            </a:r>
            <a:r>
              <a:rPr b="1" i="0" lang="ko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를 구해서 게임 광고를 송출할 타 서비스 플랫폼을 추천 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350" y="1661550"/>
            <a:ext cx="5783783" cy="156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9638" y="3340975"/>
            <a:ext cx="5753193" cy="15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/>
          <p:nvPr/>
        </p:nvSpPr>
        <p:spPr>
          <a:xfrm>
            <a:off x="514350" y="1802300"/>
            <a:ext cx="5783700" cy="14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6385100" y="1661550"/>
            <a:ext cx="26085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게임 서비스를 가장 많이 이용하는 고객 군집 (금천구 20대 남성)에 대해 해당 군집의 게임 서비스 사용은 유튜브와 가장 큰 상관관계를 띄고 있다. </a:t>
            </a:r>
            <a:endParaRPr b="1" i="0" sz="10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ko" sz="10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따라서, 게임 광고의 1순위 타겟 고객은 </a:t>
            </a:r>
            <a:r>
              <a:rPr b="1" i="0" lang="ko" sz="1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금천구 20대 남성</a:t>
            </a:r>
            <a:r>
              <a:rPr b="1" i="0" lang="ko" sz="10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이며, 그들에 대해 </a:t>
            </a:r>
            <a:r>
              <a:rPr b="1" i="0" lang="ko" sz="10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게임 광고를 유튜브에 광고하는 것</a:t>
            </a:r>
            <a:r>
              <a:rPr b="1" i="0" lang="ko" sz="10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이 가장 효과적이다.</a:t>
            </a:r>
            <a:endParaRPr b="1" i="0" sz="10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0"/>
          <p:cNvSpPr/>
          <p:nvPr/>
        </p:nvSpPr>
        <p:spPr>
          <a:xfrm>
            <a:off x="6385100" y="388995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6737025" y="3911400"/>
            <a:ext cx="209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" sz="8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모든 서비스별로 동일한 과정을 반복</a:t>
            </a:r>
            <a:endParaRPr b="1" i="0" sz="8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11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11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1: 고객별 맞춤형 광고 알고리즘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514350" y="1127950"/>
            <a:ext cx="3000000" cy="3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서비스별로 기술된 코드들을 반복한다.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연령대 합치는 함수 작성 (20대, 30대,,,)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550" u="none" cap="none" strike="noStrike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merge_age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ko" sz="550" u="none" cap="none" strike="noStrike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ko" sz="5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age//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0" i="0" sz="550" u="none" cap="none" strike="noStrike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10단위 연령대 컬럼 생성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average[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average[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].apply(merge_age)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average = average.groupby([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'행정동'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'금융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average = average.reset_index()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average = average.sort_values(by=[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sklearn.preprocessing </a:t>
            </a:r>
            <a:r>
              <a:rPr b="0" i="0" lang="ko" sz="5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StandardScaler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average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index, row 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region_age_sex.iterrows():   </a:t>
            </a: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행들 차례대로 읽기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df = pd.DataFrame()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ko" sz="5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550" u="none" cap="none" strike="noStrike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5088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  </a:t>
            </a: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자치구, 성별, 연령대 같은 행들을 모아 데이터프레임 생성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ko" sz="5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(average.loc[i][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&amp; (average.loc[i][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&amp; (average.loc[i][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df = pd.concat([df, average.loc[i:i]], ignore_index=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3751500" y="1127950"/>
            <a:ext cx="36948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scaler = StandardScaler()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자치구, 성별, 연령대가 같은 데이터들에 대해 서비스 사용일수를 이용해 상관계수 구하기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sv = df[[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'금융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scaler.fit(sv)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상관계수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corr_mat = sv.corr()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corr_mat = corr_mat.loc[[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]][[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'금융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corr_mat = corr_mat.loc[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].sort_values(ascending=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corr_mat = pd.DataFrame(corr_mat)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corr_mat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ko" sz="5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550" u="none" cap="none" strike="noStrike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ko" sz="55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(game.loc[i][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&amp; (game.loc[i][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 &amp; (game.loc[i][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== row[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]):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ko" sz="550" u="none" cap="none" strike="noStrike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 game.loc[i]</a:t>
            </a:r>
            <a:endParaRPr b="0" i="0" sz="550" u="none" cap="none" strike="noStrike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corr_mat.index.values[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game.loc[i,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corr_mat.index.values[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550" u="none" cap="none" strike="noStrike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2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1: 고객별 맞춤형 광고 알고리즘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516250" y="2915576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6499800" y="2915575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3446562" y="2915576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500250" y="1460413"/>
            <a:ext cx="814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고객의 </a:t>
            </a:r>
            <a:r>
              <a:rPr b="1" i="0" lang="ko" sz="1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자치구, 성별, 연령대</a:t>
            </a: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를 입력하면 월별로 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고객 개개인의 </a:t>
            </a:r>
            <a:r>
              <a:rPr b="1" i="0" lang="ko" sz="1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광고 알고리즘에 뜰 서비스</a:t>
            </a: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서비스 사용일수가 높은 순으로 추천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629400" y="3050050"/>
            <a:ext cx="1923900" cy="1673400"/>
          </a:xfrm>
          <a:prstGeom prst="roundRect">
            <a:avLst>
              <a:gd fmla="val 12491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월별로 서비스 사용일수에 가중치를 부여하여 </a:t>
            </a:r>
            <a:r>
              <a:rPr b="1" i="0" lang="ko" sz="11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개인별 월별 추천 서비스</a:t>
            </a: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제공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3564575" y="3050200"/>
            <a:ext cx="1923900" cy="1673400"/>
          </a:xfrm>
          <a:prstGeom prst="roundRect">
            <a:avLst>
              <a:gd fmla="val 10766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데이터 시각화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서비스별로 월별 이용추이 그래프</a:t>
            </a: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를 함께 보여줌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6617850" y="3050050"/>
            <a:ext cx="1923900" cy="1673400"/>
          </a:xfrm>
          <a:prstGeom prst="roundRect">
            <a:avLst>
              <a:gd fmla="val 8853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개인 맞춤형 광고 추천으로 고객 만족도와 광고 효과 극대화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2866550" y="365365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5866875" y="370390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3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3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1: 고객별 맞춤형 광고 알고리즘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545450" y="3970713"/>
            <a:ext cx="814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고객의 </a:t>
            </a:r>
            <a:r>
              <a:rPr b="1" i="0" lang="ko" sz="1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자치구, 성별, 연령대</a:t>
            </a: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뿐만 아니라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월별</a:t>
            </a: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로 서비스 사용일수의 분포가 상이하게 나타난다.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따라서 </a:t>
            </a:r>
            <a:r>
              <a:rPr b="1" i="0" lang="ko" sz="1400" u="sng" cap="none" strike="noStrike">
                <a:solidFill>
                  <a:srgbClr val="595959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고객별, 월별 맞춤형 광고 서비스 추천</a:t>
            </a: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을 진행하는 것이 최종 목적이다.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5811" y="1195736"/>
            <a:ext cx="1845395" cy="124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7929" y="1195715"/>
            <a:ext cx="1845395" cy="12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63479" y="1195736"/>
            <a:ext cx="1845395" cy="12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32650" y="2525533"/>
            <a:ext cx="1845395" cy="1246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694496" y="2525518"/>
            <a:ext cx="1845395" cy="12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422563" y="2525518"/>
            <a:ext cx="1845395" cy="124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4341" y="1195726"/>
            <a:ext cx="1845395" cy="124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4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4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4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1: 고객별 맞춤형 광고 알고리즘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6200" y="3764275"/>
            <a:ext cx="5069549" cy="11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625950" y="1110250"/>
            <a:ext cx="789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가중치가 부여된 월별 서비스별 사용일수</a:t>
            </a:r>
            <a:r>
              <a:rPr b="1" i="0" lang="ko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를 이용해 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4"/>
          <p:cNvCxnSpPr/>
          <p:nvPr/>
        </p:nvCxnSpPr>
        <p:spPr>
          <a:xfrm>
            <a:off x="1359175" y="2773375"/>
            <a:ext cx="0" cy="1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4"/>
          <p:cNvCxnSpPr/>
          <p:nvPr/>
        </p:nvCxnSpPr>
        <p:spPr>
          <a:xfrm>
            <a:off x="2155850" y="2773375"/>
            <a:ext cx="0" cy="1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"/>
          <p:cNvCxnSpPr/>
          <p:nvPr/>
        </p:nvCxnSpPr>
        <p:spPr>
          <a:xfrm>
            <a:off x="1348250" y="2880475"/>
            <a:ext cx="824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4"/>
          <p:cNvCxnSpPr/>
          <p:nvPr/>
        </p:nvCxnSpPr>
        <p:spPr>
          <a:xfrm>
            <a:off x="2308665" y="2773363"/>
            <a:ext cx="0" cy="1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4"/>
          <p:cNvCxnSpPr/>
          <p:nvPr/>
        </p:nvCxnSpPr>
        <p:spPr>
          <a:xfrm>
            <a:off x="7760132" y="2773375"/>
            <a:ext cx="0" cy="107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4"/>
          <p:cNvCxnSpPr/>
          <p:nvPr/>
        </p:nvCxnSpPr>
        <p:spPr>
          <a:xfrm>
            <a:off x="2300975" y="2869700"/>
            <a:ext cx="5474100" cy="1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4"/>
          <p:cNvSpPr txBox="1"/>
          <p:nvPr/>
        </p:nvSpPr>
        <p:spPr>
          <a:xfrm>
            <a:off x="1263950" y="2880475"/>
            <a:ext cx="9930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" sz="7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자치구, 성별, 연령대에 따라 300가지 경우의 수</a:t>
            </a:r>
            <a:endParaRPr b="1" i="0" sz="7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4"/>
          <p:cNvCxnSpPr/>
          <p:nvPr/>
        </p:nvCxnSpPr>
        <p:spPr>
          <a:xfrm>
            <a:off x="2237363" y="2750575"/>
            <a:ext cx="6600" cy="25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4"/>
          <p:cNvSpPr txBox="1"/>
          <p:nvPr/>
        </p:nvSpPr>
        <p:spPr>
          <a:xfrm>
            <a:off x="2048700" y="2934938"/>
            <a:ext cx="1075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" sz="7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각각의 경우의 수마다</a:t>
            </a:r>
            <a:endParaRPr b="1" i="0" sz="7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" sz="7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1~9월까지 월별 데이터 존재</a:t>
            </a:r>
            <a:endParaRPr b="1" i="0" sz="7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848563" y="2880475"/>
            <a:ext cx="31872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" sz="7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300가지 경우의 수 * 1~9월까지 월별 데이터 = 행 기준 2700개의 데이터</a:t>
            </a:r>
            <a:endParaRPr b="1" i="0" sz="7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" sz="7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(가중치 부여, 정규화 처리된 사용일수 데이터)</a:t>
            </a:r>
            <a:endParaRPr b="1" i="0" sz="7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7819100" y="2262600"/>
            <a:ext cx="668400" cy="2147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>
            <a:off x="2407975" y="3935825"/>
            <a:ext cx="29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4"/>
          <p:cNvCxnSpPr/>
          <p:nvPr/>
        </p:nvCxnSpPr>
        <p:spPr>
          <a:xfrm>
            <a:off x="2407975" y="4898200"/>
            <a:ext cx="294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4"/>
          <p:cNvCxnSpPr/>
          <p:nvPr/>
        </p:nvCxnSpPr>
        <p:spPr>
          <a:xfrm>
            <a:off x="2407963" y="3935825"/>
            <a:ext cx="8400" cy="96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4"/>
          <p:cNvSpPr txBox="1"/>
          <p:nvPr/>
        </p:nvSpPr>
        <p:spPr>
          <a:xfrm>
            <a:off x="1195325" y="4201175"/>
            <a:ext cx="1221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" sz="7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자치구, 성별, 연령대, 월에 따라 서비스 사용의 우선순위가 다르게 나옴</a:t>
            </a:r>
            <a:endParaRPr b="1" i="0" sz="7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8232600" y="2296575"/>
            <a:ext cx="911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" sz="7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행별 사용 서비스 우선순위를 내림차순으로 정렬</a:t>
            </a:r>
            <a:endParaRPr b="1" i="0" sz="7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9973" y="1491662"/>
            <a:ext cx="6524051" cy="123821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/>
          <p:nvPr/>
        </p:nvSpPr>
        <p:spPr>
          <a:xfrm>
            <a:off x="7321325" y="1607700"/>
            <a:ext cx="512700" cy="64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648675" y="2217675"/>
            <a:ext cx="512700" cy="5121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3730800" y="3886975"/>
            <a:ext cx="433500" cy="561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3730800" y="4448575"/>
            <a:ext cx="433500" cy="4317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1204350" y="3390163"/>
            <a:ext cx="673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특정 자치구, 연령대, 성별의 고객이 가장 많이 사용하는 서비스 순으로 추천을 진행함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5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" name="Google Shape;127;p5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1: 고객별 맞춤형 광고 알고리즘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"/>
          <p:cNvSpPr txBox="1"/>
          <p:nvPr/>
        </p:nvSpPr>
        <p:spPr>
          <a:xfrm>
            <a:off x="514350" y="1311800"/>
            <a:ext cx="26337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service_columns = 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'게임 서비스 사용일수'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'금융 서비스 사용일수'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t/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t/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 프레임 생성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 = pd.DataFrame()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t/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 프레임의 컬럼 생성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data[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data[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data[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1'</a:t>
            </a:r>
            <a:endParaRPr b="0" i="0" sz="750" u="none" cap="none" strike="noStrike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2'</a:t>
            </a:r>
            <a:endParaRPr b="0" i="0" sz="750" u="none" cap="none" strike="noStrike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3'</a:t>
            </a:r>
            <a:endParaRPr b="0" i="0" sz="750" u="none" cap="none" strike="noStrike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4'</a:t>
            </a:r>
            <a:endParaRPr b="0" i="0" sz="750" u="none" cap="none" strike="noStrike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5'</a:t>
            </a:r>
            <a:endParaRPr b="0" i="0" sz="750" u="none" cap="none" strike="noStrike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6'</a:t>
            </a:r>
            <a:endParaRPr b="0" i="0" sz="750" u="none" cap="none" strike="noStrike">
              <a:solidFill>
                <a:srgbClr val="A3151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df[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'7'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'service 7'</a:t>
            </a:r>
            <a:endParaRPr b="0" i="0" sz="750" u="none" cap="none" strike="noStrike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3417350" y="1311800"/>
            <a:ext cx="5073300" cy="28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0" i="0" lang="ko" sz="75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ko" sz="750" u="none" cap="none" strike="noStrike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2700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):   # 자치구, 연령대, 성별에 따라 300가지 경우의 수 * 1~9월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row = data.loc[[i]]  # 월별 가중치 처리한 엑셀 파일 data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priority = []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ko" sz="750" u="none" cap="none" strike="noStrike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col </a:t>
            </a:r>
            <a:r>
              <a:rPr b="0" i="0" lang="ko" sz="75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service_columns: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priority.append([</a:t>
            </a:r>
            <a:r>
              <a:rPr b="0" i="0" lang="ko" sz="750" u="none" cap="none" strike="noStrike">
                <a:solidFill>
                  <a:srgbClr val="25769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(row[col]), col])  # 가중치 값과 col명을 함께 append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priority = pd.DataFrame(priority)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priority = priority.sort_values(by = 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b="0" i="0" lang="ko" sz="75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# 가중치로 내림차순 정렬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priority = priority.reset_index(drop=</a:t>
            </a:r>
            <a:r>
              <a:rPr b="0" i="0" lang="ko" sz="750" u="none" cap="none" strike="noStrike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t/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 # 가중치 값이 가장 높은 col명에서 ‘사용일수’를 제외하고 서비스명만 반환될 수 있도록 하고 df의 i행의 ‘1’컬럼에 서비스명을 넣는다.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df.loc[i, </a:t>
            </a:r>
            <a:r>
              <a:rPr b="0" i="0" lang="ko" sz="750" u="none" cap="none" strike="noStrike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'7'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= priority.loc[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b="0" i="0" lang="ko" sz="750" u="none" cap="none" strike="noStrike">
                <a:solidFill>
                  <a:srgbClr val="11664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-5</a:t>
            </a:r>
            <a:r>
              <a:rPr b="0" i="0" lang="ko" sz="7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50" u="none" cap="none" strike="noStrike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6"/>
          <p:cNvCxnSpPr/>
          <p:nvPr/>
        </p:nvCxnSpPr>
        <p:spPr>
          <a:xfrm>
            <a:off x="514350" y="960680"/>
            <a:ext cx="7139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6"/>
          <p:cNvSpPr txBox="1"/>
          <p:nvPr/>
        </p:nvSpPr>
        <p:spPr>
          <a:xfrm>
            <a:off x="494200" y="591350"/>
            <a:ext cx="75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2: 서비스별 타겟 고객 및 광고 송출 서비스 추천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516250" y="2458376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6499800" y="2458375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3446562" y="2458376"/>
            <a:ext cx="2160000" cy="194220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 cap="flat" cmpd="sng" w="2540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500250" y="1460413"/>
            <a:ext cx="814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특정 </a:t>
            </a:r>
            <a:r>
              <a:rPr b="1" i="0" lang="ko" sz="1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서비스</a:t>
            </a: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를 선택하면 서비스 사용일수가 가장 많은 고객순으로 자치구, 연령대, 성별을 제공함 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또한 고객 군집별로 선택한 서비스와 </a:t>
            </a:r>
            <a:r>
              <a:rPr b="1" i="0" lang="ko" sz="14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가장 상관관계가 높은 타 서비스를 내림차순으로 정렬</a:t>
            </a: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하여 제공함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629400" y="2592850"/>
            <a:ext cx="1923900" cy="1673400"/>
          </a:xfrm>
          <a:prstGeom prst="roundRect">
            <a:avLst>
              <a:gd fmla="val 12491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특정 서비스에 대해 </a:t>
            </a:r>
            <a:r>
              <a:rPr b="1" i="0" lang="ko" sz="11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가장 사용일수가 많은 이용자</a:t>
            </a: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(자치구, 성별, 연령대)를 우선순위에 따라 정렬하여 추천함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3564575" y="2593000"/>
            <a:ext cx="1923900" cy="1673400"/>
          </a:xfrm>
          <a:prstGeom prst="roundRect">
            <a:avLst>
              <a:gd fmla="val 10766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우선순위에 따라 정렬한 이용자별로 </a:t>
            </a:r>
            <a:r>
              <a:rPr b="1" i="0" lang="ko" sz="11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선택한 서비스와 타 서비스 간의 상관계수</a:t>
            </a:r>
            <a:r>
              <a:rPr b="1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를 구해서 상관관계가 높은 서비스 순으로 정렬하여 추천함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6617850" y="2592850"/>
            <a:ext cx="1923900" cy="1673400"/>
          </a:xfrm>
          <a:prstGeom prst="roundRect">
            <a:avLst>
              <a:gd fmla="val 8853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ko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기대효과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해당 서비스의 타겟 고객을 정확하게 파악하고, 해당 서비스의 광고를 적절한 타 서비스에 송출하여 광고 효율을 높이고자 함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2866550" y="319645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5866875" y="324670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7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404100" y="1333125"/>
            <a:ext cx="8335800" cy="39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게임회사       </a:t>
            </a:r>
            <a:r>
              <a:rPr b="1" i="0" lang="ko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가 새로 나온 게임 서비스의 광고를 하고 싶어함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게임 서비스 광고의 </a:t>
            </a:r>
            <a:r>
              <a:rPr b="1" i="0" lang="ko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타겟 고객</a:t>
            </a:r>
            <a:r>
              <a:rPr b="1" i="0" lang="ko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의 자치구, 성별, 연령대 정보를 알고 싶음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게임 서비스 광고를 </a:t>
            </a:r>
            <a:r>
              <a:rPr b="1" i="0" lang="ko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어느 서비스 분야의 플랫폼에 노출</a:t>
            </a:r>
            <a:r>
              <a:rPr b="1" i="0" lang="ko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시켜야 할지 추천 받고 싶음</a:t>
            </a:r>
            <a:endParaRPr b="1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ko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2의 최종 목적 </a:t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게임 서비스에 대해 상위 10개 군집의 </a:t>
            </a:r>
            <a:r>
              <a:rPr b="1" i="0" lang="ko" sz="1400" u="sng" cap="none" strike="noStrik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타겟 고객의 자치구, 성별, 연령대 정보</a:t>
            </a: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를 추천하고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타겟 고객 군집별로 </a:t>
            </a:r>
            <a:r>
              <a:rPr b="1" i="0" lang="ko" sz="1400" u="sng" cap="none" strike="noStrik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게임 광고를 어떤 서비스 분야의 플랫폼에 노출시켜야 하는지</a:t>
            </a: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를 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ko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추천하는 것이 최종 목적이다.</a:t>
            </a:r>
            <a:endParaRPr b="1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514350" y="960680"/>
            <a:ext cx="7139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7"/>
          <p:cNvSpPr txBox="1"/>
          <p:nvPr/>
        </p:nvSpPr>
        <p:spPr>
          <a:xfrm>
            <a:off x="494200" y="591350"/>
            <a:ext cx="75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2: 서비스별 타겟 고객 및 광고 송출 서비스 추천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/>
          <p:nvPr/>
        </p:nvSpPr>
        <p:spPr>
          <a:xfrm rot="5400000">
            <a:off x="4385700" y="1614450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"/>
          <p:cNvSpPr/>
          <p:nvPr/>
        </p:nvSpPr>
        <p:spPr>
          <a:xfrm rot="5400000">
            <a:off x="4385700" y="2528575"/>
            <a:ext cx="372600" cy="36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72175" y="1267875"/>
            <a:ext cx="259250" cy="25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8"/>
          <p:cNvSpPr txBox="1"/>
          <p:nvPr/>
        </p:nvSpPr>
        <p:spPr>
          <a:xfrm>
            <a:off x="514350" y="1110250"/>
            <a:ext cx="789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z-value로 처리된 서비스별 사용일수 데이터이며 자치구, 연령대, 성별 기준으로 group by 되어 있음 </a:t>
            </a:r>
            <a:endParaRPr b="1" i="0" sz="12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/>
          <p:nvPr/>
        </p:nvSpPr>
        <p:spPr>
          <a:xfrm>
            <a:off x="7819100" y="2262600"/>
            <a:ext cx="668400" cy="2147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8"/>
          <p:cNvCxnSpPr/>
          <p:nvPr/>
        </p:nvCxnSpPr>
        <p:spPr>
          <a:xfrm>
            <a:off x="514350" y="960680"/>
            <a:ext cx="7139100" cy="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8"/>
          <p:cNvSpPr txBox="1"/>
          <p:nvPr/>
        </p:nvSpPr>
        <p:spPr>
          <a:xfrm>
            <a:off x="494200" y="591350"/>
            <a:ext cx="7557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2: 서비스별 타겟 고객 및 광고 송출 서비스 추천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2500" y="1475850"/>
            <a:ext cx="7035776" cy="109535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410800" y="2709775"/>
            <a:ext cx="789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ko" sz="1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각 서비스 사용일수 컬럼을 기준으로 내림차순 정렬한 데이터프레임을 각각 생성 </a:t>
            </a:r>
            <a:r>
              <a:rPr b="1" i="0" lang="ko" sz="1200" u="none" cap="none" strike="noStrike">
                <a:solidFill>
                  <a:srgbClr val="4F81BD"/>
                </a:solidFill>
                <a:latin typeface="Arial"/>
                <a:ea typeface="Arial"/>
                <a:cs typeface="Arial"/>
                <a:sym typeface="Arial"/>
              </a:rPr>
              <a:t>(타겟 고객 선정)</a:t>
            </a:r>
            <a:endParaRPr b="1" i="0" sz="1200" u="none" cap="none" strike="noStrike">
              <a:solidFill>
                <a:srgbClr val="4F81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5">
            <a:alphaModFix/>
          </a:blip>
          <a:srcRect b="0" l="0" r="70039" t="0"/>
          <a:stretch/>
        </p:blipFill>
        <p:spPr>
          <a:xfrm>
            <a:off x="942491" y="3086375"/>
            <a:ext cx="1871748" cy="16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8"/>
          <p:cNvPicPr preferRelativeResize="0"/>
          <p:nvPr/>
        </p:nvPicPr>
        <p:blipFill rotWithShape="1">
          <a:blip r:embed="rId6">
            <a:alphaModFix/>
          </a:blip>
          <a:srcRect b="0" l="0" r="73980" t="0"/>
          <a:stretch/>
        </p:blipFill>
        <p:spPr>
          <a:xfrm>
            <a:off x="5849063" y="3086375"/>
            <a:ext cx="1651284" cy="169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8"/>
          <p:cNvPicPr preferRelativeResize="0"/>
          <p:nvPr/>
        </p:nvPicPr>
        <p:blipFill rotWithShape="1">
          <a:blip r:embed="rId7">
            <a:alphaModFix/>
          </a:blip>
          <a:srcRect b="0" l="0" r="69137" t="0"/>
          <a:stretch/>
        </p:blipFill>
        <p:spPr>
          <a:xfrm>
            <a:off x="2940525" y="3086375"/>
            <a:ext cx="1917950" cy="169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5057375" y="3413300"/>
            <a:ext cx="7917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ko" sz="3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942400" y="3231050"/>
            <a:ext cx="1871700" cy="147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6200" y="3086375"/>
            <a:ext cx="896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" sz="700" u="none" cap="none" strike="noStrike">
                <a:solidFill>
                  <a:srgbClr val="494429"/>
                </a:solidFill>
                <a:latin typeface="Arial"/>
                <a:ea typeface="Arial"/>
                <a:cs typeface="Arial"/>
                <a:sym typeface="Arial"/>
              </a:rPr>
              <a:t>게임 서비스 사용일수가 가장 많은 1순위 타겟 고객 군집이다.</a:t>
            </a:r>
            <a:endParaRPr b="1" i="0" sz="700" u="none" cap="none" strike="noStrike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1886175" y="3086375"/>
            <a:ext cx="512700" cy="1479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3951925" y="3086375"/>
            <a:ext cx="512700" cy="1479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6826400" y="3086375"/>
            <a:ext cx="302400" cy="147900"/>
          </a:xfrm>
          <a:prstGeom prst="rect">
            <a:avLst/>
          </a:prstGeom>
          <a:noFill/>
          <a:ln cap="flat" cmpd="sng" w="1905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 amt="20000"/>
          </a:blip>
          <a:srcRect b="29140" l="0" r="0" t="14220"/>
          <a:stretch/>
        </p:blipFill>
        <p:spPr>
          <a:xfrm>
            <a:off x="-430306" y="-99060"/>
            <a:ext cx="9574306" cy="6103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9"/>
          <p:cNvCxnSpPr/>
          <p:nvPr/>
        </p:nvCxnSpPr>
        <p:spPr>
          <a:xfrm>
            <a:off x="514349" y="960680"/>
            <a:ext cx="5218800" cy="13800"/>
          </a:xfrm>
          <a:prstGeom prst="straightConnector1">
            <a:avLst/>
          </a:prstGeom>
          <a:noFill/>
          <a:ln cap="flat" cmpd="sng" w="76200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9"/>
          <p:cNvSpPr txBox="1"/>
          <p:nvPr/>
        </p:nvSpPr>
        <p:spPr>
          <a:xfrm>
            <a:off x="494202" y="591350"/>
            <a:ext cx="6081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ko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추천 시스템 1: 고객별 맞춤형 광고 알고리즘</a:t>
            </a:r>
            <a:endParaRPr b="1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340775" y="1056900"/>
            <a:ext cx="2633700" cy="4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서비스별로 dataframe 생성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 = pd.DataFrame()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 = data.groupby(['자치구', '연령대', '성별'])['게임 서비스 사용일수'].mean()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 = pd.DataFrame(game).reset_index().sort_values(by='게임 서비스 사용일수', ascending=False)  # 게임 서비스 사용일수에 대해 내림차순 정렬 진행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 = game.reset_index(drop=True)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게임 서비스와 상관관계가 높은 타 서비스를 우선순위에 따라 저장하기 위한 컬럼 생성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game['1'] = 'service1'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game['2'] = 'service2'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game['3'] = 'service3'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game['4'] = 'service4'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game['5'] = 'service5'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game['6'] = 'service6'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 = pd.DataFrame()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 = data.groupby([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 = pd.DataFrame(video).reset_index().sort_values(by=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'동영상/방송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 = video.reset_index(drop=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video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2974475" y="1056900"/>
            <a:ext cx="3000000" cy="3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 = pd.DataFrame()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 = data.groupby(['자치구', '연령대', '성별'])['금융 서비스 사용일수'].mean()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 = pd.DataFrame(finance).reset_index().sort_values(by='금융 서비스 사용일수', ascending=False)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 = finance.reset_index(drop=True)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finance['1'] = 'service1'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finance['2'] = 'service2'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finance['3'] = 'service3'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finance['4'] = 'service4'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finance['5'] = 'service5'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finance['6'] = 'service6'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finance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 = pd.DataFrame()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 = data.groupby([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 = pd.DataFrame(shopping).reset_index().sort_values(by=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'쇼핑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 = shopping.reset_index(drop=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shopping</a:t>
            </a:r>
            <a:endParaRPr b="0" i="0" sz="550" u="none" cap="none" strike="noStrike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6032975" y="43100"/>
            <a:ext cx="30000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 = pd.DataFrame()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 = data.groupby([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 = pd.DataFrame(youtube).reset_index().sort_values(by=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'유튜브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 = youtube.reset_index(drop=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youtube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 = pd.DataFrame()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 = data.groupby([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 = pd.DataFrame(netflix).reset_index().sort_values(by=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'넷플릭스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 = netflix.reset_index(drop=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netflix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t/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 = pd.DataFrame()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 = data.groupby([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'자치구'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'연령대'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'성별'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].mean()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 = pd.DataFrame(delivery).reset_index().sort_values(by=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'배달 서비스 사용일수'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ascending=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 = delivery.reset_index(drop=</a:t>
            </a:r>
            <a:r>
              <a:rPr b="0" i="0" lang="ko" sz="5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'service1'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'service2'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'service3'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'4'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'service4'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'5'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'service5'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delivery[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'6'</a:t>
            </a: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0" lang="ko" sz="55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'service6'</a:t>
            </a:r>
            <a:endParaRPr b="0" i="0" sz="550" u="none" cap="none" strike="noStrike">
              <a:solidFill>
                <a:srgbClr val="A31515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"/>
              <a:buFont typeface="Arial"/>
              <a:buNone/>
            </a:pPr>
            <a:r>
              <a:rPr b="0" i="0" lang="ko" sz="5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delivery</a:t>
            </a:r>
            <a:endParaRPr b="0" i="0" sz="5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