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41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41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a088ff68a9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" name="Google Shape;52;g2a088ff68a9_0_1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a088ff68a9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g2a088ff68a9_0_3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a088ff68a9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3" name="Google Shape;203;g2a088ff68a9_0_3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a088ff68a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1" name="Google Shape;61;g2a088ff68a9_0_1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a088ff68a9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7" name="Google Shape;77;g2a088ff68a9_0_2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088ff68a9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g2a088ff68a9_0_1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a088ff68a9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g2a088ff68a9_0_3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088ff68a9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g2a088ff68a9_0_2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088ff68a9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g2a088ff68a9_0_2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a088ff68a9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g2a088ff68a9_0_2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a088ff68a9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g2a088ff68a9_0_3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12.png"/><Relationship Id="rId10" Type="http://schemas.openxmlformats.org/officeDocument/2006/relationships/image" Target="../media/image11.png"/><Relationship Id="rId9" Type="http://schemas.openxmlformats.org/officeDocument/2006/relationships/image" Target="../media/image13.png"/><Relationship Id="rId5" Type="http://schemas.openxmlformats.org/officeDocument/2006/relationships/image" Target="../media/image16.png"/><Relationship Id="rId6" Type="http://schemas.openxmlformats.org/officeDocument/2006/relationships/image" Target="../media/image14.png"/><Relationship Id="rId7" Type="http://schemas.openxmlformats.org/officeDocument/2006/relationships/image" Target="../media/image10.png"/><Relationship Id="rId8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6.png"/><Relationship Id="rId7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 amt="20000"/>
          </a:blip>
          <a:srcRect b="29140" l="0" r="0" t="14221"/>
          <a:stretch/>
        </p:blipFill>
        <p:spPr>
          <a:xfrm>
            <a:off x="-430306" y="-99060"/>
            <a:ext cx="9574306" cy="61036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Google Shape;55;p13"/>
          <p:cNvCxnSpPr/>
          <p:nvPr/>
        </p:nvCxnSpPr>
        <p:spPr>
          <a:xfrm>
            <a:off x="514349" y="960680"/>
            <a:ext cx="2258100" cy="0"/>
          </a:xfrm>
          <a:prstGeom prst="straightConnector1">
            <a:avLst/>
          </a:prstGeom>
          <a:noFill/>
          <a:ln cap="flat" cmpd="sng" w="762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3"/>
          <p:cNvSpPr txBox="1"/>
          <p:nvPr/>
        </p:nvSpPr>
        <p:spPr>
          <a:xfrm>
            <a:off x="494202" y="591350"/>
            <a:ext cx="6081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chemeClr val="dk2"/>
                </a:solidFill>
              </a:rPr>
              <a:t>추천 시스템 서비스</a:t>
            </a:r>
            <a:endParaRPr b="1" sz="2000">
              <a:solidFill>
                <a:srgbClr val="595959"/>
              </a:solidFill>
            </a:endParaRPr>
          </a:p>
        </p:txBody>
      </p:sp>
      <p:cxnSp>
        <p:nvCxnSpPr>
          <p:cNvPr id="57" name="Google Shape;57;p13"/>
          <p:cNvCxnSpPr/>
          <p:nvPr/>
        </p:nvCxnSpPr>
        <p:spPr>
          <a:xfrm>
            <a:off x="9013369" y="0"/>
            <a:ext cx="0" cy="5143500"/>
          </a:xfrm>
          <a:prstGeom prst="straightConnector1">
            <a:avLst/>
          </a:prstGeom>
          <a:noFill/>
          <a:ln cap="flat" cmpd="sng" w="508000">
            <a:solidFill>
              <a:srgbClr val="0F243E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0"/>
              </a:srgbClr>
            </a:outerShdw>
          </a:effectLst>
        </p:spPr>
      </p:cxnSp>
      <p:sp>
        <p:nvSpPr>
          <p:cNvPr id="58" name="Google Shape;58;p13"/>
          <p:cNvSpPr txBox="1"/>
          <p:nvPr/>
        </p:nvSpPr>
        <p:spPr>
          <a:xfrm>
            <a:off x="766000" y="1594950"/>
            <a:ext cx="7798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chemeClr val="dk2"/>
                </a:solidFill>
              </a:rPr>
              <a:t>1.</a:t>
            </a:r>
            <a:r>
              <a:rPr b="1" lang="ko" sz="2100">
                <a:solidFill>
                  <a:schemeClr val="dk2"/>
                </a:solidFill>
              </a:rPr>
              <a:t> 고객별 맞춤형 광고 알고리즘</a:t>
            </a:r>
            <a:endParaRPr b="1" sz="2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-"/>
            </a:pPr>
            <a:r>
              <a:rPr b="1" lang="ko" sz="1700">
                <a:solidFill>
                  <a:srgbClr val="4F81BD"/>
                </a:solidFill>
              </a:rPr>
              <a:t>월별 서비스 트렌드 기반</a:t>
            </a:r>
            <a:r>
              <a:rPr b="1" lang="ko" sz="1700">
                <a:solidFill>
                  <a:schemeClr val="dk2"/>
                </a:solidFill>
              </a:rPr>
              <a:t> 추천 시스템</a:t>
            </a:r>
            <a:endParaRPr b="1"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chemeClr val="dk2"/>
                </a:solidFill>
              </a:rPr>
              <a:t>2. 서비스별 타겟 고객 및 광고 송출 서비스 추천</a:t>
            </a:r>
            <a:endParaRPr b="1" sz="2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-"/>
            </a:pPr>
            <a:r>
              <a:rPr b="1" lang="ko" sz="1700">
                <a:solidFill>
                  <a:schemeClr val="dk2"/>
                </a:solidFill>
              </a:rPr>
              <a:t>서비스 사용일수에 따른 </a:t>
            </a:r>
            <a:r>
              <a:rPr b="1" lang="ko" sz="1700">
                <a:solidFill>
                  <a:srgbClr val="4F81BD"/>
                </a:solidFill>
              </a:rPr>
              <a:t>Top N recommendation</a:t>
            </a:r>
            <a:r>
              <a:rPr b="1" lang="ko" sz="1700">
                <a:solidFill>
                  <a:schemeClr val="dk2"/>
                </a:solidFill>
              </a:rPr>
              <a:t> 추천 시스템</a:t>
            </a:r>
            <a:endParaRPr b="1" sz="1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2"/>
          <p:cNvPicPr preferRelativeResize="0"/>
          <p:nvPr/>
        </p:nvPicPr>
        <p:blipFill rotWithShape="1">
          <a:blip r:embed="rId3">
            <a:alphaModFix amt="20000"/>
          </a:blip>
          <a:srcRect b="29140" l="0" r="0" t="14221"/>
          <a:stretch/>
        </p:blipFill>
        <p:spPr>
          <a:xfrm>
            <a:off x="-430306" y="-99060"/>
            <a:ext cx="9574306" cy="61036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2" name="Google Shape;192;p22"/>
          <p:cNvCxnSpPr/>
          <p:nvPr/>
        </p:nvCxnSpPr>
        <p:spPr>
          <a:xfrm>
            <a:off x="514350" y="960680"/>
            <a:ext cx="7139100" cy="0"/>
          </a:xfrm>
          <a:prstGeom prst="straightConnector1">
            <a:avLst/>
          </a:prstGeom>
          <a:noFill/>
          <a:ln cap="flat" cmpd="sng" w="762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3" name="Google Shape;193;p22"/>
          <p:cNvSpPr txBox="1"/>
          <p:nvPr/>
        </p:nvSpPr>
        <p:spPr>
          <a:xfrm>
            <a:off x="494200" y="591350"/>
            <a:ext cx="7557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chemeClr val="dk2"/>
                </a:solidFill>
              </a:rPr>
              <a:t>추천 시스템 2: 서비스별 타겟 고객 및 광고 송출 서비스 추천</a:t>
            </a:r>
            <a:endParaRPr b="1" sz="2000">
              <a:solidFill>
                <a:srgbClr val="595959"/>
              </a:solidFill>
            </a:endParaRPr>
          </a:p>
        </p:txBody>
      </p:sp>
      <p:sp>
        <p:nvSpPr>
          <p:cNvPr id="194" name="Google Shape;194;p22"/>
          <p:cNvSpPr txBox="1"/>
          <p:nvPr/>
        </p:nvSpPr>
        <p:spPr>
          <a:xfrm>
            <a:off x="-50" y="1126450"/>
            <a:ext cx="9144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95959"/>
                </a:solidFill>
              </a:rPr>
              <a:t>타겟 고객별로 </a:t>
            </a:r>
            <a:r>
              <a:rPr b="1" lang="ko" sz="1200">
                <a:solidFill>
                  <a:srgbClr val="4F81BD"/>
                </a:solidFill>
              </a:rPr>
              <a:t>선택한 서비스와 다른 서비스들 간의 상관계수</a:t>
            </a:r>
            <a:r>
              <a:rPr b="1" lang="ko" sz="1200">
                <a:solidFill>
                  <a:srgbClr val="595959"/>
                </a:solidFill>
              </a:rPr>
              <a:t>를 구해서 게임 광고를 송출할 타 서비스 플랫폼을 추천 </a:t>
            </a:r>
            <a:endParaRPr b="1" sz="1200">
              <a:solidFill>
                <a:srgbClr val="595959"/>
              </a:solidFill>
            </a:endParaRPr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50" y="1661550"/>
            <a:ext cx="5783783" cy="156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9638" y="3340975"/>
            <a:ext cx="5753193" cy="156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2"/>
          <p:cNvSpPr/>
          <p:nvPr/>
        </p:nvSpPr>
        <p:spPr>
          <a:xfrm>
            <a:off x="514350" y="1802300"/>
            <a:ext cx="5783700" cy="147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2"/>
          <p:cNvSpPr txBox="1"/>
          <p:nvPr/>
        </p:nvSpPr>
        <p:spPr>
          <a:xfrm>
            <a:off x="6385100" y="1661550"/>
            <a:ext cx="2608500" cy="13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494429"/>
                </a:solidFill>
              </a:rPr>
              <a:t>게임 서비스를 가장 많이 이용하는 고객 군집 (금천구 20대 남성)에 대해 해당 군집의 게임 서비스 사용은 유튜브와 가장 큰 상관관계를 띄고 있다. </a:t>
            </a:r>
            <a:endParaRPr b="1" sz="1000">
              <a:solidFill>
                <a:srgbClr val="4944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4944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494429"/>
                </a:solidFill>
              </a:rPr>
              <a:t>따라서, 게임 광고의 1순위 타겟 고객은 </a:t>
            </a:r>
            <a:r>
              <a:rPr b="1" lang="ko" sz="1000">
                <a:solidFill>
                  <a:srgbClr val="4F81BD"/>
                </a:solidFill>
              </a:rPr>
              <a:t>금천구 20대 남성</a:t>
            </a:r>
            <a:r>
              <a:rPr b="1" lang="ko" sz="1000">
                <a:solidFill>
                  <a:srgbClr val="494429"/>
                </a:solidFill>
              </a:rPr>
              <a:t>이며, 그들에 대해 </a:t>
            </a:r>
            <a:r>
              <a:rPr b="1" lang="ko" sz="1000">
                <a:solidFill>
                  <a:srgbClr val="4F81BD"/>
                </a:solidFill>
              </a:rPr>
              <a:t>게임 광고를 유튜브에 광고하는 것</a:t>
            </a:r>
            <a:r>
              <a:rPr b="1" lang="ko" sz="1000">
                <a:solidFill>
                  <a:srgbClr val="494429"/>
                </a:solidFill>
              </a:rPr>
              <a:t>이 가장 효과적이다.</a:t>
            </a:r>
            <a:endParaRPr b="1" sz="1000">
              <a:solidFill>
                <a:srgbClr val="494429"/>
              </a:solidFill>
            </a:endParaRPr>
          </a:p>
        </p:txBody>
      </p:sp>
      <p:sp>
        <p:nvSpPr>
          <p:cNvPr id="199" name="Google Shape;199;p22"/>
          <p:cNvSpPr/>
          <p:nvPr/>
        </p:nvSpPr>
        <p:spPr>
          <a:xfrm>
            <a:off x="6385100" y="3889950"/>
            <a:ext cx="372600" cy="36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2"/>
          <p:cNvSpPr txBox="1"/>
          <p:nvPr/>
        </p:nvSpPr>
        <p:spPr>
          <a:xfrm>
            <a:off x="6737025" y="3911400"/>
            <a:ext cx="2096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494429"/>
                </a:solidFill>
              </a:rPr>
              <a:t>모든 서비스별로 동일한 과정을 반복</a:t>
            </a:r>
            <a:endParaRPr b="1" sz="800">
              <a:solidFill>
                <a:srgbClr val="49442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3"/>
          <p:cNvPicPr preferRelativeResize="0"/>
          <p:nvPr/>
        </p:nvPicPr>
        <p:blipFill rotWithShape="1">
          <a:blip r:embed="rId3">
            <a:alphaModFix amt="20000"/>
          </a:blip>
          <a:srcRect b="29140" l="0" r="0" t="14221"/>
          <a:stretch/>
        </p:blipFill>
        <p:spPr>
          <a:xfrm>
            <a:off x="-430306" y="-99060"/>
            <a:ext cx="9574306" cy="61036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6" name="Google Shape;206;p23"/>
          <p:cNvCxnSpPr/>
          <p:nvPr/>
        </p:nvCxnSpPr>
        <p:spPr>
          <a:xfrm>
            <a:off x="514349" y="960680"/>
            <a:ext cx="5218800" cy="13800"/>
          </a:xfrm>
          <a:prstGeom prst="straightConnector1">
            <a:avLst/>
          </a:prstGeom>
          <a:noFill/>
          <a:ln cap="flat" cmpd="sng" w="762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7" name="Google Shape;207;p23"/>
          <p:cNvSpPr txBox="1"/>
          <p:nvPr/>
        </p:nvSpPr>
        <p:spPr>
          <a:xfrm>
            <a:off x="494202" y="591350"/>
            <a:ext cx="6081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chemeClr val="dk2"/>
                </a:solidFill>
              </a:rPr>
              <a:t>추천 시스템 1: 고객별 맞춤형 광고 알고리즘</a:t>
            </a:r>
            <a:endParaRPr b="1" sz="2000">
              <a:solidFill>
                <a:srgbClr val="595959"/>
              </a:solidFill>
            </a:endParaRPr>
          </a:p>
        </p:txBody>
      </p:sp>
      <p:sp>
        <p:nvSpPr>
          <p:cNvPr id="208" name="Google Shape;208;p23"/>
          <p:cNvSpPr txBox="1"/>
          <p:nvPr/>
        </p:nvSpPr>
        <p:spPr>
          <a:xfrm>
            <a:off x="514350" y="1127950"/>
            <a:ext cx="3000000" cy="3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 서비스별로 기술된 코드들을 반복한다.</a:t>
            </a:r>
            <a:endParaRPr sz="5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 연령대 합치는 함수 작성 (20대, 30대,,,)</a:t>
            </a:r>
            <a:endParaRPr sz="5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55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merge_age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550">
                <a:solidFill>
                  <a:srgbClr val="00108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5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5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age//</a:t>
            </a:r>
            <a:r>
              <a:rPr lang="ko" sz="5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ko" sz="5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550">
              <a:solidFill>
                <a:srgbClr val="116644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 10단위 연령대 컬럼 생성</a:t>
            </a:r>
            <a:endParaRPr sz="5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average[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'연령대'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 average[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'연령대'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].apply(merge_age)</a:t>
            </a:r>
            <a:endParaRPr sz="5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average = average.groupby([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'자치구'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'행정동'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'성별'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'연령대'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])[</a:t>
            </a:r>
            <a:endParaRPr sz="5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[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'게임 서비스 사용일수'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'금융 서비스 사용일수'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'쇼핑 서비스 사용일수'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'넷플릭스 사용일수'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'동영상/방송 서비스 사용일수'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'배달 서비스 사용일수'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'유튜브 사용일수'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5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].mean()</a:t>
            </a:r>
            <a:endParaRPr sz="5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average = average.reset_index()</a:t>
            </a:r>
            <a:endParaRPr sz="5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average = average.sort_values(by=[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'자치구'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'성별'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'연령대'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5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sklearn.preprocessing </a:t>
            </a:r>
            <a:r>
              <a:rPr lang="ko" sz="5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StandardScaler</a:t>
            </a:r>
            <a:endParaRPr sz="5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 average</a:t>
            </a:r>
            <a:endParaRPr sz="5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index, row </a:t>
            </a:r>
            <a:r>
              <a:rPr lang="ko" sz="55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region_age_sex.iterrows():   </a:t>
            </a:r>
            <a:r>
              <a:rPr lang="ko" sz="5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 행들 차례대로 읽기</a:t>
            </a:r>
            <a:endParaRPr sz="5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df = pd.DataFrame()</a:t>
            </a:r>
            <a:endParaRPr sz="5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5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ko" sz="55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55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5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5088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):  </a:t>
            </a:r>
            <a:r>
              <a:rPr lang="ko" sz="5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 자치구, 성별, 연령대 같은 행들을 모아 데이터프레임 생성</a:t>
            </a:r>
            <a:endParaRPr sz="5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5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(average.loc[i][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'자치구'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== row[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'자치구'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]) &amp; (average.loc[i][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'성별'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== row[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'성별'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]) &amp; (average.loc[i][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'연령대'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== row[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'연령대'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]):</a:t>
            </a:r>
            <a:endParaRPr sz="5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df = pd.concat([df, average.loc[i:i]], ignore_index=</a:t>
            </a:r>
            <a:r>
              <a:rPr lang="ko" sz="55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5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9" name="Google Shape;209;p23"/>
          <p:cNvSpPr txBox="1"/>
          <p:nvPr/>
        </p:nvSpPr>
        <p:spPr>
          <a:xfrm>
            <a:off x="3751500" y="1127950"/>
            <a:ext cx="3694800" cy="3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scaler = StandardScaler()</a:t>
            </a:r>
            <a:endParaRPr sz="5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5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 자치구, 성별, 연령대가 같은 데이터들에 대해 서비스 사용일수를 이용해 상관계수 구하기</a:t>
            </a:r>
            <a:endParaRPr sz="5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sv = df[[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'게임 서비스 사용일수'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'금융 서비스 사용일수'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'쇼핑 서비스 사용일수'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'넷플릭스 사용일수'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'동영상/방송 서비스 사용일수'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'배달 서비스 사용일수'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'유튜브 사용일수'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]]</a:t>
            </a:r>
            <a:endParaRPr sz="5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scaler.fit(sv)</a:t>
            </a:r>
            <a:endParaRPr sz="5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5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 상관계수</a:t>
            </a:r>
            <a:endParaRPr sz="5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corr_mat = sv.corr()</a:t>
            </a:r>
            <a:endParaRPr sz="5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corr_mat = corr_mat.loc[[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'게임 서비스 사용일수'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]][[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'금융 서비스 사용일수'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'쇼핑 서비스 사용일수'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'동영상/방송 서비스 사용일수'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'넷플릭스 사용일수'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'유튜브 사용일수'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'배달 서비스 사용일수'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]]</a:t>
            </a:r>
            <a:endParaRPr sz="5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corr_mat = corr_mat.loc[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'게임 서비스 사용일수'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].sort_values(ascending=</a:t>
            </a:r>
            <a:r>
              <a:rPr lang="ko" sz="55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5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corr_mat = pd.DataFrame(corr_mat)</a:t>
            </a:r>
            <a:endParaRPr sz="5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5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 corr_mat</a:t>
            </a:r>
            <a:endParaRPr sz="5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5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5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ko" sz="55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55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5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300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5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5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(game.loc[i][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'자치구'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== row[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'자치구'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]) &amp; (game.loc[i][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'연령대'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== row[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'연령대'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]) &amp; (game.loc[i][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'성별'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== row[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'성별'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]):</a:t>
            </a:r>
            <a:endParaRPr sz="5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ko" sz="5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 game.loc[i]</a:t>
            </a:r>
            <a:endParaRPr sz="5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corr_mat.index.values[</a:t>
            </a:r>
            <a:r>
              <a:rPr lang="ko" sz="5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5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game.loc[i,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'1'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 corr_mat.index.values[</a:t>
            </a:r>
            <a:r>
              <a:rPr lang="ko" sz="5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][:</a:t>
            </a:r>
            <a:r>
              <a:rPr lang="ko" sz="5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-5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5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game.loc[i,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'2'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 corr_mat.index.values[</a:t>
            </a:r>
            <a:r>
              <a:rPr lang="ko" sz="5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][:</a:t>
            </a:r>
            <a:r>
              <a:rPr lang="ko" sz="5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-5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5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game.loc[i,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'3'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 corr_mat.index.values[</a:t>
            </a:r>
            <a:r>
              <a:rPr lang="ko" sz="5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][:</a:t>
            </a:r>
            <a:r>
              <a:rPr lang="ko" sz="5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-5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5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game.loc[i,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'4'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 corr_mat.index.values[</a:t>
            </a:r>
            <a:r>
              <a:rPr lang="ko" sz="5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][:</a:t>
            </a:r>
            <a:r>
              <a:rPr lang="ko" sz="5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-5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5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game.loc[i,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'5'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 corr_mat.index.values[</a:t>
            </a:r>
            <a:r>
              <a:rPr lang="ko" sz="5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][:</a:t>
            </a:r>
            <a:r>
              <a:rPr lang="ko" sz="5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-5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5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game.loc[i,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'6'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 corr_mat.index.values[</a:t>
            </a:r>
            <a:r>
              <a:rPr lang="ko" sz="5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][:</a:t>
            </a:r>
            <a:r>
              <a:rPr lang="ko" sz="5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-5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5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 amt="20000"/>
          </a:blip>
          <a:srcRect b="29140" l="0" r="0" t="14221"/>
          <a:stretch/>
        </p:blipFill>
        <p:spPr>
          <a:xfrm>
            <a:off x="-430306" y="-99060"/>
            <a:ext cx="9574306" cy="61036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/>
          <p:nvPr/>
        </p:nvCxnSpPr>
        <p:spPr>
          <a:xfrm>
            <a:off x="514349" y="960680"/>
            <a:ext cx="5218800" cy="13800"/>
          </a:xfrm>
          <a:prstGeom prst="straightConnector1">
            <a:avLst/>
          </a:prstGeom>
          <a:noFill/>
          <a:ln cap="flat" cmpd="sng" w="762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14"/>
          <p:cNvSpPr txBox="1"/>
          <p:nvPr/>
        </p:nvSpPr>
        <p:spPr>
          <a:xfrm>
            <a:off x="494202" y="591350"/>
            <a:ext cx="6081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chemeClr val="dk2"/>
                </a:solidFill>
              </a:rPr>
              <a:t>추천 시스템 1: 고객별 맞춤형 광고 알고리즘</a:t>
            </a:r>
            <a:endParaRPr b="1" sz="2000">
              <a:solidFill>
                <a:srgbClr val="595959"/>
              </a:solidFill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516250" y="2915576"/>
            <a:ext cx="2160000" cy="1942200"/>
          </a:xfrm>
          <a:prstGeom prst="roundRect">
            <a:avLst>
              <a:gd fmla="val 16667" name="adj"/>
            </a:avLst>
          </a:prstGeom>
          <a:solidFill>
            <a:srgbClr val="3F3F3F"/>
          </a:solidFill>
          <a:ln cap="flat" cmpd="sng" w="254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7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6499800" y="2915575"/>
            <a:ext cx="2160000" cy="1942200"/>
          </a:xfrm>
          <a:prstGeom prst="roundRect">
            <a:avLst>
              <a:gd fmla="val 16667" name="adj"/>
            </a:avLst>
          </a:prstGeom>
          <a:solidFill>
            <a:srgbClr val="3F3F3F"/>
          </a:solidFill>
          <a:ln cap="flat" cmpd="sng" w="254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7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3446562" y="2915576"/>
            <a:ext cx="2160000" cy="1942200"/>
          </a:xfrm>
          <a:prstGeom prst="roundRect">
            <a:avLst>
              <a:gd fmla="val 16667" name="adj"/>
            </a:avLst>
          </a:prstGeom>
          <a:solidFill>
            <a:srgbClr val="3F3F3F"/>
          </a:solidFill>
          <a:ln cap="flat" cmpd="sng" w="254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7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500250" y="1460413"/>
            <a:ext cx="8143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2"/>
                </a:solidFill>
              </a:rPr>
              <a:t>고객의 </a:t>
            </a:r>
            <a:r>
              <a:rPr b="1" lang="ko">
                <a:solidFill>
                  <a:srgbClr val="4F81BD"/>
                </a:solidFill>
              </a:rPr>
              <a:t>자치구, 성별, 연령대</a:t>
            </a:r>
            <a:r>
              <a:rPr b="1" lang="ko">
                <a:solidFill>
                  <a:schemeClr val="dk2"/>
                </a:solidFill>
              </a:rPr>
              <a:t>를 입력하면 월별로 </a:t>
            </a:r>
            <a:endParaRPr b="1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2"/>
                </a:solidFill>
              </a:rPr>
              <a:t>고객 개개인의 </a:t>
            </a:r>
            <a:r>
              <a:rPr b="1" lang="ko">
                <a:solidFill>
                  <a:srgbClr val="4F81BD"/>
                </a:solidFill>
              </a:rPr>
              <a:t>광고 알고리즘에 뜰 서비스</a:t>
            </a:r>
            <a:r>
              <a:rPr b="1" lang="ko">
                <a:solidFill>
                  <a:schemeClr val="dk2"/>
                </a:solidFill>
              </a:rPr>
              <a:t>를 </a:t>
            </a:r>
            <a:endParaRPr b="1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2"/>
                </a:solidFill>
              </a:rPr>
              <a:t>서비스 사용일수가 높은 순으로 추천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629400" y="3050050"/>
            <a:ext cx="1923900" cy="1673400"/>
          </a:xfrm>
          <a:prstGeom prst="roundRect">
            <a:avLst>
              <a:gd fmla="val 12491" name="adj"/>
            </a:avLst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2"/>
                </a:solidFill>
              </a:rPr>
              <a:t>추천 시스템</a:t>
            </a:r>
            <a:endParaRPr b="1"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2"/>
                </a:solidFill>
              </a:rPr>
              <a:t>월별로 서비스 사용일수에 가중치를 부여하여 </a:t>
            </a:r>
            <a:r>
              <a:rPr b="1" lang="ko" sz="1100">
                <a:solidFill>
                  <a:srgbClr val="4F81BD"/>
                </a:solidFill>
              </a:rPr>
              <a:t>개인별 월별 추천 서비스</a:t>
            </a:r>
            <a:r>
              <a:rPr b="1" lang="ko" sz="1100">
                <a:solidFill>
                  <a:schemeClr val="dk2"/>
                </a:solidFill>
              </a:rPr>
              <a:t> 제공</a:t>
            </a:r>
            <a:endParaRPr sz="1100"/>
          </a:p>
        </p:txBody>
      </p:sp>
      <p:sp>
        <p:nvSpPr>
          <p:cNvPr id="71" name="Google Shape;71;p14"/>
          <p:cNvSpPr/>
          <p:nvPr/>
        </p:nvSpPr>
        <p:spPr>
          <a:xfrm>
            <a:off x="3564575" y="3050200"/>
            <a:ext cx="1923900" cy="1673400"/>
          </a:xfrm>
          <a:prstGeom prst="roundRect">
            <a:avLst>
              <a:gd fmla="val 10766" name="adj"/>
            </a:avLst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2"/>
                </a:solidFill>
              </a:rPr>
              <a:t>데이터 시각화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4F81BD"/>
                </a:solidFill>
              </a:rPr>
              <a:t>서비스별로 월별 이용추이 그래프</a:t>
            </a:r>
            <a:r>
              <a:rPr b="1" lang="ko" sz="1100">
                <a:solidFill>
                  <a:schemeClr val="dk2"/>
                </a:solidFill>
              </a:rPr>
              <a:t>를 함께 보여줌</a:t>
            </a:r>
            <a:endParaRPr sz="1100"/>
          </a:p>
        </p:txBody>
      </p:sp>
      <p:sp>
        <p:nvSpPr>
          <p:cNvPr id="72" name="Google Shape;72;p14"/>
          <p:cNvSpPr/>
          <p:nvPr/>
        </p:nvSpPr>
        <p:spPr>
          <a:xfrm>
            <a:off x="6617850" y="3050050"/>
            <a:ext cx="1923900" cy="1673400"/>
          </a:xfrm>
          <a:prstGeom prst="roundRect">
            <a:avLst>
              <a:gd fmla="val 8853" name="adj"/>
            </a:avLst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2"/>
                </a:solidFill>
              </a:rPr>
              <a:t>기대효과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2"/>
                </a:solidFill>
              </a:rPr>
              <a:t>개인 맞춤형 광고 추천으로 </a:t>
            </a:r>
            <a:r>
              <a:rPr b="1" lang="ko" sz="1100">
                <a:solidFill>
                  <a:schemeClr val="dk2"/>
                </a:solidFill>
              </a:rPr>
              <a:t>고객 만족도와 광고 효과 극대화</a:t>
            </a:r>
            <a:endParaRPr sz="1100"/>
          </a:p>
        </p:txBody>
      </p:sp>
      <p:sp>
        <p:nvSpPr>
          <p:cNvPr id="73" name="Google Shape;73;p14"/>
          <p:cNvSpPr/>
          <p:nvPr/>
        </p:nvSpPr>
        <p:spPr>
          <a:xfrm>
            <a:off x="2866550" y="3653650"/>
            <a:ext cx="372600" cy="36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5866875" y="3703900"/>
            <a:ext cx="372600" cy="36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 amt="20000"/>
          </a:blip>
          <a:srcRect b="29140" l="0" r="0" t="14221"/>
          <a:stretch/>
        </p:blipFill>
        <p:spPr>
          <a:xfrm>
            <a:off x="-430306" y="-99060"/>
            <a:ext cx="9574306" cy="61036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p15"/>
          <p:cNvCxnSpPr/>
          <p:nvPr/>
        </p:nvCxnSpPr>
        <p:spPr>
          <a:xfrm>
            <a:off x="514349" y="960680"/>
            <a:ext cx="5218800" cy="13800"/>
          </a:xfrm>
          <a:prstGeom prst="straightConnector1">
            <a:avLst/>
          </a:prstGeom>
          <a:noFill/>
          <a:ln cap="flat" cmpd="sng" w="762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" name="Google Shape;81;p15"/>
          <p:cNvSpPr txBox="1"/>
          <p:nvPr/>
        </p:nvSpPr>
        <p:spPr>
          <a:xfrm>
            <a:off x="494202" y="591350"/>
            <a:ext cx="6081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chemeClr val="dk2"/>
                </a:solidFill>
              </a:rPr>
              <a:t>추천 시스템 1: 고객별 맞춤형 광고 알고리즘</a:t>
            </a:r>
            <a:endParaRPr b="1" sz="2000">
              <a:solidFill>
                <a:srgbClr val="595959"/>
              </a:solidFill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545450" y="3970713"/>
            <a:ext cx="8143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2"/>
                </a:solidFill>
              </a:rPr>
              <a:t>고객의 </a:t>
            </a:r>
            <a:r>
              <a:rPr b="1" lang="ko">
                <a:solidFill>
                  <a:srgbClr val="4F81BD"/>
                </a:solidFill>
              </a:rPr>
              <a:t>자치구, 성별, 연령대</a:t>
            </a:r>
            <a:r>
              <a:rPr b="1" lang="ko">
                <a:solidFill>
                  <a:schemeClr val="dk2"/>
                </a:solidFill>
              </a:rPr>
              <a:t> 뿐만 아니라</a:t>
            </a:r>
            <a:endParaRPr b="1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595959"/>
                </a:solidFill>
              </a:rPr>
              <a:t>월별</a:t>
            </a:r>
            <a:r>
              <a:rPr b="1" lang="ko">
                <a:solidFill>
                  <a:schemeClr val="dk2"/>
                </a:solidFill>
              </a:rPr>
              <a:t>로 서비스 사용일수의 분포가 상이하게 나타난다.</a:t>
            </a:r>
            <a:endParaRPr b="1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2"/>
                </a:solidFill>
              </a:rPr>
              <a:t>따라서 </a:t>
            </a:r>
            <a:r>
              <a:rPr b="1" lang="ko" u="sng">
                <a:solidFill>
                  <a:srgbClr val="595959"/>
                </a:solidFill>
                <a:highlight>
                  <a:srgbClr val="FFFF00"/>
                </a:highlight>
              </a:rPr>
              <a:t>고객별, 월별 맞춤형 광고 서비스 추천</a:t>
            </a:r>
            <a:r>
              <a:rPr b="1" lang="ko">
                <a:solidFill>
                  <a:schemeClr val="dk2"/>
                </a:solidFill>
              </a:rPr>
              <a:t>을 진행하는 것이 최종 목적이다.</a:t>
            </a:r>
            <a:endParaRPr b="1">
              <a:solidFill>
                <a:schemeClr val="dk2"/>
              </a:solidFill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5811" y="1195736"/>
            <a:ext cx="1845395" cy="1246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7929" y="1195715"/>
            <a:ext cx="1845395" cy="124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63479" y="1195736"/>
            <a:ext cx="1845395" cy="1246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32650" y="2525533"/>
            <a:ext cx="1845395" cy="1246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94496" y="2525518"/>
            <a:ext cx="1845395" cy="124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422563" y="2525518"/>
            <a:ext cx="1845395" cy="124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14341" y="1195726"/>
            <a:ext cx="1845395" cy="124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 rotWithShape="1">
          <a:blip r:embed="rId3">
            <a:alphaModFix amt="20000"/>
          </a:blip>
          <a:srcRect b="29140" l="0" r="0" t="14221"/>
          <a:stretch/>
        </p:blipFill>
        <p:spPr>
          <a:xfrm>
            <a:off x="-430306" y="-99060"/>
            <a:ext cx="9574306" cy="61036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95;p16"/>
          <p:cNvCxnSpPr/>
          <p:nvPr/>
        </p:nvCxnSpPr>
        <p:spPr>
          <a:xfrm>
            <a:off x="514349" y="960680"/>
            <a:ext cx="5218800" cy="13800"/>
          </a:xfrm>
          <a:prstGeom prst="straightConnector1">
            <a:avLst/>
          </a:prstGeom>
          <a:noFill/>
          <a:ln cap="flat" cmpd="sng" w="762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16"/>
          <p:cNvSpPr txBox="1"/>
          <p:nvPr/>
        </p:nvSpPr>
        <p:spPr>
          <a:xfrm>
            <a:off x="494202" y="591350"/>
            <a:ext cx="6081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chemeClr val="dk2"/>
                </a:solidFill>
              </a:rPr>
              <a:t>추천 시스템 1: 고객별 맞춤형 광고 알고리즘</a:t>
            </a:r>
            <a:endParaRPr b="1" sz="2000">
              <a:solidFill>
                <a:srgbClr val="595959"/>
              </a:solidFill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6200" y="3764275"/>
            <a:ext cx="5069549" cy="11339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/>
        </p:nvSpPr>
        <p:spPr>
          <a:xfrm>
            <a:off x="625950" y="1110250"/>
            <a:ext cx="7892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4F81BD"/>
                </a:solidFill>
              </a:rPr>
              <a:t>가중치가 부여된 </a:t>
            </a:r>
            <a:r>
              <a:rPr b="1" lang="ko" sz="1200">
                <a:solidFill>
                  <a:srgbClr val="4F81BD"/>
                </a:solidFill>
              </a:rPr>
              <a:t>월별 서비스별 사용일수</a:t>
            </a:r>
            <a:r>
              <a:rPr b="1" lang="ko" sz="1200">
                <a:solidFill>
                  <a:schemeClr val="dk2"/>
                </a:solidFill>
              </a:rPr>
              <a:t>를 이용해</a:t>
            </a:r>
            <a:r>
              <a:rPr b="1" lang="ko" sz="1200">
                <a:solidFill>
                  <a:schemeClr val="dk2"/>
                </a:solidFill>
              </a:rPr>
              <a:t> 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</p:txBody>
      </p:sp>
      <p:cxnSp>
        <p:nvCxnSpPr>
          <p:cNvPr id="99" name="Google Shape;99;p16"/>
          <p:cNvCxnSpPr/>
          <p:nvPr/>
        </p:nvCxnSpPr>
        <p:spPr>
          <a:xfrm>
            <a:off x="1359175" y="2773375"/>
            <a:ext cx="0" cy="107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6"/>
          <p:cNvCxnSpPr/>
          <p:nvPr/>
        </p:nvCxnSpPr>
        <p:spPr>
          <a:xfrm>
            <a:off x="2155850" y="2773375"/>
            <a:ext cx="0" cy="107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6"/>
          <p:cNvCxnSpPr/>
          <p:nvPr/>
        </p:nvCxnSpPr>
        <p:spPr>
          <a:xfrm>
            <a:off x="1348250" y="2880475"/>
            <a:ext cx="824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6"/>
          <p:cNvCxnSpPr/>
          <p:nvPr/>
        </p:nvCxnSpPr>
        <p:spPr>
          <a:xfrm>
            <a:off x="2308665" y="2773363"/>
            <a:ext cx="0" cy="107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6"/>
          <p:cNvCxnSpPr/>
          <p:nvPr/>
        </p:nvCxnSpPr>
        <p:spPr>
          <a:xfrm>
            <a:off x="7760132" y="2773375"/>
            <a:ext cx="0" cy="107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6"/>
          <p:cNvCxnSpPr/>
          <p:nvPr/>
        </p:nvCxnSpPr>
        <p:spPr>
          <a:xfrm>
            <a:off x="2300975" y="2869700"/>
            <a:ext cx="5474100" cy="16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16"/>
          <p:cNvSpPr txBox="1"/>
          <p:nvPr/>
        </p:nvSpPr>
        <p:spPr>
          <a:xfrm>
            <a:off x="1263950" y="2880475"/>
            <a:ext cx="9930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494429"/>
                </a:solidFill>
              </a:rPr>
              <a:t>자치구, 성별, 연령대에 따라 300가지 경우의 수</a:t>
            </a:r>
            <a:endParaRPr b="1" sz="700">
              <a:solidFill>
                <a:srgbClr val="494429"/>
              </a:solidFill>
            </a:endParaRPr>
          </a:p>
        </p:txBody>
      </p:sp>
      <p:cxnSp>
        <p:nvCxnSpPr>
          <p:cNvPr id="106" name="Google Shape;106;p16"/>
          <p:cNvCxnSpPr/>
          <p:nvPr/>
        </p:nvCxnSpPr>
        <p:spPr>
          <a:xfrm>
            <a:off x="2237363" y="2750575"/>
            <a:ext cx="6600" cy="259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6"/>
          <p:cNvSpPr txBox="1"/>
          <p:nvPr/>
        </p:nvSpPr>
        <p:spPr>
          <a:xfrm>
            <a:off x="2048700" y="2934938"/>
            <a:ext cx="10755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494429"/>
                </a:solidFill>
              </a:rPr>
              <a:t>각각의 경우의 수마다</a:t>
            </a:r>
            <a:endParaRPr b="1" sz="700">
              <a:solidFill>
                <a:srgbClr val="49442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494429"/>
                </a:solidFill>
              </a:rPr>
              <a:t>1~9월까지 월별 데이터 존재</a:t>
            </a:r>
            <a:endParaRPr b="1" sz="700">
              <a:solidFill>
                <a:srgbClr val="494429"/>
              </a:solidFill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3848563" y="2880475"/>
            <a:ext cx="3187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494429"/>
                </a:solidFill>
              </a:rPr>
              <a:t>300가지 경우의 수 * 1~9월까지 월별 데이터 = 행 기준 2700개의 데이터</a:t>
            </a:r>
            <a:endParaRPr b="1" sz="700">
              <a:solidFill>
                <a:srgbClr val="49442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494429"/>
                </a:solidFill>
              </a:rPr>
              <a:t>(가중치 부여, 정규화 처리된 사용일수 데이터)</a:t>
            </a:r>
            <a:endParaRPr b="1" sz="700">
              <a:solidFill>
                <a:srgbClr val="494429"/>
              </a:solidFill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7819100" y="2262600"/>
            <a:ext cx="668400" cy="21474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0" name="Google Shape;110;p16"/>
          <p:cNvCxnSpPr/>
          <p:nvPr/>
        </p:nvCxnSpPr>
        <p:spPr>
          <a:xfrm>
            <a:off x="2407975" y="3935825"/>
            <a:ext cx="294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6"/>
          <p:cNvCxnSpPr/>
          <p:nvPr/>
        </p:nvCxnSpPr>
        <p:spPr>
          <a:xfrm>
            <a:off x="2407975" y="4898200"/>
            <a:ext cx="294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6"/>
          <p:cNvCxnSpPr/>
          <p:nvPr/>
        </p:nvCxnSpPr>
        <p:spPr>
          <a:xfrm>
            <a:off x="2407963" y="3935825"/>
            <a:ext cx="8400" cy="964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6"/>
          <p:cNvSpPr txBox="1"/>
          <p:nvPr/>
        </p:nvSpPr>
        <p:spPr>
          <a:xfrm>
            <a:off x="1195325" y="4201175"/>
            <a:ext cx="12210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494429"/>
                </a:solidFill>
              </a:rPr>
              <a:t>자치구, 성별, 연령대, 월에 따라 서비스 사용의 우선순위가 다르게 나옴</a:t>
            </a:r>
            <a:endParaRPr b="1" sz="700">
              <a:solidFill>
                <a:srgbClr val="494429"/>
              </a:solidFill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8232600" y="2296575"/>
            <a:ext cx="9114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494429"/>
                </a:solidFill>
              </a:rPr>
              <a:t>행별 사용 서비스 우선순위를 내림차순으로 정렬</a:t>
            </a:r>
            <a:endParaRPr b="1" sz="700">
              <a:solidFill>
                <a:srgbClr val="494429"/>
              </a:solidFill>
            </a:endParaRPr>
          </a:p>
        </p:txBody>
      </p:sp>
      <p:pic>
        <p:nvPicPr>
          <p:cNvPr id="115" name="Google Shape;11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9973" y="1491662"/>
            <a:ext cx="6524051" cy="1238213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/>
          <p:nvPr/>
        </p:nvSpPr>
        <p:spPr>
          <a:xfrm>
            <a:off x="7321325" y="1607700"/>
            <a:ext cx="512700" cy="640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6648675" y="2217675"/>
            <a:ext cx="512700" cy="512100"/>
          </a:xfrm>
          <a:prstGeom prst="rect">
            <a:avLst/>
          </a:prstGeom>
          <a:noFill/>
          <a:ln cap="flat" cmpd="sng" w="1905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3730800" y="3886975"/>
            <a:ext cx="433500" cy="561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3730800" y="4448575"/>
            <a:ext cx="433500" cy="431700"/>
          </a:xfrm>
          <a:prstGeom prst="rect">
            <a:avLst/>
          </a:prstGeom>
          <a:noFill/>
          <a:ln cap="flat" cmpd="sng" w="1905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6"/>
          <p:cNvSpPr txBox="1"/>
          <p:nvPr/>
        </p:nvSpPr>
        <p:spPr>
          <a:xfrm>
            <a:off x="1204350" y="3390163"/>
            <a:ext cx="673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2"/>
                </a:solidFill>
              </a:rPr>
              <a:t>특정 자치구, 연령대, 성별의 고객이 가장 많이 사용하는 서비스 순으로 추천을 진행함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7"/>
          <p:cNvPicPr preferRelativeResize="0"/>
          <p:nvPr/>
        </p:nvPicPr>
        <p:blipFill rotWithShape="1">
          <a:blip r:embed="rId3">
            <a:alphaModFix amt="20000"/>
          </a:blip>
          <a:srcRect b="29140" l="0" r="0" t="14221"/>
          <a:stretch/>
        </p:blipFill>
        <p:spPr>
          <a:xfrm>
            <a:off x="-430306" y="-99060"/>
            <a:ext cx="9574306" cy="61036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p17"/>
          <p:cNvCxnSpPr/>
          <p:nvPr/>
        </p:nvCxnSpPr>
        <p:spPr>
          <a:xfrm>
            <a:off x="514349" y="960680"/>
            <a:ext cx="5218800" cy="13800"/>
          </a:xfrm>
          <a:prstGeom prst="straightConnector1">
            <a:avLst/>
          </a:prstGeom>
          <a:noFill/>
          <a:ln cap="flat" cmpd="sng" w="762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7" name="Google Shape;127;p17"/>
          <p:cNvSpPr txBox="1"/>
          <p:nvPr/>
        </p:nvSpPr>
        <p:spPr>
          <a:xfrm>
            <a:off x="494202" y="591350"/>
            <a:ext cx="6081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chemeClr val="dk2"/>
                </a:solidFill>
              </a:rPr>
              <a:t>추천 시스템 1: 고객별 맞춤형 광고 알고리즘</a:t>
            </a:r>
            <a:endParaRPr b="1" sz="2000">
              <a:solidFill>
                <a:srgbClr val="595959"/>
              </a:solidFill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514350" y="1311800"/>
            <a:ext cx="2633700" cy="3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service_columns = [</a:t>
            </a:r>
            <a:r>
              <a:rPr lang="ko" sz="7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'게임 서비스 사용일수'</a:t>
            </a:r>
            <a:r>
              <a:rPr lang="ko" sz="7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7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'금융 서비스 사용일수'</a:t>
            </a:r>
            <a:r>
              <a:rPr lang="ko" sz="7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7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'쇼핑 서비스 사용일수'</a:t>
            </a:r>
            <a:r>
              <a:rPr lang="ko" sz="7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7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'동영상/방송 서비스 사용일수'</a:t>
            </a:r>
            <a:r>
              <a:rPr lang="ko" sz="7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7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'유튜브 사용일수'</a:t>
            </a:r>
            <a:r>
              <a:rPr lang="ko" sz="7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7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'넷플릭스 사용일수'</a:t>
            </a:r>
            <a:r>
              <a:rPr lang="ko" sz="7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7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'배달 서비스 사용일수'</a:t>
            </a:r>
            <a:r>
              <a:rPr lang="ko" sz="7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7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데이터 프레임 생성</a:t>
            </a:r>
            <a:endParaRPr sz="7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df = pd.DataFrame()</a:t>
            </a:r>
            <a:endParaRPr sz="7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데이터 프레임의 컬럼 생성</a:t>
            </a:r>
            <a:endParaRPr sz="7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df[</a:t>
            </a:r>
            <a:r>
              <a:rPr lang="ko" sz="75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'자치구'</a:t>
            </a:r>
            <a:r>
              <a:rPr lang="ko" sz="7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 = data[</a:t>
            </a:r>
            <a:r>
              <a:rPr lang="ko" sz="75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'자치구'</a:t>
            </a:r>
            <a:r>
              <a:rPr lang="ko" sz="7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7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df[</a:t>
            </a:r>
            <a:r>
              <a:rPr lang="ko" sz="75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'연령대'</a:t>
            </a:r>
            <a:r>
              <a:rPr lang="ko" sz="7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 = data[</a:t>
            </a:r>
            <a:r>
              <a:rPr lang="ko" sz="75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'연령대'</a:t>
            </a:r>
            <a:r>
              <a:rPr lang="ko" sz="7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7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df[</a:t>
            </a:r>
            <a:r>
              <a:rPr lang="ko" sz="75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'성별'</a:t>
            </a:r>
            <a:r>
              <a:rPr lang="ko" sz="7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 = data[</a:t>
            </a:r>
            <a:r>
              <a:rPr lang="ko" sz="75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'성별'</a:t>
            </a:r>
            <a:r>
              <a:rPr lang="ko" sz="7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7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df[</a:t>
            </a:r>
            <a:r>
              <a:rPr lang="ko" sz="75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'1'</a:t>
            </a:r>
            <a:r>
              <a:rPr lang="ko" sz="7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ko" sz="75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'service 1'</a:t>
            </a:r>
            <a:endParaRPr sz="750">
              <a:solidFill>
                <a:srgbClr val="A3151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df[</a:t>
            </a:r>
            <a:r>
              <a:rPr lang="ko" sz="75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'2'</a:t>
            </a:r>
            <a:r>
              <a:rPr lang="ko" sz="7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ko" sz="75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'service 2'</a:t>
            </a:r>
            <a:endParaRPr sz="750">
              <a:solidFill>
                <a:srgbClr val="A3151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df[</a:t>
            </a:r>
            <a:r>
              <a:rPr lang="ko" sz="75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'3'</a:t>
            </a:r>
            <a:r>
              <a:rPr lang="ko" sz="7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ko" sz="75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'service 3'</a:t>
            </a:r>
            <a:endParaRPr sz="750">
              <a:solidFill>
                <a:srgbClr val="A3151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df[</a:t>
            </a:r>
            <a:r>
              <a:rPr lang="ko" sz="75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'4'</a:t>
            </a:r>
            <a:r>
              <a:rPr lang="ko" sz="7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ko" sz="75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'service 4'</a:t>
            </a:r>
            <a:endParaRPr sz="750">
              <a:solidFill>
                <a:srgbClr val="A3151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df[</a:t>
            </a:r>
            <a:r>
              <a:rPr lang="ko" sz="75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'5'</a:t>
            </a:r>
            <a:r>
              <a:rPr lang="ko" sz="7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ko" sz="75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'service 5'</a:t>
            </a:r>
            <a:endParaRPr sz="750">
              <a:solidFill>
                <a:srgbClr val="A3151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df[</a:t>
            </a:r>
            <a:r>
              <a:rPr lang="ko" sz="75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'6'</a:t>
            </a:r>
            <a:r>
              <a:rPr lang="ko" sz="7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ko" sz="75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'service 6'</a:t>
            </a:r>
            <a:endParaRPr sz="750">
              <a:solidFill>
                <a:srgbClr val="A3151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df[</a:t>
            </a:r>
            <a:r>
              <a:rPr lang="ko" sz="75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'7'</a:t>
            </a:r>
            <a:r>
              <a:rPr lang="ko" sz="7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ko" sz="75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'service 7'</a:t>
            </a:r>
            <a:endParaRPr sz="750">
              <a:solidFill>
                <a:srgbClr val="008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3417350" y="1311800"/>
            <a:ext cx="50733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50">
                <a:solidFill>
                  <a:srgbClr val="AF00D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ko" sz="7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ko" sz="7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ko" sz="7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750">
                <a:solidFill>
                  <a:srgbClr val="795E2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ko" sz="7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750">
                <a:solidFill>
                  <a:srgbClr val="11664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27</a:t>
            </a:r>
            <a:r>
              <a:rPr lang="ko" sz="750">
                <a:solidFill>
                  <a:srgbClr val="11664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00</a:t>
            </a:r>
            <a:r>
              <a:rPr lang="ko" sz="7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):   # 자치구, 연령대, 성별에 따라 300가지 경우의 수 * 1~9월</a:t>
            </a:r>
            <a:endParaRPr sz="7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row = data.loc[[i]]  # 월별 가중치 처리한 엑셀 파일 data</a:t>
            </a:r>
            <a:endParaRPr sz="7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priority = []</a:t>
            </a:r>
            <a:endParaRPr sz="7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750">
                <a:solidFill>
                  <a:srgbClr val="AF00D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ko" sz="7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col </a:t>
            </a:r>
            <a:r>
              <a:rPr lang="ko" sz="7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ko" sz="7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service_columns:</a:t>
            </a:r>
            <a:endParaRPr sz="7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priority.append([</a:t>
            </a:r>
            <a:r>
              <a:rPr lang="ko" sz="750">
                <a:solidFill>
                  <a:srgbClr val="25769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ko" sz="7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(row[col]), col])  # 가중치 값과 col명을 함께 append</a:t>
            </a:r>
            <a:endParaRPr sz="7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priority = pd.DataFrame(priority)</a:t>
            </a:r>
            <a:endParaRPr sz="7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priority = priority.sort_values(by = </a:t>
            </a:r>
            <a:r>
              <a:rPr lang="ko" sz="750">
                <a:solidFill>
                  <a:srgbClr val="11664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" sz="7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ascending=</a:t>
            </a:r>
            <a:r>
              <a:rPr lang="ko" sz="7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ko" sz="7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 # 가중치로 내림차순 정렬</a:t>
            </a:r>
            <a:endParaRPr sz="7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priority = priority.reset_index(drop=</a:t>
            </a:r>
            <a:r>
              <a:rPr lang="ko" sz="7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ko" sz="7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7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df.loc[i, </a:t>
            </a:r>
            <a:r>
              <a:rPr lang="ko" sz="75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'1'</a:t>
            </a:r>
            <a:r>
              <a:rPr lang="ko" sz="7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 = priority.loc[</a:t>
            </a:r>
            <a:r>
              <a:rPr lang="ko" sz="750">
                <a:solidFill>
                  <a:srgbClr val="11664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" sz="7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ko" sz="750">
                <a:solidFill>
                  <a:srgbClr val="11664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7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][:</a:t>
            </a:r>
            <a:r>
              <a:rPr lang="ko" sz="750">
                <a:solidFill>
                  <a:srgbClr val="11664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-5</a:t>
            </a:r>
            <a:r>
              <a:rPr lang="ko" sz="7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  # 가중치 값이 가장 높은 col명에서 ‘사용일수’를 제외하고 서비스명만 반환될 수 있도록 하고 </a:t>
            </a:r>
            <a:r>
              <a:rPr lang="ko" sz="7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df의 i행의 ‘1’컬럼에 서비스명을 넣는다.</a:t>
            </a:r>
            <a:endParaRPr sz="7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df.loc[i, </a:t>
            </a:r>
            <a:r>
              <a:rPr lang="ko" sz="75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'2'</a:t>
            </a:r>
            <a:r>
              <a:rPr lang="ko" sz="7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 = priority.loc[</a:t>
            </a:r>
            <a:r>
              <a:rPr lang="ko" sz="750">
                <a:solidFill>
                  <a:srgbClr val="11664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7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ko" sz="750">
                <a:solidFill>
                  <a:srgbClr val="11664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7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][:</a:t>
            </a:r>
            <a:r>
              <a:rPr lang="ko" sz="750">
                <a:solidFill>
                  <a:srgbClr val="11664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-5</a:t>
            </a:r>
            <a:r>
              <a:rPr lang="ko" sz="7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7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df.loc[i, </a:t>
            </a:r>
            <a:r>
              <a:rPr lang="ko" sz="75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'3'</a:t>
            </a:r>
            <a:r>
              <a:rPr lang="ko" sz="7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 = priority.loc[</a:t>
            </a:r>
            <a:r>
              <a:rPr lang="ko" sz="750">
                <a:solidFill>
                  <a:srgbClr val="11664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ko" sz="7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ko" sz="750">
                <a:solidFill>
                  <a:srgbClr val="11664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7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][:</a:t>
            </a:r>
            <a:r>
              <a:rPr lang="ko" sz="750">
                <a:solidFill>
                  <a:srgbClr val="11664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-5</a:t>
            </a:r>
            <a:r>
              <a:rPr lang="ko" sz="7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7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df.loc[i, </a:t>
            </a:r>
            <a:r>
              <a:rPr lang="ko" sz="75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'4'</a:t>
            </a:r>
            <a:r>
              <a:rPr lang="ko" sz="7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 = priority.loc[</a:t>
            </a:r>
            <a:r>
              <a:rPr lang="ko" sz="750">
                <a:solidFill>
                  <a:srgbClr val="11664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ko" sz="7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ko" sz="750">
                <a:solidFill>
                  <a:srgbClr val="11664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7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][:</a:t>
            </a:r>
            <a:r>
              <a:rPr lang="ko" sz="750">
                <a:solidFill>
                  <a:srgbClr val="11664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-5</a:t>
            </a:r>
            <a:r>
              <a:rPr lang="ko" sz="7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7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df.loc[i, </a:t>
            </a:r>
            <a:r>
              <a:rPr lang="ko" sz="75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'5'</a:t>
            </a:r>
            <a:r>
              <a:rPr lang="ko" sz="7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 = priority.loc[</a:t>
            </a:r>
            <a:r>
              <a:rPr lang="ko" sz="750">
                <a:solidFill>
                  <a:srgbClr val="11664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ko" sz="7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ko" sz="750">
                <a:solidFill>
                  <a:srgbClr val="11664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7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][:</a:t>
            </a:r>
            <a:r>
              <a:rPr lang="ko" sz="750">
                <a:solidFill>
                  <a:srgbClr val="11664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-5</a:t>
            </a:r>
            <a:r>
              <a:rPr lang="ko" sz="7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7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df.loc[i, </a:t>
            </a:r>
            <a:r>
              <a:rPr lang="ko" sz="75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'6'</a:t>
            </a:r>
            <a:r>
              <a:rPr lang="ko" sz="7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 = priority.loc[</a:t>
            </a:r>
            <a:r>
              <a:rPr lang="ko" sz="750">
                <a:solidFill>
                  <a:srgbClr val="11664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ko" sz="7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ko" sz="750">
                <a:solidFill>
                  <a:srgbClr val="11664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7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][:</a:t>
            </a:r>
            <a:r>
              <a:rPr lang="ko" sz="750">
                <a:solidFill>
                  <a:srgbClr val="11664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-5</a:t>
            </a:r>
            <a:r>
              <a:rPr lang="ko" sz="7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7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df.loc[i, </a:t>
            </a:r>
            <a:r>
              <a:rPr lang="ko" sz="75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'7'</a:t>
            </a:r>
            <a:r>
              <a:rPr lang="ko" sz="7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 = priority.loc[</a:t>
            </a:r>
            <a:r>
              <a:rPr lang="ko" sz="750">
                <a:solidFill>
                  <a:srgbClr val="11664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ko" sz="7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ko" sz="750">
                <a:solidFill>
                  <a:srgbClr val="11664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7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][:</a:t>
            </a:r>
            <a:r>
              <a:rPr lang="ko" sz="750">
                <a:solidFill>
                  <a:srgbClr val="11664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-5</a:t>
            </a:r>
            <a:r>
              <a:rPr lang="ko" sz="7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750">
              <a:solidFill>
                <a:srgbClr val="008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8"/>
          <p:cNvPicPr preferRelativeResize="0"/>
          <p:nvPr/>
        </p:nvPicPr>
        <p:blipFill rotWithShape="1">
          <a:blip r:embed="rId3">
            <a:alphaModFix amt="20000"/>
          </a:blip>
          <a:srcRect b="29140" l="0" r="0" t="14221"/>
          <a:stretch/>
        </p:blipFill>
        <p:spPr>
          <a:xfrm>
            <a:off x="-430306" y="-99060"/>
            <a:ext cx="9574306" cy="61036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18"/>
          <p:cNvCxnSpPr/>
          <p:nvPr/>
        </p:nvCxnSpPr>
        <p:spPr>
          <a:xfrm>
            <a:off x="514350" y="960680"/>
            <a:ext cx="7139100" cy="0"/>
          </a:xfrm>
          <a:prstGeom prst="straightConnector1">
            <a:avLst/>
          </a:prstGeom>
          <a:noFill/>
          <a:ln cap="flat" cmpd="sng" w="762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" name="Google Shape;136;p18"/>
          <p:cNvSpPr txBox="1"/>
          <p:nvPr/>
        </p:nvSpPr>
        <p:spPr>
          <a:xfrm>
            <a:off x="494200" y="591350"/>
            <a:ext cx="7557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chemeClr val="dk2"/>
                </a:solidFill>
              </a:rPr>
              <a:t>추천 시스템 2: </a:t>
            </a:r>
            <a:r>
              <a:rPr b="1" lang="ko" sz="2100">
                <a:solidFill>
                  <a:schemeClr val="dk2"/>
                </a:solidFill>
              </a:rPr>
              <a:t>서비스별 타겟 고객 및 광고 송출 서비스 추천</a:t>
            </a:r>
            <a:endParaRPr b="1" sz="2000">
              <a:solidFill>
                <a:srgbClr val="595959"/>
              </a:solidFill>
            </a:endParaRPr>
          </a:p>
        </p:txBody>
      </p:sp>
      <p:sp>
        <p:nvSpPr>
          <p:cNvPr id="137" name="Google Shape;137;p18"/>
          <p:cNvSpPr/>
          <p:nvPr/>
        </p:nvSpPr>
        <p:spPr>
          <a:xfrm>
            <a:off x="516250" y="2458376"/>
            <a:ext cx="2160000" cy="1942200"/>
          </a:xfrm>
          <a:prstGeom prst="roundRect">
            <a:avLst>
              <a:gd fmla="val 16667" name="adj"/>
            </a:avLst>
          </a:prstGeom>
          <a:solidFill>
            <a:srgbClr val="3F3F3F"/>
          </a:solidFill>
          <a:ln cap="flat" cmpd="sng" w="254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7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6499800" y="2458375"/>
            <a:ext cx="2160000" cy="1942200"/>
          </a:xfrm>
          <a:prstGeom prst="roundRect">
            <a:avLst>
              <a:gd fmla="val 16667" name="adj"/>
            </a:avLst>
          </a:prstGeom>
          <a:solidFill>
            <a:srgbClr val="3F3F3F"/>
          </a:solidFill>
          <a:ln cap="flat" cmpd="sng" w="254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7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3446562" y="2458376"/>
            <a:ext cx="2160000" cy="1942200"/>
          </a:xfrm>
          <a:prstGeom prst="roundRect">
            <a:avLst>
              <a:gd fmla="val 16667" name="adj"/>
            </a:avLst>
          </a:prstGeom>
          <a:solidFill>
            <a:srgbClr val="3F3F3F"/>
          </a:solidFill>
          <a:ln cap="flat" cmpd="sng" w="254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7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500250" y="1460413"/>
            <a:ext cx="8143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2"/>
                </a:solidFill>
              </a:rPr>
              <a:t>특정</a:t>
            </a:r>
            <a:r>
              <a:rPr b="1" lang="ko">
                <a:solidFill>
                  <a:schemeClr val="dk2"/>
                </a:solidFill>
              </a:rPr>
              <a:t> </a:t>
            </a:r>
            <a:r>
              <a:rPr b="1" lang="ko">
                <a:solidFill>
                  <a:srgbClr val="4F81BD"/>
                </a:solidFill>
              </a:rPr>
              <a:t>서비스</a:t>
            </a:r>
            <a:r>
              <a:rPr b="1" lang="ko">
                <a:solidFill>
                  <a:schemeClr val="dk2"/>
                </a:solidFill>
              </a:rPr>
              <a:t>를 선택하면 서비스 사용일수가 가장 많은 고객순으로 자치구, 연령대, 성별을 제공함 </a:t>
            </a:r>
            <a:endParaRPr b="1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2"/>
                </a:solidFill>
              </a:rPr>
              <a:t>또한 고객 군집별로 선택한 서비스와 </a:t>
            </a:r>
            <a:r>
              <a:rPr b="1" lang="ko">
                <a:solidFill>
                  <a:srgbClr val="4F81BD"/>
                </a:solidFill>
              </a:rPr>
              <a:t>가장 상관관계가 높은 타 서비스를</a:t>
            </a:r>
            <a:r>
              <a:rPr b="1" lang="ko">
                <a:solidFill>
                  <a:srgbClr val="4F81BD"/>
                </a:solidFill>
              </a:rPr>
              <a:t> 내림차순으로 정렬</a:t>
            </a:r>
            <a:r>
              <a:rPr b="1" lang="ko">
                <a:solidFill>
                  <a:schemeClr val="dk2"/>
                </a:solidFill>
              </a:rPr>
              <a:t>하여 제공함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629400" y="2592850"/>
            <a:ext cx="1923900" cy="1673400"/>
          </a:xfrm>
          <a:prstGeom prst="roundRect">
            <a:avLst>
              <a:gd fmla="val 12491" name="adj"/>
            </a:avLst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2"/>
                </a:solidFill>
              </a:rPr>
              <a:t>Step</a:t>
            </a:r>
            <a:r>
              <a:rPr b="1" lang="ko" sz="1600">
                <a:solidFill>
                  <a:schemeClr val="dk2"/>
                </a:solidFill>
              </a:rPr>
              <a:t> 1</a:t>
            </a:r>
            <a:endParaRPr b="1"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2"/>
                </a:solidFill>
              </a:rPr>
              <a:t>특정 서비스에 대해 </a:t>
            </a:r>
            <a:r>
              <a:rPr b="1" lang="ko" sz="1100">
                <a:solidFill>
                  <a:srgbClr val="4F81BD"/>
                </a:solidFill>
              </a:rPr>
              <a:t>가장 사용일수가 많은 이용자</a:t>
            </a:r>
            <a:r>
              <a:rPr b="1" lang="ko" sz="1100">
                <a:solidFill>
                  <a:schemeClr val="dk2"/>
                </a:solidFill>
              </a:rPr>
              <a:t>(자치구, 성별, 연령대)를 우선순위에 따라 정렬하여 추천함</a:t>
            </a:r>
            <a:endParaRPr sz="1100"/>
          </a:p>
        </p:txBody>
      </p:sp>
      <p:sp>
        <p:nvSpPr>
          <p:cNvPr id="142" name="Google Shape;142;p18"/>
          <p:cNvSpPr/>
          <p:nvPr/>
        </p:nvSpPr>
        <p:spPr>
          <a:xfrm>
            <a:off x="3564575" y="2593000"/>
            <a:ext cx="1923900" cy="1673400"/>
          </a:xfrm>
          <a:prstGeom prst="roundRect">
            <a:avLst>
              <a:gd fmla="val 10766" name="adj"/>
            </a:avLst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2"/>
                </a:solidFill>
              </a:rPr>
              <a:t>Step 2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95959"/>
                </a:solidFill>
              </a:rPr>
              <a:t>우선순위에 따라 정렬한 이용자별로 </a:t>
            </a:r>
            <a:r>
              <a:rPr b="1" lang="ko" sz="1100">
                <a:solidFill>
                  <a:srgbClr val="4F81BD"/>
                </a:solidFill>
              </a:rPr>
              <a:t>선택한 서비스와 타 서비스 간의 상관계수</a:t>
            </a:r>
            <a:r>
              <a:rPr b="1" lang="ko" sz="1100">
                <a:solidFill>
                  <a:srgbClr val="595959"/>
                </a:solidFill>
              </a:rPr>
              <a:t>를 구해서 상관관계가 높은 서비스 순으로 정렬하여 추천함</a:t>
            </a:r>
            <a:endParaRPr sz="1100">
              <a:solidFill>
                <a:srgbClr val="595959"/>
              </a:solidFill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6617850" y="2592850"/>
            <a:ext cx="1923900" cy="1673400"/>
          </a:xfrm>
          <a:prstGeom prst="roundRect">
            <a:avLst>
              <a:gd fmla="val 8853" name="adj"/>
            </a:avLst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2"/>
                </a:solidFill>
              </a:rPr>
              <a:t>기대효과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2"/>
                </a:solidFill>
              </a:rPr>
              <a:t>해당 서비스의 타겟 고객을 정확하게 파악하고, 해당 서비스의 광고를 적절한 타 서비스에 송출하여 광고 효율을 높이고자 함</a:t>
            </a:r>
            <a:endParaRPr sz="1100"/>
          </a:p>
        </p:txBody>
      </p:sp>
      <p:sp>
        <p:nvSpPr>
          <p:cNvPr id="144" name="Google Shape;144;p18"/>
          <p:cNvSpPr/>
          <p:nvPr/>
        </p:nvSpPr>
        <p:spPr>
          <a:xfrm>
            <a:off x="2866550" y="3196450"/>
            <a:ext cx="372600" cy="36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5866875" y="3246700"/>
            <a:ext cx="372600" cy="36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9"/>
          <p:cNvPicPr preferRelativeResize="0"/>
          <p:nvPr/>
        </p:nvPicPr>
        <p:blipFill rotWithShape="1">
          <a:blip r:embed="rId3">
            <a:alphaModFix amt="20000"/>
          </a:blip>
          <a:srcRect b="29140" l="0" r="0" t="14221"/>
          <a:stretch/>
        </p:blipFill>
        <p:spPr>
          <a:xfrm>
            <a:off x="-430306" y="-99060"/>
            <a:ext cx="9574306" cy="610362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9"/>
          <p:cNvSpPr txBox="1"/>
          <p:nvPr/>
        </p:nvSpPr>
        <p:spPr>
          <a:xfrm>
            <a:off x="404100" y="1333125"/>
            <a:ext cx="8335800" cy="39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4F81BD"/>
                </a:solidFill>
              </a:rPr>
              <a:t>게임회사       </a:t>
            </a:r>
            <a:r>
              <a:rPr b="1" lang="ko" sz="1200">
                <a:solidFill>
                  <a:schemeClr val="dk2"/>
                </a:solidFill>
              </a:rPr>
              <a:t>가 새로 나온 게임 서비스의 광고를 하고 싶어함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2"/>
                </a:solidFill>
              </a:rPr>
              <a:t>게임 서비스 광고의 </a:t>
            </a:r>
            <a:r>
              <a:rPr b="1" lang="ko" sz="1200">
                <a:solidFill>
                  <a:srgbClr val="4F81BD"/>
                </a:solidFill>
              </a:rPr>
              <a:t>타겟 고객</a:t>
            </a:r>
            <a:r>
              <a:rPr b="1" lang="ko" sz="1200">
                <a:solidFill>
                  <a:schemeClr val="dk2"/>
                </a:solidFill>
              </a:rPr>
              <a:t>의 자치구, 성별, 연령대 정보를 알고 싶음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2"/>
                </a:solidFill>
              </a:rPr>
              <a:t>게임 서비스 광고를 </a:t>
            </a:r>
            <a:r>
              <a:rPr b="1" lang="ko" sz="1200">
                <a:solidFill>
                  <a:srgbClr val="4F81BD"/>
                </a:solidFill>
              </a:rPr>
              <a:t>어느 서비스 분야의 플랫폼에 노출</a:t>
            </a:r>
            <a:r>
              <a:rPr b="1" lang="ko" sz="1200">
                <a:solidFill>
                  <a:schemeClr val="dk2"/>
                </a:solidFill>
              </a:rPr>
              <a:t>시켜야 할지 추천 받고 싶음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2"/>
                </a:solidFill>
              </a:rPr>
              <a:t>추천 시스템 2의 최종 목적 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2"/>
                </a:solidFill>
              </a:rPr>
              <a:t>게임 서비스에 대해 상위 10개 군집의 </a:t>
            </a:r>
            <a:r>
              <a:rPr b="1" lang="ko" u="sng">
                <a:solidFill>
                  <a:schemeClr val="dk2"/>
                </a:solidFill>
                <a:highlight>
                  <a:srgbClr val="FFFF00"/>
                </a:highlight>
              </a:rPr>
              <a:t>타겟 고객의 자치구, 성별, 연령대 정보</a:t>
            </a:r>
            <a:r>
              <a:rPr b="1" lang="ko">
                <a:solidFill>
                  <a:schemeClr val="dk2"/>
                </a:solidFill>
              </a:rPr>
              <a:t>를 추천하고</a:t>
            </a:r>
            <a:endParaRPr b="1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2"/>
                </a:solidFill>
              </a:rPr>
              <a:t>타겟 고객 군집별로 </a:t>
            </a:r>
            <a:r>
              <a:rPr b="1" lang="ko" u="sng">
                <a:solidFill>
                  <a:schemeClr val="dk2"/>
                </a:solidFill>
                <a:highlight>
                  <a:srgbClr val="FFFF00"/>
                </a:highlight>
              </a:rPr>
              <a:t>게임 광고를 어떤 서비스 분야의 플랫폼에 노출시켜야 하는지</a:t>
            </a:r>
            <a:r>
              <a:rPr b="1" lang="ko">
                <a:solidFill>
                  <a:schemeClr val="dk2"/>
                </a:solidFill>
              </a:rPr>
              <a:t>를 </a:t>
            </a:r>
            <a:endParaRPr b="1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2"/>
                </a:solidFill>
              </a:rPr>
              <a:t>추천하는 것이 최종 목적이다.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</p:txBody>
      </p:sp>
      <p:cxnSp>
        <p:nvCxnSpPr>
          <p:cNvPr id="152" name="Google Shape;152;p19"/>
          <p:cNvCxnSpPr/>
          <p:nvPr/>
        </p:nvCxnSpPr>
        <p:spPr>
          <a:xfrm>
            <a:off x="514350" y="960680"/>
            <a:ext cx="7139100" cy="0"/>
          </a:xfrm>
          <a:prstGeom prst="straightConnector1">
            <a:avLst/>
          </a:prstGeom>
          <a:noFill/>
          <a:ln cap="flat" cmpd="sng" w="762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3" name="Google Shape;153;p19"/>
          <p:cNvSpPr txBox="1"/>
          <p:nvPr/>
        </p:nvSpPr>
        <p:spPr>
          <a:xfrm>
            <a:off x="494200" y="591350"/>
            <a:ext cx="7557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chemeClr val="dk2"/>
                </a:solidFill>
              </a:rPr>
              <a:t>추천 시스템 2: 서비스별 타겟 고객 및 광고 송출 서비스 추천</a:t>
            </a:r>
            <a:endParaRPr b="1" sz="2000">
              <a:solidFill>
                <a:srgbClr val="595959"/>
              </a:solidFill>
            </a:endParaRPr>
          </a:p>
        </p:txBody>
      </p:sp>
      <p:sp>
        <p:nvSpPr>
          <p:cNvPr id="154" name="Google Shape;154;p19"/>
          <p:cNvSpPr/>
          <p:nvPr/>
        </p:nvSpPr>
        <p:spPr>
          <a:xfrm rot="5400000">
            <a:off x="4385700" y="1614450"/>
            <a:ext cx="372600" cy="36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9"/>
          <p:cNvSpPr/>
          <p:nvPr/>
        </p:nvSpPr>
        <p:spPr>
          <a:xfrm rot="5400000">
            <a:off x="4385700" y="2528575"/>
            <a:ext cx="372600" cy="36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2175" y="1267875"/>
            <a:ext cx="259250" cy="25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0"/>
          <p:cNvPicPr preferRelativeResize="0"/>
          <p:nvPr/>
        </p:nvPicPr>
        <p:blipFill rotWithShape="1">
          <a:blip r:embed="rId3">
            <a:alphaModFix amt="20000"/>
          </a:blip>
          <a:srcRect b="29140" l="0" r="0" t="14221"/>
          <a:stretch/>
        </p:blipFill>
        <p:spPr>
          <a:xfrm>
            <a:off x="-430306" y="-99060"/>
            <a:ext cx="9574306" cy="610362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 txBox="1"/>
          <p:nvPr/>
        </p:nvSpPr>
        <p:spPr>
          <a:xfrm>
            <a:off x="514350" y="1110250"/>
            <a:ext cx="7892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95959"/>
                </a:solidFill>
              </a:rPr>
              <a:t>z-value로 처리된 서비스별 사용일수 데이터이며 자치구, 연령대, 성별 기준으로 group by 되어 있음</a:t>
            </a:r>
            <a:r>
              <a:rPr b="1" lang="ko" sz="1200">
                <a:solidFill>
                  <a:srgbClr val="595959"/>
                </a:solidFill>
              </a:rPr>
              <a:t> </a:t>
            </a:r>
            <a:endParaRPr b="1" sz="1200">
              <a:solidFill>
                <a:srgbClr val="595959"/>
              </a:solidFill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7819100" y="2262600"/>
            <a:ext cx="668400" cy="21474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4" name="Google Shape;164;p20"/>
          <p:cNvCxnSpPr/>
          <p:nvPr/>
        </p:nvCxnSpPr>
        <p:spPr>
          <a:xfrm>
            <a:off x="514350" y="960680"/>
            <a:ext cx="7139100" cy="0"/>
          </a:xfrm>
          <a:prstGeom prst="straightConnector1">
            <a:avLst/>
          </a:prstGeom>
          <a:noFill/>
          <a:ln cap="flat" cmpd="sng" w="762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5" name="Google Shape;165;p20"/>
          <p:cNvSpPr txBox="1"/>
          <p:nvPr/>
        </p:nvSpPr>
        <p:spPr>
          <a:xfrm>
            <a:off x="494200" y="591350"/>
            <a:ext cx="7557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chemeClr val="dk2"/>
                </a:solidFill>
              </a:rPr>
              <a:t>추천 시스템 2: 서비스별 타겟 고객 및 광고 송출 서비스 추천</a:t>
            </a:r>
            <a:endParaRPr b="1" sz="2000">
              <a:solidFill>
                <a:srgbClr val="595959"/>
              </a:solidFill>
            </a:endParaRPr>
          </a:p>
        </p:txBody>
      </p:sp>
      <p:pic>
        <p:nvPicPr>
          <p:cNvPr id="166" name="Google Shape;16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2500" y="1475850"/>
            <a:ext cx="7035776" cy="1095354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0"/>
          <p:cNvSpPr txBox="1"/>
          <p:nvPr/>
        </p:nvSpPr>
        <p:spPr>
          <a:xfrm>
            <a:off x="410800" y="2709775"/>
            <a:ext cx="7892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95959"/>
                </a:solidFill>
              </a:rPr>
              <a:t>각 서비스 사용일수 컬럼을 기준으로 내림차순 정렬한 데이터프레임을 각각 생성 </a:t>
            </a:r>
            <a:r>
              <a:rPr b="1" lang="ko" sz="1200">
                <a:solidFill>
                  <a:srgbClr val="4F81BD"/>
                </a:solidFill>
              </a:rPr>
              <a:t>(타겟 고객 선정)</a:t>
            </a:r>
            <a:endParaRPr b="1" sz="1200">
              <a:solidFill>
                <a:srgbClr val="4F81BD"/>
              </a:solidFill>
            </a:endParaRPr>
          </a:p>
        </p:txBody>
      </p:sp>
      <p:pic>
        <p:nvPicPr>
          <p:cNvPr id="168" name="Google Shape;168;p20"/>
          <p:cNvPicPr preferRelativeResize="0"/>
          <p:nvPr/>
        </p:nvPicPr>
        <p:blipFill rotWithShape="1">
          <a:blip r:embed="rId5">
            <a:alphaModFix/>
          </a:blip>
          <a:srcRect b="0" l="0" r="70039" t="0"/>
          <a:stretch/>
        </p:blipFill>
        <p:spPr>
          <a:xfrm>
            <a:off x="942491" y="3086375"/>
            <a:ext cx="1871748" cy="169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0"/>
          <p:cNvPicPr preferRelativeResize="0"/>
          <p:nvPr/>
        </p:nvPicPr>
        <p:blipFill rotWithShape="1">
          <a:blip r:embed="rId6">
            <a:alphaModFix/>
          </a:blip>
          <a:srcRect b="0" l="0" r="73980" t="0"/>
          <a:stretch/>
        </p:blipFill>
        <p:spPr>
          <a:xfrm>
            <a:off x="5849063" y="3086375"/>
            <a:ext cx="1651284" cy="169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0"/>
          <p:cNvPicPr preferRelativeResize="0"/>
          <p:nvPr/>
        </p:nvPicPr>
        <p:blipFill rotWithShape="1">
          <a:blip r:embed="rId7">
            <a:alphaModFix/>
          </a:blip>
          <a:srcRect b="0" l="0" r="69137" t="0"/>
          <a:stretch/>
        </p:blipFill>
        <p:spPr>
          <a:xfrm>
            <a:off x="2940525" y="3086375"/>
            <a:ext cx="1917950" cy="169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0"/>
          <p:cNvSpPr txBox="1"/>
          <p:nvPr/>
        </p:nvSpPr>
        <p:spPr>
          <a:xfrm>
            <a:off x="5057375" y="3413300"/>
            <a:ext cx="7917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300">
                <a:solidFill>
                  <a:schemeClr val="dk2"/>
                </a:solidFill>
              </a:rPr>
              <a:t>…</a:t>
            </a:r>
            <a:endParaRPr b="1" sz="3300">
              <a:solidFill>
                <a:schemeClr val="dk2"/>
              </a:solidFill>
            </a:endParaRPr>
          </a:p>
        </p:txBody>
      </p:sp>
      <p:sp>
        <p:nvSpPr>
          <p:cNvPr id="172" name="Google Shape;172;p20"/>
          <p:cNvSpPr/>
          <p:nvPr/>
        </p:nvSpPr>
        <p:spPr>
          <a:xfrm>
            <a:off x="942400" y="3231050"/>
            <a:ext cx="1871700" cy="147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0"/>
          <p:cNvSpPr txBox="1"/>
          <p:nvPr/>
        </p:nvSpPr>
        <p:spPr>
          <a:xfrm>
            <a:off x="76200" y="3086375"/>
            <a:ext cx="8964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494429"/>
                </a:solidFill>
              </a:rPr>
              <a:t>게임 서비스 사용일수가 가장 많은 1순위 타겟 고객 군집이다.</a:t>
            </a:r>
            <a:endParaRPr b="1" sz="700">
              <a:solidFill>
                <a:srgbClr val="494429"/>
              </a:solidFill>
            </a:endParaRPr>
          </a:p>
        </p:txBody>
      </p:sp>
      <p:sp>
        <p:nvSpPr>
          <p:cNvPr id="174" name="Google Shape;174;p20"/>
          <p:cNvSpPr/>
          <p:nvPr/>
        </p:nvSpPr>
        <p:spPr>
          <a:xfrm>
            <a:off x="1886175" y="3086375"/>
            <a:ext cx="512700" cy="147900"/>
          </a:xfrm>
          <a:prstGeom prst="rect">
            <a:avLst/>
          </a:prstGeom>
          <a:noFill/>
          <a:ln cap="flat" cmpd="sng" w="1905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3951925" y="3086375"/>
            <a:ext cx="512700" cy="147900"/>
          </a:xfrm>
          <a:prstGeom prst="rect">
            <a:avLst/>
          </a:prstGeom>
          <a:noFill/>
          <a:ln cap="flat" cmpd="sng" w="1905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6826400" y="3086375"/>
            <a:ext cx="302400" cy="147900"/>
          </a:xfrm>
          <a:prstGeom prst="rect">
            <a:avLst/>
          </a:prstGeom>
          <a:noFill/>
          <a:ln cap="flat" cmpd="sng" w="1905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1"/>
          <p:cNvPicPr preferRelativeResize="0"/>
          <p:nvPr/>
        </p:nvPicPr>
        <p:blipFill rotWithShape="1">
          <a:blip r:embed="rId3">
            <a:alphaModFix amt="20000"/>
          </a:blip>
          <a:srcRect b="29140" l="0" r="0" t="14221"/>
          <a:stretch/>
        </p:blipFill>
        <p:spPr>
          <a:xfrm>
            <a:off x="-430306" y="-99060"/>
            <a:ext cx="9574306" cy="61036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2" name="Google Shape;182;p21"/>
          <p:cNvCxnSpPr/>
          <p:nvPr/>
        </p:nvCxnSpPr>
        <p:spPr>
          <a:xfrm>
            <a:off x="514349" y="960680"/>
            <a:ext cx="5218800" cy="13800"/>
          </a:xfrm>
          <a:prstGeom prst="straightConnector1">
            <a:avLst/>
          </a:prstGeom>
          <a:noFill/>
          <a:ln cap="flat" cmpd="sng" w="762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3" name="Google Shape;183;p21"/>
          <p:cNvSpPr txBox="1"/>
          <p:nvPr/>
        </p:nvSpPr>
        <p:spPr>
          <a:xfrm>
            <a:off x="494202" y="591350"/>
            <a:ext cx="6081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chemeClr val="dk2"/>
                </a:solidFill>
              </a:rPr>
              <a:t>추천 시스템 1: 고객별 맞춤형 광고 알고리즘</a:t>
            </a:r>
            <a:endParaRPr b="1" sz="2000">
              <a:solidFill>
                <a:srgbClr val="595959"/>
              </a:solidFill>
            </a:endParaRPr>
          </a:p>
        </p:txBody>
      </p:sp>
      <p:sp>
        <p:nvSpPr>
          <p:cNvPr id="184" name="Google Shape;184;p21"/>
          <p:cNvSpPr txBox="1"/>
          <p:nvPr/>
        </p:nvSpPr>
        <p:spPr>
          <a:xfrm>
            <a:off x="340775" y="1056900"/>
            <a:ext cx="2633700" cy="41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서비스별로 dataframe 생성</a:t>
            </a:r>
            <a:endParaRPr sz="5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game = pd.DataFrame()</a:t>
            </a:r>
            <a:endParaRPr sz="5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game = data.groupby(['자치구', '연령대', '성별'])['게임 서비스 사용일수'].mean()</a:t>
            </a:r>
            <a:endParaRPr sz="5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game = pd.DataFrame(game).reset_index().sort_values(by='게임 서비스 사용일수', ascending=False)  # 게임 서비스 사용일수에 대해 내림차순 정렬 진행</a:t>
            </a:r>
            <a:endParaRPr sz="5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game = game.reset_index(drop=True)</a:t>
            </a:r>
            <a:endParaRPr sz="5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게임 서비스와 상관관계가 높은 타 서비스를 우선순위에 따라 저장하기 위한 컬럼 생성</a:t>
            </a:r>
            <a:endParaRPr sz="5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game['1'] = 'service1'</a:t>
            </a:r>
            <a:endParaRPr sz="5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game['2'] = 'service2'</a:t>
            </a:r>
            <a:endParaRPr sz="5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game['3'] = 'service3'</a:t>
            </a:r>
            <a:endParaRPr sz="5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game['4'] = 'service4'</a:t>
            </a:r>
            <a:endParaRPr sz="5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game['5'] = 'service5'</a:t>
            </a:r>
            <a:endParaRPr sz="5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game['6'] = 'service6'</a:t>
            </a:r>
            <a:endParaRPr sz="5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game</a:t>
            </a:r>
            <a:endParaRPr sz="5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video = pd.DataFrame()</a:t>
            </a:r>
            <a:endParaRPr sz="5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video = data.groupby([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'자치구'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'연령대'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'성별'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])[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'동영상/방송 서비스 사용일수'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].mean()</a:t>
            </a:r>
            <a:endParaRPr sz="5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video = pd.DataFrame(video).reset_index().sort_values(by=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'동영상/방송 서비스 사용일수'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ascending=</a:t>
            </a:r>
            <a:r>
              <a:rPr lang="ko" sz="55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5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video = video.reset_index(drop=</a:t>
            </a:r>
            <a:r>
              <a:rPr lang="ko" sz="55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5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video[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'1'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'service1'</a:t>
            </a:r>
            <a:endParaRPr sz="550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video[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'2'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'service2'</a:t>
            </a:r>
            <a:endParaRPr sz="550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video[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'3'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'service3'</a:t>
            </a:r>
            <a:endParaRPr sz="550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video[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'4'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'service4'</a:t>
            </a:r>
            <a:endParaRPr sz="550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video[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'5'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'service5'</a:t>
            </a:r>
            <a:endParaRPr sz="550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video[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'6'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'service6'</a:t>
            </a:r>
            <a:endParaRPr sz="550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video</a:t>
            </a:r>
            <a:endParaRPr sz="5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5" name="Google Shape;185;p21"/>
          <p:cNvSpPr txBox="1"/>
          <p:nvPr/>
        </p:nvSpPr>
        <p:spPr>
          <a:xfrm>
            <a:off x="2974475" y="1056900"/>
            <a:ext cx="3000000" cy="3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finance = pd.DataFrame()</a:t>
            </a:r>
            <a:endParaRPr sz="5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finance = data.groupby(['자치구', '연령대', '성별'])['금융 서비스 사용일수'].mean()</a:t>
            </a:r>
            <a:endParaRPr sz="5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finance = pd.DataFrame(finance).reset_index().sort_values(by='금융 서비스 사용일수', ascending=False)</a:t>
            </a:r>
            <a:endParaRPr sz="5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finance = finance.reset_index(drop=True)</a:t>
            </a:r>
            <a:endParaRPr sz="5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finance['1'] = 'service1'</a:t>
            </a:r>
            <a:endParaRPr sz="5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finance['2'] = 'service2'</a:t>
            </a:r>
            <a:endParaRPr sz="5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finance['3'] = 'service3'</a:t>
            </a:r>
            <a:endParaRPr sz="5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finance['4'] = 'service4'</a:t>
            </a:r>
            <a:endParaRPr sz="5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finance['5'] = 'service5'</a:t>
            </a:r>
            <a:endParaRPr sz="5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finance['6'] = 'service6'</a:t>
            </a:r>
            <a:endParaRPr sz="5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finance</a:t>
            </a:r>
            <a:endParaRPr sz="5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shopping = pd.DataFrame()</a:t>
            </a:r>
            <a:endParaRPr sz="5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shopping = data.groupby([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'자치구'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'연령대'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'성별'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])[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'쇼핑 서비스 사용일수'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].mean()</a:t>
            </a:r>
            <a:endParaRPr sz="5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shopping = pd.DataFrame(shopping).reset_index().sort_values(by=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'쇼핑 서비스 사용일수'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ascending=</a:t>
            </a:r>
            <a:r>
              <a:rPr lang="ko" sz="55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5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shopping = shopping.reset_index(drop=</a:t>
            </a:r>
            <a:r>
              <a:rPr lang="ko" sz="55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5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shopping[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'1'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'service1'</a:t>
            </a:r>
            <a:endParaRPr sz="550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shopping[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'2'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'service2'</a:t>
            </a:r>
            <a:endParaRPr sz="550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shopping[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'3'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'service3'</a:t>
            </a:r>
            <a:endParaRPr sz="550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shopping[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'4'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'service4'</a:t>
            </a:r>
            <a:endParaRPr sz="550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shopping[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'5'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'service5'</a:t>
            </a:r>
            <a:endParaRPr sz="550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shopping[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'6'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'service6'</a:t>
            </a:r>
            <a:endParaRPr sz="550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shopping</a:t>
            </a:r>
            <a:endParaRPr sz="5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6" name="Google Shape;186;p21"/>
          <p:cNvSpPr txBox="1"/>
          <p:nvPr/>
        </p:nvSpPr>
        <p:spPr>
          <a:xfrm>
            <a:off x="6032975" y="43100"/>
            <a:ext cx="3000000" cy="50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youtube = pd.DataFrame()</a:t>
            </a:r>
            <a:endParaRPr sz="5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youtube = data.groupby([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'자치구'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'연령대'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'성별'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])[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'유튜브 사용일수'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].mean()</a:t>
            </a:r>
            <a:endParaRPr sz="5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youtube = pd.DataFrame(youtube).reset_index().sort_values(by=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'유튜브 사용일수'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ascending=</a:t>
            </a:r>
            <a:r>
              <a:rPr lang="ko" sz="55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5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youtube = youtube.reset_index(drop=</a:t>
            </a:r>
            <a:r>
              <a:rPr lang="ko" sz="55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5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youtube[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'1'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'service1'</a:t>
            </a:r>
            <a:endParaRPr sz="550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youtube[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'2'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'service2'</a:t>
            </a:r>
            <a:endParaRPr sz="550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youtube[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'3'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'service3'</a:t>
            </a:r>
            <a:endParaRPr sz="550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youtube[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'4'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'service4'</a:t>
            </a:r>
            <a:endParaRPr sz="550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youtube[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'5'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'service5'</a:t>
            </a:r>
            <a:endParaRPr sz="550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youtube[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'6'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'service6'</a:t>
            </a:r>
            <a:endParaRPr sz="550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youtube</a:t>
            </a:r>
            <a:endParaRPr sz="5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netflix = pd.DataFrame()</a:t>
            </a:r>
            <a:endParaRPr sz="5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netflix = data.groupby([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'자치구'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'연령대'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'성별'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])[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'넷플릭스 사용일수'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].mean()</a:t>
            </a:r>
            <a:endParaRPr sz="5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netflix = pd.DataFrame(netflix).reset_index().sort_values(by=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'넷플릭스 사용일수'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ascending=</a:t>
            </a:r>
            <a:r>
              <a:rPr lang="ko" sz="55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5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netflix = netflix.reset_index(drop=</a:t>
            </a:r>
            <a:r>
              <a:rPr lang="ko" sz="55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5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netflix[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'1'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'service1'</a:t>
            </a:r>
            <a:endParaRPr sz="550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netflix[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'2'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'service2'</a:t>
            </a:r>
            <a:endParaRPr sz="550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netflix[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'3'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'service3'</a:t>
            </a:r>
            <a:endParaRPr sz="550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netflix[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'4'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'service4'</a:t>
            </a:r>
            <a:endParaRPr sz="550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netflix[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'5'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'service5'</a:t>
            </a:r>
            <a:endParaRPr sz="550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netflix[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'6'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'service6'</a:t>
            </a:r>
            <a:endParaRPr sz="550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netflix</a:t>
            </a:r>
            <a:endParaRPr sz="5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delivery = pd.DataFrame()</a:t>
            </a:r>
            <a:endParaRPr sz="5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delivery = data.groupby([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'자치구'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'연령대'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'성별'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])[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'배달 서비스 사용일수'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].mean()</a:t>
            </a:r>
            <a:endParaRPr sz="5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delivery = pd.DataFrame(delivery).reset_index().sort_values(by=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'배달 서비스 사용일수'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ascending=</a:t>
            </a:r>
            <a:r>
              <a:rPr lang="ko" sz="55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5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delivery = delivery.reset_index(drop=</a:t>
            </a:r>
            <a:r>
              <a:rPr lang="ko" sz="55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5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delivery[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'1'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'service1'</a:t>
            </a:r>
            <a:endParaRPr sz="550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delivery[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'2'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'service2'</a:t>
            </a:r>
            <a:endParaRPr sz="550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delivery[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'3'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'service3'</a:t>
            </a:r>
            <a:endParaRPr sz="550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delivery[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'4'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'service4'</a:t>
            </a:r>
            <a:endParaRPr sz="550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delivery[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'5'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'service5'</a:t>
            </a:r>
            <a:endParaRPr sz="550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delivery[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'6'</a:t>
            </a: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ko" sz="5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'service6'</a:t>
            </a:r>
            <a:endParaRPr sz="550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delivery</a:t>
            </a:r>
            <a:endParaRPr sz="5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