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91" autoAdjust="0"/>
  </p:normalViewPr>
  <p:slideViewPr>
    <p:cSldViewPr snapToGrid="0">
      <p:cViewPr varScale="1">
        <p:scale>
          <a:sx n="129" d="100"/>
          <a:sy n="129" d="100"/>
        </p:scale>
        <p:origin x="197"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7606CC-1ADC-4F99-A0F5-DF7B7A641F6E}" type="datetimeFigureOut">
              <a:rPr lang="zh-CN" altLang="en-US" smtClean="0"/>
              <a:t>2019/7/3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F9287-8773-46D5-BE70-C2D5D3A9D6F8}" type="slidenum">
              <a:rPr lang="zh-CN" altLang="en-US" smtClean="0"/>
              <a:t>‹#›</a:t>
            </a:fld>
            <a:endParaRPr lang="zh-CN" altLang="en-US"/>
          </a:p>
        </p:txBody>
      </p:sp>
    </p:spTree>
    <p:extLst>
      <p:ext uri="{BB962C8B-B14F-4D97-AF65-F5344CB8AC3E}">
        <p14:creationId xmlns:p14="http://schemas.microsoft.com/office/powerpoint/2010/main" val="221985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www 2019       </a:t>
            </a:r>
            <a:r>
              <a:rPr lang="zh-CN" altLang="en-US" dirty="0"/>
              <a:t>是预测点击率的  我觉得可以借鉴的是他的特征工程不是手工提取的，用得是通过神经网络自动生成的 后面会仔细介绍</a:t>
            </a:r>
          </a:p>
        </p:txBody>
      </p:sp>
      <p:sp>
        <p:nvSpPr>
          <p:cNvPr id="4" name="灯片编号占位符 3"/>
          <p:cNvSpPr>
            <a:spLocks noGrp="1"/>
          </p:cNvSpPr>
          <p:nvPr>
            <p:ph type="sldNum" sz="quarter" idx="5"/>
          </p:nvPr>
        </p:nvSpPr>
        <p:spPr/>
        <p:txBody>
          <a:bodyPr/>
          <a:lstStyle/>
          <a:p>
            <a:fld id="{B02F9287-8773-46D5-BE70-C2D5D3A9D6F8}" type="slidenum">
              <a:rPr lang="zh-CN" altLang="en-US" smtClean="0"/>
              <a:t>1</a:t>
            </a:fld>
            <a:endParaRPr lang="zh-CN" altLang="en-US"/>
          </a:p>
        </p:txBody>
      </p:sp>
    </p:spTree>
    <p:extLst>
      <p:ext uri="{BB962C8B-B14F-4D97-AF65-F5344CB8AC3E}">
        <p14:creationId xmlns:p14="http://schemas.microsoft.com/office/powerpoint/2010/main" val="3457118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因此自动生成特征是很必要且有用的一件事情</a:t>
            </a:r>
          </a:p>
        </p:txBody>
      </p:sp>
      <p:sp>
        <p:nvSpPr>
          <p:cNvPr id="4" name="灯片编号占位符 3"/>
          <p:cNvSpPr>
            <a:spLocks noGrp="1"/>
          </p:cNvSpPr>
          <p:nvPr>
            <p:ph type="sldNum" sz="quarter" idx="5"/>
          </p:nvPr>
        </p:nvSpPr>
        <p:spPr/>
        <p:txBody>
          <a:bodyPr/>
          <a:lstStyle/>
          <a:p>
            <a:fld id="{B02F9287-8773-46D5-BE70-C2D5D3A9D6F8}" type="slidenum">
              <a:rPr lang="zh-CN" altLang="en-US" smtClean="0"/>
              <a:t>2</a:t>
            </a:fld>
            <a:endParaRPr lang="zh-CN" altLang="en-US"/>
          </a:p>
        </p:txBody>
      </p:sp>
    </p:spTree>
    <p:extLst>
      <p:ext uri="{BB962C8B-B14F-4D97-AF65-F5344CB8AC3E}">
        <p14:creationId xmlns:p14="http://schemas.microsoft.com/office/powerpoint/2010/main" val="2175688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wide&amp;deep</a:t>
            </a:r>
            <a:r>
              <a:rPr lang="zh-CN" altLang="en-US" sz="1200" b="0" i="0" kern="1200" dirty="0">
                <a:solidFill>
                  <a:schemeClr val="tx1"/>
                </a:solidFill>
                <a:effectLst/>
                <a:latin typeface="+mn-lt"/>
                <a:ea typeface="+mn-ea"/>
                <a:cs typeface="+mn-cs"/>
              </a:rPr>
              <a:t>模型主要分成两部分，</a:t>
            </a:r>
            <a:r>
              <a:rPr lang="en-US" altLang="zh-CN" sz="1200" b="0" i="0" kern="1200" dirty="0">
                <a:solidFill>
                  <a:schemeClr val="tx1"/>
                </a:solidFill>
                <a:effectLst/>
                <a:latin typeface="+mn-lt"/>
                <a:ea typeface="+mn-ea"/>
                <a:cs typeface="+mn-cs"/>
              </a:rPr>
              <a:t>wide</a:t>
            </a:r>
            <a:r>
              <a:rPr lang="zh-CN" altLang="en-US" sz="1200" b="0" i="0" kern="1200" dirty="0">
                <a:solidFill>
                  <a:schemeClr val="tx1"/>
                </a:solidFill>
                <a:effectLst/>
                <a:latin typeface="+mn-lt"/>
                <a:ea typeface="+mn-ea"/>
                <a:cs typeface="+mn-cs"/>
              </a:rPr>
              <a:t>部分就是传统的</a:t>
            </a:r>
            <a:r>
              <a:rPr lang="en-US" altLang="zh-CN" sz="1200" b="0" i="0" kern="1200" dirty="0">
                <a:solidFill>
                  <a:schemeClr val="tx1"/>
                </a:solidFill>
                <a:effectLst/>
                <a:latin typeface="+mn-lt"/>
                <a:ea typeface="+mn-ea"/>
                <a:cs typeface="+mn-cs"/>
              </a:rPr>
              <a:t>LR</a:t>
            </a:r>
            <a:r>
              <a:rPr lang="zh-CN" altLang="en-US" sz="1200" b="0" i="0" kern="1200" dirty="0">
                <a:solidFill>
                  <a:schemeClr val="tx1"/>
                </a:solidFill>
                <a:effectLst/>
                <a:latin typeface="+mn-lt"/>
                <a:ea typeface="+mn-ea"/>
                <a:cs typeface="+mn-cs"/>
              </a:rPr>
              <a:t>模型 要对原始特征做大量的特征工程才能取得比较好的泛化效果，</a:t>
            </a:r>
            <a:r>
              <a:rPr lang="en-US" altLang="zh-CN" sz="1200" b="0" i="0" kern="1200" dirty="0">
                <a:solidFill>
                  <a:schemeClr val="tx1"/>
                </a:solidFill>
                <a:effectLst/>
                <a:latin typeface="+mn-lt"/>
                <a:ea typeface="+mn-ea"/>
                <a:cs typeface="+mn-cs"/>
              </a:rPr>
              <a:t>deep</a:t>
            </a:r>
            <a:r>
              <a:rPr lang="zh-CN" altLang="en-US" sz="1200" b="0" i="0" kern="1200" dirty="0">
                <a:solidFill>
                  <a:schemeClr val="tx1"/>
                </a:solidFill>
                <a:effectLst/>
                <a:latin typeface="+mn-lt"/>
                <a:ea typeface="+mn-ea"/>
                <a:cs typeface="+mn-cs"/>
              </a:rPr>
              <a:t>部分就是</a:t>
            </a:r>
            <a:r>
              <a:rPr lang="en-US" altLang="zh-CN" sz="1200" b="0" i="0" kern="1200" dirty="0">
                <a:solidFill>
                  <a:schemeClr val="tx1"/>
                </a:solidFill>
                <a:effectLst/>
                <a:latin typeface="+mn-lt"/>
                <a:ea typeface="+mn-ea"/>
                <a:cs typeface="+mn-cs"/>
              </a:rPr>
              <a:t>DNN</a:t>
            </a:r>
            <a:r>
              <a:rPr lang="zh-CN" altLang="en-US" sz="1200" b="0" i="0" kern="1200" dirty="0">
                <a:solidFill>
                  <a:schemeClr val="tx1"/>
                </a:solidFill>
                <a:effectLst/>
                <a:latin typeface="+mn-lt"/>
                <a:ea typeface="+mn-ea"/>
                <a:cs typeface="+mn-cs"/>
              </a:rPr>
              <a:t>，少量的特征工程就可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通过一个红盒子 自动生成</a:t>
            </a:r>
            <a:r>
              <a:rPr lang="en-US" altLang="zh-CN" sz="1200" b="0" i="0" kern="1200" dirty="0">
                <a:solidFill>
                  <a:schemeClr val="tx1"/>
                </a:solidFill>
                <a:effectLst/>
                <a:latin typeface="+mn-lt"/>
                <a:ea typeface="+mn-ea"/>
                <a:cs typeface="+mn-cs"/>
              </a:rPr>
              <a:t>feature  </a:t>
            </a:r>
            <a:r>
              <a:rPr lang="zh-CN" altLang="en-US" sz="1200" b="0" i="0" kern="1200" dirty="0">
                <a:solidFill>
                  <a:schemeClr val="tx1"/>
                </a:solidFill>
                <a:effectLst/>
                <a:latin typeface="+mn-lt"/>
                <a:ea typeface="+mn-ea"/>
                <a:cs typeface="+mn-cs"/>
              </a:rPr>
              <a:t>那么问题来了 怎样的</a:t>
            </a:r>
            <a:r>
              <a:rPr lang="en-US" altLang="zh-CN" sz="1200" b="0" i="0" kern="1200" dirty="0">
                <a:solidFill>
                  <a:schemeClr val="tx1"/>
                </a:solidFill>
                <a:effectLst/>
                <a:latin typeface="+mn-lt"/>
                <a:ea typeface="+mn-ea"/>
                <a:cs typeface="+mn-cs"/>
              </a:rPr>
              <a:t>model </a:t>
            </a:r>
            <a:r>
              <a:rPr lang="zh-CN" altLang="en-US" sz="1200" b="0" i="0" kern="1200" dirty="0">
                <a:solidFill>
                  <a:schemeClr val="tx1"/>
                </a:solidFill>
                <a:effectLst/>
                <a:latin typeface="+mn-lt"/>
                <a:ea typeface="+mn-ea"/>
                <a:cs typeface="+mn-cs"/>
              </a:rPr>
              <a:t>才能更好的生成新</a:t>
            </a:r>
            <a:r>
              <a:rPr lang="en-US" altLang="zh-CN" sz="1200" b="0" i="0" kern="1200" dirty="0">
                <a:solidFill>
                  <a:schemeClr val="tx1"/>
                </a:solidFill>
                <a:effectLst/>
                <a:latin typeface="+mn-lt"/>
                <a:ea typeface="+mn-ea"/>
                <a:cs typeface="+mn-cs"/>
              </a:rPr>
              <a:t>feature</a:t>
            </a:r>
          </a:p>
          <a:p>
            <a:endParaRPr lang="zh-CN" altLang="en-US" dirty="0"/>
          </a:p>
        </p:txBody>
      </p:sp>
      <p:sp>
        <p:nvSpPr>
          <p:cNvPr id="4" name="灯片编号占位符 3"/>
          <p:cNvSpPr>
            <a:spLocks noGrp="1"/>
          </p:cNvSpPr>
          <p:nvPr>
            <p:ph type="sldNum" sz="quarter" idx="5"/>
          </p:nvPr>
        </p:nvSpPr>
        <p:spPr/>
        <p:txBody>
          <a:bodyPr/>
          <a:lstStyle/>
          <a:p>
            <a:fld id="{B02F9287-8773-46D5-BE70-C2D5D3A9D6F8}" type="slidenum">
              <a:rPr lang="zh-CN" altLang="en-US" smtClean="0"/>
              <a:t>3</a:t>
            </a:fld>
            <a:endParaRPr lang="zh-CN" altLang="en-US"/>
          </a:p>
        </p:txBody>
      </p:sp>
    </p:spTree>
    <p:extLst>
      <p:ext uri="{BB962C8B-B14F-4D97-AF65-F5344CB8AC3E}">
        <p14:creationId xmlns:p14="http://schemas.microsoft.com/office/powerpoint/2010/main" val="692394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特征之间的联系   相比原始</a:t>
            </a:r>
            <a:r>
              <a:rPr lang="en-US" altLang="zh-CN" dirty="0"/>
              <a:t>feature </a:t>
            </a:r>
            <a:r>
              <a:rPr lang="zh-CN" altLang="en-US" dirty="0"/>
              <a:t>的组合</a:t>
            </a:r>
          </a:p>
        </p:txBody>
      </p:sp>
      <p:sp>
        <p:nvSpPr>
          <p:cNvPr id="4" name="灯片编号占位符 3"/>
          <p:cNvSpPr>
            <a:spLocks noGrp="1"/>
          </p:cNvSpPr>
          <p:nvPr>
            <p:ph type="sldNum" sz="quarter" idx="5"/>
          </p:nvPr>
        </p:nvSpPr>
        <p:spPr/>
        <p:txBody>
          <a:bodyPr/>
          <a:lstStyle/>
          <a:p>
            <a:fld id="{B02F9287-8773-46D5-BE70-C2D5D3A9D6F8}" type="slidenum">
              <a:rPr lang="zh-CN" altLang="en-US" smtClean="0"/>
              <a:t>4</a:t>
            </a:fld>
            <a:endParaRPr lang="zh-CN" altLang="en-US"/>
          </a:p>
        </p:txBody>
      </p:sp>
    </p:spTree>
    <p:extLst>
      <p:ext uri="{BB962C8B-B14F-4D97-AF65-F5344CB8AC3E}">
        <p14:creationId xmlns:p14="http://schemas.microsoft.com/office/powerpoint/2010/main" val="2508390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However, as mentioned above, due to that useful feature interactions are usually sparse [23], it is rather difficult for MLP to learn such interactions from a huge parameter space. For example, suppose we have four user features:</a:t>
            </a:r>
          </a:p>
          <a:p>
            <a:r>
              <a:rPr lang="en-US" altLang="zh-CN" sz="1200" b="0" i="0" u="none" strike="noStrike" kern="1200" baseline="0" dirty="0">
                <a:solidFill>
                  <a:schemeClr val="tx1"/>
                </a:solidFill>
                <a:latin typeface="+mn-lt"/>
                <a:ea typeface="+mn-ea"/>
                <a:cs typeface="+mn-cs"/>
              </a:rPr>
              <a:t>Name, Age, Height, Gender to predict whether a user will download an online game. Assume that the feature interaction between Age and Gender is the only signal that matters, so that an optimal model should identify this and only this feature interaction. When performing MLP with only one hidden layer, the optimal </a:t>
            </a:r>
            <a:r>
              <a:rPr lang="zh-CN" altLang="en-US" sz="1200" b="0" i="0" u="none" strike="noStrike" kern="1200" baseline="0" dirty="0">
                <a:solidFill>
                  <a:schemeClr val="tx1"/>
                </a:solidFill>
                <a:latin typeface="+mn-lt"/>
                <a:ea typeface="+mn-ea"/>
                <a:cs typeface="+mn-cs"/>
              </a:rPr>
              <a:t>（最优的）</a:t>
            </a:r>
            <a:r>
              <a:rPr lang="en-US" altLang="zh-CN" sz="1200" b="0" i="0" u="none" strike="noStrike" kern="1200" baseline="0" dirty="0">
                <a:solidFill>
                  <a:schemeClr val="tx1"/>
                </a:solidFill>
                <a:latin typeface="+mn-lt"/>
                <a:ea typeface="+mn-ea"/>
                <a:cs typeface="+mn-cs"/>
              </a:rPr>
              <a:t> weights associated to the embeddings of Name and Height should be all 0’s, which is fairly difficult to achieve.</a:t>
            </a:r>
          </a:p>
          <a:p>
            <a:endParaRPr lang="en-US" altLang="zh-CN" dirty="0"/>
          </a:p>
          <a:p>
            <a:r>
              <a:rPr lang="en-US" altLang="zh-CN" sz="1200" b="0" i="0" u="none" strike="noStrike" kern="1200" baseline="0" dirty="0">
                <a:solidFill>
                  <a:schemeClr val="tx1"/>
                </a:solidFill>
                <a:latin typeface="+mn-lt"/>
                <a:ea typeface="+mn-ea"/>
                <a:cs typeface="+mn-cs"/>
              </a:rPr>
              <a:t>Therefore, CNN provides a potentially good solution to realize our idea (identify the sparse but important feature interactions). However, applying CNN directly could result in unsatisfactory performance.</a:t>
            </a:r>
          </a:p>
          <a:p>
            <a:r>
              <a:rPr lang="en-US" altLang="zh-CN" sz="1200" b="0" i="0" u="none" strike="noStrike" kern="1200" baseline="0" dirty="0">
                <a:solidFill>
                  <a:schemeClr val="tx1"/>
                </a:solidFill>
                <a:latin typeface="+mn-lt"/>
                <a:ea typeface="+mn-ea"/>
                <a:cs typeface="+mn-cs"/>
              </a:rPr>
              <a:t>In CTR prediction, different arrange orders of original features do not have different meanings. For example, whether the arrangement order of features being (Name, Age, Height, Gender) or (Age, Name, Height, Gender) does not make any difference to describe the semantics of a sample, which is completely different from the case of images and sentences. although CNN can alleviates optimization difficulties of</a:t>
            </a:r>
          </a:p>
          <a:p>
            <a:r>
              <a:rPr lang="en-US" altLang="zh-CN" sz="1200" b="0" i="0" u="none" strike="noStrike" kern="1200" baseline="0" dirty="0">
                <a:solidFill>
                  <a:schemeClr val="tx1"/>
                </a:solidFill>
                <a:latin typeface="+mn-lt"/>
                <a:ea typeface="+mn-ea"/>
                <a:cs typeface="+mn-cs"/>
              </a:rPr>
              <a:t>MLP by reducing the number of </a:t>
            </a:r>
            <a:r>
              <a:rPr lang="en-US" altLang="zh-CN" sz="1200" b="0" i="0" u="none" strike="noStrike" kern="1200" baseline="0" dirty="0" err="1">
                <a:solidFill>
                  <a:schemeClr val="tx1"/>
                </a:solidFill>
                <a:latin typeface="+mn-lt"/>
                <a:ea typeface="+mn-ea"/>
                <a:cs typeface="+mn-cs"/>
              </a:rPr>
              <a:t>paramters</a:t>
            </a:r>
            <a:r>
              <a:rPr lang="en-US" altLang="zh-CN" sz="1200" b="0" i="0" u="none" strike="noStrike" kern="1200" baseline="0" dirty="0">
                <a:solidFill>
                  <a:schemeClr val="tx1"/>
                </a:solidFill>
                <a:latin typeface="+mn-lt"/>
                <a:ea typeface="+mn-ea"/>
                <a:cs typeface="+mn-cs"/>
              </a:rPr>
              <a:t>, it only generates neighbor</a:t>
            </a:r>
          </a:p>
          <a:p>
            <a:r>
              <a:rPr lang="en-US" altLang="zh-CN" sz="1200" b="0" i="0" u="none" strike="noStrike" kern="1200" baseline="0" dirty="0">
                <a:solidFill>
                  <a:schemeClr val="tx1"/>
                </a:solidFill>
                <a:latin typeface="+mn-lt"/>
                <a:ea typeface="+mn-ea"/>
                <a:cs typeface="+mn-cs"/>
              </a:rPr>
              <a:t>feature interactions which can lose many useful global feature</a:t>
            </a:r>
          </a:p>
          <a:p>
            <a:r>
              <a:rPr lang="en-US" altLang="zh-CN" sz="1200" b="0" i="0" u="none" strike="noStrike" kern="1200" baseline="0" dirty="0">
                <a:solidFill>
                  <a:schemeClr val="tx1"/>
                </a:solidFill>
                <a:latin typeface="+mn-lt"/>
                <a:ea typeface="+mn-ea"/>
                <a:cs typeface="+mn-cs"/>
              </a:rPr>
              <a:t>interactions.</a:t>
            </a:r>
            <a:endParaRPr lang="zh-CN" altLang="en-US" dirty="0"/>
          </a:p>
        </p:txBody>
      </p:sp>
      <p:sp>
        <p:nvSpPr>
          <p:cNvPr id="4" name="灯片编号占位符 3"/>
          <p:cNvSpPr>
            <a:spLocks noGrp="1"/>
          </p:cNvSpPr>
          <p:nvPr>
            <p:ph type="sldNum" sz="quarter" idx="5"/>
          </p:nvPr>
        </p:nvSpPr>
        <p:spPr/>
        <p:txBody>
          <a:bodyPr/>
          <a:lstStyle/>
          <a:p>
            <a:fld id="{B02F9287-8773-46D5-BE70-C2D5D3A9D6F8}" type="slidenum">
              <a:rPr lang="zh-CN" altLang="en-US" smtClean="0"/>
              <a:t>5</a:t>
            </a:fld>
            <a:endParaRPr lang="zh-CN" altLang="en-US"/>
          </a:p>
        </p:txBody>
      </p:sp>
    </p:spTree>
    <p:extLst>
      <p:ext uri="{BB962C8B-B14F-4D97-AF65-F5344CB8AC3E}">
        <p14:creationId xmlns:p14="http://schemas.microsoft.com/office/powerpoint/2010/main" val="3470094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执行</a:t>
            </a:r>
            <a:r>
              <a:rPr lang="en-US" altLang="zh-CN" dirty="0"/>
              <a:t>CNN</a:t>
            </a:r>
            <a:r>
              <a:rPr lang="zh-CN" altLang="en-US" dirty="0"/>
              <a:t>以学习邻居特征交互，而应用</a:t>
            </a:r>
            <a:r>
              <a:rPr lang="en-US" altLang="zh-CN" dirty="0"/>
              <a:t>MLP</a:t>
            </a:r>
            <a:r>
              <a:rPr lang="zh-CN" altLang="en-US" dirty="0"/>
              <a:t>来重组它们以提取全局特征交互。  两部分 特征生成 做分类          </a:t>
            </a:r>
            <a:r>
              <a:rPr lang="en-US" altLang="zh-CN" dirty="0"/>
              <a:t>CNN</a:t>
            </a:r>
            <a:r>
              <a:rPr lang="zh-CN" altLang="en-US" dirty="0"/>
              <a:t>的公式我就不讲了 有兴趣的可以去论文看看</a:t>
            </a:r>
            <a:endParaRPr lang="en-US" altLang="zh-CN" dirty="0"/>
          </a:p>
          <a:p>
            <a:r>
              <a:rPr lang="zh-CN" altLang="en-US" dirty="0"/>
              <a:t> </a:t>
            </a:r>
            <a:r>
              <a:rPr lang="en-US" altLang="zh-CN" dirty="0"/>
              <a:t>Raw features </a:t>
            </a:r>
            <a:r>
              <a:rPr lang="zh-CN" altLang="en-US" dirty="0"/>
              <a:t>是做了一层</a:t>
            </a:r>
            <a:r>
              <a:rPr lang="en-US" altLang="zh-CN" dirty="0"/>
              <a:t>embedding </a:t>
            </a:r>
            <a:r>
              <a:rPr lang="zh-CN" altLang="en-US" dirty="0"/>
              <a:t>的 到低维向量</a:t>
            </a:r>
            <a:endParaRPr lang="en-US" altLang="zh-CN" dirty="0"/>
          </a:p>
          <a:p>
            <a:r>
              <a:rPr lang="en-US" altLang="zh-CN" sz="1200" b="0" i="0" u="none" strike="noStrike" kern="1200" baseline="0" dirty="0">
                <a:solidFill>
                  <a:schemeClr val="tx1"/>
                </a:solidFill>
                <a:latin typeface="+mn-lt"/>
                <a:ea typeface="+mn-ea"/>
                <a:cs typeface="+mn-cs"/>
              </a:rPr>
              <a:t>The pooling result of the </a:t>
            </a:r>
            <a:r>
              <a:rPr lang="en-US" altLang="zh-CN" sz="1200" b="0" i="0" u="none" strike="noStrike" kern="1200" baseline="0" dirty="0" err="1">
                <a:solidFill>
                  <a:schemeClr val="tx1"/>
                </a:solidFill>
                <a:latin typeface="+mn-lt"/>
                <a:ea typeface="+mn-ea"/>
                <a:cs typeface="+mn-cs"/>
              </a:rPr>
              <a:t>i-th</a:t>
            </a:r>
            <a:r>
              <a:rPr lang="en-US" altLang="zh-CN" sz="1200" b="0" i="0" u="none" strike="noStrike" kern="1200" baseline="0" dirty="0">
                <a:solidFill>
                  <a:schemeClr val="tx1"/>
                </a:solidFill>
                <a:latin typeface="+mn-lt"/>
                <a:ea typeface="+mn-ea"/>
                <a:cs typeface="+mn-cs"/>
              </a:rPr>
              <a:t> pooling layer will be the input for the</a:t>
            </a:r>
          </a:p>
          <a:p>
            <a:r>
              <a:rPr lang="en-US" altLang="zh-CN"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i</a:t>
            </a:r>
            <a:r>
              <a:rPr lang="en-US" altLang="zh-CN" sz="1200" b="0" i="0" u="none" strike="noStrike" kern="1200" baseline="0" dirty="0">
                <a:solidFill>
                  <a:schemeClr val="tx1"/>
                </a:solidFill>
                <a:latin typeface="+mn-lt"/>
                <a:ea typeface="+mn-ea"/>
                <a:cs typeface="+mn-cs"/>
              </a:rPr>
              <a:t> + 1)-</a:t>
            </a:r>
            <a:r>
              <a:rPr lang="en-US" altLang="zh-CN" sz="1200" b="0" i="0" u="none" strike="noStrike" kern="1200" baseline="0" dirty="0" err="1">
                <a:solidFill>
                  <a:schemeClr val="tx1"/>
                </a:solidFill>
                <a:latin typeface="+mn-lt"/>
                <a:ea typeface="+mn-ea"/>
                <a:cs typeface="+mn-cs"/>
              </a:rPr>
              <a:t>th</a:t>
            </a:r>
            <a:r>
              <a:rPr lang="en-US" altLang="zh-CN" sz="1200" b="0" i="0" u="none" strike="noStrike" kern="1200" baseline="0" dirty="0">
                <a:solidFill>
                  <a:schemeClr val="tx1"/>
                </a:solidFill>
                <a:latin typeface="+mn-lt"/>
                <a:ea typeface="+mn-ea"/>
                <a:cs typeface="+mn-cs"/>
              </a:rPr>
              <a:t> convolutional layer:</a:t>
            </a:r>
            <a:endParaRPr lang="zh-CN" altLang="en-US" dirty="0"/>
          </a:p>
        </p:txBody>
      </p:sp>
      <p:sp>
        <p:nvSpPr>
          <p:cNvPr id="4" name="灯片编号占位符 3"/>
          <p:cNvSpPr>
            <a:spLocks noGrp="1"/>
          </p:cNvSpPr>
          <p:nvPr>
            <p:ph type="sldNum" sz="quarter" idx="5"/>
          </p:nvPr>
        </p:nvSpPr>
        <p:spPr/>
        <p:txBody>
          <a:bodyPr/>
          <a:lstStyle/>
          <a:p>
            <a:fld id="{B02F9287-8773-46D5-BE70-C2D5D3A9D6F8}" type="slidenum">
              <a:rPr lang="zh-CN" altLang="en-US" smtClean="0"/>
              <a:t>6</a:t>
            </a:fld>
            <a:endParaRPr lang="zh-CN" altLang="en-US"/>
          </a:p>
        </p:txBody>
      </p:sp>
    </p:spTree>
    <p:extLst>
      <p:ext uri="{BB962C8B-B14F-4D97-AF65-F5344CB8AC3E}">
        <p14:creationId xmlns:p14="http://schemas.microsoft.com/office/powerpoint/2010/main" val="3441765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Concatenation </a:t>
            </a:r>
            <a:r>
              <a:rPr lang="zh-CN" altLang="en-US" sz="1200" b="0" i="0" u="none" strike="noStrike" kern="1200" baseline="0" dirty="0">
                <a:solidFill>
                  <a:schemeClr val="tx1"/>
                </a:solidFill>
                <a:latin typeface="+mn-lt"/>
                <a:ea typeface="+mn-ea"/>
                <a:cs typeface="+mn-cs"/>
              </a:rPr>
              <a:t>没体现出来  上一张</a:t>
            </a:r>
            <a:r>
              <a:rPr lang="en-US" altLang="zh-CN" sz="1200" b="0" i="0" u="none" strike="noStrike" kern="1200" baseline="0" dirty="0">
                <a:solidFill>
                  <a:schemeClr val="tx1"/>
                </a:solidFill>
                <a:latin typeface="+mn-lt"/>
                <a:ea typeface="+mn-ea"/>
                <a:cs typeface="+mn-cs"/>
              </a:rPr>
              <a:t>ppt </a:t>
            </a:r>
            <a:r>
              <a:rPr lang="zh-CN" altLang="en-US" sz="1200" b="0" i="0" u="none" strike="noStrike" kern="1200" baseline="0" dirty="0">
                <a:solidFill>
                  <a:schemeClr val="tx1"/>
                </a:solidFill>
                <a:latin typeface="+mn-lt"/>
                <a:ea typeface="+mn-ea"/>
                <a:cs typeface="+mn-cs"/>
              </a:rPr>
              <a:t>没做一次</a:t>
            </a:r>
            <a:r>
              <a:rPr lang="en-US" altLang="zh-CN" sz="1200" b="0" i="0" u="none" strike="noStrike" kern="1200" baseline="0" dirty="0">
                <a:solidFill>
                  <a:schemeClr val="tx1"/>
                </a:solidFill>
                <a:latin typeface="+mn-lt"/>
                <a:ea typeface="+mn-ea"/>
                <a:cs typeface="+mn-cs"/>
              </a:rPr>
              <a:t>recombination </a:t>
            </a:r>
            <a:r>
              <a:rPr lang="zh-CN" altLang="en-US" sz="1200" b="0" i="0" u="none" strike="noStrike" kern="1200" baseline="0" dirty="0">
                <a:solidFill>
                  <a:schemeClr val="tx1"/>
                </a:solidFill>
                <a:latin typeface="+mn-lt"/>
                <a:ea typeface="+mn-ea"/>
                <a:cs typeface="+mn-cs"/>
              </a:rPr>
              <a:t>就产生一个</a:t>
            </a:r>
            <a:r>
              <a:rPr lang="en-US" altLang="zh-CN" sz="1200" b="0" i="0" u="none" strike="noStrike" kern="1200" baseline="0" dirty="0">
                <a:solidFill>
                  <a:schemeClr val="tx1"/>
                </a:solidFill>
                <a:latin typeface="+mn-lt"/>
                <a:ea typeface="+mn-ea"/>
                <a:cs typeface="+mn-cs"/>
              </a:rPr>
              <a:t>new feature</a:t>
            </a:r>
            <a:endParaRPr lang="zh-CN" altLang="en-US" dirty="0"/>
          </a:p>
        </p:txBody>
      </p:sp>
      <p:sp>
        <p:nvSpPr>
          <p:cNvPr id="4" name="灯片编号占位符 3"/>
          <p:cNvSpPr>
            <a:spLocks noGrp="1"/>
          </p:cNvSpPr>
          <p:nvPr>
            <p:ph type="sldNum" sz="quarter" idx="5"/>
          </p:nvPr>
        </p:nvSpPr>
        <p:spPr/>
        <p:txBody>
          <a:bodyPr/>
          <a:lstStyle/>
          <a:p>
            <a:fld id="{B02F9287-8773-46D5-BE70-C2D5D3A9D6F8}" type="slidenum">
              <a:rPr lang="zh-CN" altLang="en-US" smtClean="0"/>
              <a:t>7</a:t>
            </a:fld>
            <a:endParaRPr lang="zh-CN" altLang="en-US"/>
          </a:p>
        </p:txBody>
      </p:sp>
    </p:spTree>
    <p:extLst>
      <p:ext uri="{BB962C8B-B14F-4D97-AF65-F5344CB8AC3E}">
        <p14:creationId xmlns:p14="http://schemas.microsoft.com/office/powerpoint/2010/main" val="1119838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这里提到的模型都是已经被提出的  以 </a:t>
            </a:r>
            <a:r>
              <a:rPr lang="en-US" altLang="zh-CN" dirty="0"/>
              <a:t>IPNN </a:t>
            </a:r>
            <a:r>
              <a:rPr lang="zh-CN" altLang="en-US" dirty="0"/>
              <a:t>为例</a:t>
            </a:r>
            <a:endParaRPr lang="en-US" altLang="zh-CN" dirty="0"/>
          </a:p>
          <a:p>
            <a:r>
              <a:rPr lang="zh-CN" altLang="en-US" dirty="0"/>
              <a:t>做内积  初始的新的所有两两相乘   最后其实是二分类 损失函数 交叉熵</a:t>
            </a:r>
          </a:p>
        </p:txBody>
      </p:sp>
      <p:sp>
        <p:nvSpPr>
          <p:cNvPr id="4" name="灯片编号占位符 3"/>
          <p:cNvSpPr>
            <a:spLocks noGrp="1"/>
          </p:cNvSpPr>
          <p:nvPr>
            <p:ph type="sldNum" sz="quarter" idx="5"/>
          </p:nvPr>
        </p:nvSpPr>
        <p:spPr/>
        <p:txBody>
          <a:bodyPr/>
          <a:lstStyle/>
          <a:p>
            <a:fld id="{B02F9287-8773-46D5-BE70-C2D5D3A9D6F8}" type="slidenum">
              <a:rPr lang="zh-CN" altLang="en-US" smtClean="0"/>
              <a:t>8</a:t>
            </a:fld>
            <a:endParaRPr lang="zh-CN" altLang="en-US"/>
          </a:p>
        </p:txBody>
      </p:sp>
    </p:spTree>
    <p:extLst>
      <p:ext uri="{BB962C8B-B14F-4D97-AF65-F5344CB8AC3E}">
        <p14:creationId xmlns:p14="http://schemas.microsoft.com/office/powerpoint/2010/main" val="2415159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D07D0-2A73-405D-B4C2-A4E8A0D422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B644B93-7FE4-47E6-B8D0-C57E5A065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27478C-FA4B-465B-B651-1CD2C9B8E9E4}"/>
              </a:ext>
            </a:extLst>
          </p:cNvPr>
          <p:cNvSpPr>
            <a:spLocks noGrp="1"/>
          </p:cNvSpPr>
          <p:nvPr>
            <p:ph type="dt" sz="half" idx="10"/>
          </p:nvPr>
        </p:nvSpPr>
        <p:spPr/>
        <p:txBody>
          <a:bodyPr/>
          <a:lstStyle/>
          <a:p>
            <a:fld id="{769F0ECA-D242-49D8-B4CB-59E16D83EE4D}" type="datetimeFigureOut">
              <a:rPr lang="zh-CN" altLang="en-US" smtClean="0"/>
              <a:t>2019/7/3</a:t>
            </a:fld>
            <a:endParaRPr lang="zh-CN" altLang="en-US"/>
          </a:p>
        </p:txBody>
      </p:sp>
      <p:sp>
        <p:nvSpPr>
          <p:cNvPr id="5" name="页脚占位符 4">
            <a:extLst>
              <a:ext uri="{FF2B5EF4-FFF2-40B4-BE49-F238E27FC236}">
                <a16:creationId xmlns:a16="http://schemas.microsoft.com/office/drawing/2014/main" id="{549F8D2A-9364-4E8C-83D2-7EBE61D183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716F86-9983-40CD-A61C-33ADB48A5AB0}"/>
              </a:ext>
            </a:extLst>
          </p:cNvPr>
          <p:cNvSpPr>
            <a:spLocks noGrp="1"/>
          </p:cNvSpPr>
          <p:nvPr>
            <p:ph type="sldNum" sz="quarter" idx="12"/>
          </p:nvPr>
        </p:nvSpPr>
        <p:spPr/>
        <p:txBody>
          <a:bodyPr/>
          <a:lstStyle/>
          <a:p>
            <a:fld id="{8924448C-1A02-4BD5-824C-2A39F48C51F9}" type="slidenum">
              <a:rPr lang="zh-CN" altLang="en-US" smtClean="0"/>
              <a:t>‹#›</a:t>
            </a:fld>
            <a:endParaRPr lang="zh-CN" altLang="en-US"/>
          </a:p>
        </p:txBody>
      </p:sp>
    </p:spTree>
    <p:extLst>
      <p:ext uri="{BB962C8B-B14F-4D97-AF65-F5344CB8AC3E}">
        <p14:creationId xmlns:p14="http://schemas.microsoft.com/office/powerpoint/2010/main" val="340490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D00E8-1210-4062-838E-4CA9F05692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1B3591A-7D55-40E9-A1C9-B48267ED549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1FDC16-3AE9-47EB-8E6B-DDD1C7641D4F}"/>
              </a:ext>
            </a:extLst>
          </p:cNvPr>
          <p:cNvSpPr>
            <a:spLocks noGrp="1"/>
          </p:cNvSpPr>
          <p:nvPr>
            <p:ph type="dt" sz="half" idx="10"/>
          </p:nvPr>
        </p:nvSpPr>
        <p:spPr/>
        <p:txBody>
          <a:bodyPr/>
          <a:lstStyle/>
          <a:p>
            <a:fld id="{769F0ECA-D242-49D8-B4CB-59E16D83EE4D}" type="datetimeFigureOut">
              <a:rPr lang="zh-CN" altLang="en-US" smtClean="0"/>
              <a:t>2019/7/3</a:t>
            </a:fld>
            <a:endParaRPr lang="zh-CN" altLang="en-US"/>
          </a:p>
        </p:txBody>
      </p:sp>
      <p:sp>
        <p:nvSpPr>
          <p:cNvPr id="5" name="页脚占位符 4">
            <a:extLst>
              <a:ext uri="{FF2B5EF4-FFF2-40B4-BE49-F238E27FC236}">
                <a16:creationId xmlns:a16="http://schemas.microsoft.com/office/drawing/2014/main" id="{71D92334-A36D-4A78-B52A-A2DA4EDAFE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F2747E-A40A-4F4A-8BA1-279010F3F16D}"/>
              </a:ext>
            </a:extLst>
          </p:cNvPr>
          <p:cNvSpPr>
            <a:spLocks noGrp="1"/>
          </p:cNvSpPr>
          <p:nvPr>
            <p:ph type="sldNum" sz="quarter" idx="12"/>
          </p:nvPr>
        </p:nvSpPr>
        <p:spPr/>
        <p:txBody>
          <a:bodyPr/>
          <a:lstStyle/>
          <a:p>
            <a:fld id="{8924448C-1A02-4BD5-824C-2A39F48C51F9}" type="slidenum">
              <a:rPr lang="zh-CN" altLang="en-US" smtClean="0"/>
              <a:t>‹#›</a:t>
            </a:fld>
            <a:endParaRPr lang="zh-CN" altLang="en-US"/>
          </a:p>
        </p:txBody>
      </p:sp>
    </p:spTree>
    <p:extLst>
      <p:ext uri="{BB962C8B-B14F-4D97-AF65-F5344CB8AC3E}">
        <p14:creationId xmlns:p14="http://schemas.microsoft.com/office/powerpoint/2010/main" val="79356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D9BE11-EB2E-442B-A53F-277403BDA26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BEABFE-D81E-40EB-BBAF-87515D0B137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D5490A-9F6C-47DB-A5FE-E7F91E95EA3E}"/>
              </a:ext>
            </a:extLst>
          </p:cNvPr>
          <p:cNvSpPr>
            <a:spLocks noGrp="1"/>
          </p:cNvSpPr>
          <p:nvPr>
            <p:ph type="dt" sz="half" idx="10"/>
          </p:nvPr>
        </p:nvSpPr>
        <p:spPr/>
        <p:txBody>
          <a:bodyPr/>
          <a:lstStyle/>
          <a:p>
            <a:fld id="{769F0ECA-D242-49D8-B4CB-59E16D83EE4D}" type="datetimeFigureOut">
              <a:rPr lang="zh-CN" altLang="en-US" smtClean="0"/>
              <a:t>2019/7/3</a:t>
            </a:fld>
            <a:endParaRPr lang="zh-CN" altLang="en-US"/>
          </a:p>
        </p:txBody>
      </p:sp>
      <p:sp>
        <p:nvSpPr>
          <p:cNvPr id="5" name="页脚占位符 4">
            <a:extLst>
              <a:ext uri="{FF2B5EF4-FFF2-40B4-BE49-F238E27FC236}">
                <a16:creationId xmlns:a16="http://schemas.microsoft.com/office/drawing/2014/main" id="{02F5348C-279C-487E-A2C6-0A865E083F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B242E3-33C5-4B88-9180-2C8F943F91F2}"/>
              </a:ext>
            </a:extLst>
          </p:cNvPr>
          <p:cNvSpPr>
            <a:spLocks noGrp="1"/>
          </p:cNvSpPr>
          <p:nvPr>
            <p:ph type="sldNum" sz="quarter" idx="12"/>
          </p:nvPr>
        </p:nvSpPr>
        <p:spPr/>
        <p:txBody>
          <a:bodyPr/>
          <a:lstStyle/>
          <a:p>
            <a:fld id="{8924448C-1A02-4BD5-824C-2A39F48C51F9}" type="slidenum">
              <a:rPr lang="zh-CN" altLang="en-US" smtClean="0"/>
              <a:t>‹#›</a:t>
            </a:fld>
            <a:endParaRPr lang="zh-CN" altLang="en-US"/>
          </a:p>
        </p:txBody>
      </p:sp>
    </p:spTree>
    <p:extLst>
      <p:ext uri="{BB962C8B-B14F-4D97-AF65-F5344CB8AC3E}">
        <p14:creationId xmlns:p14="http://schemas.microsoft.com/office/powerpoint/2010/main" val="43754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15E49-005D-45DE-9367-265D158925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070E89-A606-4D67-A5A1-AE58E860AB5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636266-9DC7-465C-B07D-9F48AC62F1A9}"/>
              </a:ext>
            </a:extLst>
          </p:cNvPr>
          <p:cNvSpPr>
            <a:spLocks noGrp="1"/>
          </p:cNvSpPr>
          <p:nvPr>
            <p:ph type="dt" sz="half" idx="10"/>
          </p:nvPr>
        </p:nvSpPr>
        <p:spPr/>
        <p:txBody>
          <a:bodyPr/>
          <a:lstStyle/>
          <a:p>
            <a:fld id="{769F0ECA-D242-49D8-B4CB-59E16D83EE4D}" type="datetimeFigureOut">
              <a:rPr lang="zh-CN" altLang="en-US" smtClean="0"/>
              <a:t>2019/7/3</a:t>
            </a:fld>
            <a:endParaRPr lang="zh-CN" altLang="en-US"/>
          </a:p>
        </p:txBody>
      </p:sp>
      <p:sp>
        <p:nvSpPr>
          <p:cNvPr id="5" name="页脚占位符 4">
            <a:extLst>
              <a:ext uri="{FF2B5EF4-FFF2-40B4-BE49-F238E27FC236}">
                <a16:creationId xmlns:a16="http://schemas.microsoft.com/office/drawing/2014/main" id="{AD397554-5809-4C33-A663-9986EF818D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800A7D-3710-4A2C-95E6-9CDF84853D3F}"/>
              </a:ext>
            </a:extLst>
          </p:cNvPr>
          <p:cNvSpPr>
            <a:spLocks noGrp="1"/>
          </p:cNvSpPr>
          <p:nvPr>
            <p:ph type="sldNum" sz="quarter" idx="12"/>
          </p:nvPr>
        </p:nvSpPr>
        <p:spPr/>
        <p:txBody>
          <a:bodyPr/>
          <a:lstStyle/>
          <a:p>
            <a:fld id="{8924448C-1A02-4BD5-824C-2A39F48C51F9}" type="slidenum">
              <a:rPr lang="zh-CN" altLang="en-US" smtClean="0"/>
              <a:t>‹#›</a:t>
            </a:fld>
            <a:endParaRPr lang="zh-CN" altLang="en-US"/>
          </a:p>
        </p:txBody>
      </p:sp>
    </p:spTree>
    <p:extLst>
      <p:ext uri="{BB962C8B-B14F-4D97-AF65-F5344CB8AC3E}">
        <p14:creationId xmlns:p14="http://schemas.microsoft.com/office/powerpoint/2010/main" val="220976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04C11-C7EE-4436-8286-37F7206C68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98A021-701F-4B28-AE86-4A09E3F37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4D7C13E-DA25-43A7-9BA6-481A81BD01A6}"/>
              </a:ext>
            </a:extLst>
          </p:cNvPr>
          <p:cNvSpPr>
            <a:spLocks noGrp="1"/>
          </p:cNvSpPr>
          <p:nvPr>
            <p:ph type="dt" sz="half" idx="10"/>
          </p:nvPr>
        </p:nvSpPr>
        <p:spPr/>
        <p:txBody>
          <a:bodyPr/>
          <a:lstStyle/>
          <a:p>
            <a:fld id="{769F0ECA-D242-49D8-B4CB-59E16D83EE4D}" type="datetimeFigureOut">
              <a:rPr lang="zh-CN" altLang="en-US" smtClean="0"/>
              <a:t>2019/7/3</a:t>
            </a:fld>
            <a:endParaRPr lang="zh-CN" altLang="en-US"/>
          </a:p>
        </p:txBody>
      </p:sp>
      <p:sp>
        <p:nvSpPr>
          <p:cNvPr id="5" name="页脚占位符 4">
            <a:extLst>
              <a:ext uri="{FF2B5EF4-FFF2-40B4-BE49-F238E27FC236}">
                <a16:creationId xmlns:a16="http://schemas.microsoft.com/office/drawing/2014/main" id="{411EA26D-04F6-419D-8374-1BE70F9AC5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AF6E26-D764-481D-A5F0-06D41EFD602B}"/>
              </a:ext>
            </a:extLst>
          </p:cNvPr>
          <p:cNvSpPr>
            <a:spLocks noGrp="1"/>
          </p:cNvSpPr>
          <p:nvPr>
            <p:ph type="sldNum" sz="quarter" idx="12"/>
          </p:nvPr>
        </p:nvSpPr>
        <p:spPr/>
        <p:txBody>
          <a:bodyPr/>
          <a:lstStyle/>
          <a:p>
            <a:fld id="{8924448C-1A02-4BD5-824C-2A39F48C51F9}" type="slidenum">
              <a:rPr lang="zh-CN" altLang="en-US" smtClean="0"/>
              <a:t>‹#›</a:t>
            </a:fld>
            <a:endParaRPr lang="zh-CN" altLang="en-US"/>
          </a:p>
        </p:txBody>
      </p:sp>
    </p:spTree>
    <p:extLst>
      <p:ext uri="{BB962C8B-B14F-4D97-AF65-F5344CB8AC3E}">
        <p14:creationId xmlns:p14="http://schemas.microsoft.com/office/powerpoint/2010/main" val="138588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1ABBA-9F20-4456-9F2C-DFD2075E8A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E1ED03-B0B8-4EB2-A8C7-F044E9EF28D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0572D3-70D0-4E6E-B50B-25F5162B184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21ADE8B-5C26-4F6E-9CA2-1730D3F9325B}"/>
              </a:ext>
            </a:extLst>
          </p:cNvPr>
          <p:cNvSpPr>
            <a:spLocks noGrp="1"/>
          </p:cNvSpPr>
          <p:nvPr>
            <p:ph type="dt" sz="half" idx="10"/>
          </p:nvPr>
        </p:nvSpPr>
        <p:spPr/>
        <p:txBody>
          <a:bodyPr/>
          <a:lstStyle/>
          <a:p>
            <a:fld id="{769F0ECA-D242-49D8-B4CB-59E16D83EE4D}" type="datetimeFigureOut">
              <a:rPr lang="zh-CN" altLang="en-US" smtClean="0"/>
              <a:t>2019/7/3</a:t>
            </a:fld>
            <a:endParaRPr lang="zh-CN" altLang="en-US"/>
          </a:p>
        </p:txBody>
      </p:sp>
      <p:sp>
        <p:nvSpPr>
          <p:cNvPr id="6" name="页脚占位符 5">
            <a:extLst>
              <a:ext uri="{FF2B5EF4-FFF2-40B4-BE49-F238E27FC236}">
                <a16:creationId xmlns:a16="http://schemas.microsoft.com/office/drawing/2014/main" id="{5D72B4F2-D5B4-40DC-B356-764C9E35C4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F1577-93BD-49EB-96E8-0D00170DA24F}"/>
              </a:ext>
            </a:extLst>
          </p:cNvPr>
          <p:cNvSpPr>
            <a:spLocks noGrp="1"/>
          </p:cNvSpPr>
          <p:nvPr>
            <p:ph type="sldNum" sz="quarter" idx="12"/>
          </p:nvPr>
        </p:nvSpPr>
        <p:spPr/>
        <p:txBody>
          <a:bodyPr/>
          <a:lstStyle/>
          <a:p>
            <a:fld id="{8924448C-1A02-4BD5-824C-2A39F48C51F9}" type="slidenum">
              <a:rPr lang="zh-CN" altLang="en-US" smtClean="0"/>
              <a:t>‹#›</a:t>
            </a:fld>
            <a:endParaRPr lang="zh-CN" altLang="en-US"/>
          </a:p>
        </p:txBody>
      </p:sp>
    </p:spTree>
    <p:extLst>
      <p:ext uri="{BB962C8B-B14F-4D97-AF65-F5344CB8AC3E}">
        <p14:creationId xmlns:p14="http://schemas.microsoft.com/office/powerpoint/2010/main" val="331392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35C30-6E96-4CC1-997F-602711DCA4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DFA2C02-7C25-42CF-BC08-E45C946898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8716C84-F58F-4129-B9D3-62CF4F9658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10A4474-8721-491B-B7F4-E006B55A0D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A647F40-EBE3-41B5-9E33-9F318C2D26A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97BF54F-4D38-4652-BA5C-F828BFD3AD7D}"/>
              </a:ext>
            </a:extLst>
          </p:cNvPr>
          <p:cNvSpPr>
            <a:spLocks noGrp="1"/>
          </p:cNvSpPr>
          <p:nvPr>
            <p:ph type="dt" sz="half" idx="10"/>
          </p:nvPr>
        </p:nvSpPr>
        <p:spPr/>
        <p:txBody>
          <a:bodyPr/>
          <a:lstStyle/>
          <a:p>
            <a:fld id="{769F0ECA-D242-49D8-B4CB-59E16D83EE4D}" type="datetimeFigureOut">
              <a:rPr lang="zh-CN" altLang="en-US" smtClean="0"/>
              <a:t>2019/7/3</a:t>
            </a:fld>
            <a:endParaRPr lang="zh-CN" altLang="en-US"/>
          </a:p>
        </p:txBody>
      </p:sp>
      <p:sp>
        <p:nvSpPr>
          <p:cNvPr id="8" name="页脚占位符 7">
            <a:extLst>
              <a:ext uri="{FF2B5EF4-FFF2-40B4-BE49-F238E27FC236}">
                <a16:creationId xmlns:a16="http://schemas.microsoft.com/office/drawing/2014/main" id="{BB492918-D537-4E55-922C-CCC25F20DAD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DBAAD7-4C83-42F8-9A6C-CA2C13ADC731}"/>
              </a:ext>
            </a:extLst>
          </p:cNvPr>
          <p:cNvSpPr>
            <a:spLocks noGrp="1"/>
          </p:cNvSpPr>
          <p:nvPr>
            <p:ph type="sldNum" sz="quarter" idx="12"/>
          </p:nvPr>
        </p:nvSpPr>
        <p:spPr/>
        <p:txBody>
          <a:bodyPr/>
          <a:lstStyle/>
          <a:p>
            <a:fld id="{8924448C-1A02-4BD5-824C-2A39F48C51F9}" type="slidenum">
              <a:rPr lang="zh-CN" altLang="en-US" smtClean="0"/>
              <a:t>‹#›</a:t>
            </a:fld>
            <a:endParaRPr lang="zh-CN" altLang="en-US"/>
          </a:p>
        </p:txBody>
      </p:sp>
    </p:spTree>
    <p:extLst>
      <p:ext uri="{BB962C8B-B14F-4D97-AF65-F5344CB8AC3E}">
        <p14:creationId xmlns:p14="http://schemas.microsoft.com/office/powerpoint/2010/main" val="37954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21744-C6BF-4901-AFAC-CA5F54B8D9F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E26AF6-8404-41F9-AA94-1F3B7E1DFFB1}"/>
              </a:ext>
            </a:extLst>
          </p:cNvPr>
          <p:cNvSpPr>
            <a:spLocks noGrp="1"/>
          </p:cNvSpPr>
          <p:nvPr>
            <p:ph type="dt" sz="half" idx="10"/>
          </p:nvPr>
        </p:nvSpPr>
        <p:spPr/>
        <p:txBody>
          <a:bodyPr/>
          <a:lstStyle/>
          <a:p>
            <a:fld id="{769F0ECA-D242-49D8-B4CB-59E16D83EE4D}" type="datetimeFigureOut">
              <a:rPr lang="zh-CN" altLang="en-US" smtClean="0"/>
              <a:t>2019/7/3</a:t>
            </a:fld>
            <a:endParaRPr lang="zh-CN" altLang="en-US"/>
          </a:p>
        </p:txBody>
      </p:sp>
      <p:sp>
        <p:nvSpPr>
          <p:cNvPr id="4" name="页脚占位符 3">
            <a:extLst>
              <a:ext uri="{FF2B5EF4-FFF2-40B4-BE49-F238E27FC236}">
                <a16:creationId xmlns:a16="http://schemas.microsoft.com/office/drawing/2014/main" id="{A985727B-FC23-4681-81F4-9216CBDF603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A6FBA12-789F-4A4A-A28C-6463DABA01AD}"/>
              </a:ext>
            </a:extLst>
          </p:cNvPr>
          <p:cNvSpPr>
            <a:spLocks noGrp="1"/>
          </p:cNvSpPr>
          <p:nvPr>
            <p:ph type="sldNum" sz="quarter" idx="12"/>
          </p:nvPr>
        </p:nvSpPr>
        <p:spPr/>
        <p:txBody>
          <a:bodyPr/>
          <a:lstStyle/>
          <a:p>
            <a:fld id="{8924448C-1A02-4BD5-824C-2A39F48C51F9}" type="slidenum">
              <a:rPr lang="zh-CN" altLang="en-US" smtClean="0"/>
              <a:t>‹#›</a:t>
            </a:fld>
            <a:endParaRPr lang="zh-CN" altLang="en-US"/>
          </a:p>
        </p:txBody>
      </p:sp>
    </p:spTree>
    <p:extLst>
      <p:ext uri="{BB962C8B-B14F-4D97-AF65-F5344CB8AC3E}">
        <p14:creationId xmlns:p14="http://schemas.microsoft.com/office/powerpoint/2010/main" val="324918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026858-7FBD-40CD-8F98-D5D69A8FFD22}"/>
              </a:ext>
            </a:extLst>
          </p:cNvPr>
          <p:cNvSpPr>
            <a:spLocks noGrp="1"/>
          </p:cNvSpPr>
          <p:nvPr>
            <p:ph type="dt" sz="half" idx="10"/>
          </p:nvPr>
        </p:nvSpPr>
        <p:spPr/>
        <p:txBody>
          <a:bodyPr/>
          <a:lstStyle/>
          <a:p>
            <a:fld id="{769F0ECA-D242-49D8-B4CB-59E16D83EE4D}" type="datetimeFigureOut">
              <a:rPr lang="zh-CN" altLang="en-US" smtClean="0"/>
              <a:t>2019/7/3</a:t>
            </a:fld>
            <a:endParaRPr lang="zh-CN" altLang="en-US"/>
          </a:p>
        </p:txBody>
      </p:sp>
      <p:sp>
        <p:nvSpPr>
          <p:cNvPr id="3" name="页脚占位符 2">
            <a:extLst>
              <a:ext uri="{FF2B5EF4-FFF2-40B4-BE49-F238E27FC236}">
                <a16:creationId xmlns:a16="http://schemas.microsoft.com/office/drawing/2014/main" id="{1BEB4823-4942-49B3-BAC1-138D4329701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67AF1EF-E2AB-49F3-99C1-226EAE63A5F0}"/>
              </a:ext>
            </a:extLst>
          </p:cNvPr>
          <p:cNvSpPr>
            <a:spLocks noGrp="1"/>
          </p:cNvSpPr>
          <p:nvPr>
            <p:ph type="sldNum" sz="quarter" idx="12"/>
          </p:nvPr>
        </p:nvSpPr>
        <p:spPr/>
        <p:txBody>
          <a:bodyPr/>
          <a:lstStyle/>
          <a:p>
            <a:fld id="{8924448C-1A02-4BD5-824C-2A39F48C51F9}" type="slidenum">
              <a:rPr lang="zh-CN" altLang="en-US" smtClean="0"/>
              <a:t>‹#›</a:t>
            </a:fld>
            <a:endParaRPr lang="zh-CN" altLang="en-US"/>
          </a:p>
        </p:txBody>
      </p:sp>
    </p:spTree>
    <p:extLst>
      <p:ext uri="{BB962C8B-B14F-4D97-AF65-F5344CB8AC3E}">
        <p14:creationId xmlns:p14="http://schemas.microsoft.com/office/powerpoint/2010/main" val="35927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E0802-3724-42DE-8118-E602C6FD18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DB802B5-4162-4F22-800B-06A19272AF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2751844-30A7-4137-A7AC-EFE3C81494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2FF292-EFA0-46AB-A9E5-405E6B8B6141}"/>
              </a:ext>
            </a:extLst>
          </p:cNvPr>
          <p:cNvSpPr>
            <a:spLocks noGrp="1"/>
          </p:cNvSpPr>
          <p:nvPr>
            <p:ph type="dt" sz="half" idx="10"/>
          </p:nvPr>
        </p:nvSpPr>
        <p:spPr/>
        <p:txBody>
          <a:bodyPr/>
          <a:lstStyle/>
          <a:p>
            <a:fld id="{769F0ECA-D242-49D8-B4CB-59E16D83EE4D}" type="datetimeFigureOut">
              <a:rPr lang="zh-CN" altLang="en-US" smtClean="0"/>
              <a:t>2019/7/3</a:t>
            </a:fld>
            <a:endParaRPr lang="zh-CN" altLang="en-US"/>
          </a:p>
        </p:txBody>
      </p:sp>
      <p:sp>
        <p:nvSpPr>
          <p:cNvPr id="6" name="页脚占位符 5">
            <a:extLst>
              <a:ext uri="{FF2B5EF4-FFF2-40B4-BE49-F238E27FC236}">
                <a16:creationId xmlns:a16="http://schemas.microsoft.com/office/drawing/2014/main" id="{4C73A5C0-904A-4D64-A2D9-4A48616249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0357C4-BDA1-4A85-B432-49EC2558AF5C}"/>
              </a:ext>
            </a:extLst>
          </p:cNvPr>
          <p:cNvSpPr>
            <a:spLocks noGrp="1"/>
          </p:cNvSpPr>
          <p:nvPr>
            <p:ph type="sldNum" sz="quarter" idx="12"/>
          </p:nvPr>
        </p:nvSpPr>
        <p:spPr/>
        <p:txBody>
          <a:bodyPr/>
          <a:lstStyle/>
          <a:p>
            <a:fld id="{8924448C-1A02-4BD5-824C-2A39F48C51F9}" type="slidenum">
              <a:rPr lang="zh-CN" altLang="en-US" smtClean="0"/>
              <a:t>‹#›</a:t>
            </a:fld>
            <a:endParaRPr lang="zh-CN" altLang="en-US"/>
          </a:p>
        </p:txBody>
      </p:sp>
    </p:spTree>
    <p:extLst>
      <p:ext uri="{BB962C8B-B14F-4D97-AF65-F5344CB8AC3E}">
        <p14:creationId xmlns:p14="http://schemas.microsoft.com/office/powerpoint/2010/main" val="270596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8A4DE-6BBE-4347-AE0B-8D0FA8CDDA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144F39E-728A-4AF8-99C1-29A2F7EA0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AAAB3F-8F5A-4520-B5C4-CC5718DA3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F58C7F-1038-466F-8B95-980BCD6EBDF6}"/>
              </a:ext>
            </a:extLst>
          </p:cNvPr>
          <p:cNvSpPr>
            <a:spLocks noGrp="1"/>
          </p:cNvSpPr>
          <p:nvPr>
            <p:ph type="dt" sz="half" idx="10"/>
          </p:nvPr>
        </p:nvSpPr>
        <p:spPr/>
        <p:txBody>
          <a:bodyPr/>
          <a:lstStyle/>
          <a:p>
            <a:fld id="{769F0ECA-D242-49D8-B4CB-59E16D83EE4D}" type="datetimeFigureOut">
              <a:rPr lang="zh-CN" altLang="en-US" smtClean="0"/>
              <a:t>2019/7/3</a:t>
            </a:fld>
            <a:endParaRPr lang="zh-CN" altLang="en-US"/>
          </a:p>
        </p:txBody>
      </p:sp>
      <p:sp>
        <p:nvSpPr>
          <p:cNvPr id="6" name="页脚占位符 5">
            <a:extLst>
              <a:ext uri="{FF2B5EF4-FFF2-40B4-BE49-F238E27FC236}">
                <a16:creationId xmlns:a16="http://schemas.microsoft.com/office/drawing/2014/main" id="{E974D2A1-CC05-4867-8AFF-6FDECB50AA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DAC30A-20E3-47C8-9400-590A80F2BB3D}"/>
              </a:ext>
            </a:extLst>
          </p:cNvPr>
          <p:cNvSpPr>
            <a:spLocks noGrp="1"/>
          </p:cNvSpPr>
          <p:nvPr>
            <p:ph type="sldNum" sz="quarter" idx="12"/>
          </p:nvPr>
        </p:nvSpPr>
        <p:spPr/>
        <p:txBody>
          <a:bodyPr/>
          <a:lstStyle/>
          <a:p>
            <a:fld id="{8924448C-1A02-4BD5-824C-2A39F48C51F9}" type="slidenum">
              <a:rPr lang="zh-CN" altLang="en-US" smtClean="0"/>
              <a:t>‹#›</a:t>
            </a:fld>
            <a:endParaRPr lang="zh-CN" altLang="en-US"/>
          </a:p>
        </p:txBody>
      </p:sp>
    </p:spTree>
    <p:extLst>
      <p:ext uri="{BB962C8B-B14F-4D97-AF65-F5344CB8AC3E}">
        <p14:creationId xmlns:p14="http://schemas.microsoft.com/office/powerpoint/2010/main" val="186359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521FDC-4A3E-4403-AD60-7EDCA798EC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CDFB989-F992-4554-ADE3-236175221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AFBB3C-7A5D-4E43-BE4F-DB60E68EB0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F0ECA-D242-49D8-B4CB-59E16D83EE4D}" type="datetimeFigureOut">
              <a:rPr lang="zh-CN" altLang="en-US" smtClean="0"/>
              <a:t>2019/7/3</a:t>
            </a:fld>
            <a:endParaRPr lang="zh-CN" altLang="en-US"/>
          </a:p>
        </p:txBody>
      </p:sp>
      <p:sp>
        <p:nvSpPr>
          <p:cNvPr id="5" name="页脚占位符 4">
            <a:extLst>
              <a:ext uri="{FF2B5EF4-FFF2-40B4-BE49-F238E27FC236}">
                <a16:creationId xmlns:a16="http://schemas.microsoft.com/office/drawing/2014/main" id="{506BDCF9-DAF1-491E-BCF0-6278CB7ABD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377EECF-9E2A-4D6A-8AEC-813BDE8FD6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24448C-1A02-4BD5-824C-2A39F48C51F9}" type="slidenum">
              <a:rPr lang="zh-CN" altLang="en-US" smtClean="0"/>
              <a:t>‹#›</a:t>
            </a:fld>
            <a:endParaRPr lang="zh-CN" altLang="en-US"/>
          </a:p>
        </p:txBody>
      </p:sp>
    </p:spTree>
    <p:extLst>
      <p:ext uri="{BB962C8B-B14F-4D97-AF65-F5344CB8AC3E}">
        <p14:creationId xmlns:p14="http://schemas.microsoft.com/office/powerpoint/2010/main" val="3441697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7B407-1FB1-49B4-9DB3-CB487D7D3339}"/>
              </a:ext>
            </a:extLst>
          </p:cNvPr>
          <p:cNvSpPr>
            <a:spLocks noGrp="1"/>
          </p:cNvSpPr>
          <p:nvPr>
            <p:ph type="ctrTitle"/>
          </p:nvPr>
        </p:nvSpPr>
        <p:spPr/>
        <p:txBody>
          <a:bodyPr>
            <a:noAutofit/>
          </a:bodyPr>
          <a:lstStyle/>
          <a:p>
            <a:r>
              <a:rPr lang="en-US" altLang="zh-CN" sz="4000" dirty="0"/>
              <a:t>Feature Generation by Convolutional Neural Network for</a:t>
            </a:r>
            <a:br>
              <a:rPr lang="en-US" altLang="zh-CN" sz="4000" dirty="0"/>
            </a:br>
            <a:r>
              <a:rPr lang="en-US" altLang="zh-CN" sz="4000" dirty="0"/>
              <a:t>Click-Through Rate Prediction</a:t>
            </a:r>
            <a:endParaRPr lang="zh-CN" altLang="en-US" sz="4000" dirty="0"/>
          </a:p>
        </p:txBody>
      </p:sp>
      <p:sp>
        <p:nvSpPr>
          <p:cNvPr id="3" name="副标题 2">
            <a:extLst>
              <a:ext uri="{FF2B5EF4-FFF2-40B4-BE49-F238E27FC236}">
                <a16:creationId xmlns:a16="http://schemas.microsoft.com/office/drawing/2014/main" id="{3652B903-471A-4BA4-B12A-B91EE1B7711D}"/>
              </a:ext>
            </a:extLst>
          </p:cNvPr>
          <p:cNvSpPr>
            <a:spLocks noGrp="1"/>
          </p:cNvSpPr>
          <p:nvPr>
            <p:ph type="subTitle" idx="1"/>
          </p:nvPr>
        </p:nvSpPr>
        <p:spPr/>
        <p:txBody>
          <a:bodyPr/>
          <a:lstStyle/>
          <a:p>
            <a:endParaRPr lang="en-US" altLang="zh-CN" dirty="0"/>
          </a:p>
          <a:p>
            <a:r>
              <a:rPr lang="en-US" altLang="zh-CN" dirty="0"/>
              <a:t>                                                       </a:t>
            </a:r>
            <a:r>
              <a:rPr lang="en-US" altLang="zh-CN" dirty="0" err="1"/>
              <a:t>huangwei</a:t>
            </a:r>
            <a:endParaRPr lang="en-US" altLang="zh-CN" dirty="0"/>
          </a:p>
          <a:p>
            <a:r>
              <a:rPr lang="en-US" altLang="zh-CN" dirty="0"/>
              <a:t>                                                      20190704</a:t>
            </a:r>
            <a:endParaRPr lang="zh-CN" altLang="en-US" dirty="0"/>
          </a:p>
        </p:txBody>
      </p:sp>
    </p:spTree>
    <p:extLst>
      <p:ext uri="{BB962C8B-B14F-4D97-AF65-F5344CB8AC3E}">
        <p14:creationId xmlns:p14="http://schemas.microsoft.com/office/powerpoint/2010/main" val="315166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610E0C-B303-4FDE-B9E6-CA65044B1B1C}"/>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4B35D4AA-BCF2-4DD9-A6F9-7221143273D1}"/>
              </a:ext>
            </a:extLst>
          </p:cNvPr>
          <p:cNvSpPr>
            <a:spLocks noGrp="1"/>
          </p:cNvSpPr>
          <p:nvPr>
            <p:ph idx="1"/>
          </p:nvPr>
        </p:nvSpPr>
        <p:spPr/>
        <p:txBody>
          <a:bodyPr/>
          <a:lstStyle/>
          <a:p>
            <a:pPr>
              <a:lnSpc>
                <a:spcPct val="120000"/>
              </a:lnSpc>
            </a:pPr>
            <a:r>
              <a:rPr lang="en-US" altLang="zh-CN" dirty="0"/>
              <a:t>In real scenarios, </a:t>
            </a:r>
            <a:r>
              <a:rPr lang="en-US" altLang="zh-CN" dirty="0">
                <a:solidFill>
                  <a:srgbClr val="FF0000"/>
                </a:solidFill>
              </a:rPr>
              <a:t>artificial features</a:t>
            </a:r>
            <a:r>
              <a:rPr lang="en-US" altLang="zh-CN" dirty="0"/>
              <a:t> are able to improve the performance of deep models, but feature engineering is </a:t>
            </a:r>
            <a:r>
              <a:rPr lang="en-US" altLang="zh-CN" dirty="0">
                <a:solidFill>
                  <a:srgbClr val="FF0000"/>
                </a:solidFill>
              </a:rPr>
              <a:t>expensive</a:t>
            </a:r>
            <a:r>
              <a:rPr lang="en-US" altLang="zh-CN" dirty="0"/>
              <a:t> </a:t>
            </a:r>
            <a:r>
              <a:rPr lang="en-US" altLang="zh-CN" dirty="0">
                <a:solidFill>
                  <a:srgbClr val="FF0000"/>
                </a:solidFill>
              </a:rPr>
              <a:t>and requires domain knowledge</a:t>
            </a:r>
            <a:r>
              <a:rPr lang="en-US" altLang="zh-CN" dirty="0"/>
              <a:t>, making it </a:t>
            </a:r>
            <a:r>
              <a:rPr lang="en-US" altLang="zh-CN" dirty="0">
                <a:solidFill>
                  <a:srgbClr val="FF0000"/>
                </a:solidFill>
              </a:rPr>
              <a:t>impractical</a:t>
            </a:r>
            <a:r>
              <a:rPr lang="en-US" altLang="zh-CN" dirty="0"/>
              <a:t> in different scenarios</a:t>
            </a:r>
            <a:endParaRPr lang="zh-CN" altLang="en-US" dirty="0"/>
          </a:p>
        </p:txBody>
      </p:sp>
    </p:spTree>
    <p:extLst>
      <p:ext uri="{BB962C8B-B14F-4D97-AF65-F5344CB8AC3E}">
        <p14:creationId xmlns:p14="http://schemas.microsoft.com/office/powerpoint/2010/main" val="174358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F03E0-CB10-423A-A65E-07D181335D20}"/>
              </a:ext>
            </a:extLst>
          </p:cNvPr>
          <p:cNvSpPr>
            <a:spLocks noGrp="1"/>
          </p:cNvSpPr>
          <p:nvPr>
            <p:ph type="title"/>
          </p:nvPr>
        </p:nvSpPr>
        <p:spPr/>
        <p:txBody>
          <a:bodyPr/>
          <a:lstStyle/>
          <a:p>
            <a:r>
              <a:rPr lang="en-US" altLang="zh-CN" dirty="0"/>
              <a:t>Introduction</a:t>
            </a:r>
            <a:endParaRPr lang="zh-CN" altLang="en-US" dirty="0"/>
          </a:p>
        </p:txBody>
      </p:sp>
      <p:pic>
        <p:nvPicPr>
          <p:cNvPr id="4" name="内容占位符 3">
            <a:extLst>
              <a:ext uri="{FF2B5EF4-FFF2-40B4-BE49-F238E27FC236}">
                <a16:creationId xmlns:a16="http://schemas.microsoft.com/office/drawing/2014/main" id="{702DBA20-274E-4769-9139-4B1EE838FF47}"/>
              </a:ext>
            </a:extLst>
          </p:cNvPr>
          <p:cNvPicPr>
            <a:picLocks noGrp="1" noChangeAspect="1"/>
          </p:cNvPicPr>
          <p:nvPr>
            <p:ph idx="1"/>
          </p:nvPr>
        </p:nvPicPr>
        <p:blipFill>
          <a:blip r:embed="rId3"/>
          <a:stretch>
            <a:fillRect/>
          </a:stretch>
        </p:blipFill>
        <p:spPr>
          <a:xfrm>
            <a:off x="2389044" y="2333263"/>
            <a:ext cx="6636204" cy="3033693"/>
          </a:xfrm>
          <a:prstGeom prst="rect">
            <a:avLst/>
          </a:prstGeom>
        </p:spPr>
      </p:pic>
    </p:spTree>
    <p:extLst>
      <p:ext uri="{BB962C8B-B14F-4D97-AF65-F5344CB8AC3E}">
        <p14:creationId xmlns:p14="http://schemas.microsoft.com/office/powerpoint/2010/main" val="164120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4E386-6434-4258-A4D9-88DCF128757C}"/>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055EAC02-7FFB-4B40-8867-AD3460967CED}"/>
              </a:ext>
            </a:extLst>
          </p:cNvPr>
          <p:cNvSpPr>
            <a:spLocks noGrp="1"/>
          </p:cNvSpPr>
          <p:nvPr>
            <p:ph idx="1"/>
          </p:nvPr>
        </p:nvSpPr>
        <p:spPr/>
        <p:txBody>
          <a:bodyPr/>
          <a:lstStyle/>
          <a:p>
            <a:pPr>
              <a:lnSpc>
                <a:spcPct val="120000"/>
              </a:lnSpc>
            </a:pPr>
            <a:r>
              <a:rPr lang="en-US" altLang="zh-CN" dirty="0"/>
              <a:t>The key challenge for CTR prediction tasks is to effectively model </a:t>
            </a:r>
            <a:r>
              <a:rPr lang="en-US" altLang="zh-CN" dirty="0">
                <a:solidFill>
                  <a:srgbClr val="FF0000"/>
                </a:solidFill>
              </a:rPr>
              <a:t>feature interactions</a:t>
            </a:r>
            <a:r>
              <a:rPr lang="en-US" altLang="zh-CN" dirty="0"/>
              <a:t>.</a:t>
            </a:r>
            <a:r>
              <a:rPr lang="zh-CN" altLang="en-US" dirty="0"/>
              <a:t> </a:t>
            </a:r>
            <a:r>
              <a:rPr lang="en-US" altLang="zh-CN" dirty="0"/>
              <a:t>However, due to that useful interactions are </a:t>
            </a:r>
            <a:r>
              <a:rPr lang="en-US" altLang="zh-CN" dirty="0" err="1"/>
              <a:t>ususally</a:t>
            </a:r>
            <a:r>
              <a:rPr lang="en-US" altLang="zh-CN" dirty="0"/>
              <a:t> </a:t>
            </a:r>
            <a:r>
              <a:rPr lang="en-US" altLang="zh-CN" dirty="0">
                <a:solidFill>
                  <a:srgbClr val="FF0000"/>
                </a:solidFill>
              </a:rPr>
              <a:t>sparse</a:t>
            </a:r>
            <a:r>
              <a:rPr lang="en-US" altLang="zh-CN" dirty="0"/>
              <a:t> compared with the combination space of raw features, it is of great difficulties to learn them effectively from a large number of parameters</a:t>
            </a:r>
            <a:endParaRPr lang="zh-CN" altLang="en-US" dirty="0"/>
          </a:p>
        </p:txBody>
      </p:sp>
    </p:spTree>
    <p:extLst>
      <p:ext uri="{BB962C8B-B14F-4D97-AF65-F5344CB8AC3E}">
        <p14:creationId xmlns:p14="http://schemas.microsoft.com/office/powerpoint/2010/main" val="3359234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AAF60-7C16-4FF9-ADA2-6F985BC23C81}"/>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DE200DD4-1342-463C-A55F-CBA483639E7A}"/>
              </a:ext>
            </a:extLst>
          </p:cNvPr>
          <p:cNvSpPr>
            <a:spLocks noGrp="1"/>
          </p:cNvSpPr>
          <p:nvPr>
            <p:ph idx="1"/>
          </p:nvPr>
        </p:nvSpPr>
        <p:spPr/>
        <p:txBody>
          <a:bodyPr/>
          <a:lstStyle/>
          <a:p>
            <a:r>
              <a:rPr lang="en-US" altLang="zh-CN" dirty="0"/>
              <a:t>The most straightforward way for </a:t>
            </a:r>
            <a:r>
              <a:rPr lang="en-US" altLang="zh-CN" dirty="0" err="1"/>
              <a:t>automatical</a:t>
            </a:r>
            <a:r>
              <a:rPr lang="en-US" altLang="zh-CN" dirty="0"/>
              <a:t> feature generation is to perform </a:t>
            </a:r>
            <a:r>
              <a:rPr lang="en-US" altLang="zh-CN" dirty="0">
                <a:solidFill>
                  <a:srgbClr val="FF0000"/>
                </a:solidFill>
              </a:rPr>
              <a:t>Multi-Layer Perceptron </a:t>
            </a:r>
            <a:r>
              <a:rPr lang="en-US" altLang="zh-CN" dirty="0"/>
              <a:t>(MLP) and use the hidden neurons as the generated features</a:t>
            </a:r>
          </a:p>
          <a:p>
            <a:endParaRPr lang="en-US" altLang="zh-CN" dirty="0"/>
          </a:p>
          <a:p>
            <a:r>
              <a:rPr lang="en-US" altLang="zh-CN" dirty="0"/>
              <a:t>In CNN, the design of </a:t>
            </a:r>
            <a:r>
              <a:rPr lang="en-US" altLang="zh-CN" dirty="0">
                <a:solidFill>
                  <a:srgbClr val="FF0000"/>
                </a:solidFill>
              </a:rPr>
              <a:t>shared weights and pooling mechanism </a:t>
            </a:r>
            <a:r>
              <a:rPr lang="en-US" altLang="zh-CN" dirty="0"/>
              <a:t>greatly reduces the number of parameters needed to find important local patterns and it will alleviate the optimization difficulties of later MLP structures.</a:t>
            </a:r>
            <a:endParaRPr lang="zh-CN" altLang="en-US" dirty="0"/>
          </a:p>
        </p:txBody>
      </p:sp>
    </p:spTree>
    <p:extLst>
      <p:ext uri="{BB962C8B-B14F-4D97-AF65-F5344CB8AC3E}">
        <p14:creationId xmlns:p14="http://schemas.microsoft.com/office/powerpoint/2010/main" val="140849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B8D78-56AC-4880-A18A-B888A71E4F50}"/>
              </a:ext>
            </a:extLst>
          </p:cNvPr>
          <p:cNvSpPr>
            <a:spLocks noGrp="1"/>
          </p:cNvSpPr>
          <p:nvPr>
            <p:ph type="title"/>
          </p:nvPr>
        </p:nvSpPr>
        <p:spPr/>
        <p:txBody>
          <a:bodyPr/>
          <a:lstStyle/>
          <a:p>
            <a:r>
              <a:rPr lang="en-US" altLang="zh-CN" dirty="0"/>
              <a:t>Model</a:t>
            </a:r>
            <a:endParaRPr lang="zh-CN" altLang="en-US" dirty="0"/>
          </a:p>
        </p:txBody>
      </p:sp>
      <p:pic>
        <p:nvPicPr>
          <p:cNvPr id="4" name="内容占位符 3">
            <a:extLst>
              <a:ext uri="{FF2B5EF4-FFF2-40B4-BE49-F238E27FC236}">
                <a16:creationId xmlns:a16="http://schemas.microsoft.com/office/drawing/2014/main" id="{EE046FED-0C25-4B40-A302-4AD71CF73CAA}"/>
              </a:ext>
            </a:extLst>
          </p:cNvPr>
          <p:cNvPicPr>
            <a:picLocks noGrp="1" noChangeAspect="1"/>
          </p:cNvPicPr>
          <p:nvPr>
            <p:ph idx="1"/>
          </p:nvPr>
        </p:nvPicPr>
        <p:blipFill>
          <a:blip r:embed="rId3"/>
          <a:stretch>
            <a:fillRect/>
          </a:stretch>
        </p:blipFill>
        <p:spPr>
          <a:xfrm>
            <a:off x="2146397" y="1784062"/>
            <a:ext cx="7317314" cy="4351338"/>
          </a:xfrm>
          <a:prstGeom prst="rect">
            <a:avLst/>
          </a:prstGeom>
        </p:spPr>
      </p:pic>
    </p:spTree>
    <p:extLst>
      <p:ext uri="{BB962C8B-B14F-4D97-AF65-F5344CB8AC3E}">
        <p14:creationId xmlns:p14="http://schemas.microsoft.com/office/powerpoint/2010/main" val="157028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FFAE1-DB8F-48A9-9B1F-4352A2576D48}"/>
              </a:ext>
            </a:extLst>
          </p:cNvPr>
          <p:cNvSpPr>
            <a:spLocks noGrp="1"/>
          </p:cNvSpPr>
          <p:nvPr>
            <p:ph type="title"/>
          </p:nvPr>
        </p:nvSpPr>
        <p:spPr/>
        <p:txBody>
          <a:bodyPr/>
          <a:lstStyle/>
          <a:p>
            <a:r>
              <a:rPr lang="en-US" altLang="zh-CN" dirty="0"/>
              <a:t>Feature generation</a:t>
            </a:r>
            <a:endParaRPr lang="zh-CN" altLang="en-US" dirty="0"/>
          </a:p>
        </p:txBody>
      </p:sp>
      <p:pic>
        <p:nvPicPr>
          <p:cNvPr id="4" name="内容占位符 3">
            <a:extLst>
              <a:ext uri="{FF2B5EF4-FFF2-40B4-BE49-F238E27FC236}">
                <a16:creationId xmlns:a16="http://schemas.microsoft.com/office/drawing/2014/main" id="{1BD2547C-510A-4A52-9205-D1F1620A5D43}"/>
              </a:ext>
            </a:extLst>
          </p:cNvPr>
          <p:cNvPicPr>
            <a:picLocks noGrp="1" noChangeAspect="1"/>
          </p:cNvPicPr>
          <p:nvPr>
            <p:ph idx="1"/>
          </p:nvPr>
        </p:nvPicPr>
        <p:blipFill>
          <a:blip r:embed="rId3"/>
          <a:stretch>
            <a:fillRect/>
          </a:stretch>
        </p:blipFill>
        <p:spPr>
          <a:xfrm>
            <a:off x="757299" y="1810986"/>
            <a:ext cx="7197186" cy="3807207"/>
          </a:xfrm>
          <a:prstGeom prst="rect">
            <a:avLst/>
          </a:prstGeom>
        </p:spPr>
      </p:pic>
      <p:sp>
        <p:nvSpPr>
          <p:cNvPr id="5" name="文本框 4">
            <a:extLst>
              <a:ext uri="{FF2B5EF4-FFF2-40B4-BE49-F238E27FC236}">
                <a16:creationId xmlns:a16="http://schemas.microsoft.com/office/drawing/2014/main" id="{7F60F3F4-A157-42D7-B1B0-4D0B66A441F1}"/>
              </a:ext>
            </a:extLst>
          </p:cNvPr>
          <p:cNvSpPr txBox="1"/>
          <p:nvPr/>
        </p:nvSpPr>
        <p:spPr>
          <a:xfrm>
            <a:off x="8193974" y="2392878"/>
            <a:ext cx="3034145" cy="1200329"/>
          </a:xfrm>
          <a:prstGeom prst="rect">
            <a:avLst/>
          </a:prstGeom>
          <a:noFill/>
        </p:spPr>
        <p:txBody>
          <a:bodyPr wrap="square" rtlCol="0">
            <a:spAutoFit/>
          </a:bodyPr>
          <a:lstStyle/>
          <a:p>
            <a:r>
              <a:rPr lang="en-US" altLang="zh-CN" dirty="0"/>
              <a:t>Convolutional Layer</a:t>
            </a:r>
          </a:p>
          <a:p>
            <a:r>
              <a:rPr lang="en-US" altLang="zh-CN" dirty="0"/>
              <a:t>Pooling Layer</a:t>
            </a:r>
          </a:p>
          <a:p>
            <a:r>
              <a:rPr lang="en-US" altLang="zh-CN" dirty="0"/>
              <a:t>Recombination Layer</a:t>
            </a:r>
          </a:p>
          <a:p>
            <a:r>
              <a:rPr lang="en-US" altLang="zh-CN" dirty="0"/>
              <a:t>Concatenation</a:t>
            </a:r>
            <a:endParaRPr lang="zh-CN" altLang="en-US" dirty="0"/>
          </a:p>
        </p:txBody>
      </p:sp>
    </p:spTree>
    <p:extLst>
      <p:ext uri="{BB962C8B-B14F-4D97-AF65-F5344CB8AC3E}">
        <p14:creationId xmlns:p14="http://schemas.microsoft.com/office/powerpoint/2010/main" val="178614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78D9C-B4FD-4019-83A2-BC99D506C913}"/>
              </a:ext>
            </a:extLst>
          </p:cNvPr>
          <p:cNvSpPr>
            <a:spLocks noGrp="1"/>
          </p:cNvSpPr>
          <p:nvPr>
            <p:ph type="title"/>
          </p:nvPr>
        </p:nvSpPr>
        <p:spPr/>
        <p:txBody>
          <a:bodyPr/>
          <a:lstStyle/>
          <a:p>
            <a:r>
              <a:rPr lang="en-US" altLang="zh-CN" dirty="0"/>
              <a:t>Deep classifier</a:t>
            </a:r>
            <a:endParaRPr lang="zh-CN" altLang="en-US" dirty="0"/>
          </a:p>
        </p:txBody>
      </p:sp>
      <p:pic>
        <p:nvPicPr>
          <p:cNvPr id="4" name="内容占位符 3">
            <a:extLst>
              <a:ext uri="{FF2B5EF4-FFF2-40B4-BE49-F238E27FC236}">
                <a16:creationId xmlns:a16="http://schemas.microsoft.com/office/drawing/2014/main" id="{257B073C-89AE-496D-9C43-71BA20E3FA6E}"/>
              </a:ext>
            </a:extLst>
          </p:cNvPr>
          <p:cNvPicPr>
            <a:picLocks noGrp="1" noChangeAspect="1"/>
          </p:cNvPicPr>
          <p:nvPr>
            <p:ph idx="1"/>
          </p:nvPr>
        </p:nvPicPr>
        <p:blipFill>
          <a:blip r:embed="rId3"/>
          <a:stretch>
            <a:fillRect/>
          </a:stretch>
        </p:blipFill>
        <p:spPr>
          <a:xfrm>
            <a:off x="2366962" y="2105819"/>
            <a:ext cx="7458075" cy="3790950"/>
          </a:xfrm>
          <a:prstGeom prst="rect">
            <a:avLst/>
          </a:prstGeom>
        </p:spPr>
      </p:pic>
    </p:spTree>
    <p:extLst>
      <p:ext uri="{BB962C8B-B14F-4D97-AF65-F5344CB8AC3E}">
        <p14:creationId xmlns:p14="http://schemas.microsoft.com/office/powerpoint/2010/main" val="5741491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682</Words>
  <Application>Microsoft Office PowerPoint</Application>
  <PresentationFormat>宽屏</PresentationFormat>
  <Paragraphs>48</Paragraphs>
  <Slides>8</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Feature Generation by Convolutional Neural Network for Click-Through Rate Prediction</vt:lpstr>
      <vt:lpstr>Introduction</vt:lpstr>
      <vt:lpstr>Introduction</vt:lpstr>
      <vt:lpstr>Introduction</vt:lpstr>
      <vt:lpstr>Introduction</vt:lpstr>
      <vt:lpstr>Model</vt:lpstr>
      <vt:lpstr>Feature generation</vt:lpstr>
      <vt:lpstr>Deep classifier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Generation by Convolutional Neural Network for Click-Through Rate Prediction</dc:title>
  <dc:creator>huang wei</dc:creator>
  <cp:lastModifiedBy>huang wei</cp:lastModifiedBy>
  <cp:revision>10</cp:revision>
  <dcterms:created xsi:type="dcterms:W3CDTF">2019-07-03T13:00:14Z</dcterms:created>
  <dcterms:modified xsi:type="dcterms:W3CDTF">2019-07-03T16:45:07Z</dcterms:modified>
</cp:coreProperties>
</file>