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57" r:id="rId4"/>
    <p:sldId id="259" r:id="rId5"/>
    <p:sldId id="288" r:id="rId6"/>
    <p:sldId id="261" r:id="rId7"/>
    <p:sldId id="263" r:id="rId8"/>
    <p:sldId id="265" r:id="rId9"/>
    <p:sldId id="264" r:id="rId10"/>
    <p:sldId id="266" r:id="rId11"/>
    <p:sldId id="26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3" r:id="rId22"/>
    <p:sldId id="307" r:id="rId23"/>
    <p:sldId id="304" r:id="rId24"/>
    <p:sldId id="311" r:id="rId25"/>
    <p:sldId id="312" r:id="rId26"/>
    <p:sldId id="313" r:id="rId27"/>
    <p:sldId id="314" r:id="rId28"/>
    <p:sldId id="306" r:id="rId29"/>
    <p:sldId id="305" r:id="rId30"/>
    <p:sldId id="308" r:id="rId31"/>
    <p:sldId id="267" r:id="rId32"/>
    <p:sldId id="269" r:id="rId33"/>
    <p:sldId id="273" r:id="rId34"/>
    <p:sldId id="268" r:id="rId35"/>
    <p:sldId id="277" r:id="rId36"/>
    <p:sldId id="291" r:id="rId37"/>
    <p:sldId id="290" r:id="rId38"/>
    <p:sldId id="278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현우" initials="정" lastIdx="1" clrIdx="0">
    <p:extLst>
      <p:ext uri="{19B8F6BF-5375-455C-9EA6-DF929625EA0E}">
        <p15:presenceInfo xmlns:p15="http://schemas.microsoft.com/office/powerpoint/2012/main" userId="S::hw79chopin@o365.yonsei.ac.kr::810e50e5-6d49-45ec-962e-3a0102b7fa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7CD"/>
    <a:srgbClr val="FCECE8"/>
    <a:srgbClr val="7F7F7F"/>
    <a:srgbClr val="E6E6E6"/>
    <a:srgbClr val="1E201F"/>
    <a:srgbClr val="FFC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>
        <p:scale>
          <a:sx n="75" d="100"/>
          <a:sy n="75" d="100"/>
        </p:scale>
        <p:origin x="235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3395E-EB1F-4CDB-B40E-5515D2721F09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769D1-DDEF-432A-B9F2-34539C843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6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71E93-2A0E-4126-AA4E-9B8C06BC6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0D1019-6D8F-405E-9D94-AA64F0571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ED509-5DBC-4165-9DBA-12C09B66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81CB5-C416-4059-A8FC-74809E19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014A4-7EB9-4A43-A6A0-876C257C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64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3F0FB-A41F-4A9B-90D3-F40C7B6B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EE3617-F134-4016-B53A-83ABBDD3D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7A166-F912-482B-846E-9E64A13C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C4AB6-92E0-4560-91B7-25CB618A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BEBD51-0DC7-4CA9-BEB5-EF4760E9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69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FBF3CA-2572-4166-8773-47956E783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565343-1CEA-4293-BAB8-F8F5A7803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46C8F0-205D-439A-979D-9EC8D82C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170D3-54C6-4986-9E7A-2304B828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EAC4E-F3E9-4EA1-B2E3-96A1E75F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32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1ADB9-7AE3-424D-8915-F2F51E11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72184B-41B4-44EF-B041-5C235903B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11B674-8667-4666-A95F-2B574E36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F2C98-6C4B-48ED-BE9F-6DCEEEBE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670E9-1FC9-4B82-B196-52778F90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11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1D0A6-05F7-49D1-923E-08B0F7A9A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F57F29-78A2-4AAF-92D8-244B6D931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204D1-FBA4-43DB-97C8-A4015B26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CCD751-0B77-456D-8B60-47A934C5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8EA4F-BB46-4B18-BA8B-F1FD4D83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40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45623-4716-4445-90F4-F6E48266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D5B797-7D6C-4CBF-99E6-0B43BCF93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11C577-5548-45BC-BE1A-3EF5629C3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21A0C0-2283-4D70-AE4A-F605BAF4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3FF2EE-8390-46C5-9D8E-343727C03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030835-430B-4F5E-8128-2D3E334D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92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91694-F014-4926-992C-F86B1A92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E24C21-99DF-4FB9-B4A5-F1C8B195C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CC93B8-3E94-4D58-9B7E-0F5AA4B0C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0EF875-FE50-4C95-AD17-F13A7013E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A301C3-8FD8-4F32-9F5E-8C16E4D09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FFCFE8-AFA9-4489-9832-30B660BB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D5F24-D116-4E66-B5A5-87CAED6E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F7368F-8C3E-4706-866C-7EB66E06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1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262E0-7673-4E0B-B4CB-808F432A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A0205C-25B5-42DE-A80A-5204715D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47D855-F5E0-45D9-954C-6E1DE8CD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6D10E2-CE85-483E-A42F-C1FB7975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68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27413F-2FF7-429F-BB39-26CFA7666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9B5924-4317-4708-B1F1-53F03ADE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7D0BF2-8548-4AD1-A68D-AE89EE4C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89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0E047-A7FB-453D-BF22-2F18B3546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D49BE-9EB0-45A2-85D7-0B6D8C407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93D934-B022-4416-A1EC-FD2F08767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A13721-9DAB-497C-9CDD-EDAEB5F2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5A450C-1901-4D3F-AB66-59FD3656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9DE502-8AE7-4B51-9DE6-729D77C6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8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C516C-BC7D-4BF9-ACF3-D819B4DC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48B0FD-A1A9-44A9-8388-931D157B6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7EB975-9CAA-454C-994A-81DE77166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F16AC5-8689-4264-B9BF-E8FED4E1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1DB0-CD7E-4335-A51A-02F406B4B963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0CAB8-28D2-48DB-96FA-7B19DC82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594878-57B3-4365-8101-76ED89080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39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EB872B-9BAD-46DF-86D4-64427773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5FF4E9-EBEF-4E16-8DBC-815706666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CC21C-C745-495B-B1EA-AEA08F033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51DB0-CD7E-4335-A51A-02F406B4B963}" type="datetimeFigureOut">
              <a:rPr lang="ko-KR" altLang="en-US" smtClean="0"/>
              <a:t>2020-01-28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6016B8-3638-4A5E-9099-12A716C0C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17CF09-987F-4DE4-A47F-3007379AE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C779C-199C-4A1E-BF84-637BA9083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2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ing-factory.tistory.com/24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26" name="Picture 2" descr="git에 대한 이미지 검색결과">
            <a:extLst>
              <a:ext uri="{FF2B5EF4-FFF2-40B4-BE49-F238E27FC236}">
                <a16:creationId xmlns:a16="http://schemas.microsoft.com/office/drawing/2014/main" id="{C48B8692-9B2F-4D4C-8EAB-9EF9E91EA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46" y="1866228"/>
            <a:ext cx="7487268" cy="312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2DC5910C-794E-4052-BD1E-26528608CBDD}"/>
              </a:ext>
            </a:extLst>
          </p:cNvPr>
          <p:cNvSpPr txBox="1"/>
          <p:nvPr/>
        </p:nvSpPr>
        <p:spPr>
          <a:xfrm>
            <a:off x="7911757" y="6013873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By. Hyun</a:t>
            </a:r>
            <a:endParaRPr lang="ko-KR" altLang="en-US" sz="2800" dirty="0"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044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539C0E4-72B0-4E5E-97F6-0F93C0971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95623"/>
              </p:ext>
            </p:extLst>
          </p:nvPr>
        </p:nvGraphicFramePr>
        <p:xfrm>
          <a:off x="748152" y="1920758"/>
          <a:ext cx="10643748" cy="256861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8148">
                  <a:extLst>
                    <a:ext uri="{9D8B030D-6E8A-4147-A177-3AD203B41FA5}">
                      <a16:colId xmlns:a16="http://schemas.microsoft.com/office/drawing/2014/main" val="2008555172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445785230"/>
                    </a:ext>
                  </a:extLst>
                </a:gridCol>
                <a:gridCol w="5295900">
                  <a:extLst>
                    <a:ext uri="{9D8B030D-6E8A-4147-A177-3AD203B41FA5}">
                      <a16:colId xmlns:a16="http://schemas.microsoft.com/office/drawing/2014/main" val="566396813"/>
                    </a:ext>
                  </a:extLst>
                </a:gridCol>
              </a:tblGrid>
              <a:tr h="403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5218089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cd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실행한 디렉토리에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저장소로 초기화한다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52202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cat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파일이름 내용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파일을 저장소에 추가한다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144176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 내 파일목록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add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 파일을 저장소에 집어넣는다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678141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mkdir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 만들기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디렉토리이름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'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 폴더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생성함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7207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38599C7-92AC-4330-A35C-227F1F4E22BC}"/>
              </a:ext>
            </a:extLst>
          </p:cNvPr>
          <p:cNvSpPr txBox="1"/>
          <p:nvPr/>
        </p:nvSpPr>
        <p:spPr>
          <a:xfrm>
            <a:off x="748152" y="5061373"/>
            <a:ext cx="12516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본격적인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git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하기 전에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Unix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명령어를 알고 </a:t>
            </a:r>
            <a:r>
              <a:rPr lang="ko-KR" altLang="en-US" sz="2000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가즈아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~!</a:t>
            </a:r>
            <a:endParaRPr lang="ko-KR" altLang="en-US" sz="2000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EDA2AA-9AC6-46ED-AF40-698882B69691}"/>
              </a:ext>
            </a:extLst>
          </p:cNvPr>
          <p:cNvGrpSpPr/>
          <p:nvPr/>
        </p:nvGrpSpPr>
        <p:grpSpPr>
          <a:xfrm>
            <a:off x="478164" y="688437"/>
            <a:ext cx="3893811" cy="523220"/>
            <a:chOff x="478165" y="671550"/>
            <a:chExt cx="4420831" cy="5232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E50C2F-73F2-4440-BFF9-DCB77BAAEC2F}"/>
                </a:ext>
              </a:extLst>
            </p:cNvPr>
            <p:cNvSpPr txBox="1"/>
            <p:nvPr/>
          </p:nvSpPr>
          <p:spPr>
            <a:xfrm>
              <a:off x="478165" y="671550"/>
              <a:ext cx="44208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Unix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의 기본 명령어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6F579FE-A2B4-44DD-94AB-6856B43F3368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CC396FF-F699-42A1-8108-25CD842FEAD9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F9CF594-766F-484C-BE1A-57BB58930B49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4D38C9D-D874-48E1-9868-A7279F20DFAC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EE3FF15A-BC66-4BC5-ACD0-7322C924C1C9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215D752-FC0F-4470-8FE8-664D08E7DAD0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 err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BF156E5B-CCB7-4E85-83E3-9D1D2ADCDD11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C177944-07CA-47B5-B12B-70FEA145EB39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3808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조정석 야나두에 대한 이미지 검색결과">
            <a:extLst>
              <a:ext uri="{FF2B5EF4-FFF2-40B4-BE49-F238E27FC236}">
                <a16:creationId xmlns:a16="http://schemas.microsoft.com/office/drawing/2014/main" id="{5874D6EE-316B-4E9D-9C10-ED2CDF3AF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99A4631-CA9A-4FF5-8492-9C62C4900AF7}"/>
              </a:ext>
            </a:extLst>
          </p:cNvPr>
          <p:cNvSpPr/>
          <p:nvPr/>
        </p:nvSpPr>
        <p:spPr>
          <a:xfrm>
            <a:off x="6741042" y="2083982"/>
            <a:ext cx="1488558" cy="1892595"/>
          </a:xfrm>
          <a:prstGeom prst="rect">
            <a:avLst/>
          </a:prstGeom>
          <a:solidFill>
            <a:srgbClr val="1E2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7A558A-053D-4124-9BB5-271C8A38981C}"/>
              </a:ext>
            </a:extLst>
          </p:cNvPr>
          <p:cNvSpPr txBox="1"/>
          <p:nvPr/>
        </p:nvSpPr>
        <p:spPr>
          <a:xfrm rot="21324127">
            <a:off x="2686998" y="556275"/>
            <a:ext cx="898704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solidFill>
                  <a:schemeClr val="bg1"/>
                </a:solidFill>
                <a:latin typeface="tvN 즐거운이야기 Light" panose="02020603020101020101" pitchFamily="18" charset="-127"/>
                <a:ea typeface="tvN 즐거운이야기 Light" panose="02020603020101020101" pitchFamily="18" charset="-127"/>
              </a:rPr>
              <a:t>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F067D7-0474-44DC-9FCC-C01B1821562B}"/>
              </a:ext>
            </a:extLst>
          </p:cNvPr>
          <p:cNvSpPr txBox="1"/>
          <p:nvPr/>
        </p:nvSpPr>
        <p:spPr>
          <a:xfrm rot="20877676">
            <a:off x="4954390" y="1322074"/>
            <a:ext cx="898704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>
                <a:solidFill>
                  <a:schemeClr val="bg1"/>
                </a:solidFill>
                <a:latin typeface="tvN 즐거운이야기 Light" panose="02020603020101020101" pitchFamily="18" charset="-127"/>
                <a:ea typeface="tvN 즐거운이야기 Light" panose="02020603020101020101" pitchFamily="18" charset="-127"/>
              </a:rPr>
              <a:t>직접 해보러 가자</a:t>
            </a:r>
          </a:p>
        </p:txBody>
      </p:sp>
    </p:spTree>
    <p:extLst>
      <p:ext uri="{BB962C8B-B14F-4D97-AF65-F5344CB8AC3E}">
        <p14:creationId xmlns:p14="http://schemas.microsoft.com/office/powerpoint/2010/main" val="1674807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E25F5A-112D-4409-B22F-2096DC7000CF}"/>
              </a:ext>
            </a:extLst>
          </p:cNvPr>
          <p:cNvGrpSpPr/>
          <p:nvPr/>
        </p:nvGrpSpPr>
        <p:grpSpPr>
          <a:xfrm>
            <a:off x="478165" y="653931"/>
            <a:ext cx="3127678" cy="523220"/>
            <a:chOff x="478166" y="637044"/>
            <a:chExt cx="3551003" cy="5232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D59FF2-0E19-4FE7-8040-DC56DCB71E94}"/>
                </a:ext>
              </a:extLst>
            </p:cNvPr>
            <p:cNvSpPr txBox="1"/>
            <p:nvPr/>
          </p:nvSpPr>
          <p:spPr>
            <a:xfrm>
              <a:off x="478166" y="637044"/>
              <a:ext cx="35510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repo </a:t>
              </a:r>
              <a:r>
                <a:rPr lang="ko-KR" altLang="en-US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생성하기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3FEB1D6-F290-4C81-A09E-5BDF5E8C06E5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3E06A6E-EB9E-4815-A549-4976AC52ADD5}"/>
              </a:ext>
            </a:extLst>
          </p:cNvPr>
          <p:cNvGrpSpPr/>
          <p:nvPr/>
        </p:nvGrpSpPr>
        <p:grpSpPr>
          <a:xfrm>
            <a:off x="917140" y="1197855"/>
            <a:ext cx="10209962" cy="5234888"/>
            <a:chOff x="478166" y="1197855"/>
            <a:chExt cx="10209962" cy="523488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4BCBD4E-2A9F-4F7F-9CC9-392DE6F5A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166" y="1197855"/>
              <a:ext cx="10209962" cy="5234888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D317BBE-DCA3-49CD-B09D-64B6E512EB75}"/>
                </a:ext>
              </a:extLst>
            </p:cNvPr>
            <p:cNvSpPr txBox="1"/>
            <p:nvPr/>
          </p:nvSpPr>
          <p:spPr>
            <a:xfrm>
              <a:off x="4669704" y="2004779"/>
              <a:ext cx="4631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▶ 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Repositories 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클릭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!!</a:t>
              </a:r>
              <a:endPara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6FEDF39-8F4B-41B6-9A42-DB3718C97C0F}"/>
                </a:ext>
              </a:extLst>
            </p:cNvPr>
            <p:cNvSpPr/>
            <p:nvPr/>
          </p:nvSpPr>
          <p:spPr>
            <a:xfrm>
              <a:off x="4284240" y="1792914"/>
              <a:ext cx="555180" cy="19116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F5DCF60-B833-43A9-BF4F-AE92CD84333A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58B7752-AB8C-4987-A196-7055D25E145D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FFCD7399-7F59-4554-BCFD-8FA16B3B8DB9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1C55F4D-6887-497D-BBA2-18F760BC92C8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C0CE7B8-938D-4B41-9EC2-8B0F59C462ED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5CCC46E-F3EB-4A5C-9AD3-FC4646B52AF4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42BCC8F-DED4-4C5F-85EF-90DF060C2AF7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5885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E25F5A-112D-4409-B22F-2096DC7000CF}"/>
              </a:ext>
            </a:extLst>
          </p:cNvPr>
          <p:cNvGrpSpPr/>
          <p:nvPr/>
        </p:nvGrpSpPr>
        <p:grpSpPr>
          <a:xfrm>
            <a:off x="478165" y="653931"/>
            <a:ext cx="3127678" cy="523220"/>
            <a:chOff x="478166" y="637044"/>
            <a:chExt cx="3551003" cy="5232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D59FF2-0E19-4FE7-8040-DC56DCB71E94}"/>
                </a:ext>
              </a:extLst>
            </p:cNvPr>
            <p:cNvSpPr txBox="1"/>
            <p:nvPr/>
          </p:nvSpPr>
          <p:spPr>
            <a:xfrm>
              <a:off x="478166" y="637044"/>
              <a:ext cx="35510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repo </a:t>
              </a:r>
              <a:r>
                <a:rPr lang="ko-KR" altLang="en-US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생성하기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3FEB1D6-F290-4C81-A09E-5BDF5E8C06E5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B4EDDF1-AE57-46ED-9C1D-FF8CC67BB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088" y="1197855"/>
            <a:ext cx="8243578" cy="508596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D33E531A-99C4-4B34-9B98-C4CF69D620F1}"/>
              </a:ext>
            </a:extLst>
          </p:cNvPr>
          <p:cNvSpPr/>
          <p:nvPr/>
        </p:nvSpPr>
        <p:spPr>
          <a:xfrm>
            <a:off x="9498249" y="1696059"/>
            <a:ext cx="525645" cy="339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FE1A89-97A2-4946-8244-EC6BCA902315}"/>
              </a:ext>
            </a:extLst>
          </p:cNvPr>
          <p:cNvSpPr txBox="1"/>
          <p:nvPr/>
        </p:nvSpPr>
        <p:spPr>
          <a:xfrm>
            <a:off x="10144666" y="1635724"/>
            <a:ext cx="1630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New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클릭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sz="2000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B85CC3-71F4-4D68-9C3F-312974075EA7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06BECEB-3A62-4DF5-9237-4F7E98C6EDF0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E2FB258-CCD0-404C-81D8-70DF0520A97D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8CA89C4-13F7-4B71-8496-80307F9591CC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3EE6F3C1-C678-44AA-A4BD-3C47A83C45E3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AC8E39D1-41DA-4A4E-9265-13AB7E4C2D86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484F374-A3D9-4E23-B30F-37942633BFF4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1098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E25F5A-112D-4409-B22F-2096DC7000CF}"/>
              </a:ext>
            </a:extLst>
          </p:cNvPr>
          <p:cNvGrpSpPr/>
          <p:nvPr/>
        </p:nvGrpSpPr>
        <p:grpSpPr>
          <a:xfrm>
            <a:off x="478165" y="653931"/>
            <a:ext cx="3127678" cy="523220"/>
            <a:chOff x="478166" y="637044"/>
            <a:chExt cx="3551003" cy="5232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D59FF2-0E19-4FE7-8040-DC56DCB71E94}"/>
                </a:ext>
              </a:extLst>
            </p:cNvPr>
            <p:cNvSpPr txBox="1"/>
            <p:nvPr/>
          </p:nvSpPr>
          <p:spPr>
            <a:xfrm>
              <a:off x="478166" y="637044"/>
              <a:ext cx="35510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repo </a:t>
              </a:r>
              <a:r>
                <a:rPr lang="ko-KR" altLang="en-US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생성하기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3FEB1D6-F290-4C81-A09E-5BDF5E8C06E5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FF90775-D070-4CF5-A18D-0C3AD2660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257" y="1394701"/>
            <a:ext cx="5598545" cy="506244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D33E531A-99C4-4B34-9B98-C4CF69D620F1}"/>
              </a:ext>
            </a:extLst>
          </p:cNvPr>
          <p:cNvSpPr/>
          <p:nvPr/>
        </p:nvSpPr>
        <p:spPr>
          <a:xfrm>
            <a:off x="2959426" y="2429304"/>
            <a:ext cx="1930367" cy="5468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FE1A89-97A2-4946-8244-EC6BCA902315}"/>
              </a:ext>
            </a:extLst>
          </p:cNvPr>
          <p:cNvSpPr txBox="1"/>
          <p:nvPr/>
        </p:nvSpPr>
        <p:spPr>
          <a:xfrm>
            <a:off x="7289828" y="2502653"/>
            <a:ext cx="4256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Repository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이름을 정해주자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D8C85C-1801-41B0-83DB-3EB72DBDA49E}"/>
              </a:ext>
            </a:extLst>
          </p:cNvPr>
          <p:cNvSpPr/>
          <p:nvPr/>
        </p:nvSpPr>
        <p:spPr>
          <a:xfrm>
            <a:off x="1675476" y="3240639"/>
            <a:ext cx="5329173" cy="5032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E544949-4D9A-4A75-8A02-75AAE2ED9962}"/>
              </a:ext>
            </a:extLst>
          </p:cNvPr>
          <p:cNvSpPr/>
          <p:nvPr/>
        </p:nvSpPr>
        <p:spPr>
          <a:xfrm>
            <a:off x="1674092" y="3829526"/>
            <a:ext cx="2923787" cy="500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3EC2BA-56C4-40E9-BA6B-A5E307836ACD}"/>
              </a:ext>
            </a:extLst>
          </p:cNvPr>
          <p:cNvSpPr/>
          <p:nvPr/>
        </p:nvSpPr>
        <p:spPr>
          <a:xfrm>
            <a:off x="1674092" y="4821449"/>
            <a:ext cx="3001425" cy="10100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42DD1D-9345-4149-9505-93CC4292F1E2}"/>
              </a:ext>
            </a:extLst>
          </p:cNvPr>
          <p:cNvSpPr txBox="1"/>
          <p:nvPr/>
        </p:nvSpPr>
        <p:spPr>
          <a:xfrm>
            <a:off x="7289828" y="3292197"/>
            <a:ext cx="4256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이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Repo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대한 설명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sz="2000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8D1538-144A-4B95-AE55-440F8B6667E7}"/>
              </a:ext>
            </a:extLst>
          </p:cNvPr>
          <p:cNvSpPr txBox="1"/>
          <p:nvPr/>
        </p:nvSpPr>
        <p:spPr>
          <a:xfrm>
            <a:off x="7289828" y="3879938"/>
            <a:ext cx="4256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Public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무제한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Private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유료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~</a:t>
            </a:r>
            <a:endParaRPr lang="ko-KR" altLang="en-US" sz="2000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F0573E-11F3-4815-8B87-9ABF2E7A729A}"/>
              </a:ext>
            </a:extLst>
          </p:cNvPr>
          <p:cNvSpPr txBox="1"/>
          <p:nvPr/>
        </p:nvSpPr>
        <p:spPr>
          <a:xfrm>
            <a:off x="7289828" y="5126398"/>
            <a:ext cx="4256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일단은 체크하지 말기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sz="2000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B9CC6E4-85AE-49A6-AF00-79177E9FA9A5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B805125-3E3A-40F1-BA5E-CF81FB405637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8E08821-F3A6-4AF8-A9AD-58F8D257C5EE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0158D3F-9763-4B6F-8B06-6CFB625481F7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99C21C14-4557-4043-BC66-325A398CDE71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9DDBFC3-13AE-48D0-BB0A-4B38CCE51ABC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1D5138F-878F-4109-9D8D-5C60F6E72902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6203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E25F5A-112D-4409-B22F-2096DC7000CF}"/>
              </a:ext>
            </a:extLst>
          </p:cNvPr>
          <p:cNvGrpSpPr/>
          <p:nvPr/>
        </p:nvGrpSpPr>
        <p:grpSpPr>
          <a:xfrm>
            <a:off x="478165" y="653931"/>
            <a:ext cx="3127678" cy="523220"/>
            <a:chOff x="478166" y="637044"/>
            <a:chExt cx="3551003" cy="5232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D59FF2-0E19-4FE7-8040-DC56DCB71E94}"/>
                </a:ext>
              </a:extLst>
            </p:cNvPr>
            <p:cNvSpPr txBox="1"/>
            <p:nvPr/>
          </p:nvSpPr>
          <p:spPr>
            <a:xfrm>
              <a:off x="478166" y="637044"/>
              <a:ext cx="35510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repo </a:t>
              </a:r>
              <a:r>
                <a:rPr lang="ko-KR" altLang="en-US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생성하기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3FEB1D6-F290-4C81-A09E-5BDF5E8C06E5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859A32AD-9F03-4D7A-BD7F-556A20CEE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87" y="1454894"/>
            <a:ext cx="6377220" cy="494205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7386ECF-F957-4390-946E-B284CA2E03C3}"/>
              </a:ext>
            </a:extLst>
          </p:cNvPr>
          <p:cNvSpPr txBox="1"/>
          <p:nvPr/>
        </p:nvSpPr>
        <p:spPr>
          <a:xfrm>
            <a:off x="7925328" y="1985068"/>
            <a:ext cx="4256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ko-KR" altLang="en-US" sz="2000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요로로콤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나오면 됨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sz="2000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B766713-FA6F-4D0C-8029-2EC8BB27A197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8A172A3-181F-41ED-BCB2-F6B17F72CF6B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19B36FB-41B0-408A-9303-388BDD1A93A6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BB6FE2F-9626-41FE-A904-BE0AFA8A0D16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BEBD0AD-5FD4-486E-91E1-08C2816073D9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615C6E4-117F-4BB5-A6AB-1EFF64088C6A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A58E5FF-08F2-4CC1-BB39-60071CDA3796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5853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E25F5A-112D-4409-B22F-2096DC7000CF}"/>
              </a:ext>
            </a:extLst>
          </p:cNvPr>
          <p:cNvGrpSpPr/>
          <p:nvPr/>
        </p:nvGrpSpPr>
        <p:grpSpPr>
          <a:xfrm>
            <a:off x="305636" y="697063"/>
            <a:ext cx="4827080" cy="523220"/>
            <a:chOff x="282286" y="680176"/>
            <a:chExt cx="5480416" cy="5232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D59FF2-0E19-4FE7-8040-DC56DCB71E94}"/>
                </a:ext>
              </a:extLst>
            </p:cNvPr>
            <p:cNvSpPr txBox="1"/>
            <p:nvPr/>
          </p:nvSpPr>
          <p:spPr>
            <a:xfrm>
              <a:off x="282286" y="680176"/>
              <a:ext cx="5480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Local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에</a:t>
              </a:r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 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폴더</a:t>
              </a:r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 </a:t>
              </a:r>
              <a:r>
                <a:rPr lang="ko-KR" altLang="en-US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생성하기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3FEB1D6-F290-4C81-A09E-5BDF5E8C06E5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71F07AF-9DB1-4D36-B284-02EC1B59219A}"/>
              </a:ext>
            </a:extLst>
          </p:cNvPr>
          <p:cNvGrpSpPr/>
          <p:nvPr/>
        </p:nvGrpSpPr>
        <p:grpSpPr>
          <a:xfrm>
            <a:off x="1009540" y="1805277"/>
            <a:ext cx="3809203" cy="3864419"/>
            <a:chOff x="748152" y="1973051"/>
            <a:chExt cx="4096039" cy="431799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C66113E-0922-409A-B7B8-59771AC8BB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4072" t="44443" r="34744" b="17962"/>
            <a:stretch/>
          </p:blipFill>
          <p:spPr>
            <a:xfrm>
              <a:off x="748152" y="1973051"/>
              <a:ext cx="4096039" cy="4317999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946D41C-4934-4361-8A77-B05C3F9EF2CB}"/>
                </a:ext>
              </a:extLst>
            </p:cNvPr>
            <p:cNvSpPr/>
            <p:nvPr/>
          </p:nvSpPr>
          <p:spPr>
            <a:xfrm>
              <a:off x="748152" y="4324350"/>
              <a:ext cx="4096039" cy="311150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914A500-5002-4993-8780-1307F52A2EED}"/>
              </a:ext>
            </a:extLst>
          </p:cNvPr>
          <p:cNvSpPr txBox="1"/>
          <p:nvPr/>
        </p:nvSpPr>
        <p:spPr>
          <a:xfrm>
            <a:off x="5422342" y="2124415"/>
            <a:ext cx="6123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바탕화면에서 마우스 </a:t>
            </a:r>
            <a:r>
              <a:rPr lang="ko-KR" altLang="en-US" sz="2000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우클릭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후 </a:t>
            </a:r>
            <a:r>
              <a:rPr lang="en-US" altLang="ko-KR" sz="2000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[Git Bash Here]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클릭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185903C-A870-4211-B432-1C83A2C78798}"/>
              </a:ext>
            </a:extLst>
          </p:cNvPr>
          <p:cNvSpPr/>
          <p:nvPr/>
        </p:nvSpPr>
        <p:spPr>
          <a:xfrm>
            <a:off x="5326743" y="4963886"/>
            <a:ext cx="972457" cy="3048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0345BD7-4524-4FB8-A42B-F3B163C6C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050" y="3103515"/>
            <a:ext cx="4473937" cy="286455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D525379-CCFF-467C-8C91-C5E49E937839}"/>
              </a:ext>
            </a:extLst>
          </p:cNvPr>
          <p:cNvSpPr txBox="1"/>
          <p:nvPr/>
        </p:nvSpPr>
        <p:spPr>
          <a:xfrm>
            <a:off x="10545185" y="6010777"/>
            <a:ext cx="80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짜란</a:t>
            </a:r>
            <a:r>
              <a:rPr lang="en-US" altLang="ko-KR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~</a:t>
            </a:r>
            <a:endParaRPr lang="ko-KR" altLang="en-US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EE6DA00-1882-4C62-8EE6-01E26F334145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C3862DD9-2EF1-4422-B21F-4DDC1C500019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7336EF2-7B96-4343-95B1-666B1D3AE84F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A24160E-338B-4407-9C93-EFD13A34A957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E2C5E972-9380-4807-BF69-107D2F3F4DDE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32B5678E-7B65-420D-A22A-80C58D189419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C2B0AB3-AEC8-4E73-B65A-6E50BBF1FF73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3831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E25F5A-112D-4409-B22F-2096DC7000CF}"/>
              </a:ext>
            </a:extLst>
          </p:cNvPr>
          <p:cNvGrpSpPr/>
          <p:nvPr/>
        </p:nvGrpSpPr>
        <p:grpSpPr>
          <a:xfrm>
            <a:off x="305636" y="697063"/>
            <a:ext cx="4827080" cy="523220"/>
            <a:chOff x="282286" y="680176"/>
            <a:chExt cx="5480416" cy="5232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D59FF2-0E19-4FE7-8040-DC56DCB71E94}"/>
                </a:ext>
              </a:extLst>
            </p:cNvPr>
            <p:cNvSpPr txBox="1"/>
            <p:nvPr/>
          </p:nvSpPr>
          <p:spPr>
            <a:xfrm>
              <a:off x="282286" y="680176"/>
              <a:ext cx="5480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Local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에</a:t>
              </a:r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 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폴더</a:t>
              </a:r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 </a:t>
              </a:r>
              <a:r>
                <a:rPr lang="ko-KR" altLang="en-US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생성하기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3FEB1D6-F290-4C81-A09E-5BDF5E8C06E5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D9FC19B-7536-4FA8-9C93-3FF1419B9A02}"/>
              </a:ext>
            </a:extLst>
          </p:cNvPr>
          <p:cNvGrpSpPr/>
          <p:nvPr/>
        </p:nvGrpSpPr>
        <p:grpSpPr>
          <a:xfrm>
            <a:off x="786066" y="1471039"/>
            <a:ext cx="10341036" cy="2421454"/>
            <a:chOff x="376905" y="1471039"/>
            <a:chExt cx="10341036" cy="24214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14A500-5002-4993-8780-1307F52A2EED}"/>
                </a:ext>
              </a:extLst>
            </p:cNvPr>
            <p:cNvSpPr txBox="1"/>
            <p:nvPr/>
          </p:nvSpPr>
          <p:spPr>
            <a:xfrm>
              <a:off x="6086854" y="1575508"/>
              <a:ext cx="4631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</a:t>
              </a:r>
              <a:r>
                <a:rPr lang="en-US" altLang="ko-KR" sz="2000" baseline="30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st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)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2000" dirty="0" err="1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mkdir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폴더이름</a:t>
              </a: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F0AD14B-FD99-4EDD-96A5-3AE0886149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4" t="1517" r="817" b="2187"/>
            <a:stretch/>
          </p:blipFill>
          <p:spPr>
            <a:xfrm>
              <a:off x="376905" y="1471039"/>
              <a:ext cx="5436066" cy="2421454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024B2A1-A840-4111-A659-959D36C70D46}"/>
                </a:ext>
              </a:extLst>
            </p:cNvPr>
            <p:cNvSpPr/>
            <p:nvPr/>
          </p:nvSpPr>
          <p:spPr>
            <a:xfrm>
              <a:off x="376906" y="1975618"/>
              <a:ext cx="847888" cy="19713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6603B77-0785-4D8D-9C54-46A94965CEEF}"/>
                </a:ext>
              </a:extLst>
            </p:cNvPr>
            <p:cNvSpPr/>
            <p:nvPr/>
          </p:nvSpPr>
          <p:spPr>
            <a:xfrm>
              <a:off x="376906" y="2386754"/>
              <a:ext cx="646551" cy="2054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5B52195-FA0C-41FB-89C8-43B6FC89795B}"/>
                </a:ext>
              </a:extLst>
            </p:cNvPr>
            <p:cNvSpPr/>
            <p:nvPr/>
          </p:nvSpPr>
          <p:spPr>
            <a:xfrm>
              <a:off x="376906" y="2796389"/>
              <a:ext cx="705274" cy="1481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35B71E5-B907-4841-92FB-3E5C293C66B3}"/>
                </a:ext>
              </a:extLst>
            </p:cNvPr>
            <p:cNvSpPr/>
            <p:nvPr/>
          </p:nvSpPr>
          <p:spPr>
            <a:xfrm>
              <a:off x="376906" y="3326277"/>
              <a:ext cx="4161538" cy="2054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266739-2F5B-4847-BA31-5C170CFBA274}"/>
                </a:ext>
              </a:extLst>
            </p:cNvPr>
            <p:cNvSpPr txBox="1"/>
            <p:nvPr/>
          </p:nvSpPr>
          <p:spPr>
            <a:xfrm>
              <a:off x="6086854" y="2185710"/>
              <a:ext cx="4631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2</a:t>
              </a:r>
              <a:r>
                <a:rPr lang="en-US" altLang="ko-KR" sz="2000" baseline="30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nd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)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cd 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폴더이름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F4A919E-0236-4CF2-979E-9D5C69A48A4F}"/>
                </a:ext>
              </a:extLst>
            </p:cNvPr>
            <p:cNvSpPr txBox="1"/>
            <p:nvPr/>
          </p:nvSpPr>
          <p:spPr>
            <a:xfrm>
              <a:off x="6086854" y="2795912"/>
              <a:ext cx="4631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3</a:t>
              </a:r>
              <a:r>
                <a:rPr lang="en-US" altLang="ko-KR" sz="2000" baseline="30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rd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)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git </a:t>
              </a:r>
              <a:r>
                <a:rPr lang="en-US" altLang="ko-KR" sz="2000" dirty="0" err="1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init</a:t>
              </a:r>
              <a:endPara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55EC5E-7A40-49CE-B7AA-17D9B9C29F1E}"/>
                </a:ext>
              </a:extLst>
            </p:cNvPr>
            <p:cNvSpPr txBox="1"/>
            <p:nvPr/>
          </p:nvSpPr>
          <p:spPr>
            <a:xfrm>
              <a:off x="6086854" y="3406115"/>
              <a:ext cx="4631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4</a:t>
              </a:r>
              <a:r>
                <a:rPr lang="en-US" altLang="ko-KR" sz="2000" baseline="30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th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)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git remote add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저장소이름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주소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52F5436-5E29-4337-B808-46B47E0449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2" r="527" b="-1"/>
          <a:stretch/>
        </p:blipFill>
        <p:spPr>
          <a:xfrm>
            <a:off x="786066" y="4211273"/>
            <a:ext cx="5438565" cy="2156098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2DC805B-7C45-4AEA-8BDC-AD63E4F68DA6}"/>
              </a:ext>
            </a:extLst>
          </p:cNvPr>
          <p:cNvSpPr/>
          <p:nvPr/>
        </p:nvSpPr>
        <p:spPr>
          <a:xfrm>
            <a:off x="795853" y="4585992"/>
            <a:ext cx="907111" cy="2041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9C3972-4B80-4886-9841-1173E82E68B5}"/>
              </a:ext>
            </a:extLst>
          </p:cNvPr>
          <p:cNvSpPr txBox="1"/>
          <p:nvPr/>
        </p:nvSpPr>
        <p:spPr>
          <a:xfrm>
            <a:off x="6496014" y="4390004"/>
            <a:ext cx="463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r>
              <a:rPr lang="en-US" altLang="ko-KR" sz="2000" baseline="30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th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vim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python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파일 만들기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F815FC2-68C2-41DF-BF13-BEAB409C3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650" y="2781290"/>
            <a:ext cx="919718" cy="445025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D22890D6-206F-4C09-8812-F48577F29821}"/>
              </a:ext>
            </a:extLst>
          </p:cNvPr>
          <p:cNvSpPr/>
          <p:nvPr/>
        </p:nvSpPr>
        <p:spPr>
          <a:xfrm>
            <a:off x="7915921" y="2934262"/>
            <a:ext cx="536812" cy="14448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D3D6DB-011F-42DF-93C6-A15A4C0C5B23}"/>
              </a:ext>
            </a:extLst>
          </p:cNvPr>
          <p:cNvSpPr txBox="1"/>
          <p:nvPr/>
        </p:nvSpPr>
        <p:spPr>
          <a:xfrm>
            <a:off x="9424978" y="2873136"/>
            <a:ext cx="2556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디렉토리에 이렇게 폴더가 생성됨</a:t>
            </a:r>
            <a:r>
              <a:rPr lang="en-US" altLang="ko-KR" sz="11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sz="1100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09A5FE9-D05E-4609-A589-F461676DEBE6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AB8310B8-CCD3-42E3-BBF6-E73309E3F701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D71E29E4-12BD-47DB-9431-A9DE87AF4E58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E300F900-C563-484C-96B6-1EE99FE42FA6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6EAE1BB4-6ED6-4835-B934-431D906D92BD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5617D251-18F8-4894-B84D-664E0576A3F0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8B70269-1570-4EFA-83A9-73830F563642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8168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E25F5A-112D-4409-B22F-2096DC7000CF}"/>
              </a:ext>
            </a:extLst>
          </p:cNvPr>
          <p:cNvGrpSpPr/>
          <p:nvPr/>
        </p:nvGrpSpPr>
        <p:grpSpPr>
          <a:xfrm>
            <a:off x="305636" y="697063"/>
            <a:ext cx="3310019" cy="523220"/>
            <a:chOff x="282286" y="680176"/>
            <a:chExt cx="3758024" cy="5232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D59FF2-0E19-4FE7-8040-DC56DCB71E94}"/>
                </a:ext>
              </a:extLst>
            </p:cNvPr>
            <p:cNvSpPr txBox="1"/>
            <p:nvPr/>
          </p:nvSpPr>
          <p:spPr>
            <a:xfrm>
              <a:off x="282286" y="680176"/>
              <a:ext cx="37580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파일 </a:t>
              </a:r>
              <a:r>
                <a:rPr lang="ko-KR" altLang="en-US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생성하기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3FEB1D6-F290-4C81-A09E-5BDF5E8C06E5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3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066DE9DD-AADB-49D6-8F80-E83D06BE2540}"/>
              </a:ext>
            </a:extLst>
          </p:cNvPr>
          <p:cNvSpPr/>
          <p:nvPr/>
        </p:nvSpPr>
        <p:spPr>
          <a:xfrm>
            <a:off x="401290" y="3060333"/>
            <a:ext cx="972457" cy="3048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B5AC31-FF41-4871-81A8-82FA37B0E46F}"/>
              </a:ext>
            </a:extLst>
          </p:cNvPr>
          <p:cNvSpPr txBox="1"/>
          <p:nvPr/>
        </p:nvSpPr>
        <p:spPr>
          <a:xfrm>
            <a:off x="2572526" y="5316882"/>
            <a:ext cx="272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이런 창이 뜨는데 당황 </a:t>
            </a:r>
            <a:r>
              <a:rPr lang="ko-KR" altLang="en-US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ㄴㄴ</a:t>
            </a:r>
            <a:endParaRPr lang="ko-KR" altLang="en-US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BCE25B53-6ADD-4493-8EBF-8939EC2EF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936" y="2208761"/>
            <a:ext cx="4913489" cy="3026710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A81607D8-B21B-4264-B2E7-A158112EF217}"/>
              </a:ext>
            </a:extLst>
          </p:cNvPr>
          <p:cNvGrpSpPr/>
          <p:nvPr/>
        </p:nvGrpSpPr>
        <p:grpSpPr>
          <a:xfrm>
            <a:off x="6581519" y="2563835"/>
            <a:ext cx="5460995" cy="1295007"/>
            <a:chOff x="5266091" y="4093694"/>
            <a:chExt cx="5460995" cy="129500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770EFE5-9A36-420E-B767-ABF5C79A2EBF}"/>
                </a:ext>
              </a:extLst>
            </p:cNvPr>
            <p:cNvSpPr txBox="1"/>
            <p:nvPr/>
          </p:nvSpPr>
          <p:spPr>
            <a:xfrm>
              <a:off x="5266091" y="4093694"/>
              <a:ext cx="1382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▶ </a:t>
              </a:r>
              <a:r>
                <a:rPr lang="en-US" altLang="ko-KR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Vim</a:t>
              </a:r>
              <a:r>
                <a:rPr lang="ko-KR" altLang="en-US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이란</a:t>
              </a:r>
              <a:r>
                <a:rPr lang="en-US" altLang="ko-KR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?</a:t>
              </a:r>
              <a:endPara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4A4814F-0AF0-4205-911E-A75DEBC7A7BE}"/>
                </a:ext>
              </a:extLst>
            </p:cNvPr>
            <p:cNvSpPr txBox="1"/>
            <p:nvPr/>
          </p:nvSpPr>
          <p:spPr>
            <a:xfrm>
              <a:off x="5344435" y="4568626"/>
              <a:ext cx="5382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- </a:t>
              </a:r>
              <a:r>
                <a:rPr lang="ko-KR" altLang="en-US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리눅스나 </a:t>
              </a:r>
              <a:r>
                <a:rPr lang="en-US" altLang="ko-KR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UNIX</a:t>
              </a:r>
              <a:r>
                <a:rPr lang="ko-KR" altLang="en-US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에서 사용가능한 </a:t>
              </a:r>
              <a:r>
                <a:rPr lang="ko-KR" altLang="en-US" b="1" dirty="0">
                  <a:solidFill>
                    <a:srgbClr val="7763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텍스트 편집기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4C8259-EA8B-4D22-9862-1B3E7DA98E50}"/>
                </a:ext>
              </a:extLst>
            </p:cNvPr>
            <p:cNvSpPr txBox="1"/>
            <p:nvPr/>
          </p:nvSpPr>
          <p:spPr>
            <a:xfrm>
              <a:off x="5344435" y="5019369"/>
              <a:ext cx="4552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-</a:t>
              </a:r>
              <a:r>
                <a:rPr lang="ko-KR" altLang="en-US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주요 명령어는 다음 슬라이드에 있다</a:t>
              </a:r>
              <a:r>
                <a:rPr lang="en-US" altLang="ko-KR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!</a:t>
              </a:r>
              <a:endParaRPr lang="ko-KR" altLang="en-US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30463C2-F8DB-47F5-9996-DCCC499D7FE2}"/>
              </a:ext>
            </a:extLst>
          </p:cNvPr>
          <p:cNvSpPr txBox="1"/>
          <p:nvPr/>
        </p:nvSpPr>
        <p:spPr>
          <a:xfrm>
            <a:off x="620662" y="1448430"/>
            <a:ext cx="463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r>
              <a:rPr lang="en-US" altLang="ko-KR" sz="2000" baseline="30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th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vim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python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파일 만들기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16E2FDB-49E7-486A-AEF0-6E4A92EDA88A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3EC2AF7-1903-4CB7-94D4-50B0AA2F597A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A05B2CCD-94F9-4CE1-84D0-7D0E7E5BC441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00B7B01-2536-467B-969C-1925B846F891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CCEE1AA-686C-4CC0-95C8-A34035933A0C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CAC1E49F-82D8-4631-8862-BFEA202FBDF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9F9FA3E-8AFE-4F9F-BFB4-15CAF11FB46C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3318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15" name="표 2">
            <a:extLst>
              <a:ext uri="{FF2B5EF4-FFF2-40B4-BE49-F238E27FC236}">
                <a16:creationId xmlns:a16="http://schemas.microsoft.com/office/drawing/2014/main" id="{44BA97F8-E67C-429E-A07D-86858D433974}"/>
              </a:ext>
            </a:extLst>
          </p:cNvPr>
          <p:cNvGraphicFramePr>
            <a:graphicFrameLocks noGrp="1"/>
          </p:cNvGraphicFramePr>
          <p:nvPr/>
        </p:nvGraphicFramePr>
        <p:xfrm>
          <a:off x="748152" y="1691639"/>
          <a:ext cx="10643748" cy="41921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8148">
                  <a:extLst>
                    <a:ext uri="{9D8B030D-6E8A-4147-A177-3AD203B41FA5}">
                      <a16:colId xmlns:a16="http://schemas.microsoft.com/office/drawing/2014/main" val="2008555172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445785230"/>
                    </a:ext>
                  </a:extLst>
                </a:gridCol>
                <a:gridCol w="5295900">
                  <a:extLst>
                    <a:ext uri="{9D8B030D-6E8A-4147-A177-3AD203B41FA5}">
                      <a16:colId xmlns:a16="http://schemas.microsoft.com/office/drawing/2014/main" val="566396813"/>
                    </a:ext>
                  </a:extLst>
                </a:gridCol>
              </a:tblGrid>
              <a:tr h="403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실행모드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5218089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위치부터 쓰기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입력모드로 전환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52202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다음 줄부터 쓰기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입력모드로 전환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144176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 칸 뒤부터 쓰기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입력모드로 전환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678141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Esc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일반모드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 모드로 전환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720778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일반모드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쓴 내용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527305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857972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 모드 전환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113627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98352B47-BD68-4C3B-9020-9438AA58E12E}"/>
              </a:ext>
            </a:extLst>
          </p:cNvPr>
          <p:cNvGrpSpPr/>
          <p:nvPr/>
        </p:nvGrpSpPr>
        <p:grpSpPr>
          <a:xfrm>
            <a:off x="305636" y="697063"/>
            <a:ext cx="3310019" cy="523220"/>
            <a:chOff x="282286" y="680176"/>
            <a:chExt cx="3758024" cy="523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0C35EF-F028-45BF-BC0F-E50C578D903E}"/>
                </a:ext>
              </a:extLst>
            </p:cNvPr>
            <p:cNvSpPr txBox="1"/>
            <p:nvPr/>
          </p:nvSpPr>
          <p:spPr>
            <a:xfrm>
              <a:off x="282286" y="680176"/>
              <a:ext cx="37580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파일 </a:t>
              </a:r>
              <a:r>
                <a:rPr lang="ko-KR" altLang="en-US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생성하기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74692B7-CE4E-4C37-9D51-A18559DA3DBA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3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8EBAB2A-4282-44D5-AC30-8DE42750DE54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284E3DA-927C-428A-BA58-E8DF90603227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15E1E8D-5FBA-478A-ACDB-90E0B718CEE4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6C006BB-43CE-4C4B-856B-9C01EED157F7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4279C73-F5C9-4381-BCDF-B62DC014AC49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C07645C-5F01-45CE-A6B2-8B5285EE58C8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D483B7-D3C6-4E88-AF22-1F24177235C3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771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26" name="Picture 2" descr="git에 대한 이미지 검색결과">
            <a:extLst>
              <a:ext uri="{FF2B5EF4-FFF2-40B4-BE49-F238E27FC236}">
                <a16:creationId xmlns:a16="http://schemas.microsoft.com/office/drawing/2014/main" id="{C48B8692-9B2F-4D4C-8EAB-9EF9E91EA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46" y="1866228"/>
            <a:ext cx="7487268" cy="312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7EC490-7AF4-4CBA-B704-D5E4B1CD8C21}"/>
              </a:ext>
            </a:extLst>
          </p:cNvPr>
          <p:cNvSpPr txBox="1"/>
          <p:nvPr/>
        </p:nvSpPr>
        <p:spPr>
          <a:xfrm>
            <a:off x="7911757" y="6013873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By. Hyun</a:t>
            </a:r>
            <a:endParaRPr lang="ko-KR" altLang="en-US" sz="2800" dirty="0"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FFCC31-0416-402D-8653-097755F92F9B}"/>
              </a:ext>
            </a:extLst>
          </p:cNvPr>
          <p:cNvSpPr/>
          <p:nvPr/>
        </p:nvSpPr>
        <p:spPr>
          <a:xfrm>
            <a:off x="-137422" y="-189523"/>
            <a:ext cx="12740547" cy="7618572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450DE-1E0C-4B1F-BC71-4D04C64B987A}"/>
              </a:ext>
            </a:extLst>
          </p:cNvPr>
          <p:cNvSpPr txBox="1"/>
          <p:nvPr/>
        </p:nvSpPr>
        <p:spPr>
          <a:xfrm rot="21324127">
            <a:off x="1602476" y="2090172"/>
            <a:ext cx="89870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Git</a:t>
            </a:r>
            <a:r>
              <a:rPr lang="en-US" altLang="ko-KR" sz="88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?</a:t>
            </a:r>
            <a:endParaRPr lang="en-US" altLang="ko-KR" sz="48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pPr algn="ctr"/>
            <a:r>
              <a:rPr lang="ko-KR" altLang="en-US" sz="8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버전 관리 시스템</a:t>
            </a:r>
            <a:r>
              <a:rPr lang="en-US" altLang="ko-KR" sz="8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!!!</a:t>
            </a:r>
            <a:endParaRPr lang="ko-KR" altLang="en-US" sz="8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525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066DE9DD-AADB-49D6-8F80-E83D06BE2540}"/>
              </a:ext>
            </a:extLst>
          </p:cNvPr>
          <p:cNvSpPr/>
          <p:nvPr/>
        </p:nvSpPr>
        <p:spPr>
          <a:xfrm>
            <a:off x="401290" y="2229440"/>
            <a:ext cx="857061" cy="3048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0463C2-F8DB-47F5-9996-DCCC499D7FE2}"/>
              </a:ext>
            </a:extLst>
          </p:cNvPr>
          <p:cNvSpPr txBox="1"/>
          <p:nvPr/>
        </p:nvSpPr>
        <p:spPr>
          <a:xfrm>
            <a:off x="6796636" y="1829330"/>
            <a:ext cx="4631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원하는 내용 적고</a:t>
            </a:r>
            <a:endParaRPr lang="en-US" altLang="ko-KR" sz="2000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000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</a:t>
            </a:r>
            <a:r>
              <a:rPr lang="en-US" altLang="ko-KR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ESC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+ </a:t>
            </a:r>
            <a:r>
              <a:rPr lang="en-US" altLang="ko-KR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+  </a:t>
            </a:r>
            <a:r>
              <a:rPr lang="en-US" altLang="ko-KR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+ </a:t>
            </a:r>
            <a:r>
              <a:rPr lang="en-US" altLang="ko-KR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q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입력 후 </a:t>
            </a:r>
            <a:r>
              <a:rPr lang="en-US" altLang="ko-KR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ENTER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B31CE9-CFBE-43D7-B98D-C3F61F712E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" t="1228" r="51647" b="49580"/>
          <a:stretch/>
        </p:blipFill>
        <p:spPr>
          <a:xfrm>
            <a:off x="1373748" y="1392573"/>
            <a:ext cx="5207772" cy="2382538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C018C10C-C595-4E2A-A59F-3959C074D3FC}"/>
              </a:ext>
            </a:extLst>
          </p:cNvPr>
          <p:cNvGrpSpPr/>
          <p:nvPr/>
        </p:nvGrpSpPr>
        <p:grpSpPr>
          <a:xfrm>
            <a:off x="305636" y="697063"/>
            <a:ext cx="3310019" cy="523220"/>
            <a:chOff x="282286" y="680176"/>
            <a:chExt cx="3758024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EDFF0F-A5C5-44BF-9E9D-BBC54F43EC23}"/>
                </a:ext>
              </a:extLst>
            </p:cNvPr>
            <p:cNvSpPr txBox="1"/>
            <p:nvPr/>
          </p:nvSpPr>
          <p:spPr>
            <a:xfrm>
              <a:off x="282286" y="680176"/>
              <a:ext cx="37580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파일 </a:t>
              </a:r>
              <a:r>
                <a:rPr lang="ko-KR" altLang="en-US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생성하기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C8CC729-63CA-4F5F-BDA7-E98F765E8AF3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3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64528B9-AE2C-4C36-BED0-85B8F90715F3}"/>
              </a:ext>
            </a:extLst>
          </p:cNvPr>
          <p:cNvSpPr txBox="1"/>
          <p:nvPr/>
        </p:nvSpPr>
        <p:spPr>
          <a:xfrm>
            <a:off x="6796636" y="4589160"/>
            <a:ext cx="463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python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파일 확인해보기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F780C41-D630-48D4-AA64-DAED4BD163AD}"/>
              </a:ext>
            </a:extLst>
          </p:cNvPr>
          <p:cNvGrpSpPr/>
          <p:nvPr/>
        </p:nvGrpSpPr>
        <p:grpSpPr>
          <a:xfrm>
            <a:off x="1373295" y="4033633"/>
            <a:ext cx="5208226" cy="2382538"/>
            <a:chOff x="1373295" y="4033633"/>
            <a:chExt cx="5208226" cy="2382538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BCFE1BE-A33E-4C9C-80B2-79A285564C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82" r="527" b="-1"/>
            <a:stretch/>
          </p:blipFill>
          <p:spPr>
            <a:xfrm>
              <a:off x="1373749" y="4033633"/>
              <a:ext cx="5207772" cy="2382538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DA72DDE-99BC-41EE-B0D0-2401114FE6D1}"/>
                </a:ext>
              </a:extLst>
            </p:cNvPr>
            <p:cNvSpPr/>
            <p:nvPr/>
          </p:nvSpPr>
          <p:spPr>
            <a:xfrm>
              <a:off x="1373296" y="4894988"/>
              <a:ext cx="874954" cy="1875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4704561-649D-4FEF-8587-A70FF6C88669}"/>
                </a:ext>
              </a:extLst>
            </p:cNvPr>
            <p:cNvSpPr/>
            <p:nvPr/>
          </p:nvSpPr>
          <p:spPr>
            <a:xfrm>
              <a:off x="1373295" y="5616441"/>
              <a:ext cx="1076289" cy="1875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1859E8E-A74B-44C6-A8E9-514C5510F79D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DD81803-6FEA-42A1-A8D0-7A17D964179C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8EE952F-B6F8-4E1D-8CE0-B9F4BBE47E6F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34DDE5F3-D0E2-4404-AC22-9AA0539159AB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8BF7F71-53DF-4C0D-981A-6DEE750F2043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DC325E2-DA32-400A-A443-BB16B6100AA3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7D770BD-2833-404A-8E86-784054307722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8244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018C10C-C595-4E2A-A59F-3959C074D3FC}"/>
              </a:ext>
            </a:extLst>
          </p:cNvPr>
          <p:cNvGrpSpPr/>
          <p:nvPr/>
        </p:nvGrpSpPr>
        <p:grpSpPr>
          <a:xfrm>
            <a:off x="305636" y="697063"/>
            <a:ext cx="4518034" cy="523220"/>
            <a:chOff x="282286" y="680176"/>
            <a:chExt cx="5129542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EDFF0F-A5C5-44BF-9E9D-BBC54F43EC23}"/>
                </a:ext>
              </a:extLst>
            </p:cNvPr>
            <p:cNvSpPr txBox="1"/>
            <p:nvPr/>
          </p:nvSpPr>
          <p:spPr>
            <a:xfrm>
              <a:off x="282286" y="680176"/>
              <a:ext cx="51295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Github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에 </a:t>
              </a:r>
              <a:r>
                <a:rPr lang="ko-KR" altLang="en-US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업로드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하기</a:t>
              </a:r>
              <a:endParaRPr lang="ko-KR" altLang="en-US" sz="2800" b="1" dirty="0">
                <a:solidFill>
                  <a:schemeClr val="accent2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C8CC729-63CA-4F5F-BDA7-E98F765E8AF3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4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646D005-8DDB-486C-87FD-FAFDF04DE3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5"/>
          <a:stretch/>
        </p:blipFill>
        <p:spPr>
          <a:xfrm>
            <a:off x="715965" y="1400962"/>
            <a:ext cx="5514975" cy="304144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E83BB48-5B25-4FBE-A869-CCE9209B76A5}"/>
              </a:ext>
            </a:extLst>
          </p:cNvPr>
          <p:cNvSpPr txBox="1"/>
          <p:nvPr/>
        </p:nvSpPr>
        <p:spPr>
          <a:xfrm>
            <a:off x="6796636" y="1814989"/>
            <a:ext cx="463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git add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파일이름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확장자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8C9575-2D2B-492B-84AD-2B7CC4656ABC}"/>
              </a:ext>
            </a:extLst>
          </p:cNvPr>
          <p:cNvSpPr/>
          <p:nvPr/>
        </p:nvSpPr>
        <p:spPr>
          <a:xfrm>
            <a:off x="715965" y="1907675"/>
            <a:ext cx="1171558" cy="214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FE264B5-0AFF-4CEC-9530-4A92524DFE9B}"/>
              </a:ext>
            </a:extLst>
          </p:cNvPr>
          <p:cNvSpPr/>
          <p:nvPr/>
        </p:nvSpPr>
        <p:spPr>
          <a:xfrm>
            <a:off x="715965" y="2321343"/>
            <a:ext cx="2580908" cy="153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E4011B-259A-488D-932A-22E8D9980D58}"/>
              </a:ext>
            </a:extLst>
          </p:cNvPr>
          <p:cNvSpPr/>
          <p:nvPr/>
        </p:nvSpPr>
        <p:spPr>
          <a:xfrm>
            <a:off x="715965" y="3126687"/>
            <a:ext cx="1624563" cy="153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A9B8BF-4949-4C79-A043-AF9562DA398B}"/>
              </a:ext>
            </a:extLst>
          </p:cNvPr>
          <p:cNvSpPr txBox="1"/>
          <p:nvPr/>
        </p:nvSpPr>
        <p:spPr>
          <a:xfrm>
            <a:off x="6796636" y="2409163"/>
            <a:ext cx="463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git commit –m “</a:t>
            </a:r>
            <a:r>
              <a:rPr lang="ko-KR" altLang="en-US" sz="2000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커밋메세지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”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2F8803-D56E-413F-811D-BEBE79E9E259}"/>
              </a:ext>
            </a:extLst>
          </p:cNvPr>
          <p:cNvSpPr txBox="1"/>
          <p:nvPr/>
        </p:nvSpPr>
        <p:spPr>
          <a:xfrm>
            <a:off x="6796636" y="3003336"/>
            <a:ext cx="463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git push </a:t>
            </a:r>
            <a:r>
              <a:rPr lang="ko-KR" altLang="en-US" sz="2000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저장소별칭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브랜치이름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99D6778-A766-455D-A90C-B94373675DAC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F0013DF-28EF-4223-8654-FDD91F737629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7CBC5CF-2417-4528-B566-BF209830D8E5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5C0F1DE1-0A75-4679-B58E-836AED72A7BC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7CFBCF40-7DC9-47BA-8C51-CB3DCFE299EF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1D095D39-209C-4049-80D2-ECD1AEE276C6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F515F8D-8F6F-4B67-BB94-931E839E91D8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7414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E25F5A-112D-4409-B22F-2096DC7000CF}"/>
              </a:ext>
            </a:extLst>
          </p:cNvPr>
          <p:cNvGrpSpPr/>
          <p:nvPr/>
        </p:nvGrpSpPr>
        <p:grpSpPr>
          <a:xfrm>
            <a:off x="305636" y="697063"/>
            <a:ext cx="4827080" cy="523220"/>
            <a:chOff x="282286" y="680176"/>
            <a:chExt cx="5480416" cy="5232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D59FF2-0E19-4FE7-8040-DC56DCB71E94}"/>
                </a:ext>
              </a:extLst>
            </p:cNvPr>
            <p:cNvSpPr txBox="1"/>
            <p:nvPr/>
          </p:nvSpPr>
          <p:spPr>
            <a:xfrm>
              <a:off x="282286" y="680176"/>
              <a:ext cx="54804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Local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에</a:t>
              </a:r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 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폴더</a:t>
              </a:r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 </a:t>
              </a:r>
              <a:r>
                <a:rPr lang="ko-KR" altLang="en-US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생성하기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3FEB1D6-F290-4C81-A09E-5BDF5E8C06E5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D9FC19B-7536-4FA8-9C93-3FF1419B9A02}"/>
              </a:ext>
            </a:extLst>
          </p:cNvPr>
          <p:cNvGrpSpPr/>
          <p:nvPr/>
        </p:nvGrpSpPr>
        <p:grpSpPr>
          <a:xfrm>
            <a:off x="786066" y="1471039"/>
            <a:ext cx="10341036" cy="2421454"/>
            <a:chOff x="376905" y="1471039"/>
            <a:chExt cx="10341036" cy="24214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14A500-5002-4993-8780-1307F52A2EED}"/>
                </a:ext>
              </a:extLst>
            </p:cNvPr>
            <p:cNvSpPr txBox="1"/>
            <p:nvPr/>
          </p:nvSpPr>
          <p:spPr>
            <a:xfrm>
              <a:off x="6086854" y="1575508"/>
              <a:ext cx="4631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1</a:t>
              </a:r>
              <a:r>
                <a:rPr lang="en-US" altLang="ko-KR" sz="2000" baseline="30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st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)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2000" dirty="0" err="1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mkdir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폴더이름</a:t>
              </a:r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F0AD14B-FD99-4EDD-96A5-3AE0886149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4" t="1517" r="817" b="2187"/>
            <a:stretch/>
          </p:blipFill>
          <p:spPr>
            <a:xfrm>
              <a:off x="376905" y="1471039"/>
              <a:ext cx="5436066" cy="2421454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35B71E5-B907-4841-92FB-3E5C293C66B3}"/>
                </a:ext>
              </a:extLst>
            </p:cNvPr>
            <p:cNvSpPr/>
            <p:nvPr/>
          </p:nvSpPr>
          <p:spPr>
            <a:xfrm>
              <a:off x="1487372" y="3326277"/>
              <a:ext cx="482600" cy="2054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266739-2F5B-4847-BA31-5C170CFBA274}"/>
                </a:ext>
              </a:extLst>
            </p:cNvPr>
            <p:cNvSpPr txBox="1"/>
            <p:nvPr/>
          </p:nvSpPr>
          <p:spPr>
            <a:xfrm>
              <a:off x="6086854" y="2185710"/>
              <a:ext cx="4631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2</a:t>
              </a:r>
              <a:r>
                <a:rPr lang="en-US" altLang="ko-KR" sz="2000" baseline="30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nd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)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cd 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폴더이름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F4A919E-0236-4CF2-979E-9D5C69A48A4F}"/>
                </a:ext>
              </a:extLst>
            </p:cNvPr>
            <p:cNvSpPr txBox="1"/>
            <p:nvPr/>
          </p:nvSpPr>
          <p:spPr>
            <a:xfrm>
              <a:off x="6086854" y="2795912"/>
              <a:ext cx="4631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3</a:t>
              </a:r>
              <a:r>
                <a:rPr lang="en-US" altLang="ko-KR" sz="2000" baseline="30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rd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)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git </a:t>
              </a:r>
              <a:r>
                <a:rPr lang="en-US" altLang="ko-KR" sz="2000" dirty="0" err="1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init</a:t>
              </a:r>
              <a:endPara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55EC5E-7A40-49CE-B7AA-17D9B9C29F1E}"/>
                </a:ext>
              </a:extLst>
            </p:cNvPr>
            <p:cNvSpPr txBox="1"/>
            <p:nvPr/>
          </p:nvSpPr>
          <p:spPr>
            <a:xfrm>
              <a:off x="6086854" y="3406115"/>
              <a:ext cx="4631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4</a:t>
              </a:r>
              <a:r>
                <a:rPr lang="en-US" altLang="ko-KR" sz="2000" baseline="30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th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)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git remote add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2000" dirty="0" err="1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저장소별칭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주소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52F5436-5E29-4337-B808-46B47E0449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2" r="527" b="-1"/>
          <a:stretch/>
        </p:blipFill>
        <p:spPr>
          <a:xfrm>
            <a:off x="786066" y="4211273"/>
            <a:ext cx="5438565" cy="215609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29C3972-4B80-4886-9841-1173E82E68B5}"/>
              </a:ext>
            </a:extLst>
          </p:cNvPr>
          <p:cNvSpPr txBox="1"/>
          <p:nvPr/>
        </p:nvSpPr>
        <p:spPr>
          <a:xfrm>
            <a:off x="6496014" y="4390004"/>
            <a:ext cx="463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r>
              <a:rPr lang="en-US" altLang="ko-KR" sz="2000" baseline="30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th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vim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python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파일 만들기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5FC59D9-D020-4BC3-B0C4-F3B4822A1763}"/>
              </a:ext>
            </a:extLst>
          </p:cNvPr>
          <p:cNvSpPr/>
          <p:nvPr/>
        </p:nvSpPr>
        <p:spPr>
          <a:xfrm>
            <a:off x="1759592" y="3661979"/>
            <a:ext cx="707383" cy="7543800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5EA9C7F-9F17-4924-AEC1-3CCE8F8195F3}"/>
              </a:ext>
            </a:extLst>
          </p:cNvPr>
          <p:cNvSpPr/>
          <p:nvPr/>
        </p:nvSpPr>
        <p:spPr>
          <a:xfrm>
            <a:off x="-8155934" y="3196021"/>
            <a:ext cx="9915526" cy="4864548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DEAF15-ADFF-4E3A-A81D-15F9AC568497}"/>
              </a:ext>
            </a:extLst>
          </p:cNvPr>
          <p:cNvSpPr/>
          <p:nvPr/>
        </p:nvSpPr>
        <p:spPr>
          <a:xfrm>
            <a:off x="-2717363" y="-4317533"/>
            <a:ext cx="5184338" cy="7513554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9936E7E-ECBD-494A-AAB5-26F7119A6C9C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4664505-ED20-4335-BD4F-67FEB1515F39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48AB4329-6C03-4675-AE33-9967D78B37C5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28448A7E-9228-4872-980D-E7E802230EC7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36F8D2C9-902E-4ACD-B2BA-BC5FE2F3C8B0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48B3BBD9-9332-414A-B501-1E15609601B4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81FD35F-1727-4B33-ADD0-A2EE66D1B483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28682E-371C-4727-814E-AFB74D27E192}"/>
              </a:ext>
            </a:extLst>
          </p:cNvPr>
          <p:cNvSpPr/>
          <p:nvPr/>
        </p:nvSpPr>
        <p:spPr>
          <a:xfrm>
            <a:off x="2469109" y="-472651"/>
            <a:ext cx="9915526" cy="7543800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9C174E-6606-4E96-BCB8-516C40F3174C}"/>
              </a:ext>
            </a:extLst>
          </p:cNvPr>
          <p:cNvSpPr txBox="1"/>
          <p:nvPr/>
        </p:nvSpPr>
        <p:spPr>
          <a:xfrm>
            <a:off x="1046312" y="2768986"/>
            <a:ext cx="463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놈이 저장소 별칭</a:t>
            </a:r>
          </a:p>
        </p:txBody>
      </p:sp>
    </p:spTree>
    <p:extLst>
      <p:ext uri="{BB962C8B-B14F-4D97-AF65-F5344CB8AC3E}">
        <p14:creationId xmlns:p14="http://schemas.microsoft.com/office/powerpoint/2010/main" val="3351612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A7B74B-73A1-442D-853E-EDD6E9821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1484076"/>
            <a:ext cx="10525125" cy="340995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07C25A-5375-4374-84BD-E5D726C16854}"/>
              </a:ext>
            </a:extLst>
          </p:cNvPr>
          <p:cNvSpPr/>
          <p:nvPr/>
        </p:nvSpPr>
        <p:spPr>
          <a:xfrm>
            <a:off x="1563157" y="2373777"/>
            <a:ext cx="865717" cy="245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A7CB98-1EA5-405A-9DFA-FBA1B00D0D2C}"/>
              </a:ext>
            </a:extLst>
          </p:cNvPr>
          <p:cNvSpPr/>
          <p:nvPr/>
        </p:nvSpPr>
        <p:spPr>
          <a:xfrm>
            <a:off x="1001182" y="3772690"/>
            <a:ext cx="865717" cy="245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15F582-1A9D-4850-ABFA-1E7081A2CD51}"/>
              </a:ext>
            </a:extLst>
          </p:cNvPr>
          <p:cNvSpPr/>
          <p:nvPr/>
        </p:nvSpPr>
        <p:spPr>
          <a:xfrm>
            <a:off x="3477682" y="3772690"/>
            <a:ext cx="1437218" cy="2454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85FCEFD-C05C-4BE6-BC1F-A6C97DA66D36}"/>
              </a:ext>
            </a:extLst>
          </p:cNvPr>
          <p:cNvSpPr/>
          <p:nvPr/>
        </p:nvSpPr>
        <p:spPr>
          <a:xfrm rot="17646176">
            <a:off x="4198222" y="3300444"/>
            <a:ext cx="569516" cy="30480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F34EE7-C353-4AAE-8FD4-9EB28FB9356B}"/>
              </a:ext>
            </a:extLst>
          </p:cNvPr>
          <p:cNvSpPr txBox="1"/>
          <p:nvPr/>
        </p:nvSpPr>
        <p:spPr>
          <a:xfrm>
            <a:off x="3470036" y="2788941"/>
            <a:ext cx="2749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아까 쓴 </a:t>
            </a:r>
            <a:r>
              <a:rPr lang="en-US" altLang="ko-KR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commit </a:t>
            </a:r>
            <a:r>
              <a:rPr lang="ko-KR" altLang="en-US" sz="20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메세지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1B5F1CD-1A13-4F3F-AE49-62B8563AC3D3}"/>
              </a:ext>
            </a:extLst>
          </p:cNvPr>
          <p:cNvSpPr/>
          <p:nvPr/>
        </p:nvSpPr>
        <p:spPr>
          <a:xfrm rot="4158873">
            <a:off x="1319961" y="4389664"/>
            <a:ext cx="1100047" cy="44223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16D2C1-CDC3-4F83-8698-177684570668}"/>
              </a:ext>
            </a:extLst>
          </p:cNvPr>
          <p:cNvSpPr txBox="1"/>
          <p:nvPr/>
        </p:nvSpPr>
        <p:spPr>
          <a:xfrm>
            <a:off x="1269761" y="5248820"/>
            <a:ext cx="2749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업로드한 </a:t>
            </a:r>
            <a:r>
              <a:rPr lang="en-US" altLang="ko-KR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python file!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68F3A84-B662-4F39-8952-866C76C81E92}"/>
              </a:ext>
            </a:extLst>
          </p:cNvPr>
          <p:cNvGrpSpPr/>
          <p:nvPr/>
        </p:nvGrpSpPr>
        <p:grpSpPr>
          <a:xfrm>
            <a:off x="305636" y="697063"/>
            <a:ext cx="4518034" cy="523220"/>
            <a:chOff x="282286" y="680176"/>
            <a:chExt cx="5129542" cy="52322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4D3DA3-BF36-4D5D-AE61-B03F6E06E685}"/>
                </a:ext>
              </a:extLst>
            </p:cNvPr>
            <p:cNvSpPr txBox="1"/>
            <p:nvPr/>
          </p:nvSpPr>
          <p:spPr>
            <a:xfrm>
              <a:off x="282286" y="680176"/>
              <a:ext cx="51295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Github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에 </a:t>
              </a:r>
              <a:r>
                <a:rPr lang="ko-KR" altLang="en-US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업로드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하기</a:t>
              </a:r>
              <a:endParaRPr lang="ko-KR" altLang="en-US" sz="2800" b="1" dirty="0">
                <a:solidFill>
                  <a:schemeClr val="accent2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435EF1F-B0DE-4833-935F-CDE432E50865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4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9B51B70-13BF-41A0-BA49-B9EAC0CBDCF4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31F4885-9E6A-4654-99C2-B99848AC1458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4A34768-FDC9-4C0F-B732-D61074C080C1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03BA116-34BC-4E63-83DE-BBB95C2C24D2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195460C-C2F5-41BA-9A3B-75E85D0773F0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52CEECD-0664-45DC-9C82-B4D09F9A5E4F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D67ED92-1ACC-45D0-B9B6-AE81C290241B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8660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68F3A84-B662-4F39-8952-866C76C81E92}"/>
              </a:ext>
            </a:extLst>
          </p:cNvPr>
          <p:cNvGrpSpPr/>
          <p:nvPr/>
        </p:nvGrpSpPr>
        <p:grpSpPr>
          <a:xfrm>
            <a:off x="305636" y="697063"/>
            <a:ext cx="4518034" cy="523220"/>
            <a:chOff x="282286" y="680176"/>
            <a:chExt cx="5129542" cy="52322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4D3DA3-BF36-4D5D-AE61-B03F6E06E685}"/>
                </a:ext>
              </a:extLst>
            </p:cNvPr>
            <p:cNvSpPr txBox="1"/>
            <p:nvPr/>
          </p:nvSpPr>
          <p:spPr>
            <a:xfrm>
              <a:off x="282286" y="680176"/>
              <a:ext cx="51295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Github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에서 </a:t>
              </a:r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pull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하기</a:t>
              </a:r>
              <a:endParaRPr lang="ko-KR" altLang="en-US" sz="2800" b="1" dirty="0">
                <a:solidFill>
                  <a:schemeClr val="accent2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435EF1F-B0DE-4833-935F-CDE432E50865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4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7E59BA4-FA3D-4B14-8E65-9B8D97A9E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79" y="1319212"/>
            <a:ext cx="10648950" cy="511492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0A3FA9-3B6B-46EE-B6A0-F227DDCA6959}"/>
              </a:ext>
            </a:extLst>
          </p:cNvPr>
          <p:cNvSpPr/>
          <p:nvPr/>
        </p:nvSpPr>
        <p:spPr>
          <a:xfrm>
            <a:off x="7135283" y="3831102"/>
            <a:ext cx="1199092" cy="417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247185-6796-4577-AA1A-E614BC2707A3}"/>
              </a:ext>
            </a:extLst>
          </p:cNvPr>
          <p:cNvSpPr txBox="1"/>
          <p:nvPr/>
        </p:nvSpPr>
        <p:spPr>
          <a:xfrm>
            <a:off x="6258436" y="4328059"/>
            <a:ext cx="2952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Create new file </a:t>
            </a:r>
            <a:r>
              <a:rPr lang="ko-KR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클릭</a:t>
            </a:r>
            <a:r>
              <a:rPr lang="en-US" altLang="ko-KR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!!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358F37E-25B1-47C9-A1F6-02393D6F51EC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CDA73BC-4004-4D0C-A775-06D698CA9A2E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E53FEA1-BF4D-441D-BE3F-C6AD571CC9DA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F5EE53D-BD00-4622-BB87-8E014A14C399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3A9CC2A-B053-4436-8F98-76EAD46B1A63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F684E8D-74D9-4625-AD76-F42797B4FD62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89EFBA1-89AB-482F-A80F-807DE63BF99D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9698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68F3A84-B662-4F39-8952-866C76C81E92}"/>
              </a:ext>
            </a:extLst>
          </p:cNvPr>
          <p:cNvGrpSpPr/>
          <p:nvPr/>
        </p:nvGrpSpPr>
        <p:grpSpPr>
          <a:xfrm>
            <a:off x="305636" y="697063"/>
            <a:ext cx="4518034" cy="523220"/>
            <a:chOff x="282286" y="680176"/>
            <a:chExt cx="5129542" cy="52322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4D3DA3-BF36-4D5D-AE61-B03F6E06E685}"/>
                </a:ext>
              </a:extLst>
            </p:cNvPr>
            <p:cNvSpPr txBox="1"/>
            <p:nvPr/>
          </p:nvSpPr>
          <p:spPr>
            <a:xfrm>
              <a:off x="282286" y="680176"/>
              <a:ext cx="51295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Github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에서 </a:t>
              </a:r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pull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하기</a:t>
              </a:r>
              <a:endParaRPr lang="ko-KR" altLang="en-US" sz="2800" b="1" dirty="0">
                <a:solidFill>
                  <a:schemeClr val="accent2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435EF1F-B0DE-4833-935F-CDE432E50865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4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5247185-6796-4577-AA1A-E614BC2707A3}"/>
              </a:ext>
            </a:extLst>
          </p:cNvPr>
          <p:cNvSpPr txBox="1"/>
          <p:nvPr/>
        </p:nvSpPr>
        <p:spPr>
          <a:xfrm>
            <a:off x="1203307" y="4738736"/>
            <a:ext cx="5502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README.md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파일 생성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1B51C8-C191-4747-B011-D1E18AC339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063"/>
          <a:stretch/>
        </p:blipFill>
        <p:spPr>
          <a:xfrm>
            <a:off x="1078000" y="1417701"/>
            <a:ext cx="10017707" cy="3081808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0A3FA9-3B6B-46EE-B6A0-F227DDCA6959}"/>
              </a:ext>
            </a:extLst>
          </p:cNvPr>
          <p:cNvSpPr/>
          <p:nvPr/>
        </p:nvSpPr>
        <p:spPr>
          <a:xfrm>
            <a:off x="1697195" y="2683804"/>
            <a:ext cx="982505" cy="453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D0579A-8A31-486C-9089-5F18B76CA62C}"/>
              </a:ext>
            </a:extLst>
          </p:cNvPr>
          <p:cNvSpPr txBox="1"/>
          <p:nvPr/>
        </p:nvSpPr>
        <p:spPr>
          <a:xfrm>
            <a:off x="1203307" y="5440299"/>
            <a:ext cx="5502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내용은 자유롭게 입력 후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1B41FA-7B0D-48CE-A8A7-07F7A6451F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99" t="57363" r="26721" b="11111"/>
          <a:stretch/>
        </p:blipFill>
        <p:spPr>
          <a:xfrm>
            <a:off x="4590137" y="4696927"/>
            <a:ext cx="7072895" cy="129724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4028DF-55F6-4320-A2E0-EB62D452F718}"/>
              </a:ext>
            </a:extLst>
          </p:cNvPr>
          <p:cNvSpPr/>
          <p:nvPr/>
        </p:nvSpPr>
        <p:spPr>
          <a:xfrm>
            <a:off x="4590137" y="5440299"/>
            <a:ext cx="1455063" cy="477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43EFF4-4F66-4720-835F-EC71DF5B9E24}"/>
              </a:ext>
            </a:extLst>
          </p:cNvPr>
          <p:cNvSpPr txBox="1"/>
          <p:nvPr/>
        </p:nvSpPr>
        <p:spPr>
          <a:xfrm>
            <a:off x="4606619" y="6049692"/>
            <a:ext cx="5502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Commit new file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클릭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7B42D7-6810-4C1C-A579-646A7C04CC64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776D726-3C49-424C-8E70-34FEE880548C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51FF0E9-F43E-4538-9C48-3E3C53BEAC68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0A2C5C3-DC1C-4FBC-A299-92101DEBA4F0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8241353-75B0-4264-8762-3B8C9D84E64B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05DD383-362F-4100-A089-B82FB09851CE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7F5483F-D721-425D-8F9D-5897AD3973F2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938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68F3A84-B662-4F39-8952-866C76C81E92}"/>
              </a:ext>
            </a:extLst>
          </p:cNvPr>
          <p:cNvGrpSpPr/>
          <p:nvPr/>
        </p:nvGrpSpPr>
        <p:grpSpPr>
          <a:xfrm>
            <a:off x="305636" y="697063"/>
            <a:ext cx="4518034" cy="523220"/>
            <a:chOff x="282286" y="680176"/>
            <a:chExt cx="5129542" cy="52322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4D3DA3-BF36-4D5D-AE61-B03F6E06E685}"/>
                </a:ext>
              </a:extLst>
            </p:cNvPr>
            <p:cNvSpPr txBox="1"/>
            <p:nvPr/>
          </p:nvSpPr>
          <p:spPr>
            <a:xfrm>
              <a:off x="282286" y="680176"/>
              <a:ext cx="51295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Github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에서 </a:t>
              </a:r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pull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하기</a:t>
              </a:r>
              <a:endParaRPr lang="ko-KR" altLang="en-US" sz="2800" b="1" dirty="0">
                <a:solidFill>
                  <a:schemeClr val="accent2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435EF1F-B0DE-4833-935F-CDE432E50865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4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043EFF4-4F66-4720-835F-EC71DF5B9E24}"/>
              </a:ext>
            </a:extLst>
          </p:cNvPr>
          <p:cNvSpPr txBox="1"/>
          <p:nvPr/>
        </p:nvSpPr>
        <p:spPr>
          <a:xfrm>
            <a:off x="834719" y="6151292"/>
            <a:ext cx="5502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생성완료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41B05F-E88C-4310-AF78-EF419A830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33" y="1232478"/>
            <a:ext cx="10620375" cy="481965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638F85-0119-4176-AF9A-392D6C96997D}"/>
              </a:ext>
            </a:extLst>
          </p:cNvPr>
          <p:cNvSpPr/>
          <p:nvPr/>
        </p:nvSpPr>
        <p:spPr>
          <a:xfrm>
            <a:off x="1020765" y="3609287"/>
            <a:ext cx="1100135" cy="264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52B6452-D8F7-46E6-A7C9-448986C36883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1D4C6AE-7279-48EF-B570-89E27A2C9733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D7EBEEB-5AF8-4BA5-83DF-9E9E72241002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59423A5-ADC8-4D09-905D-8DEE1730ABC6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6343F6A-35EF-4E85-BA4C-2DCA44A49E9A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AFDE8A67-C17C-479A-AD83-2C642B86187A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0BF38FF-0D5E-4E62-B679-D7043157BD03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7218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68F3A84-B662-4F39-8952-866C76C81E92}"/>
              </a:ext>
            </a:extLst>
          </p:cNvPr>
          <p:cNvGrpSpPr/>
          <p:nvPr/>
        </p:nvGrpSpPr>
        <p:grpSpPr>
          <a:xfrm>
            <a:off x="305636" y="697063"/>
            <a:ext cx="4518034" cy="523220"/>
            <a:chOff x="282286" y="680176"/>
            <a:chExt cx="5129542" cy="52322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4D3DA3-BF36-4D5D-AE61-B03F6E06E685}"/>
                </a:ext>
              </a:extLst>
            </p:cNvPr>
            <p:cNvSpPr txBox="1"/>
            <p:nvPr/>
          </p:nvSpPr>
          <p:spPr>
            <a:xfrm>
              <a:off x="282286" y="680176"/>
              <a:ext cx="51295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Github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에서 </a:t>
              </a:r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pull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하기</a:t>
              </a:r>
              <a:endParaRPr lang="ko-KR" altLang="en-US" sz="2800" b="1" dirty="0">
                <a:solidFill>
                  <a:schemeClr val="accent2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435EF1F-B0DE-4833-935F-CDE432E50865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4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043EFF4-4F66-4720-835F-EC71DF5B9E24}"/>
              </a:ext>
            </a:extLst>
          </p:cNvPr>
          <p:cNvSpPr txBox="1"/>
          <p:nvPr/>
        </p:nvSpPr>
        <p:spPr>
          <a:xfrm>
            <a:off x="834719" y="6151292"/>
            <a:ext cx="5502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생성완료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41B05F-E88C-4310-AF78-EF419A830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33" y="1232478"/>
            <a:ext cx="10620375" cy="481965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638F85-0119-4176-AF9A-392D6C96997D}"/>
              </a:ext>
            </a:extLst>
          </p:cNvPr>
          <p:cNvSpPr/>
          <p:nvPr/>
        </p:nvSpPr>
        <p:spPr>
          <a:xfrm>
            <a:off x="1020765" y="3609287"/>
            <a:ext cx="1100135" cy="264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9A0991E-4A96-4549-81AA-B8D93378E57F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33B53AC-E0D3-4DB4-830F-2E41CC7D1DC8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84292A8-0957-4A5F-8EA7-13858A281E36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591D550-A692-4247-8D81-40102616CF46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247F9E21-FC06-491C-828E-8AEF8E5F1971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94817002-FB7B-407F-BE94-D25FB8B46A44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7E3372F-DED9-4A21-A401-571FF26FD0D0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5057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C88BFF-D8C9-4A88-A584-1989823D1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" t="786" r="436" b="67023"/>
          <a:stretch/>
        </p:blipFill>
        <p:spPr>
          <a:xfrm>
            <a:off x="561974" y="1335881"/>
            <a:ext cx="5500689" cy="1140619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24EC72D-7596-4581-BDAB-6CECC300F7ED}"/>
              </a:ext>
            </a:extLst>
          </p:cNvPr>
          <p:cNvGrpSpPr/>
          <p:nvPr/>
        </p:nvGrpSpPr>
        <p:grpSpPr>
          <a:xfrm>
            <a:off x="305636" y="697063"/>
            <a:ext cx="4518034" cy="523220"/>
            <a:chOff x="282286" y="680176"/>
            <a:chExt cx="5129542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0A3D2F-FFC5-4963-86AF-94D7E5A7CADB}"/>
                </a:ext>
              </a:extLst>
            </p:cNvPr>
            <p:cNvSpPr txBox="1"/>
            <p:nvPr/>
          </p:nvSpPr>
          <p:spPr>
            <a:xfrm>
              <a:off x="282286" y="680176"/>
              <a:ext cx="51295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Github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에서 </a:t>
              </a:r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pull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하기</a:t>
              </a:r>
              <a:endParaRPr lang="ko-KR" altLang="en-US" sz="2800" b="1" dirty="0">
                <a:solidFill>
                  <a:schemeClr val="accent2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99C863F-AB8F-43D0-AD1D-894F6CA44AA1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4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5CC7864-FB63-4610-BCFB-E1534EA3C629}"/>
              </a:ext>
            </a:extLst>
          </p:cNvPr>
          <p:cNvSpPr txBox="1"/>
          <p:nvPr/>
        </p:nvSpPr>
        <p:spPr>
          <a:xfrm>
            <a:off x="6237836" y="1398300"/>
            <a:ext cx="463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test.py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한 줄 추가하기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D032DC-7ADC-425E-8A5E-C970175E02E1}"/>
              </a:ext>
            </a:extLst>
          </p:cNvPr>
          <p:cNvSpPr txBox="1"/>
          <p:nvPr/>
        </p:nvSpPr>
        <p:spPr>
          <a:xfrm>
            <a:off x="6237836" y="1990355"/>
            <a:ext cx="49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똑같이 </a:t>
            </a:r>
            <a:r>
              <a:rPr lang="en-US" altLang="ko-KR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ESC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+ </a:t>
            </a:r>
            <a:r>
              <a:rPr lang="en-US" altLang="ko-KR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+  </a:t>
            </a:r>
            <a:r>
              <a:rPr lang="en-US" altLang="ko-KR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w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+ </a:t>
            </a:r>
            <a:r>
              <a:rPr lang="en-US" altLang="ko-KR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q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입력 후 </a:t>
            </a:r>
            <a:r>
              <a:rPr lang="en-US" altLang="ko-KR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ENTER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ko-KR" altLang="en-US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674383-06AD-46D4-934F-C17A2E28E0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3" t="2676" r="608" b="1"/>
          <a:stretch/>
        </p:blipFill>
        <p:spPr>
          <a:xfrm>
            <a:off x="563563" y="2787141"/>
            <a:ext cx="5499100" cy="1396062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00AB11FA-DF3F-4F73-81A4-623F72923E01}"/>
              </a:ext>
            </a:extLst>
          </p:cNvPr>
          <p:cNvSpPr/>
          <p:nvPr/>
        </p:nvSpPr>
        <p:spPr>
          <a:xfrm>
            <a:off x="563565" y="3693954"/>
            <a:ext cx="2238902" cy="183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80999-706B-45E0-8FE6-1039AD4D5531}"/>
              </a:ext>
            </a:extLst>
          </p:cNvPr>
          <p:cNvSpPr txBox="1"/>
          <p:nvPr/>
        </p:nvSpPr>
        <p:spPr>
          <a:xfrm>
            <a:off x="6237836" y="2921168"/>
            <a:ext cx="55900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git commit –am</a:t>
            </a:r>
          </a:p>
          <a:p>
            <a:endParaRPr lang="en-US" altLang="ko-KR" sz="2000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이 명령은 기존에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commit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한 파일에 </a:t>
            </a:r>
            <a:endParaRPr lang="en-US" altLang="ko-KR" sz="2000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변동사항이 있을 때 바로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add + commit </a:t>
            </a:r>
            <a:r>
              <a:rPr lang="ko-KR" altLang="en-US" sz="2000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해줌</a:t>
            </a:r>
            <a:endParaRPr lang="en-US" altLang="ko-KR" sz="2000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ED06D0-BE85-46BB-9D98-0C54ADE11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4" y="4534944"/>
            <a:ext cx="5353050" cy="14573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14CBC83-064D-42AA-AC45-023392E4BD24}"/>
              </a:ext>
            </a:extLst>
          </p:cNvPr>
          <p:cNvSpPr txBox="1"/>
          <p:nvPr/>
        </p:nvSpPr>
        <p:spPr>
          <a:xfrm>
            <a:off x="6237836" y="4601886"/>
            <a:ext cx="5590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git push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해보면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Error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난다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5A6ACB-9364-4C54-B481-87C5F47C8233}"/>
              </a:ext>
            </a:extLst>
          </p:cNvPr>
          <p:cNvSpPr txBox="1"/>
          <p:nvPr/>
        </p:nvSpPr>
        <p:spPr>
          <a:xfrm>
            <a:off x="6237836" y="5334191"/>
            <a:ext cx="5954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</a:t>
            </a:r>
            <a:r>
              <a:rPr lang="ko-KR" altLang="en-US" sz="2000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왜냐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!?! Local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이랑 </a:t>
            </a:r>
            <a:r>
              <a:rPr lang="en-US" altLang="ko-KR" sz="2000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Github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이랑 내용이 다르기 때문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CA39082-C59A-46FB-82FE-C328BE91FBF4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23509E2-1BD8-4F9E-828D-51B21464E061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16BD4CD0-4F44-4147-9531-9C1B05365F0D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A03A032B-1EA4-4D2D-B35F-1D3E3B13A039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70D239A-F085-41D2-B80C-A1FA24B40AB0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6330CA3-36D0-464C-82EF-EB9778DECB1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95587DE-895C-47D1-8D6C-FE313E17B8DF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0380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B6A78E9-ED63-4368-A239-CC01DDA66FF8}"/>
              </a:ext>
            </a:extLst>
          </p:cNvPr>
          <p:cNvGrpSpPr/>
          <p:nvPr/>
        </p:nvGrpSpPr>
        <p:grpSpPr>
          <a:xfrm>
            <a:off x="715965" y="1452730"/>
            <a:ext cx="6788220" cy="4341871"/>
            <a:chOff x="2177980" y="1292848"/>
            <a:chExt cx="6788220" cy="434187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B2028AF-4063-400B-B83D-0E732A2E1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7980" y="1350727"/>
              <a:ext cx="6788220" cy="4168064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6823316-4272-4EB8-A4B1-802900D5E54F}"/>
                </a:ext>
              </a:extLst>
            </p:cNvPr>
            <p:cNvSpPr/>
            <p:nvPr/>
          </p:nvSpPr>
          <p:spPr>
            <a:xfrm>
              <a:off x="6426199" y="1292848"/>
              <a:ext cx="745289" cy="434187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BE76E43-1667-43C7-A5DA-FB1F17E25A5E}"/>
              </a:ext>
            </a:extLst>
          </p:cNvPr>
          <p:cNvSpPr txBox="1"/>
          <p:nvPr/>
        </p:nvSpPr>
        <p:spPr>
          <a:xfrm>
            <a:off x="7659979" y="2114988"/>
            <a:ext cx="5590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이 부분에서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mismatch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발생해서 </a:t>
            </a:r>
            <a:endParaRPr lang="en-US" altLang="ko-KR" sz="2000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000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   Error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뜬 것</a:t>
            </a:r>
            <a:endParaRPr lang="en-US" altLang="ko-KR" sz="2000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6624838-14F0-43B1-B9BD-3C893807F45D}"/>
              </a:ext>
            </a:extLst>
          </p:cNvPr>
          <p:cNvGrpSpPr/>
          <p:nvPr/>
        </p:nvGrpSpPr>
        <p:grpSpPr>
          <a:xfrm>
            <a:off x="305636" y="697063"/>
            <a:ext cx="4518034" cy="523220"/>
            <a:chOff x="282286" y="680176"/>
            <a:chExt cx="5129542" cy="5232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D5B3F31-B04D-4D17-9E34-F97D4B706495}"/>
                </a:ext>
              </a:extLst>
            </p:cNvPr>
            <p:cNvSpPr txBox="1"/>
            <p:nvPr/>
          </p:nvSpPr>
          <p:spPr>
            <a:xfrm>
              <a:off x="282286" y="680176"/>
              <a:ext cx="51295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Github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에서 </a:t>
              </a:r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pull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하기</a:t>
              </a:r>
              <a:endParaRPr lang="ko-KR" altLang="en-US" sz="2800" b="1" dirty="0">
                <a:solidFill>
                  <a:schemeClr val="accent2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1CFF949-1353-4816-A328-69AB5270902B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4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3F44FEE-6145-4BC9-BD61-FF4D72BE4B4E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DFE61D4-05CD-4405-86B5-524B7FA2A48F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BBEF675-CF2B-429C-BE5D-950829D704A8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D5D3BF9-A14E-4257-8941-C8CB30217BBD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CDB28052-A2AD-4323-9967-783147E97498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B55B7BD-354A-4A05-8A14-F3E4B6694F53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5E228E7-ED22-4DCB-BA99-EF17B07A13F8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773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616A016-6CA9-4B6D-BF4F-E2A4F40EB668}"/>
              </a:ext>
            </a:extLst>
          </p:cNvPr>
          <p:cNvGrpSpPr/>
          <p:nvPr/>
        </p:nvGrpSpPr>
        <p:grpSpPr>
          <a:xfrm>
            <a:off x="478165" y="1066189"/>
            <a:ext cx="4434077" cy="523220"/>
            <a:chOff x="478165" y="680376"/>
            <a:chExt cx="4434077" cy="52322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7D7CA6A-0986-4158-927C-14F41ED813C5}"/>
                </a:ext>
              </a:extLst>
            </p:cNvPr>
            <p:cNvSpPr txBox="1"/>
            <p:nvPr/>
          </p:nvSpPr>
          <p:spPr>
            <a:xfrm>
              <a:off x="478165" y="680376"/>
              <a:ext cx="4434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버전 관리 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시스템이란</a:t>
              </a:r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?</a:t>
              </a:r>
              <a:endParaRPr lang="ko-KR" altLang="en-US" sz="2800" dirty="0">
                <a:solidFill>
                  <a:srgbClr val="77635B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E55A337E-77D9-45AF-AF2D-421799FE97BE}"/>
                </a:ext>
              </a:extLst>
            </p:cNvPr>
            <p:cNvSpPr/>
            <p:nvPr/>
          </p:nvSpPr>
          <p:spPr>
            <a:xfrm>
              <a:off x="519049" y="7933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FE2E21B7-3167-420E-A578-EF08B992A5DD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BBA3DE-1F46-4A62-BFA6-98E6C28A1733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63A47DB-C113-45D7-A787-CD0A8ECF51FA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265DDDC-5821-4E9D-8470-5F02B4EAE9CE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F5CA7ED-7B90-468C-A889-DB6829D5FA50}"/>
                  </a:ext>
                </a:extLst>
              </p:cNvPr>
              <p:cNvSpPr/>
              <p:nvPr/>
            </p:nvSpPr>
            <p:spPr>
              <a:xfrm>
                <a:off x="9199960" y="260648"/>
                <a:ext cx="104506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 err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5DC0401-9928-40C9-A38B-B564387A47B7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0EBCD71-D21A-4C8D-B597-6E236F4C35C1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DCF7390-ACA7-41E2-8F40-ABADFC2007AA}"/>
              </a:ext>
            </a:extLst>
          </p:cNvPr>
          <p:cNvSpPr txBox="1"/>
          <p:nvPr/>
        </p:nvSpPr>
        <p:spPr>
          <a:xfrm>
            <a:off x="743429" y="1904040"/>
            <a:ext cx="663273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VCS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많이 불림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(Version Control System)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30B5B9-A277-4994-A8A4-BFA8620E40F5}"/>
              </a:ext>
            </a:extLst>
          </p:cNvPr>
          <p:cNvSpPr txBox="1"/>
          <p:nvPr/>
        </p:nvSpPr>
        <p:spPr>
          <a:xfrm>
            <a:off x="743429" y="2728298"/>
            <a:ext cx="663273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데이터의 과거와 현재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상태를 관리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하는 것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CA96CC-62A1-41EC-8D84-9E3A7248BA51}"/>
              </a:ext>
            </a:extLst>
          </p:cNvPr>
          <p:cNvSpPr txBox="1"/>
          <p:nvPr/>
        </p:nvSpPr>
        <p:spPr>
          <a:xfrm>
            <a:off x="743429" y="3552556"/>
            <a:ext cx="705945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우리가 직접 했던 사본 생성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보존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복원을 한 번에 해주는 도구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C52901-5069-4892-804E-3195646705E0}"/>
              </a:ext>
            </a:extLst>
          </p:cNvPr>
          <p:cNvSpPr txBox="1"/>
          <p:nvPr/>
        </p:nvSpPr>
        <p:spPr>
          <a:xfrm>
            <a:off x="743429" y="4376814"/>
            <a:ext cx="705945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크게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클라이언트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서버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모델과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분산 모델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나뉜다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BE9005-7E07-46CB-B2AB-0460395A465F}"/>
              </a:ext>
            </a:extLst>
          </p:cNvPr>
          <p:cNvSpPr txBox="1"/>
          <p:nvPr/>
        </p:nvSpPr>
        <p:spPr>
          <a:xfrm>
            <a:off x="743428" y="5201071"/>
            <a:ext cx="1144857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분산 모델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이란 모든 개발자가 저네 저장소에 대한 개별적인 로컬 저장소를 갖고 작업하는 형태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504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083B6E5-FF66-47A4-B8CE-6F9B725A30E9}"/>
              </a:ext>
            </a:extLst>
          </p:cNvPr>
          <p:cNvGrpSpPr/>
          <p:nvPr/>
        </p:nvGrpSpPr>
        <p:grpSpPr>
          <a:xfrm>
            <a:off x="305636" y="697063"/>
            <a:ext cx="4518034" cy="523220"/>
            <a:chOff x="282286" y="680176"/>
            <a:chExt cx="512954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85FF74-3F37-4247-8329-AA71BD04F2D9}"/>
                </a:ext>
              </a:extLst>
            </p:cNvPr>
            <p:cNvSpPr txBox="1"/>
            <p:nvPr/>
          </p:nvSpPr>
          <p:spPr>
            <a:xfrm>
              <a:off x="282286" y="680176"/>
              <a:ext cx="51295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 err="1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Github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에서 </a:t>
              </a:r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pull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하기</a:t>
              </a:r>
              <a:endParaRPr lang="ko-KR" altLang="en-US" sz="2800" b="1" dirty="0">
                <a:solidFill>
                  <a:schemeClr val="accent2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77E19AE-D4DB-4504-BF9B-C514FEA2B637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4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C93F9B1-FEA8-4A14-875B-81C031C3E687}"/>
              </a:ext>
            </a:extLst>
          </p:cNvPr>
          <p:cNvGrpSpPr/>
          <p:nvPr/>
        </p:nvGrpSpPr>
        <p:grpSpPr>
          <a:xfrm>
            <a:off x="715965" y="1658307"/>
            <a:ext cx="11124122" cy="3895725"/>
            <a:chOff x="715965" y="1658307"/>
            <a:chExt cx="11124122" cy="389572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C3DADCE-5BD0-4C42-ACEA-BD882C2B0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5965" y="1658307"/>
              <a:ext cx="5534025" cy="3895725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16E2514-688A-49CA-A360-855B216FCD30}"/>
                </a:ext>
              </a:extLst>
            </p:cNvPr>
            <p:cNvSpPr/>
            <p:nvPr/>
          </p:nvSpPr>
          <p:spPr>
            <a:xfrm>
              <a:off x="715965" y="2182468"/>
              <a:ext cx="1654702" cy="1828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81CC9EA-146A-47C2-B007-58B518786191}"/>
                </a:ext>
              </a:extLst>
            </p:cNvPr>
            <p:cNvSpPr/>
            <p:nvPr/>
          </p:nvSpPr>
          <p:spPr>
            <a:xfrm>
              <a:off x="715965" y="4206330"/>
              <a:ext cx="1654702" cy="1643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892081-9A95-41D2-A61B-F14E4C539F09}"/>
                </a:ext>
              </a:extLst>
            </p:cNvPr>
            <p:cNvSpPr txBox="1"/>
            <p:nvPr/>
          </p:nvSpPr>
          <p:spPr>
            <a:xfrm>
              <a:off x="6249990" y="2004536"/>
              <a:ext cx="55900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▶ </a:t>
              </a:r>
              <a:r>
                <a:rPr lang="en-US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git pull </a:t>
              </a:r>
              <a:r>
                <a:rPr lang="ko-KR" altLang="en-US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저장소별칭</a:t>
              </a:r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브랜치이름</a:t>
              </a:r>
              <a:endPara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9B07CF8-14BD-4E01-9580-CD96ECB310F8}"/>
                </a:ext>
              </a:extLst>
            </p:cNvPr>
            <p:cNvSpPr txBox="1"/>
            <p:nvPr/>
          </p:nvSpPr>
          <p:spPr>
            <a:xfrm>
              <a:off x="6249990" y="2492386"/>
              <a:ext cx="559009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    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git pull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은 </a:t>
              </a:r>
              <a:r>
                <a:rPr lang="en-US" altLang="ko-KR" sz="2000" dirty="0" err="1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Github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에 있는 파일을 긁어온다는 거</a:t>
              </a:r>
              <a:endPara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    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보면 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README.md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가 다운로드 되었음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!</a:t>
              </a:r>
            </a:p>
            <a:p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    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뜨는  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vim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창에서 알아서 </a:t>
              </a:r>
              <a:r>
                <a:rPr lang="ko-KR" altLang="en-US" sz="2000" dirty="0" err="1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메세지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쓰시고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~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00B8C53-5447-480B-A5A3-801197F762FC}"/>
                </a:ext>
              </a:extLst>
            </p:cNvPr>
            <p:cNvSpPr/>
            <p:nvPr/>
          </p:nvSpPr>
          <p:spPr>
            <a:xfrm>
              <a:off x="715965" y="3515308"/>
              <a:ext cx="1180568" cy="1828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AFB6B25-D9E2-46A7-A893-609F6392101D}"/>
                </a:ext>
              </a:extLst>
            </p:cNvPr>
            <p:cNvSpPr txBox="1"/>
            <p:nvPr/>
          </p:nvSpPr>
          <p:spPr>
            <a:xfrm>
              <a:off x="6249990" y="4079172"/>
              <a:ext cx="55900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▶ </a:t>
              </a:r>
              <a:r>
                <a:rPr lang="en-US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git push </a:t>
              </a:r>
              <a:r>
                <a:rPr lang="ko-KR" altLang="en-US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저장소별칭</a:t>
              </a:r>
              <a:r>
                <a:rPr lang="ko-KR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브랜치이름</a:t>
              </a:r>
              <a:endPara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8A4508-D969-4B0E-9B08-E51A33BECF06}"/>
                </a:ext>
              </a:extLst>
            </p:cNvPr>
            <p:cNvSpPr txBox="1"/>
            <p:nvPr/>
          </p:nvSpPr>
          <p:spPr>
            <a:xfrm>
              <a:off x="6249990" y="4567022"/>
              <a:ext cx="55900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    다시 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push</a:t>
              </a:r>
              <a:r>
                <a:rPr lang="ko-KR" altLang="en-US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를 하면 성공되는 것을 볼 수 있음</a:t>
              </a: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!!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5955CA0-7BEE-47FB-B46F-CF195859EF70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6CD64AC-9B26-4FA1-8CAD-A1AE1E4A6063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AC64180-DADB-422E-8217-9DA3FBD8E09E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BA8E702-28D2-4809-A795-DE993AFB7570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AC31442-CEB2-46DC-AD6C-B787B18C8B00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2EAC228-ACA9-4558-84D4-F052FADDAB5B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5A06928-2C63-4E3F-B322-B6574E14BE7A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2723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2DC5910C-794E-4052-BD1E-26528608CBDD}"/>
              </a:ext>
            </a:extLst>
          </p:cNvPr>
          <p:cNvSpPr txBox="1"/>
          <p:nvPr/>
        </p:nvSpPr>
        <p:spPr>
          <a:xfrm>
            <a:off x="7911757" y="6013873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By. Hyun</a:t>
            </a:r>
            <a:endParaRPr lang="ko-KR" altLang="en-US" sz="2800" dirty="0"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pic>
        <p:nvPicPr>
          <p:cNvPr id="11266" name="Picture 2" descr="A imagem pode conter: 1 pessoa, chapéu e close-up">
            <a:extLst>
              <a:ext uri="{FF2B5EF4-FFF2-40B4-BE49-F238E27FC236}">
                <a16:creationId xmlns:a16="http://schemas.microsoft.com/office/drawing/2014/main" id="{AC37AF64-FB31-4645-83BB-A1CF25BB6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6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DDBDF86-775B-42E8-A5C7-71A2D08C2173}"/>
              </a:ext>
            </a:extLst>
          </p:cNvPr>
          <p:cNvSpPr/>
          <p:nvPr/>
        </p:nvSpPr>
        <p:spPr>
          <a:xfrm>
            <a:off x="1" y="5778499"/>
            <a:ext cx="12192000" cy="1079501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F1AB89-15AC-44EE-BE47-B3905855A601}"/>
              </a:ext>
            </a:extLst>
          </p:cNvPr>
          <p:cNvSpPr txBox="1"/>
          <p:nvPr/>
        </p:nvSpPr>
        <p:spPr>
          <a:xfrm>
            <a:off x="2368697" y="5811851"/>
            <a:ext cx="74546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타이포_쌍문동 스텐실" panose="02020503020101020101" pitchFamily="18" charset="-127"/>
                <a:ea typeface="타이포_쌍문동 스텐실" panose="02020503020101020101" pitchFamily="18" charset="-127"/>
              </a:rPr>
              <a:t>Code Collection!</a:t>
            </a:r>
            <a:endParaRPr lang="ko-KR" altLang="en-US" sz="6600" dirty="0"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973C14-088C-4271-8F73-CA296ED83E11}"/>
              </a:ext>
            </a:extLst>
          </p:cNvPr>
          <p:cNvSpPr txBox="1"/>
          <p:nvPr/>
        </p:nvSpPr>
        <p:spPr>
          <a:xfrm>
            <a:off x="6347487" y="4552816"/>
            <a:ext cx="37016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chemeClr val="bg1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아 코드 뭐였지</a:t>
            </a:r>
            <a:r>
              <a:rPr lang="en-US" altLang="ko-KR" sz="6600" dirty="0">
                <a:solidFill>
                  <a:schemeClr val="bg1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?</a:t>
            </a:r>
            <a:endParaRPr lang="ko-KR" altLang="en-US" sz="6600" dirty="0">
              <a:solidFill>
                <a:schemeClr val="bg1"/>
              </a:solidFill>
              <a:latin typeface="타이포_쌍문동 스텐실" panose="02020503020101020101" pitchFamily="18" charset="-127"/>
              <a:ea typeface="타이포_쌍문동 스텐실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992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7EE6F8E-E8AE-4224-8B8D-D4331CB4E1DF}"/>
              </a:ext>
            </a:extLst>
          </p:cNvPr>
          <p:cNvGrpSpPr/>
          <p:nvPr/>
        </p:nvGrpSpPr>
        <p:grpSpPr>
          <a:xfrm>
            <a:off x="478165" y="688817"/>
            <a:ext cx="3948692" cy="523220"/>
            <a:chOff x="478165" y="680376"/>
            <a:chExt cx="3948692" cy="5232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2152E0-9A5A-4C5B-A8D6-DFD2D06E2B72}"/>
                </a:ext>
              </a:extLst>
            </p:cNvPr>
            <p:cNvSpPr txBox="1"/>
            <p:nvPr/>
          </p:nvSpPr>
          <p:spPr>
            <a:xfrm>
              <a:off x="478165" y="680376"/>
              <a:ext cx="3948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Unix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의 기본 명령어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8F9A4F4-0377-4A2F-96B9-110FF189AD73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4AAC36F-206B-4F6E-B396-DBDC5E579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05668"/>
              </p:ext>
            </p:extLst>
          </p:nvPr>
        </p:nvGraphicFramePr>
        <p:xfrm>
          <a:off x="748151" y="1364436"/>
          <a:ext cx="10797876" cy="51871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47449">
                  <a:extLst>
                    <a:ext uri="{9D8B030D-6E8A-4147-A177-3AD203B41FA5}">
                      <a16:colId xmlns:a16="http://schemas.microsoft.com/office/drawing/2014/main" val="459420429"/>
                    </a:ext>
                  </a:extLst>
                </a:gridCol>
                <a:gridCol w="3251489">
                  <a:extLst>
                    <a:ext uri="{9D8B030D-6E8A-4147-A177-3AD203B41FA5}">
                      <a16:colId xmlns:a16="http://schemas.microsoft.com/office/drawing/2014/main" val="3283846970"/>
                    </a:ext>
                  </a:extLst>
                </a:gridCol>
                <a:gridCol w="2699469">
                  <a:extLst>
                    <a:ext uri="{9D8B030D-6E8A-4147-A177-3AD203B41FA5}">
                      <a16:colId xmlns:a16="http://schemas.microsoft.com/office/drawing/2014/main" val="3447981193"/>
                    </a:ext>
                  </a:extLst>
                </a:gridCol>
                <a:gridCol w="2699469">
                  <a:extLst>
                    <a:ext uri="{9D8B030D-6E8A-4147-A177-3AD203B41FA5}">
                      <a16:colId xmlns:a16="http://schemas.microsoft.com/office/drawing/2014/main" val="1340297039"/>
                    </a:ext>
                  </a:extLst>
                </a:gridCol>
              </a:tblGrid>
              <a:tr h="648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163017"/>
                  </a:ext>
                </a:extLst>
              </a:tr>
              <a:tr h="648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cd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디렉토리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9390530"/>
                  </a:ext>
                </a:extLst>
              </a:tr>
              <a:tr h="648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cat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파일이름 내용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412738"/>
                  </a:ext>
                </a:extLst>
              </a:tr>
              <a:tr h="648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디렉토리 내 파일목록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790947"/>
                  </a:ext>
                </a:extLst>
              </a:tr>
              <a:tr h="64839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ls –al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모든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~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파일까지 보여줌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528737"/>
                  </a:ext>
                </a:extLst>
              </a:tr>
              <a:tr h="648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mkdir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디렉토리 만들기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892387"/>
                  </a:ext>
                </a:extLst>
              </a:tr>
              <a:tr h="64839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1989687"/>
                  </a:ext>
                </a:extLst>
              </a:tr>
              <a:tr h="64839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615463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A8021C6D-6E08-48C9-96CE-A0B287FBBF2F}"/>
              </a:ext>
            </a:extLst>
          </p:cNvPr>
          <p:cNvGrpSpPr/>
          <p:nvPr/>
        </p:nvGrpSpPr>
        <p:grpSpPr>
          <a:xfrm>
            <a:off x="8448603" y="306368"/>
            <a:ext cx="3097423" cy="331195"/>
            <a:chOff x="8448603" y="306368"/>
            <a:chExt cx="3097423" cy="33119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4899643-E47A-4F1D-BA2F-03274AC10587}"/>
                </a:ext>
              </a:extLst>
            </p:cNvPr>
            <p:cNvGrpSpPr/>
            <p:nvPr/>
          </p:nvGrpSpPr>
          <p:grpSpPr>
            <a:xfrm>
              <a:off x="8448603" y="306368"/>
              <a:ext cx="3097423" cy="276999"/>
              <a:chOff x="7823763" y="260648"/>
              <a:chExt cx="3097423" cy="276999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38DD8F6-9DA8-4470-A96D-A2F208120845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F2E042C2-6E03-420B-B503-5F61E330666E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E66D92AC-C1B0-4E1F-9FFE-63E7B51DA32A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311B249-1386-4987-A3B8-293C2076D1E9}"/>
                  </a:ext>
                </a:extLst>
              </p:cNvPr>
              <p:cNvSpPr/>
              <p:nvPr/>
            </p:nvSpPr>
            <p:spPr>
              <a:xfrm>
                <a:off x="10100309" y="260648"/>
                <a:ext cx="820877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88A2F8D-445C-47FE-BE37-F6956F179897}"/>
                </a:ext>
              </a:extLst>
            </p:cNvPr>
            <p:cNvSpPr/>
            <p:nvPr/>
          </p:nvSpPr>
          <p:spPr>
            <a:xfrm>
              <a:off x="8448603" y="583367"/>
              <a:ext cx="3097423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8501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D052D20-6B38-44DE-B0D8-D05C0857639D}"/>
              </a:ext>
            </a:extLst>
          </p:cNvPr>
          <p:cNvGrpSpPr/>
          <p:nvPr/>
        </p:nvGrpSpPr>
        <p:grpSpPr>
          <a:xfrm>
            <a:off x="478165" y="688817"/>
            <a:ext cx="3689798" cy="523220"/>
            <a:chOff x="478165" y="680376"/>
            <a:chExt cx="3689798" cy="52322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BCDC709-251C-4FDB-84A1-3A46B36DFC80}"/>
                </a:ext>
              </a:extLst>
            </p:cNvPr>
            <p:cNvSpPr txBox="1"/>
            <p:nvPr/>
          </p:nvSpPr>
          <p:spPr>
            <a:xfrm>
              <a:off x="478165" y="680376"/>
              <a:ext cx="3689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Vim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의 기본 명령어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68AC056-20FF-427D-900E-310A52B34FC1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3D3A9FD-E3DE-46B2-9E10-628E6C704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152170"/>
              </p:ext>
            </p:extLst>
          </p:nvPr>
        </p:nvGraphicFramePr>
        <p:xfrm>
          <a:off x="639949" y="1299577"/>
          <a:ext cx="10906080" cy="52058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00051">
                  <a:extLst>
                    <a:ext uri="{9D8B030D-6E8A-4147-A177-3AD203B41FA5}">
                      <a16:colId xmlns:a16="http://schemas.microsoft.com/office/drawing/2014/main" val="1363105823"/>
                    </a:ext>
                  </a:extLst>
                </a:gridCol>
                <a:gridCol w="3136900">
                  <a:extLst>
                    <a:ext uri="{9D8B030D-6E8A-4147-A177-3AD203B41FA5}">
                      <a16:colId xmlns:a16="http://schemas.microsoft.com/office/drawing/2014/main" val="2028075827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420690259"/>
                    </a:ext>
                  </a:extLst>
                </a:gridCol>
                <a:gridCol w="3849829">
                  <a:extLst>
                    <a:ext uri="{9D8B030D-6E8A-4147-A177-3AD203B41FA5}">
                      <a16:colId xmlns:a16="http://schemas.microsoft.com/office/drawing/2014/main" val="3237304641"/>
                    </a:ext>
                  </a:extLst>
                </a:gridCol>
              </a:tblGrid>
              <a:tr h="573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5836645"/>
                  </a:ext>
                </a:extLst>
              </a:tr>
              <a:tr h="620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현재 위치부터 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Esc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2000" b="1" kern="1200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+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:</a:t>
                      </a:r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wq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2000" b="1" kern="1200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라운드 Regular" panose="020B0600000101010101" pitchFamily="50" charset="-127"/>
                          <a:ea typeface="나눔스퀘어라운드 Regular" panose="020B0600000101010101" pitchFamily="50" charset="-127"/>
                          <a:cs typeface="+mn-cs"/>
                        </a:rPr>
                        <a:t>+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enter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vim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에 쓴 내용을 저장하고 나올 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79612"/>
                  </a:ext>
                </a:extLst>
              </a:tr>
              <a:tr h="573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다음 줄부터 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2445358"/>
                  </a:ext>
                </a:extLst>
              </a:tr>
              <a:tr h="573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한 칸 뒤부터 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877351"/>
                  </a:ext>
                </a:extLst>
              </a:tr>
              <a:tr h="573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Esc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일반 모드로 전환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437947"/>
                  </a:ext>
                </a:extLst>
              </a:tr>
              <a:tr h="573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쓴 내용 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738617"/>
                  </a:ext>
                </a:extLst>
              </a:tr>
              <a:tr h="573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종료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312037"/>
                  </a:ext>
                </a:extLst>
              </a:tr>
              <a:tr h="573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명령 모드 전환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975407"/>
                  </a:ext>
                </a:extLst>
              </a:tr>
              <a:tr h="573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shift + insert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붙여넣기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(Ctrl + v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역할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2815845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41981154-E2FA-4BB6-9490-824FD64834B8}"/>
              </a:ext>
            </a:extLst>
          </p:cNvPr>
          <p:cNvGrpSpPr/>
          <p:nvPr/>
        </p:nvGrpSpPr>
        <p:grpSpPr>
          <a:xfrm>
            <a:off x="8448603" y="306368"/>
            <a:ext cx="3097423" cy="331195"/>
            <a:chOff x="8448603" y="306368"/>
            <a:chExt cx="3097423" cy="33119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DAFA64E-4436-4C3B-95EE-1D23840354E3}"/>
                </a:ext>
              </a:extLst>
            </p:cNvPr>
            <p:cNvGrpSpPr/>
            <p:nvPr/>
          </p:nvGrpSpPr>
          <p:grpSpPr>
            <a:xfrm>
              <a:off x="8448603" y="306368"/>
              <a:ext cx="3097423" cy="276999"/>
              <a:chOff x="7823763" y="260648"/>
              <a:chExt cx="3097423" cy="276999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BF82535-A3CB-4883-A632-C3CB0AE03041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59B8870-AFE0-4AA3-A242-EF0664145EA1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555A087-61A1-462A-8F1D-3AF7D610C46A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08182A9-BF21-4E6D-8967-2EA42270C2BA}"/>
                  </a:ext>
                </a:extLst>
              </p:cNvPr>
              <p:cNvSpPr/>
              <p:nvPr/>
            </p:nvSpPr>
            <p:spPr>
              <a:xfrm>
                <a:off x="10100309" y="260648"/>
                <a:ext cx="820877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1BDD0AF-08CF-4F8A-8B2E-CCDB8FC0DB21}"/>
                </a:ext>
              </a:extLst>
            </p:cNvPr>
            <p:cNvSpPr/>
            <p:nvPr/>
          </p:nvSpPr>
          <p:spPr>
            <a:xfrm>
              <a:off x="8448603" y="583367"/>
              <a:ext cx="3097423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1847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A9C618E-D0B4-4569-ACD5-4FAB6A788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54234"/>
              </p:ext>
            </p:extLst>
          </p:nvPr>
        </p:nvGraphicFramePr>
        <p:xfrm>
          <a:off x="702256" y="1348806"/>
          <a:ext cx="10643748" cy="48857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26719">
                  <a:extLst>
                    <a:ext uri="{9D8B030D-6E8A-4147-A177-3AD203B41FA5}">
                      <a16:colId xmlns:a16="http://schemas.microsoft.com/office/drawing/2014/main" val="3694698313"/>
                    </a:ext>
                  </a:extLst>
                </a:gridCol>
                <a:gridCol w="2795155">
                  <a:extLst>
                    <a:ext uri="{9D8B030D-6E8A-4147-A177-3AD203B41FA5}">
                      <a16:colId xmlns:a16="http://schemas.microsoft.com/office/drawing/2014/main" val="846406363"/>
                    </a:ext>
                  </a:extLst>
                </a:gridCol>
                <a:gridCol w="2872220">
                  <a:extLst>
                    <a:ext uri="{9D8B030D-6E8A-4147-A177-3AD203B41FA5}">
                      <a16:colId xmlns:a16="http://schemas.microsoft.com/office/drawing/2014/main" val="3769265158"/>
                    </a:ext>
                  </a:extLst>
                </a:gridCol>
                <a:gridCol w="2449654">
                  <a:extLst>
                    <a:ext uri="{9D8B030D-6E8A-4147-A177-3AD203B41FA5}">
                      <a16:colId xmlns:a16="http://schemas.microsoft.com/office/drawing/2014/main" val="1830796654"/>
                    </a:ext>
                  </a:extLst>
                </a:gridCol>
              </a:tblGrid>
              <a:tr h="610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598194"/>
                  </a:ext>
                </a:extLst>
              </a:tr>
              <a:tr h="6107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add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파일이름</a:t>
                      </a: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저장소에 파일 추가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status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저장소 상태 확인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313759"/>
                  </a:ext>
                </a:extLst>
              </a:tr>
              <a:tr h="610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add –a / git add .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전부 다 추가해주기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branch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현재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branch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목록 반환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22852"/>
                  </a:ext>
                </a:extLst>
              </a:tr>
              <a:tr h="6107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commit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저장소에 수정사항 입력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branch -a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로컬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원격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정보 반환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895849"/>
                  </a:ext>
                </a:extLst>
              </a:tr>
              <a:tr h="6107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commit -m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vim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안 쓰고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commit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메세지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바로 쓰기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branch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브랜치이름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저장소에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추가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23625"/>
                  </a:ext>
                </a:extLst>
              </a:tr>
              <a:tr h="6107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commit –a</a:t>
                      </a:r>
                      <a:endParaRPr lang="ko-KR" altLang="en-US" sz="18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commit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명령에 변경된 모든 저장소 파일을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checkout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브랜치이름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작업 중인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변경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016857"/>
                  </a:ext>
                </a:extLst>
              </a:tr>
              <a:tr h="61071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commit –am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commit –a + -m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checkout –b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브랜치이름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branch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명령과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checkout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명령 동시에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95117"/>
                  </a:ext>
                </a:extLst>
              </a:tr>
              <a:tr h="6107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init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저장소 생성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merge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브랜치이름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병합하기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991242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36F8C4C6-BBFD-4C7F-8A52-DE6A5A284F8D}"/>
              </a:ext>
            </a:extLst>
          </p:cNvPr>
          <p:cNvGrpSpPr/>
          <p:nvPr/>
        </p:nvGrpSpPr>
        <p:grpSpPr>
          <a:xfrm>
            <a:off x="478165" y="688817"/>
            <a:ext cx="3689798" cy="523220"/>
            <a:chOff x="478165" y="680376"/>
            <a:chExt cx="368979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75408F-38BE-4AAE-ABF3-3AC74741080E}"/>
                </a:ext>
              </a:extLst>
            </p:cNvPr>
            <p:cNvSpPr txBox="1"/>
            <p:nvPr/>
          </p:nvSpPr>
          <p:spPr>
            <a:xfrm>
              <a:off x="478165" y="680376"/>
              <a:ext cx="3689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의 기본 명령어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830B81F-385A-4AA5-8762-4B460FAD8A7B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527048B-2C27-4B69-8AC8-B9410A222CE6}"/>
              </a:ext>
            </a:extLst>
          </p:cNvPr>
          <p:cNvGrpSpPr/>
          <p:nvPr/>
        </p:nvGrpSpPr>
        <p:grpSpPr>
          <a:xfrm>
            <a:off x="8448603" y="306368"/>
            <a:ext cx="3097423" cy="331195"/>
            <a:chOff x="8448603" y="306368"/>
            <a:chExt cx="3097423" cy="33119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22668D6-13AB-4285-9E09-7D5C45DCB185}"/>
                </a:ext>
              </a:extLst>
            </p:cNvPr>
            <p:cNvGrpSpPr/>
            <p:nvPr/>
          </p:nvGrpSpPr>
          <p:grpSpPr>
            <a:xfrm>
              <a:off x="8448603" y="306368"/>
              <a:ext cx="3097423" cy="276999"/>
              <a:chOff x="7823763" y="260648"/>
              <a:chExt cx="3097423" cy="276999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4EC5249D-4C2F-48F2-8066-23279E487089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C3C6292-76ED-4813-BEF4-73BD18315244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94CC01C-3B60-479A-95D0-1AD81EF99383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4BF6AC2-98AB-4297-A7DF-D7B2D0B7DB79}"/>
                  </a:ext>
                </a:extLst>
              </p:cNvPr>
              <p:cNvSpPr/>
              <p:nvPr/>
            </p:nvSpPr>
            <p:spPr>
              <a:xfrm>
                <a:off x="10100309" y="260648"/>
                <a:ext cx="820877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0FF42CD-6009-4F71-881D-E42BCAACF7CB}"/>
                </a:ext>
              </a:extLst>
            </p:cNvPr>
            <p:cNvSpPr/>
            <p:nvPr/>
          </p:nvSpPr>
          <p:spPr>
            <a:xfrm>
              <a:off x="8448603" y="583367"/>
              <a:ext cx="3097423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2243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A9C618E-D0B4-4569-ACD5-4FAB6A788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912043"/>
              </p:ext>
            </p:extLst>
          </p:nvPr>
        </p:nvGraphicFramePr>
        <p:xfrm>
          <a:off x="531749" y="678528"/>
          <a:ext cx="11131283" cy="57794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30551">
                  <a:extLst>
                    <a:ext uri="{9D8B030D-6E8A-4147-A177-3AD203B41FA5}">
                      <a16:colId xmlns:a16="http://schemas.microsoft.com/office/drawing/2014/main" val="3694698313"/>
                    </a:ext>
                  </a:extLst>
                </a:gridCol>
                <a:gridCol w="2935090">
                  <a:extLst>
                    <a:ext uri="{9D8B030D-6E8A-4147-A177-3AD203B41FA5}">
                      <a16:colId xmlns:a16="http://schemas.microsoft.com/office/drawing/2014/main" val="846406363"/>
                    </a:ext>
                  </a:extLst>
                </a:gridCol>
                <a:gridCol w="1939263">
                  <a:extLst>
                    <a:ext uri="{9D8B030D-6E8A-4147-A177-3AD203B41FA5}">
                      <a16:colId xmlns:a16="http://schemas.microsoft.com/office/drawing/2014/main" val="3769265158"/>
                    </a:ext>
                  </a:extLst>
                </a:gridCol>
                <a:gridCol w="3626379">
                  <a:extLst>
                    <a:ext uri="{9D8B030D-6E8A-4147-A177-3AD203B41FA5}">
                      <a16:colId xmlns:a16="http://schemas.microsoft.com/office/drawing/2014/main" val="1830796654"/>
                    </a:ext>
                  </a:extLst>
                </a:gridCol>
              </a:tblGrid>
              <a:tr h="380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598194"/>
                  </a:ext>
                </a:extLst>
              </a:tr>
              <a:tr h="6651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log –p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commit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이 적용된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실제 변경 내용을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revert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이전에 작성한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커밋의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내용을 지우는 새로운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커밋을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만든다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313759"/>
                  </a:ext>
                </a:extLst>
              </a:tr>
              <a:tr h="114749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log --word-diff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diff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명령의 실행 결과를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단어 단위로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reset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이전 작업 결과를 저장한 상태로 되돌리기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. revert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와 다르게 지운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커밋내역을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없앰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22852"/>
                  </a:ext>
                </a:extLst>
              </a:tr>
              <a:tr h="7085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log –-stat</a:t>
                      </a:r>
                      <a:endParaRPr lang="ko-KR" altLang="en-US" sz="18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commit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에서 수정된 파일의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통계 정보를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tag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커밋에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참조하기 쉬운 이름을 붙임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light weight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태그만을 생성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895849"/>
                  </a:ext>
                </a:extLst>
              </a:tr>
              <a:tr h="6651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log --name-only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commit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정보 중에서 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수정된 파일의 목록만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tag –a 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태그이름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커밋이름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annotated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태그 달기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23625"/>
                  </a:ext>
                </a:extLst>
              </a:tr>
              <a:tr h="6651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log --relative-date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상대적인 시간을 비교하는 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형식으로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rebase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merge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와 유사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대신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브랜치가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많을 때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이력을 확인해서 병합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016857"/>
                  </a:ext>
                </a:extLst>
              </a:tr>
              <a:tr h="6651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log --graph</a:t>
                      </a:r>
                      <a:endParaRPr lang="ko-KR" altLang="en-US" sz="18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branch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의 분기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병합 내역을 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아스키 그래프로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rebase –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i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서로 다른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개의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내역을 합침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95117"/>
                  </a:ext>
                </a:extLst>
              </a:tr>
              <a:tr h="8826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commit –-amend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최종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커밋을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대체하는 새로운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커밋을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만듦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log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--decorate -1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태그가 붙여졌는지 확인하는 명령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991242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954A1528-C73D-4C4B-AC21-94EB50DBE0FA}"/>
              </a:ext>
            </a:extLst>
          </p:cNvPr>
          <p:cNvGrpSpPr/>
          <p:nvPr/>
        </p:nvGrpSpPr>
        <p:grpSpPr>
          <a:xfrm>
            <a:off x="8448603" y="306368"/>
            <a:ext cx="3097423" cy="331195"/>
            <a:chOff x="8448603" y="306368"/>
            <a:chExt cx="3097423" cy="33119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88D501D9-C12E-432B-94C5-1DC51AA29191}"/>
                </a:ext>
              </a:extLst>
            </p:cNvPr>
            <p:cNvGrpSpPr/>
            <p:nvPr/>
          </p:nvGrpSpPr>
          <p:grpSpPr>
            <a:xfrm>
              <a:off x="8448603" y="306368"/>
              <a:ext cx="3097423" cy="276999"/>
              <a:chOff x="7823763" y="260648"/>
              <a:chExt cx="3097423" cy="276999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CEFA737-E230-4487-808C-B9FBFABC6EC7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44B0FE6-C990-4D96-A17F-89055FD78300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0151A64-79B3-4B9B-942A-A20FA7371284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46AB42A-B436-4C33-A0FC-E20B4452CA34}"/>
                  </a:ext>
                </a:extLst>
              </p:cNvPr>
              <p:cNvSpPr/>
              <p:nvPr/>
            </p:nvSpPr>
            <p:spPr>
              <a:xfrm>
                <a:off x="10100309" y="260648"/>
                <a:ext cx="820877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B4079D6-8F55-40EE-BEBD-A41442453E7A}"/>
                </a:ext>
              </a:extLst>
            </p:cNvPr>
            <p:cNvSpPr/>
            <p:nvPr/>
          </p:nvSpPr>
          <p:spPr>
            <a:xfrm>
              <a:off x="8448603" y="583367"/>
              <a:ext cx="3097423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664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A9C618E-D0B4-4569-ACD5-4FAB6A788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569346"/>
              </p:ext>
            </p:extLst>
          </p:nvPr>
        </p:nvGraphicFramePr>
        <p:xfrm>
          <a:off x="531749" y="678529"/>
          <a:ext cx="11131283" cy="54981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30551">
                  <a:extLst>
                    <a:ext uri="{9D8B030D-6E8A-4147-A177-3AD203B41FA5}">
                      <a16:colId xmlns:a16="http://schemas.microsoft.com/office/drawing/2014/main" val="3694698313"/>
                    </a:ext>
                  </a:extLst>
                </a:gridCol>
                <a:gridCol w="2935090">
                  <a:extLst>
                    <a:ext uri="{9D8B030D-6E8A-4147-A177-3AD203B41FA5}">
                      <a16:colId xmlns:a16="http://schemas.microsoft.com/office/drawing/2014/main" val="846406363"/>
                    </a:ext>
                  </a:extLst>
                </a:gridCol>
                <a:gridCol w="2170310">
                  <a:extLst>
                    <a:ext uri="{9D8B030D-6E8A-4147-A177-3AD203B41FA5}">
                      <a16:colId xmlns:a16="http://schemas.microsoft.com/office/drawing/2014/main" val="3769265158"/>
                    </a:ext>
                  </a:extLst>
                </a:gridCol>
                <a:gridCol w="3395332">
                  <a:extLst>
                    <a:ext uri="{9D8B030D-6E8A-4147-A177-3AD203B41FA5}">
                      <a16:colId xmlns:a16="http://schemas.microsoft.com/office/drawing/2014/main" val="1830796654"/>
                    </a:ext>
                  </a:extLst>
                </a:gridCol>
              </a:tblGrid>
              <a:tr h="422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git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reset</a:t>
                      </a:r>
                      <a:r>
                        <a:rPr lang="ko-KR" altLang="en-US" dirty="0"/>
                        <a:t> 명령 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598194"/>
                  </a:ext>
                </a:extLst>
              </a:tr>
              <a:tr h="73856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log –l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현재 저장소에 있는 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모든 태그 리스트를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hard 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완전히 되돌림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313759"/>
                  </a:ext>
                </a:extLst>
              </a:tr>
              <a:tr h="73856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show-ref –-tags</a:t>
                      </a:r>
                      <a:endParaRPr lang="ko-KR" altLang="en-US" sz="1800" b="1" kern="1200" dirty="0">
                        <a:solidFill>
                          <a:schemeClr val="dk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태그와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체크섬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값을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같이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mixed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인덱스의 상태를 되돌림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22852"/>
                  </a:ext>
                </a:extLst>
              </a:tr>
              <a:tr h="738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u="none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log –</a:t>
                      </a:r>
                      <a:r>
                        <a:rPr lang="ko-KR" altLang="en-US" sz="1800" b="0" u="none" kern="120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숫자</a:t>
                      </a: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뒤에서 숫자만큼의 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commit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을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soft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커밋만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되돌림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895849"/>
                  </a:ext>
                </a:extLst>
              </a:tr>
              <a:tr h="98177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checkout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HEAD --filename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안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한 변경내역을 취소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파일을 최종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시점으로 되돌리기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add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한 후 추가 수정사항이 있을 때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add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명령을 실행한 상태로 되돌리는 명령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^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혹은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~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~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은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내역 하나를 의미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표시한 수 만큼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커밋을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되돌림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23625"/>
                  </a:ext>
                </a:extLst>
              </a:tr>
              <a:tr h="42203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rebase –-continue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충돌해결 후 계속 작업을 진행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ORiG_HEAD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지운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내역을 보관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016857"/>
                  </a:ext>
                </a:extLst>
              </a:tr>
              <a:tr h="54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rebase –-skip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강제 병합을 실행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reset –soft HEAD ~~~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최근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3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번째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커밋까지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커밋만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되돌리기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95117"/>
                  </a:ext>
                </a:extLst>
              </a:tr>
              <a:tr h="542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rebase –-abort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rebase </a:t>
                      </a:r>
                      <a:r>
                        <a:rPr lang="ko-KR" altLang="en-US" sz="1400" kern="120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명령을 실행을 취소함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reset –hard ORIG_HEAD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완전히 되돌리기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지운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내용을 보관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991242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ACB4F5-F217-4180-A4BF-90839AABBD5D}"/>
              </a:ext>
            </a:extLst>
          </p:cNvPr>
          <p:cNvGrpSpPr/>
          <p:nvPr/>
        </p:nvGrpSpPr>
        <p:grpSpPr>
          <a:xfrm>
            <a:off x="8448603" y="306368"/>
            <a:ext cx="3097423" cy="331195"/>
            <a:chOff x="8448603" y="306368"/>
            <a:chExt cx="3097423" cy="33119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9EDC37E-1817-4A6B-8E9A-4AC8A6663F9E}"/>
                </a:ext>
              </a:extLst>
            </p:cNvPr>
            <p:cNvGrpSpPr/>
            <p:nvPr/>
          </p:nvGrpSpPr>
          <p:grpSpPr>
            <a:xfrm>
              <a:off x="8448603" y="306368"/>
              <a:ext cx="3097423" cy="276999"/>
              <a:chOff x="7823763" y="260648"/>
              <a:chExt cx="3097423" cy="276999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0BE5826-A44E-410E-BCAF-84F9527E719A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2AB7AC5-5192-4A44-9735-604B2FEB1BE6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8241A4C-0063-4DB2-AABA-E34BE85F9C32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1E3ACA7-2B5C-4693-9D0F-520DCD35837E}"/>
                  </a:ext>
                </a:extLst>
              </p:cNvPr>
              <p:cNvSpPr/>
              <p:nvPr/>
            </p:nvSpPr>
            <p:spPr>
              <a:xfrm>
                <a:off x="10100309" y="260648"/>
                <a:ext cx="820877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7766994-2F03-4D60-B02C-04E47DB5863D}"/>
                </a:ext>
              </a:extLst>
            </p:cNvPr>
            <p:cNvSpPr/>
            <p:nvPr/>
          </p:nvSpPr>
          <p:spPr>
            <a:xfrm>
              <a:off x="8448603" y="583367"/>
              <a:ext cx="3097423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7405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A9C618E-D0B4-4569-ACD5-4FAB6A788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496673"/>
              </p:ext>
            </p:extLst>
          </p:nvPr>
        </p:nvGraphicFramePr>
        <p:xfrm>
          <a:off x="531749" y="1215424"/>
          <a:ext cx="11131283" cy="53598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30551">
                  <a:extLst>
                    <a:ext uri="{9D8B030D-6E8A-4147-A177-3AD203B41FA5}">
                      <a16:colId xmlns:a16="http://schemas.microsoft.com/office/drawing/2014/main" val="3694698313"/>
                    </a:ext>
                  </a:extLst>
                </a:gridCol>
                <a:gridCol w="2935090">
                  <a:extLst>
                    <a:ext uri="{9D8B030D-6E8A-4147-A177-3AD203B41FA5}">
                      <a16:colId xmlns:a16="http://schemas.microsoft.com/office/drawing/2014/main" val="846406363"/>
                    </a:ext>
                  </a:extLst>
                </a:gridCol>
                <a:gridCol w="1561759">
                  <a:extLst>
                    <a:ext uri="{9D8B030D-6E8A-4147-A177-3AD203B41FA5}">
                      <a16:colId xmlns:a16="http://schemas.microsoft.com/office/drawing/2014/main" val="3769265158"/>
                    </a:ext>
                  </a:extLst>
                </a:gridCol>
                <a:gridCol w="4003883">
                  <a:extLst>
                    <a:ext uri="{9D8B030D-6E8A-4147-A177-3AD203B41FA5}">
                      <a16:colId xmlns:a16="http://schemas.microsoft.com/office/drawing/2014/main" val="1830796654"/>
                    </a:ext>
                  </a:extLst>
                </a:gridCol>
              </a:tblGrid>
              <a:tr h="357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598194"/>
                  </a:ext>
                </a:extLst>
              </a:tr>
              <a:tr h="9876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push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저장소별칭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로컬브랜치이름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저장소에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푸시할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로컬 저장소의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브랜치를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지정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remote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로컬을 특정 원격저장소와 연결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313759"/>
                  </a:ext>
                </a:extLst>
              </a:tr>
              <a:tr h="56436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push origin master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master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에 추가하고 싶을 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remote -v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원격 저장소와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연결된지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확인할 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22852"/>
                  </a:ext>
                </a:extLst>
              </a:tr>
              <a:tr h="98764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push origin branch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다른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branch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에 추가할 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push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로컬의 내용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변경사항을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원격 저장소로 보냄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895849"/>
                  </a:ext>
                </a:extLst>
              </a:tr>
              <a:tr h="625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push origin --all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전체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branch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에 추가할 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fetch</a:t>
                      </a:r>
                      <a:endParaRPr lang="ko-KR" altLang="en-US" sz="1800" b="1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원격 저장소의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commit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을 로컬로 가져옴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그 뒤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merge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로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conflict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해결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23625"/>
                  </a:ext>
                </a:extLst>
              </a:tr>
              <a:tr h="56436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branch –a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로컬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원격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정보 반환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pull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연결된 원격저장소의 내용을 로컬로 병합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016857"/>
                  </a:ext>
                </a:extLst>
              </a:tr>
              <a:tr h="62501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merge 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+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spacebar </a:t>
                      </a:r>
                      <a:r>
                        <a:rPr lang="en-US" altLang="ko-KR" sz="1800" b="1" kern="1200" dirty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+</a:t>
                      </a:r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tab</a:t>
                      </a:r>
                      <a:endParaRPr lang="ko-KR" altLang="en-US" sz="1800" b="1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병합대상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브랜치들을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diff</a:t>
                      </a:r>
                      <a:endParaRPr lang="ko-KR" altLang="en-US" sz="1800" b="1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로컬과 원격 저장소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브랜치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사이에 어떤 차이점이 있는지 보여줌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95117"/>
                  </a:ext>
                </a:extLst>
              </a:tr>
              <a:tr h="62501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clone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원격저장소의 내용을 로컬로 복사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991242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36F8C4C6-BBFD-4C7F-8A52-DE6A5A284F8D}"/>
              </a:ext>
            </a:extLst>
          </p:cNvPr>
          <p:cNvGrpSpPr/>
          <p:nvPr/>
        </p:nvGrpSpPr>
        <p:grpSpPr>
          <a:xfrm>
            <a:off x="478164" y="688817"/>
            <a:ext cx="4030335" cy="523220"/>
            <a:chOff x="478164" y="680376"/>
            <a:chExt cx="4030335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75408F-38BE-4AAE-ABF3-3AC74741080E}"/>
                </a:ext>
              </a:extLst>
            </p:cNvPr>
            <p:cNvSpPr txBox="1"/>
            <p:nvPr/>
          </p:nvSpPr>
          <p:spPr>
            <a:xfrm>
              <a:off x="478164" y="680376"/>
              <a:ext cx="40303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GitHub</a:t>
              </a:r>
              <a:r>
                <a:rPr lang="ko-KR" altLang="en-US" sz="2800" b="1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 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관련 명령어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830B81F-385A-4AA5-8762-4B460FAD8A7B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BED3292-53C3-4111-BABE-58AEBFCB7BB4}"/>
              </a:ext>
            </a:extLst>
          </p:cNvPr>
          <p:cNvGrpSpPr/>
          <p:nvPr/>
        </p:nvGrpSpPr>
        <p:grpSpPr>
          <a:xfrm>
            <a:off x="8448603" y="306368"/>
            <a:ext cx="3097423" cy="331195"/>
            <a:chOff x="8448603" y="306368"/>
            <a:chExt cx="3097423" cy="33119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7A54BC1-B7DB-4E44-8B80-10380091F9B4}"/>
                </a:ext>
              </a:extLst>
            </p:cNvPr>
            <p:cNvGrpSpPr/>
            <p:nvPr/>
          </p:nvGrpSpPr>
          <p:grpSpPr>
            <a:xfrm>
              <a:off x="8448603" y="306368"/>
              <a:ext cx="3097423" cy="276999"/>
              <a:chOff x="7823763" y="260648"/>
              <a:chExt cx="3097423" cy="276999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F2CE6706-CDFD-4A00-97A0-11E48D3CCF3B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D114DB9-3C08-4F65-8828-19D1E1F6DEDF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45AD115-E545-4A46-BE9C-27FD734191F3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190336A-7E59-4391-9C25-8A85994129FD}"/>
                  </a:ext>
                </a:extLst>
              </p:cNvPr>
              <p:cNvSpPr/>
              <p:nvPr/>
            </p:nvSpPr>
            <p:spPr>
              <a:xfrm>
                <a:off x="10100309" y="260648"/>
                <a:ext cx="820877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671E401-864D-4DB3-9843-99D02A63871B}"/>
                </a:ext>
              </a:extLst>
            </p:cNvPr>
            <p:cNvSpPr/>
            <p:nvPr/>
          </p:nvSpPr>
          <p:spPr>
            <a:xfrm>
              <a:off x="8448603" y="583367"/>
              <a:ext cx="3097423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0299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EA9C618E-D0B4-4569-ACD5-4FAB6A788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174840"/>
              </p:ext>
            </p:extLst>
          </p:nvPr>
        </p:nvGraphicFramePr>
        <p:xfrm>
          <a:off x="531750" y="1348806"/>
          <a:ext cx="7128230" cy="23152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35489">
                  <a:extLst>
                    <a:ext uri="{9D8B030D-6E8A-4147-A177-3AD203B41FA5}">
                      <a16:colId xmlns:a16="http://schemas.microsoft.com/office/drawing/2014/main" val="846406363"/>
                    </a:ext>
                  </a:extLst>
                </a:gridCol>
                <a:gridCol w="3792741">
                  <a:extLst>
                    <a:ext uri="{9D8B030D-6E8A-4147-A177-3AD203B41FA5}">
                      <a16:colId xmlns:a16="http://schemas.microsoft.com/office/drawing/2014/main" val="3769265158"/>
                    </a:ext>
                  </a:extLst>
                </a:gridCol>
              </a:tblGrid>
              <a:tr h="46304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Github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repo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만들고서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디렉토리랑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연결하기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598194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remote add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저장소별칭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주소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깃헙주소와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디렉토리를 연결해주기</a:t>
                      </a: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313759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add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파일이름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로컬에 있는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[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파일이름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]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을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add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해주기</a:t>
                      </a: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22852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commit –m “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메세지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＂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커밋에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따른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메세지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써주기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895849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push –u origin master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Github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에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push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하기</a:t>
                      </a: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23625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36F8C4C6-BBFD-4C7F-8A52-DE6A5A284F8D}"/>
              </a:ext>
            </a:extLst>
          </p:cNvPr>
          <p:cNvGrpSpPr/>
          <p:nvPr/>
        </p:nvGrpSpPr>
        <p:grpSpPr>
          <a:xfrm>
            <a:off x="478165" y="688817"/>
            <a:ext cx="4035777" cy="523220"/>
            <a:chOff x="478165" y="680376"/>
            <a:chExt cx="4035777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75408F-38BE-4AAE-ABF3-3AC74741080E}"/>
                </a:ext>
              </a:extLst>
            </p:cNvPr>
            <p:cNvSpPr txBox="1"/>
            <p:nvPr/>
          </p:nvSpPr>
          <p:spPr>
            <a:xfrm>
              <a:off x="478165" y="680376"/>
              <a:ext cx="40357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의 주제별 명령어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830B81F-385A-4AA5-8762-4B460FAD8A7B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aphicFrame>
        <p:nvGraphicFramePr>
          <p:cNvPr id="15" name="표 3">
            <a:extLst>
              <a:ext uri="{FF2B5EF4-FFF2-40B4-BE49-F238E27FC236}">
                <a16:creationId xmlns:a16="http://schemas.microsoft.com/office/drawing/2014/main" id="{7048D39A-0F05-40D6-891E-64AC47CC8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236360"/>
              </p:ext>
            </p:extLst>
          </p:nvPr>
        </p:nvGraphicFramePr>
        <p:xfrm>
          <a:off x="531750" y="3813564"/>
          <a:ext cx="7128230" cy="27782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35489">
                  <a:extLst>
                    <a:ext uri="{9D8B030D-6E8A-4147-A177-3AD203B41FA5}">
                      <a16:colId xmlns:a16="http://schemas.microsoft.com/office/drawing/2014/main" val="846406363"/>
                    </a:ext>
                  </a:extLst>
                </a:gridCol>
                <a:gridCol w="3792741">
                  <a:extLst>
                    <a:ext uri="{9D8B030D-6E8A-4147-A177-3AD203B41FA5}">
                      <a16:colId xmlns:a16="http://schemas.microsoft.com/office/drawing/2014/main" val="3769265158"/>
                    </a:ext>
                  </a:extLst>
                </a:gridCol>
              </a:tblGrid>
              <a:tr h="46304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삭제하기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598194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rm –-cached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파일이름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삭제하고 싶은 파일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없애주기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313759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commit –-amend –CHEAD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위의 명령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commit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시켜주기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22852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push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Github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에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적용시켜보기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895849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pull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Error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뜨면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pull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한 번 해주고</a:t>
                      </a: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23625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push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다시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push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해주기</a:t>
                      </a:r>
                    </a:p>
                  </a:txBody>
                  <a:tcPr anchor="ctr"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769220"/>
                  </a:ext>
                </a:extLst>
              </a:tr>
            </a:tbl>
          </a:graphicData>
        </a:graphic>
      </p:graphicFrame>
      <p:graphicFrame>
        <p:nvGraphicFramePr>
          <p:cNvPr id="16" name="표 3">
            <a:extLst>
              <a:ext uri="{FF2B5EF4-FFF2-40B4-BE49-F238E27FC236}">
                <a16:creationId xmlns:a16="http://schemas.microsoft.com/office/drawing/2014/main" id="{BA28410C-37FB-4AE0-A372-CB1276A4B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903683"/>
              </p:ext>
            </p:extLst>
          </p:nvPr>
        </p:nvGraphicFramePr>
        <p:xfrm>
          <a:off x="7729203" y="1348806"/>
          <a:ext cx="3335489" cy="27782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35489">
                  <a:extLst>
                    <a:ext uri="{9D8B030D-6E8A-4147-A177-3AD203B41FA5}">
                      <a16:colId xmlns:a16="http://schemas.microsoft.com/office/drawing/2014/main" val="846406363"/>
                    </a:ext>
                  </a:extLst>
                </a:gridCol>
              </a:tblGrid>
              <a:tr h="4630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다른 방법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598194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remote add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저장소별칭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주소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313759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push origin –-all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22852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add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파일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549692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commit –m “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메세지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＂</a:t>
                      </a: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590569"/>
                  </a:ext>
                </a:extLst>
              </a:tr>
              <a:tr h="4630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git push origin master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986258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3953E3F2-C3BF-45FB-81FD-90563BFB0F4F}"/>
              </a:ext>
            </a:extLst>
          </p:cNvPr>
          <p:cNvGrpSpPr/>
          <p:nvPr/>
        </p:nvGrpSpPr>
        <p:grpSpPr>
          <a:xfrm>
            <a:off x="8448603" y="306368"/>
            <a:ext cx="3097423" cy="331195"/>
            <a:chOff x="8448603" y="306368"/>
            <a:chExt cx="3097423" cy="331195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F6D382C-B9A1-49BD-AEB0-92E7E290E781}"/>
                </a:ext>
              </a:extLst>
            </p:cNvPr>
            <p:cNvGrpSpPr/>
            <p:nvPr/>
          </p:nvGrpSpPr>
          <p:grpSpPr>
            <a:xfrm>
              <a:off x="8448603" y="306368"/>
              <a:ext cx="3097423" cy="276999"/>
              <a:chOff x="7823763" y="260648"/>
              <a:chExt cx="3097423" cy="276999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93EDAB1-086F-433F-9A74-C00594A46515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B2616E5-045F-4880-86F1-385341046C5A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89B834F2-DFAB-4B1C-AA58-71F91990AE25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285FEB3-3FA1-404E-B18A-FFCA56E12D89}"/>
                  </a:ext>
                </a:extLst>
              </p:cNvPr>
              <p:cNvSpPr/>
              <p:nvPr/>
            </p:nvSpPr>
            <p:spPr>
              <a:xfrm>
                <a:off x="10100309" y="260648"/>
                <a:ext cx="820877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8B823BD-11DE-4360-B7D6-517287424F79}"/>
                </a:ext>
              </a:extLst>
            </p:cNvPr>
            <p:cNvSpPr/>
            <p:nvPr/>
          </p:nvSpPr>
          <p:spPr>
            <a:xfrm>
              <a:off x="8448603" y="583367"/>
              <a:ext cx="3097423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968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CF7390-ACA7-41E2-8F40-ABADFC2007AA}"/>
              </a:ext>
            </a:extLst>
          </p:cNvPr>
          <p:cNvSpPr txBox="1"/>
          <p:nvPr/>
        </p:nvSpPr>
        <p:spPr>
          <a:xfrm>
            <a:off x="743429" y="1742234"/>
            <a:ext cx="663273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Git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분산 모델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버전 관리 시스템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!!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C52901-5069-4892-804E-3195646705E0}"/>
              </a:ext>
            </a:extLst>
          </p:cNvPr>
          <p:cNvSpPr txBox="1"/>
          <p:nvPr/>
        </p:nvSpPr>
        <p:spPr>
          <a:xfrm>
            <a:off x="1112520" y="3614355"/>
            <a:ext cx="10336051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완벽한 분산 환경에서 빠르고 단순하게 수백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~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수천 개의 동시 </a:t>
            </a:r>
            <a:r>
              <a:rPr lang="ko-KR" altLang="en-US" sz="2000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다발적인 </a:t>
            </a:r>
            <a:r>
              <a:rPr lang="ko-KR" altLang="en-US" sz="2000" b="1" dirty="0" err="1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브랜치</a:t>
            </a:r>
            <a:r>
              <a:rPr lang="ko-KR" altLang="en-US" sz="2000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작업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수행하는 것을 목표로 하는 버전 관리 시스템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BE9005-7E07-46CB-B2AB-0460395A465F}"/>
              </a:ext>
            </a:extLst>
          </p:cNvPr>
          <p:cNvSpPr txBox="1"/>
          <p:nvPr/>
        </p:nvSpPr>
        <p:spPr>
          <a:xfrm>
            <a:off x="743428" y="4758111"/>
            <a:ext cx="1144857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 구성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master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저장소 서버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클라이언트 저장소</a:t>
            </a:r>
            <a:r>
              <a:rPr lang="en-US" altLang="ko-KR" sz="16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(master</a:t>
            </a:r>
            <a:r>
              <a:rPr lang="ko-KR" altLang="en-US" sz="16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완전한 사본</a:t>
            </a:r>
            <a:r>
              <a:rPr lang="en-US" altLang="ko-KR" sz="16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7C0867E-DD6F-4F23-B5E0-C22E06409F49}"/>
              </a:ext>
            </a:extLst>
          </p:cNvPr>
          <p:cNvCxnSpPr>
            <a:cxnSpLocks/>
          </p:cNvCxnSpPr>
          <p:nvPr/>
        </p:nvCxnSpPr>
        <p:spPr>
          <a:xfrm>
            <a:off x="743428" y="2589014"/>
            <a:ext cx="10457972" cy="0"/>
          </a:xfrm>
          <a:prstGeom prst="line">
            <a:avLst/>
          </a:prstGeom>
          <a:ln w="38100" cmpd="sng">
            <a:solidFill>
              <a:srgbClr val="5D5D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D052D20-6B38-44DE-B0D8-D05C0857639D}"/>
              </a:ext>
            </a:extLst>
          </p:cNvPr>
          <p:cNvGrpSpPr/>
          <p:nvPr/>
        </p:nvGrpSpPr>
        <p:grpSpPr>
          <a:xfrm>
            <a:off x="478165" y="984687"/>
            <a:ext cx="2011676" cy="523220"/>
            <a:chOff x="478165" y="680376"/>
            <a:chExt cx="2011676" cy="52322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BCDC709-251C-4FDB-84A1-3A46B36DFC80}"/>
                </a:ext>
              </a:extLst>
            </p:cNvPr>
            <p:cNvSpPr txBox="1"/>
            <p:nvPr/>
          </p:nvSpPr>
          <p:spPr>
            <a:xfrm>
              <a:off x="478165" y="680376"/>
              <a:ext cx="2011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은</a:t>
              </a:r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?</a:t>
              </a:r>
              <a:endParaRPr lang="ko-KR" altLang="en-US" sz="2800" dirty="0">
                <a:solidFill>
                  <a:srgbClr val="77635B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68AC056-20FF-427D-900E-310A52B34FC1}"/>
                </a:ext>
              </a:extLst>
            </p:cNvPr>
            <p:cNvSpPr/>
            <p:nvPr/>
          </p:nvSpPr>
          <p:spPr>
            <a:xfrm>
              <a:off x="519049" y="7933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FAB4A43-DEDC-4E7D-BD19-427A8BEABD04}"/>
              </a:ext>
            </a:extLst>
          </p:cNvPr>
          <p:cNvGrpSpPr/>
          <p:nvPr/>
        </p:nvGrpSpPr>
        <p:grpSpPr>
          <a:xfrm>
            <a:off x="478165" y="2882979"/>
            <a:ext cx="2628197" cy="523220"/>
            <a:chOff x="478164" y="680376"/>
            <a:chExt cx="2628197" cy="52322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4E40EE4-7E7E-4473-89FA-62B8C2D288C5}"/>
                </a:ext>
              </a:extLst>
            </p:cNvPr>
            <p:cNvSpPr txBox="1"/>
            <p:nvPr/>
          </p:nvSpPr>
          <p:spPr>
            <a:xfrm>
              <a:off x="478164" y="680376"/>
              <a:ext cx="26281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의 특징</a:t>
              </a: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BF70F57-BFCA-49D1-94F4-E729857C7517}"/>
                </a:ext>
              </a:extLst>
            </p:cNvPr>
            <p:cNvSpPr/>
            <p:nvPr/>
          </p:nvSpPr>
          <p:spPr>
            <a:xfrm>
              <a:off x="519049" y="7933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3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C585B02-2307-457C-9D0A-BBB993A7929C}"/>
              </a:ext>
            </a:extLst>
          </p:cNvPr>
          <p:cNvSpPr txBox="1"/>
          <p:nvPr/>
        </p:nvSpPr>
        <p:spPr>
          <a:xfrm>
            <a:off x="743429" y="3660471"/>
            <a:ext cx="1033605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48C43E-905D-4D29-9261-A3A5F20C0616}"/>
              </a:ext>
            </a:extLst>
          </p:cNvPr>
          <p:cNvSpPr txBox="1"/>
          <p:nvPr/>
        </p:nvSpPr>
        <p:spPr>
          <a:xfrm>
            <a:off x="743428" y="5522010"/>
            <a:ext cx="1144857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 기능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팀원 사이의 </a:t>
            </a:r>
            <a:r>
              <a:rPr lang="ko-KR" altLang="en-US" sz="2000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버전 맞춤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할당된 작업의 </a:t>
            </a:r>
            <a:r>
              <a:rPr lang="ko-KR" altLang="en-US" sz="2000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결과물 관리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특정 결과물이 누구 것인지 </a:t>
            </a:r>
            <a:r>
              <a:rPr lang="ko-KR" altLang="en-US" sz="2000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추적</a:t>
            </a:r>
            <a:endParaRPr lang="ko-KR" altLang="en-US" sz="4800" b="1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674E84-C92F-4CE4-BEA1-62A8E8E72DC8}"/>
              </a:ext>
            </a:extLst>
          </p:cNvPr>
          <p:cNvSpPr txBox="1"/>
          <p:nvPr/>
        </p:nvSpPr>
        <p:spPr>
          <a:xfrm>
            <a:off x="7320516" y="6229291"/>
            <a:ext cx="7613171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hlinkClick r:id="rId2"/>
              </a:rPr>
              <a:t>https://coding-factory.tistory.com/245</a:t>
            </a:r>
            <a:r>
              <a:rPr lang="ko-KR" altLang="en-US" sz="14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 </a:t>
            </a:r>
            <a:r>
              <a:rPr lang="en-US" altLang="ko-KR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Git </a:t>
            </a:r>
            <a:r>
              <a:rPr lang="ko-KR" altLang="en-US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설치</a:t>
            </a:r>
            <a:r>
              <a:rPr lang="en-US" altLang="ko-KR" sz="1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  <a:endParaRPr lang="ko-KR" altLang="en-US" sz="3600" b="1" spc="-179" baseline="1157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592665A-85F8-4F2F-BAD2-358261B7FF0F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A33B8C6-3EEF-4007-B9A0-0A7A5731910C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DC4E2215-4716-4CE6-8E6F-FD564084DC89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76DD1D87-A13A-4DB3-8E1F-93DB6621AE83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4CC5D1D0-4E40-430B-BFC6-A5258E4618D0}"/>
                  </a:ext>
                </a:extLst>
              </p:cNvPr>
              <p:cNvSpPr/>
              <p:nvPr/>
            </p:nvSpPr>
            <p:spPr>
              <a:xfrm>
                <a:off x="9199960" y="260648"/>
                <a:ext cx="104506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 err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774B664-A214-4538-91EE-41FEEEA4B2B1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DE04058-C4AA-4F74-99B1-5191F60501D9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043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22">
            <a:extLst>
              <a:ext uri="{FF2B5EF4-FFF2-40B4-BE49-F238E27FC236}">
                <a16:creationId xmlns:a16="http://schemas.microsoft.com/office/drawing/2014/main" id="{53A9D474-1E4E-44E7-8CD8-FBB651FBD1AD}"/>
              </a:ext>
            </a:extLst>
          </p:cNvPr>
          <p:cNvSpPr/>
          <p:nvPr/>
        </p:nvSpPr>
        <p:spPr>
          <a:xfrm>
            <a:off x="238434" y="8670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BCC03A7-3C94-4D96-B679-86B02AF7BD1F}"/>
              </a:ext>
            </a:extLst>
          </p:cNvPr>
          <p:cNvGrpSpPr/>
          <p:nvPr/>
        </p:nvGrpSpPr>
        <p:grpSpPr>
          <a:xfrm>
            <a:off x="506739" y="697962"/>
            <a:ext cx="2760336" cy="523220"/>
            <a:chOff x="510608" y="681075"/>
            <a:chExt cx="3133942" cy="52322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ADC4FB3-3150-45E2-96E9-F7B27290C832}"/>
                </a:ext>
              </a:extLst>
            </p:cNvPr>
            <p:cNvSpPr txBox="1"/>
            <p:nvPr/>
          </p:nvSpPr>
          <p:spPr>
            <a:xfrm>
              <a:off x="510608" y="681075"/>
              <a:ext cx="31339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err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Github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은</a:t>
              </a:r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?!?</a:t>
              </a:r>
              <a:endParaRPr lang="ko-KR" altLang="en-US" sz="2800" b="1" dirty="0">
                <a:solidFill>
                  <a:schemeClr val="accent2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82C3485-0B88-49DC-8F4B-DC386E6A876A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4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2B68781-64C4-4B5B-9C7A-33E07FDE7A3D}"/>
              </a:ext>
            </a:extLst>
          </p:cNvPr>
          <p:cNvSpPr txBox="1"/>
          <p:nvPr/>
        </p:nvSpPr>
        <p:spPr>
          <a:xfrm>
            <a:off x="743429" y="1484855"/>
            <a:ext cx="1057332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Github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은 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원격 저장소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 뿐만 아니라 프로젝트 진행에 도움을 주는 도구도 함께 제공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F77F6E-FF08-40AB-83AC-F0CD9A8CDCD0}"/>
              </a:ext>
            </a:extLst>
          </p:cNvPr>
          <p:cNvSpPr txBox="1"/>
          <p:nvPr/>
        </p:nvSpPr>
        <p:spPr>
          <a:xfrm>
            <a:off x="743429" y="2223066"/>
            <a:ext cx="10573320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협업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</a:t>
            </a:r>
            <a:r>
              <a:rPr lang="en-US" altLang="ko-KR" sz="2000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Github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관통하는 키워드이다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36E8EC9-6C21-4CE1-A9D5-245A65DA1BA4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894E5D2-F9F6-4EF6-B1D7-8B6E2AB5F6FF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A45986A-3F1F-45FC-A1F2-B7C4B6DC913D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2C927BC-3DFF-43BF-AD9B-0CDC923BF7E4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B316A701-8BB6-4E5D-82FC-EE1FB57C0D54}"/>
                  </a:ext>
                </a:extLst>
              </p:cNvPr>
              <p:cNvSpPr/>
              <p:nvPr/>
            </p:nvSpPr>
            <p:spPr>
              <a:xfrm>
                <a:off x="9199960" y="260648"/>
                <a:ext cx="104506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 err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FE646AD-D3AB-4E97-88E3-B59A775878CC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3E90B75-1DFB-4AF4-B796-1610D38DE0F9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772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D052D20-6B38-44DE-B0D8-D05C0857639D}"/>
              </a:ext>
            </a:extLst>
          </p:cNvPr>
          <p:cNvGrpSpPr/>
          <p:nvPr/>
        </p:nvGrpSpPr>
        <p:grpSpPr>
          <a:xfrm>
            <a:off x="478165" y="1066189"/>
            <a:ext cx="3689798" cy="523220"/>
            <a:chOff x="478165" y="680376"/>
            <a:chExt cx="3689798" cy="52322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BCDC709-251C-4FDB-84A1-3A46B36DFC80}"/>
                </a:ext>
              </a:extLst>
            </p:cNvPr>
            <p:cNvSpPr txBox="1"/>
            <p:nvPr/>
          </p:nvSpPr>
          <p:spPr>
            <a:xfrm>
              <a:off x="478165" y="680376"/>
              <a:ext cx="3689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의 기본 명령어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68AC056-20FF-427D-900E-310A52B34FC1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539C0E4-72B0-4E5E-97F6-0F93C0971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403072"/>
              </p:ext>
            </p:extLst>
          </p:nvPr>
        </p:nvGraphicFramePr>
        <p:xfrm>
          <a:off x="748152" y="1691639"/>
          <a:ext cx="10643748" cy="41921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8148">
                  <a:extLst>
                    <a:ext uri="{9D8B030D-6E8A-4147-A177-3AD203B41FA5}">
                      <a16:colId xmlns:a16="http://schemas.microsoft.com/office/drawing/2014/main" val="2008555172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445785230"/>
                    </a:ext>
                  </a:extLst>
                </a:gridCol>
                <a:gridCol w="5295900">
                  <a:extLst>
                    <a:ext uri="{9D8B030D-6E8A-4147-A177-3AD203B41FA5}">
                      <a16:colId xmlns:a16="http://schemas.microsoft.com/office/drawing/2014/main" val="566396813"/>
                    </a:ext>
                  </a:extLst>
                </a:gridCol>
              </a:tblGrid>
              <a:tr h="403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5218089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init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git </a:t>
                      </a:r>
                      <a:r>
                        <a:rPr lang="ko-KR" altLang="en-US" dirty="0"/>
                        <a:t>저장소 생성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실행한 디렉토리에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저장소로 초기화한다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52202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add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저장소에 파일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파일을 저장소에 추가한다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144176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commit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저장소에 수정사항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add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 파일을 저장소에 집어넣는다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678141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status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 상태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저장소의 상태를 본다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720778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branch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저장소에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branch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만든다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527305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checkout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작업 중인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변경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작업 중인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브랜치에서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으로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857972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merge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병합하기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작업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브랜치를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기준으로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을 합친다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113627"/>
                  </a:ext>
                </a:extLst>
              </a:tr>
            </a:tbl>
          </a:graphicData>
        </a:graphic>
      </p:graphicFrame>
      <p:grpSp>
        <p:nvGrpSpPr>
          <p:cNvPr id="29" name="그룹 28">
            <a:extLst>
              <a:ext uri="{FF2B5EF4-FFF2-40B4-BE49-F238E27FC236}">
                <a16:creationId xmlns:a16="http://schemas.microsoft.com/office/drawing/2014/main" id="{CB408989-0107-4368-9CA0-3D0C6A85A38B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93ADD2E-6931-4906-A91A-6722DA105A63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816D020-E1B9-4841-B39B-FE4E0DAAC727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36C5C85-71D2-407B-BD78-C393F0014BDC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FE648D0A-25B4-4ECB-9935-8CF7C2AA8ABD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 err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49FE1378-D944-41E0-A05B-BF461EEA9F8C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57ADE6E-F893-4637-BE30-1594F85F869A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9782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8434" y="134235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D052D20-6B38-44DE-B0D8-D05C0857639D}"/>
              </a:ext>
            </a:extLst>
          </p:cNvPr>
          <p:cNvGrpSpPr/>
          <p:nvPr/>
        </p:nvGrpSpPr>
        <p:grpSpPr>
          <a:xfrm>
            <a:off x="478165" y="1066189"/>
            <a:ext cx="3689798" cy="523220"/>
            <a:chOff x="478165" y="680376"/>
            <a:chExt cx="3689798" cy="52322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BCDC709-251C-4FDB-84A1-3A46B36DFC80}"/>
                </a:ext>
              </a:extLst>
            </p:cNvPr>
            <p:cNvSpPr txBox="1"/>
            <p:nvPr/>
          </p:nvSpPr>
          <p:spPr>
            <a:xfrm>
              <a:off x="478165" y="680376"/>
              <a:ext cx="3689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의 기본 명령어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68AC056-20FF-427D-900E-310A52B34FC1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F39D8C-2AC0-41D5-BA48-450E03D6731A}"/>
              </a:ext>
            </a:extLst>
          </p:cNvPr>
          <p:cNvSpPr txBox="1"/>
          <p:nvPr/>
        </p:nvSpPr>
        <p:spPr>
          <a:xfrm>
            <a:off x="743429" y="6015343"/>
            <a:ext cx="663273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이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가지 명령이 진짜 </a:t>
            </a:r>
            <a:r>
              <a:rPr lang="ko-KR" altLang="en-US" sz="2000" dirty="0" err="1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ㄹㅇ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핵심 오브 더 핵심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776FCC12-3025-40D5-A234-88A22CFB4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28549"/>
              </p:ext>
            </p:extLst>
          </p:nvPr>
        </p:nvGraphicFramePr>
        <p:xfrm>
          <a:off x="748152" y="1691639"/>
          <a:ext cx="10643748" cy="41921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8148">
                  <a:extLst>
                    <a:ext uri="{9D8B030D-6E8A-4147-A177-3AD203B41FA5}">
                      <a16:colId xmlns:a16="http://schemas.microsoft.com/office/drawing/2014/main" val="2008555172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445785230"/>
                    </a:ext>
                  </a:extLst>
                </a:gridCol>
                <a:gridCol w="5295900">
                  <a:extLst>
                    <a:ext uri="{9D8B030D-6E8A-4147-A177-3AD203B41FA5}">
                      <a16:colId xmlns:a16="http://schemas.microsoft.com/office/drawing/2014/main" val="566396813"/>
                    </a:ext>
                  </a:extLst>
                </a:gridCol>
              </a:tblGrid>
              <a:tr h="403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5218089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init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git </a:t>
                      </a:r>
                      <a:r>
                        <a:rPr lang="ko-KR" altLang="en-US" dirty="0"/>
                        <a:t>저장소 생성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실행한 디렉토리에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저장소로 초기화한다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52202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add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저장소에 파일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파일을 저장소에 추가한다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144176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commit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저장소에 수정사항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add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 파일을 저장소에 집어넣는다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678141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status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 상태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저장소의 상태를 본다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720778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branch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저장소에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branch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만든다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527305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checkout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작업 중인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변경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작업 중인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브랜치에서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으로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857972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merge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병합하기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작업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브랜치를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기준으로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을 합친다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11362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3B9688-3DD0-47C8-94B0-4C1E9B505C4D}"/>
              </a:ext>
            </a:extLst>
          </p:cNvPr>
          <p:cNvSpPr/>
          <p:nvPr/>
        </p:nvSpPr>
        <p:spPr>
          <a:xfrm>
            <a:off x="748152" y="2628900"/>
            <a:ext cx="10643748" cy="11049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D4E7B4B-E4B1-4223-8B4B-A59212DA203F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BDF3F2E4-1D83-45C7-9781-888498CBD459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64BDB0A-69F6-4FDC-AF27-4B9967E49B4B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2B068D0-1965-4360-A7A3-F59B3EA3070B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474CACC4-7143-4129-8A00-C738701EF94A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 err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C9609C1-D2C7-47EC-BCF6-A3A8E8F7AC32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327EA04-C98C-4303-8E55-9AC1A97DA93D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74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33028" y="151838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D052D20-6B38-44DE-B0D8-D05C0857639D}"/>
              </a:ext>
            </a:extLst>
          </p:cNvPr>
          <p:cNvGrpSpPr/>
          <p:nvPr/>
        </p:nvGrpSpPr>
        <p:grpSpPr>
          <a:xfrm>
            <a:off x="478165" y="1066189"/>
            <a:ext cx="3689798" cy="523220"/>
            <a:chOff x="478165" y="680376"/>
            <a:chExt cx="3689798" cy="52322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BCDC709-251C-4FDB-84A1-3A46B36DFC80}"/>
                </a:ext>
              </a:extLst>
            </p:cNvPr>
            <p:cNvSpPr txBox="1"/>
            <p:nvPr/>
          </p:nvSpPr>
          <p:spPr>
            <a:xfrm>
              <a:off x="478165" y="680376"/>
              <a:ext cx="36897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Git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의 기본 명령어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68AC056-20FF-427D-900E-310A52B34FC1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F39D8C-2AC0-41D5-BA48-450E03D6731A}"/>
              </a:ext>
            </a:extLst>
          </p:cNvPr>
          <p:cNvSpPr txBox="1"/>
          <p:nvPr/>
        </p:nvSpPr>
        <p:spPr>
          <a:xfrm>
            <a:off x="743429" y="6015343"/>
            <a:ext cx="6632731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이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가지 명령은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branch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관련 명령어</a:t>
            </a:r>
            <a:endParaRPr lang="ko-KR" altLang="en-US" sz="4800" spc="-179" baseline="115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776FCC12-3025-40D5-A234-88A22CFB49AC}"/>
              </a:ext>
            </a:extLst>
          </p:cNvPr>
          <p:cNvGraphicFramePr>
            <a:graphicFrameLocks noGrp="1"/>
          </p:cNvGraphicFramePr>
          <p:nvPr/>
        </p:nvGraphicFramePr>
        <p:xfrm>
          <a:off x="748152" y="1691639"/>
          <a:ext cx="10643748" cy="41921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68148">
                  <a:extLst>
                    <a:ext uri="{9D8B030D-6E8A-4147-A177-3AD203B41FA5}">
                      <a16:colId xmlns:a16="http://schemas.microsoft.com/office/drawing/2014/main" val="2008555172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2445785230"/>
                    </a:ext>
                  </a:extLst>
                </a:gridCol>
                <a:gridCol w="5295900">
                  <a:extLst>
                    <a:ext uri="{9D8B030D-6E8A-4147-A177-3AD203B41FA5}">
                      <a16:colId xmlns:a16="http://schemas.microsoft.com/office/drawing/2014/main" val="566396813"/>
                    </a:ext>
                  </a:extLst>
                </a:gridCol>
              </a:tblGrid>
              <a:tr h="4038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5218089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en-US" altLang="ko-KR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init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git </a:t>
                      </a:r>
                      <a:r>
                        <a:rPr lang="ko-KR" altLang="en-US" dirty="0"/>
                        <a:t>저장소 생성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실행한 디렉토리에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저장소로 초기화한다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52202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add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저장소에 파일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파일을 저장소에 추가한다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144176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commit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저장소에 수정사항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add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 파일을 저장소에 집어넣는다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678141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status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 상태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저장소의 상태를 본다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720778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branch 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저장소에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branch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만든다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527305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checkout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작업 중인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변경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작업 중인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브랜치에서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으로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857972"/>
                  </a:ext>
                </a:extLst>
              </a:tr>
              <a:tr h="541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git merge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endParaRPr lang="ko-KR" altLang="en-US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병합하기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작업 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브랜치를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기준으로 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‘</a:t>
                      </a:r>
                      <a:r>
                        <a:rPr lang="ko-KR" altLang="en-US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브랜치이름</a:t>
                      </a:r>
                      <a:r>
                        <a:rPr lang="en-US" altLang="ko-KR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’</a:t>
                      </a:r>
                      <a:r>
                        <a:rPr lang="ko-KR" altLang="en-US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을 합친다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11362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3B9688-3DD0-47C8-94B0-4C1E9B505C4D}"/>
              </a:ext>
            </a:extLst>
          </p:cNvPr>
          <p:cNvSpPr/>
          <p:nvPr/>
        </p:nvSpPr>
        <p:spPr>
          <a:xfrm>
            <a:off x="748152" y="4292233"/>
            <a:ext cx="10643748" cy="157546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43FB8F8-A8F7-4D04-9F65-2CB3D3DF13A5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F0413CC-10AC-446E-91A0-C738ED519DA5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FC947796-2366-4FAC-B0E8-358A4F81813B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482C01E-F42D-4D3D-A474-E5AB153B053D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D03C8DE-1C9D-4EB6-86FE-0A0943687B1A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 err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32F0C8D-1BD5-49FB-A9ED-D3C7F8BCE44E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BB80D3D-6E95-482B-B024-14DAE234A6FA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095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22">
            <a:extLst>
              <a:ext uri="{FF2B5EF4-FFF2-40B4-BE49-F238E27FC236}">
                <a16:creationId xmlns:a16="http://schemas.microsoft.com/office/drawing/2014/main" id="{FD6E83E1-3066-4D49-936D-01F430C0FDBC}"/>
              </a:ext>
            </a:extLst>
          </p:cNvPr>
          <p:cNvSpPr/>
          <p:nvPr/>
        </p:nvSpPr>
        <p:spPr>
          <a:xfrm>
            <a:off x="229289" y="85163"/>
            <a:ext cx="11715131" cy="6589530"/>
          </a:xfrm>
          <a:prstGeom prst="roundRect">
            <a:avLst>
              <a:gd name="adj" fmla="val 8322"/>
            </a:avLst>
          </a:prstGeom>
          <a:solidFill>
            <a:srgbClr val="FE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F512EB-2139-4265-93A5-51688C006551}"/>
              </a:ext>
            </a:extLst>
          </p:cNvPr>
          <p:cNvSpPr txBox="1"/>
          <p:nvPr/>
        </p:nvSpPr>
        <p:spPr>
          <a:xfrm>
            <a:off x="705644" y="5140280"/>
            <a:ext cx="12515055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Master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에서 잠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~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 벗어나서 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Master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파일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작업 흐름에 </a:t>
            </a:r>
            <a:r>
              <a:rPr lang="ko-KR" altLang="en-US" sz="2000" b="1" dirty="0">
                <a:solidFill>
                  <a:srgbClr val="7763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영향을 안 미치는 새로운 작업</a:t>
            </a: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할 수 있음</a:t>
            </a:r>
            <a:r>
              <a:rPr lang="en-US" altLang="ko-KR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08172C7-4B8E-43A9-8118-92C8EC9857DB}"/>
              </a:ext>
            </a:extLst>
          </p:cNvPr>
          <p:cNvSpPr txBox="1"/>
          <p:nvPr/>
        </p:nvSpPr>
        <p:spPr>
          <a:xfrm>
            <a:off x="705644" y="5756488"/>
            <a:ext cx="5511004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77635B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▶ 해보면 바로 감 옴</a:t>
            </a:r>
            <a:endParaRPr lang="en-US" altLang="ko-KR" sz="2000" dirty="0">
              <a:solidFill>
                <a:srgbClr val="77635B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9221" name="그룹 9220">
            <a:extLst>
              <a:ext uri="{FF2B5EF4-FFF2-40B4-BE49-F238E27FC236}">
                <a16:creationId xmlns:a16="http://schemas.microsoft.com/office/drawing/2014/main" id="{F99A0646-7C97-4925-9E2E-7B13292135E7}"/>
              </a:ext>
            </a:extLst>
          </p:cNvPr>
          <p:cNvGrpSpPr/>
          <p:nvPr/>
        </p:nvGrpSpPr>
        <p:grpSpPr>
          <a:xfrm>
            <a:off x="1291634" y="1635647"/>
            <a:ext cx="10254395" cy="3270062"/>
            <a:chOff x="531749" y="1635647"/>
            <a:chExt cx="10254395" cy="3270062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CB1FC875-5E16-4EFD-826C-6988215A1915}"/>
                </a:ext>
              </a:extLst>
            </p:cNvPr>
            <p:cNvSpPr/>
            <p:nvPr/>
          </p:nvSpPr>
          <p:spPr>
            <a:xfrm>
              <a:off x="4996531" y="1892946"/>
              <a:ext cx="958783" cy="841029"/>
            </a:xfrm>
            <a:custGeom>
              <a:avLst/>
              <a:gdLst>
                <a:gd name="connsiteX0" fmla="*/ 0 w 711200"/>
                <a:gd name="connsiteY0" fmla="*/ 965200 h 965200"/>
                <a:gd name="connsiteX1" fmla="*/ 228600 w 711200"/>
                <a:gd name="connsiteY1" fmla="*/ 215900 h 965200"/>
                <a:gd name="connsiteX2" fmla="*/ 711200 w 711200"/>
                <a:gd name="connsiteY2" fmla="*/ 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200" h="965200">
                  <a:moveTo>
                    <a:pt x="0" y="965200"/>
                  </a:moveTo>
                  <a:cubicBezTo>
                    <a:pt x="55033" y="670983"/>
                    <a:pt x="110067" y="376767"/>
                    <a:pt x="228600" y="215900"/>
                  </a:cubicBezTo>
                  <a:cubicBezTo>
                    <a:pt x="347133" y="55033"/>
                    <a:pt x="529166" y="27516"/>
                    <a:pt x="711200" y="0"/>
                  </a:cubicBezTo>
                </a:path>
              </a:pathLst>
            </a:cu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492DA5FD-BC72-498C-8106-23528EE6BC63}"/>
                </a:ext>
              </a:extLst>
            </p:cNvPr>
            <p:cNvSpPr/>
            <p:nvPr/>
          </p:nvSpPr>
          <p:spPr>
            <a:xfrm>
              <a:off x="6142457" y="3743210"/>
              <a:ext cx="242163" cy="957839"/>
            </a:xfrm>
            <a:custGeom>
              <a:avLst/>
              <a:gdLst>
                <a:gd name="connsiteX0" fmla="*/ 598390 w 598390"/>
                <a:gd name="connsiteY0" fmla="*/ 0 h 1295846"/>
                <a:gd name="connsiteX1" fmla="*/ 26890 w 598390"/>
                <a:gd name="connsiteY1" fmla="*/ 736600 h 1295846"/>
                <a:gd name="connsiteX2" fmla="*/ 153890 w 598390"/>
                <a:gd name="connsiteY2" fmla="*/ 1295400 h 129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8390" h="1295846">
                  <a:moveTo>
                    <a:pt x="598390" y="0"/>
                  </a:moveTo>
                  <a:cubicBezTo>
                    <a:pt x="349681" y="260350"/>
                    <a:pt x="100973" y="520700"/>
                    <a:pt x="26890" y="736600"/>
                  </a:cubicBezTo>
                  <a:cubicBezTo>
                    <a:pt x="-47193" y="952500"/>
                    <a:pt x="43823" y="1310217"/>
                    <a:pt x="153890" y="1295400"/>
                  </a:cubicBezTo>
                </a:path>
              </a:pathLst>
            </a:cu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9220" name="Picture 4" descr="tree branch에 대한 이미지 검색결과">
              <a:extLst>
                <a:ext uri="{FF2B5EF4-FFF2-40B4-BE49-F238E27FC236}">
                  <a16:creationId xmlns:a16="http://schemas.microsoft.com/office/drawing/2014/main" id="{7F5F47A0-6688-4709-BFB2-74E45253AB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31749" y="2401640"/>
              <a:ext cx="9086976" cy="2050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9F69D17-A732-4CDC-8E54-A01B33E76E9C}"/>
                </a:ext>
              </a:extLst>
            </p:cNvPr>
            <p:cNvCxnSpPr>
              <a:cxnSpLocks/>
            </p:cNvCxnSpPr>
            <p:nvPr/>
          </p:nvCxnSpPr>
          <p:spPr>
            <a:xfrm>
              <a:off x="6086855" y="4633175"/>
              <a:ext cx="112406" cy="6939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55A45DB-4525-41C1-8045-3F086A2D2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9262" y="4603412"/>
              <a:ext cx="34851" cy="9916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1321F8F-A8BA-4AF2-954D-C35CDCC074EC}"/>
                </a:ext>
              </a:extLst>
            </p:cNvPr>
            <p:cNvCxnSpPr>
              <a:cxnSpLocks/>
            </p:cNvCxnSpPr>
            <p:nvPr/>
          </p:nvCxnSpPr>
          <p:spPr>
            <a:xfrm>
              <a:off x="5708463" y="1852549"/>
              <a:ext cx="246851" cy="40397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8498266-5E07-4B68-B790-09E3504AE65D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5762126" y="1892946"/>
              <a:ext cx="193188" cy="96952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D99D682B-8A3D-4439-B22B-310C5F6343A9}"/>
                </a:ext>
              </a:extLst>
            </p:cNvPr>
            <p:cNvGrpSpPr/>
            <p:nvPr/>
          </p:nvGrpSpPr>
          <p:grpSpPr>
            <a:xfrm>
              <a:off x="8666378" y="3531734"/>
              <a:ext cx="299620" cy="143329"/>
              <a:chOff x="9920133" y="2146549"/>
              <a:chExt cx="299620" cy="143329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4400C619-A672-4F35-B70B-8FB0231F00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2902" y="2146549"/>
                <a:ext cx="246851" cy="143329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53DD2243-C22F-43F1-B920-1E8BF4A2CD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20133" y="2289878"/>
                <a:ext cx="299619" cy="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2416E6D-04A3-4A3A-91FA-8B5AD67BB7A7}"/>
                </a:ext>
              </a:extLst>
            </p:cNvPr>
            <p:cNvSpPr txBox="1"/>
            <p:nvPr/>
          </p:nvSpPr>
          <p:spPr>
            <a:xfrm>
              <a:off x="5929186" y="1635647"/>
              <a:ext cx="1412591" cy="374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branch 1</a:t>
              </a:r>
              <a:endParaRPr lang="ko-KR" altLang="en-US" sz="4800" spc="-179" baseline="115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216E1EE-8CE9-4A2C-BDBE-DCBDEACEF00A}"/>
                </a:ext>
              </a:extLst>
            </p:cNvPr>
            <p:cNvSpPr txBox="1"/>
            <p:nvPr/>
          </p:nvSpPr>
          <p:spPr>
            <a:xfrm>
              <a:off x="5708463" y="4530721"/>
              <a:ext cx="1412591" cy="374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rgbClr val="77635B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branch 2</a:t>
              </a:r>
              <a:endParaRPr lang="ko-KR" altLang="en-US" sz="4800" spc="-179" baseline="115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B25C9C4-6A97-451F-8BF5-498DDDF42EBF}"/>
                </a:ext>
              </a:extLst>
            </p:cNvPr>
            <p:cNvSpPr txBox="1"/>
            <p:nvPr/>
          </p:nvSpPr>
          <p:spPr>
            <a:xfrm>
              <a:off x="8935805" y="3346254"/>
              <a:ext cx="1850339" cy="49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b="1" dirty="0">
                  <a:solidFill>
                    <a:srgbClr val="77635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Master</a:t>
              </a:r>
              <a:endParaRPr lang="ko-KR" altLang="en-US" sz="4800" b="1" spc="-179" baseline="115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A3F23AE2-D6ED-44CF-A78E-916E5B3F6203}"/>
                </a:ext>
              </a:extLst>
            </p:cNvPr>
            <p:cNvSpPr/>
            <p:nvPr/>
          </p:nvSpPr>
          <p:spPr>
            <a:xfrm>
              <a:off x="8602975" y="2794000"/>
              <a:ext cx="337825" cy="876300"/>
            </a:xfrm>
            <a:custGeom>
              <a:avLst/>
              <a:gdLst>
                <a:gd name="connsiteX0" fmla="*/ 58425 w 337825"/>
                <a:gd name="connsiteY0" fmla="*/ 0 h 876300"/>
                <a:gd name="connsiteX1" fmla="*/ 20325 w 337825"/>
                <a:gd name="connsiteY1" fmla="*/ 673100 h 876300"/>
                <a:gd name="connsiteX2" fmla="*/ 337825 w 337825"/>
                <a:gd name="connsiteY2" fmla="*/ 876300 h 87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7825" h="876300">
                  <a:moveTo>
                    <a:pt x="58425" y="0"/>
                  </a:moveTo>
                  <a:cubicBezTo>
                    <a:pt x="16091" y="263525"/>
                    <a:pt x="-26242" y="527050"/>
                    <a:pt x="20325" y="673100"/>
                  </a:cubicBezTo>
                  <a:cubicBezTo>
                    <a:pt x="66892" y="819150"/>
                    <a:pt x="149442" y="833967"/>
                    <a:pt x="337825" y="876300"/>
                  </a:cubicBezTo>
                </a:path>
              </a:pathLst>
            </a:cu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F710607-A30B-4557-A65D-FA1967666627}"/>
              </a:ext>
            </a:extLst>
          </p:cNvPr>
          <p:cNvGrpSpPr/>
          <p:nvPr/>
        </p:nvGrpSpPr>
        <p:grpSpPr>
          <a:xfrm>
            <a:off x="478165" y="688437"/>
            <a:ext cx="3465186" cy="523220"/>
            <a:chOff x="478166" y="671550"/>
            <a:chExt cx="3934192" cy="52322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24CBC94-80C5-4D06-AA49-ED6A0CD53E15}"/>
                </a:ext>
              </a:extLst>
            </p:cNvPr>
            <p:cNvSpPr txBox="1"/>
            <p:nvPr/>
          </p:nvSpPr>
          <p:spPr>
            <a:xfrm>
              <a:off x="478166" y="671550"/>
              <a:ext cx="39341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branch</a:t>
              </a:r>
              <a:r>
                <a:rPr lang="ko-KR" altLang="en-US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가 </a:t>
              </a:r>
              <a:r>
                <a:rPr lang="ko-KR" altLang="en-US" sz="2800" dirty="0" err="1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뭐야</a:t>
              </a:r>
              <a:r>
                <a:rPr lang="en-US" altLang="ko-KR" sz="2800" dirty="0">
                  <a:solidFill>
                    <a:srgbClr val="77635B"/>
                  </a:solidFill>
                  <a:latin typeface="타이포_쌍문동 스텐실" panose="02020503020101020101" pitchFamily="18" charset="-127"/>
                  <a:ea typeface="타이포_쌍문동 스텐실" panose="02020503020101020101" pitchFamily="18" charset="-127"/>
                </a:rPr>
                <a:t>?</a:t>
              </a:r>
              <a:endParaRPr lang="ko-KR" altLang="en-US" sz="2800" dirty="0">
                <a:solidFill>
                  <a:srgbClr val="77635B"/>
                </a:solidFill>
                <a:latin typeface="타이포_쌍문동 스텐실" panose="02020503020101020101" pitchFamily="18" charset="-127"/>
                <a:ea typeface="타이포_쌍문동 스텐실" panose="02020503020101020101" pitchFamily="18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5EAF54C-BC79-4F9E-9E79-C62EAB45FDFC}"/>
                </a:ext>
              </a:extLst>
            </p:cNvPr>
            <p:cNvSpPr/>
            <p:nvPr/>
          </p:nvSpPr>
          <p:spPr>
            <a:xfrm>
              <a:off x="531749" y="767916"/>
              <a:ext cx="216403" cy="28803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</a:t>
              </a:r>
              <a:endPara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6448C6A-8EBC-4906-A9FF-60B46313E34F}"/>
              </a:ext>
            </a:extLst>
          </p:cNvPr>
          <p:cNvGrpSpPr/>
          <p:nvPr/>
        </p:nvGrpSpPr>
        <p:grpSpPr>
          <a:xfrm>
            <a:off x="8448603" y="306368"/>
            <a:ext cx="3214429" cy="331195"/>
            <a:chOff x="8448603" y="306368"/>
            <a:chExt cx="3214429" cy="331195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733BBB1B-F8CA-491B-9A3B-66398774C4B3}"/>
                </a:ext>
              </a:extLst>
            </p:cNvPr>
            <p:cNvGrpSpPr/>
            <p:nvPr/>
          </p:nvGrpSpPr>
          <p:grpSpPr>
            <a:xfrm>
              <a:off x="8448603" y="306368"/>
              <a:ext cx="3214429" cy="276999"/>
              <a:chOff x="7823763" y="260648"/>
              <a:chExt cx="3214429" cy="276999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DEBBDA1F-9B67-426B-8021-BC97800D9A9D}"/>
                  </a:ext>
                </a:extLst>
              </p:cNvPr>
              <p:cNvSpPr/>
              <p:nvPr/>
            </p:nvSpPr>
            <p:spPr>
              <a:xfrm>
                <a:off x="7823763" y="260648"/>
                <a:ext cx="60442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Intro</a:t>
                </a:r>
                <a:endParaRPr lang="ko-KR" altLang="en-US" sz="1200" b="1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507B79D8-9EFA-4DE6-9B7B-1848CBAC1164}"/>
                  </a:ext>
                </a:extLst>
              </p:cNvPr>
              <p:cNvSpPr/>
              <p:nvPr/>
            </p:nvSpPr>
            <p:spPr>
              <a:xfrm>
                <a:off x="8428189" y="260648"/>
                <a:ext cx="724508" cy="276999"/>
              </a:xfrm>
              <a:prstGeom prst="rect">
                <a:avLst/>
              </a:prstGeom>
              <a:solidFill>
                <a:srgbClr val="77635B"/>
              </a:solidFill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 </a:t>
                </a:r>
                <a:r>
                  <a:rPr lang="ko-KR" altLang="en-US" sz="1200" b="1">
                    <a:solidFill>
                      <a:schemeClr val="bg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기본</a:t>
                </a:r>
                <a:endParaRPr lang="ko-KR" altLang="en-US" sz="1200" b="1" dirty="0">
                  <a:solidFill>
                    <a:schemeClr val="bg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B9EC63E-4AE6-440B-8AF6-49368324BE97}"/>
                  </a:ext>
                </a:extLst>
              </p:cNvPr>
              <p:cNvSpPr/>
              <p:nvPr/>
            </p:nvSpPr>
            <p:spPr>
              <a:xfrm>
                <a:off x="9130949" y="260648"/>
                <a:ext cx="104506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en-US" altLang="ko-KR" sz="1200" b="1" dirty="0" err="1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Github</a:t>
                </a:r>
                <a:r>
                  <a:rPr lang="ko-KR" altLang="en-US" sz="1200" b="1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실습</a:t>
                </a:r>
                <a:endParaRPr lang="ko-KR" altLang="en-US" sz="1200" b="1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76381B7C-4F9D-46F9-8DF5-6B68C28FD8B9}"/>
                  </a:ext>
                </a:extLst>
              </p:cNvPr>
              <p:cNvSpPr/>
              <p:nvPr/>
            </p:nvSpPr>
            <p:spPr>
              <a:xfrm>
                <a:off x="9966333" y="260648"/>
                <a:ext cx="107185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/>
                <a:r>
                  <a:rPr lang="ko-KR" altLang="en-US" sz="1200" b="1" dirty="0">
                    <a:solidFill>
                      <a:schemeClr val="tx1"/>
                    </a:solidFill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코드모음</a:t>
                </a:r>
              </a:p>
            </p:txBody>
          </p: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A11E3F1-A675-4655-9493-A72090E46D7A}"/>
                </a:ext>
              </a:extLst>
            </p:cNvPr>
            <p:cNvSpPr/>
            <p:nvPr/>
          </p:nvSpPr>
          <p:spPr>
            <a:xfrm>
              <a:off x="8448603" y="583367"/>
              <a:ext cx="2960425" cy="54196"/>
            </a:xfrm>
            <a:prstGeom prst="rect">
              <a:avLst/>
            </a:prstGeom>
            <a:solidFill>
              <a:srgbClr val="7763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7578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2029</Words>
  <Application>Microsoft Office PowerPoint</Application>
  <PresentationFormat>와이드스크린</PresentationFormat>
  <Paragraphs>615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8" baseType="lpstr">
      <vt:lpstr>KoPub돋움체 Bold</vt:lpstr>
      <vt:lpstr>tvN 즐거운이야기 Bold</vt:lpstr>
      <vt:lpstr>tvN 즐거운이야기 Light</vt:lpstr>
      <vt:lpstr>나눔스퀘어</vt:lpstr>
      <vt:lpstr>나눔스퀘어라운드 Bold</vt:lpstr>
      <vt:lpstr>나눔스퀘어라운드 Regular</vt:lpstr>
      <vt:lpstr>맑은 고딕</vt:lpstr>
      <vt:lpstr>타이포_쌍문동 스텐실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정현우</dc:creator>
  <cp:lastModifiedBy>정현우</cp:lastModifiedBy>
  <cp:revision>81</cp:revision>
  <dcterms:created xsi:type="dcterms:W3CDTF">2019-12-19T07:49:43Z</dcterms:created>
  <dcterms:modified xsi:type="dcterms:W3CDTF">2020-01-28T13:29:57Z</dcterms:modified>
</cp:coreProperties>
</file>