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74" r:id="rId12"/>
    <p:sldId id="276" r:id="rId13"/>
    <p:sldId id="279" r:id="rId14"/>
    <p:sldId id="272" r:id="rId15"/>
    <p:sldId id="280" r:id="rId16"/>
    <p:sldId id="281" r:id="rId17"/>
    <p:sldId id="283" r:id="rId18"/>
    <p:sldId id="284" r:id="rId19"/>
    <p:sldId id="286" r:id="rId20"/>
    <p:sldId id="287" r:id="rId21"/>
    <p:sldId id="288" r:id="rId22"/>
    <p:sldId id="289" r:id="rId23"/>
    <p:sldId id="267" r:id="rId24"/>
    <p:sldId id="269" r:id="rId25"/>
    <p:sldId id="273" r:id="rId26"/>
    <p:sldId id="268" r:id="rId27"/>
    <p:sldId id="277" r:id="rId28"/>
    <p:sldId id="291" r:id="rId29"/>
    <p:sldId id="290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현우" initials="정" lastIdx="1" clrIdx="0">
    <p:extLst>
      <p:ext uri="{19B8F6BF-5375-455C-9EA6-DF929625EA0E}">
        <p15:presenceInfo xmlns:p15="http://schemas.microsoft.com/office/powerpoint/2012/main" userId="S::hw79chopin@o365.yonsei.ac.kr::810e50e5-6d49-45ec-962e-3a0102b7fa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  <a:srgbClr val="FCECE8"/>
    <a:srgbClr val="7F7F7F"/>
    <a:srgbClr val="E6E6E6"/>
    <a:srgbClr val="1E201F"/>
    <a:srgbClr val="FFC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3395E-EB1F-4CDB-B40E-5515D2721F0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69D1-DDEF-432A-B9F2-34539C84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1E93-2A0E-4126-AA4E-9B8C06BC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D1019-6D8F-405E-9D94-AA64F057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D509-5DBC-4165-9DBA-12C09B6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81CB5-C416-4059-A8FC-74809E19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14A4-7EB9-4A43-A6A0-876C257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F0FB-A41F-4A9B-90D3-F40C7B6B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E3617-F134-4016-B53A-83ABBDD3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A166-F912-482B-846E-9E64A13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C4AB6-92E0-4560-91B7-25CB618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EBD51-0DC7-4CA9-BEB5-EF4760E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BF3CA-2572-4166-8773-47956E78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65343-1CEA-4293-BAB8-F8F5A780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6C8F0-205D-439A-979D-9EC8D82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170D3-54C6-4986-9E7A-2304B82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EAC4E-F3E9-4EA1-B2E3-96A1E75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ADB9-7AE3-424D-8915-F2F51E1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184B-41B4-44EF-B041-5C23590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1B674-8667-4666-A95F-2B574E36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F2C98-6C4B-48ED-BE9F-6DCEEEBE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70E9-1FC9-4B82-B196-52778F9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D0A6-05F7-49D1-923E-08B0F7A9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57F29-78A2-4AAF-92D8-244B6D93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04D1-FBA4-43DB-97C8-A4015B2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CD751-0B77-456D-8B60-47A934C5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8EA4F-BB46-4B18-BA8B-F1FD4D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5623-4716-4445-90F4-F6E4826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5B797-7D6C-4CBF-99E6-0B43BCF93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1C577-5548-45BC-BE1A-3EF5629C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1A0C0-2283-4D70-AE4A-F605BAF4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FF2EE-8390-46C5-9D8E-343727C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30835-430B-4F5E-8128-2D3E334D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1694-F014-4926-992C-F86B1A92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4C21-99DF-4FB9-B4A5-F1C8B195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C93B8-3E94-4D58-9B7E-0F5AA4B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EF875-FE50-4C95-AD17-F13A7013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301C3-8FD8-4F32-9F5E-8C16E4D0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FCFE8-AFA9-4489-9832-30B660B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5F24-D116-4E66-B5A5-87CAED6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F7368F-8C3E-4706-866C-7EB66E0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62E0-7673-4E0B-B4CB-808F432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0205C-25B5-42DE-A80A-5204715D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7D855-F5E0-45D9-954C-6E1DE8C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D10E2-CE85-483E-A42F-C1FB797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7413F-2FF7-429F-BB39-26CFA766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5924-4317-4708-B1F1-53F03AD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D0BF2-8548-4AD1-A68D-AE89EE4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E047-A7FB-453D-BF22-2F18B354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49BE-9EB0-45A2-85D7-0B6D8C40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3D934-B022-4416-A1EC-FD2F0876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13721-9DAB-497C-9CDD-EDAEB5F2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A450C-1901-4D3F-AB66-59FD365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DE502-8AE7-4B51-9DE6-729D77C6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516C-BC7D-4BF9-ACF3-D819B4D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48B0FD-A1A9-44A9-8388-931D157B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EB975-9CAA-454C-994A-81DE7716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6AC5-8689-4264-B9BF-E8FED4E1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0CAB8-28D2-48DB-96FA-7B19DC82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4878-57B3-4365-8101-76ED8908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B872B-9BAD-46DF-86D4-64427773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FF4E9-EBEF-4E16-8DBC-81570666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C21C-C745-495B-B1EA-AEA08F03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1DB0-CD7E-4335-A51A-02F406B4B96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016B8-3638-4A5E-9099-12A716C0C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7CF09-987F-4DE4-A47F-3007379A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44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623"/>
              </p:ext>
            </p:extLst>
          </p:nvPr>
        </p:nvGraphicFramePr>
        <p:xfrm>
          <a:off x="748152" y="1920758"/>
          <a:ext cx="10643748" cy="25686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폴더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599C7-92AC-4330-A35C-227F1F4E22BC}"/>
              </a:ext>
            </a:extLst>
          </p:cNvPr>
          <p:cNvSpPr txBox="1"/>
          <p:nvPr/>
        </p:nvSpPr>
        <p:spPr>
          <a:xfrm>
            <a:off x="748152" y="5061373"/>
            <a:ext cx="1251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본격적인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하기 전에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Unix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명령어를 알고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가즈아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DA2AA-9AC6-46ED-AF40-698882B69691}"/>
              </a:ext>
            </a:extLst>
          </p:cNvPr>
          <p:cNvGrpSpPr/>
          <p:nvPr/>
        </p:nvGrpSpPr>
        <p:grpSpPr>
          <a:xfrm>
            <a:off x="478164" y="688437"/>
            <a:ext cx="3893811" cy="523220"/>
            <a:chOff x="478165" y="671550"/>
            <a:chExt cx="4420831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50C2F-73F2-4440-BFF9-DCB77BAAEC2F}"/>
                </a:ext>
              </a:extLst>
            </p:cNvPr>
            <p:cNvSpPr txBox="1"/>
            <p:nvPr/>
          </p:nvSpPr>
          <p:spPr>
            <a:xfrm>
              <a:off x="478165" y="671550"/>
              <a:ext cx="442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F579FE-A2B4-44DD-94AB-6856B43F3368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8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7E302D-1ECD-4591-B1BA-9E580CE97D58}"/>
              </a:ext>
            </a:extLst>
          </p:cNvPr>
          <p:cNvGrpSpPr/>
          <p:nvPr/>
        </p:nvGrpSpPr>
        <p:grpSpPr>
          <a:xfrm>
            <a:off x="1009540" y="1805277"/>
            <a:ext cx="3809203" cy="3864419"/>
            <a:chOff x="748152" y="1973051"/>
            <a:chExt cx="4096039" cy="43179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2E5F536-D042-48E6-8823-5E59BB14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72" t="44443" r="34744" b="17962"/>
            <a:stretch/>
          </p:blipFill>
          <p:spPr>
            <a:xfrm>
              <a:off x="748152" y="1973051"/>
              <a:ext cx="4096039" cy="431799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4AAA312-9E58-4C92-B7C1-60A8ADEC1DAE}"/>
                </a:ext>
              </a:extLst>
            </p:cNvPr>
            <p:cNvSpPr/>
            <p:nvPr/>
          </p:nvSpPr>
          <p:spPr>
            <a:xfrm>
              <a:off x="748152" y="4324350"/>
              <a:ext cx="4096039" cy="31115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D317BBE-DCA3-49CD-B09D-64B6E512EB75}"/>
              </a:ext>
            </a:extLst>
          </p:cNvPr>
          <p:cNvSpPr txBox="1"/>
          <p:nvPr/>
        </p:nvSpPr>
        <p:spPr>
          <a:xfrm>
            <a:off x="5422342" y="2124415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마우스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우클릭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후 </a:t>
            </a:r>
            <a:r>
              <a:rPr lang="en-US" altLang="ko-KR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[Git Bash Here]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24F0BB7-D318-499C-9504-F126FACF18E0}"/>
              </a:ext>
            </a:extLst>
          </p:cNvPr>
          <p:cNvSpPr/>
          <p:nvPr/>
        </p:nvSpPr>
        <p:spPr>
          <a:xfrm>
            <a:off x="5326743" y="4963886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1345E9-C201-4310-B6F8-04B0E9F8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50" y="3103515"/>
            <a:ext cx="4473937" cy="28645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2ECFA2-C6DF-4357-942C-2919A7A667CA}"/>
              </a:ext>
            </a:extLst>
          </p:cNvPr>
          <p:cNvSpPr txBox="1"/>
          <p:nvPr/>
        </p:nvSpPr>
        <p:spPr>
          <a:xfrm>
            <a:off x="10545185" y="6010777"/>
            <a:ext cx="80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짜란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4" y="688437"/>
            <a:ext cx="3893811" cy="523220"/>
            <a:chOff x="478165" y="671550"/>
            <a:chExt cx="4420831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5" y="671550"/>
              <a:ext cx="442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 bash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실행하기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29289" y="8663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D317BBE-DCA3-49CD-B09D-64B6E512EB75}"/>
              </a:ext>
            </a:extLst>
          </p:cNvPr>
          <p:cNvSpPr txBox="1"/>
          <p:nvPr/>
        </p:nvSpPr>
        <p:spPr>
          <a:xfrm>
            <a:off x="6083096" y="3391682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차례차례 명령을 입력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635900-A3A4-470F-962C-CAF1AD77D5BD}"/>
              </a:ext>
            </a:extLst>
          </p:cNvPr>
          <p:cNvGrpSpPr/>
          <p:nvPr/>
        </p:nvGrpSpPr>
        <p:grpSpPr>
          <a:xfrm>
            <a:off x="6161088" y="1827413"/>
            <a:ext cx="5257800" cy="1293407"/>
            <a:chOff x="6161088" y="2189363"/>
            <a:chExt cx="5257800" cy="12934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48C2C7-306A-4AFA-BDEB-7B194F0C6272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AC7525-F485-42E2-9053-EBB15EE1B433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99E6B7-1C46-4AC1-8C56-F6A9FF36FA3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25A1D-7CB9-45F0-AB89-229BB62CE440}"/>
                </a:ext>
              </a:extLst>
            </p:cNvPr>
            <p:cNvSpPr txBox="1"/>
            <p:nvPr/>
          </p:nvSpPr>
          <p:spPr>
            <a:xfrm>
              <a:off x="6161088" y="2349806"/>
              <a:ext cx="4631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git_tutorial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git_tutorial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304F7B-11F5-4933-A92C-DE3A974108BA}"/>
              </a:ext>
            </a:extLst>
          </p:cNvPr>
          <p:cNvGrpSpPr/>
          <p:nvPr/>
        </p:nvGrpSpPr>
        <p:grpSpPr>
          <a:xfrm>
            <a:off x="531749" y="1806892"/>
            <a:ext cx="5449130" cy="3780561"/>
            <a:chOff x="531749" y="1806893"/>
            <a:chExt cx="4631086" cy="294750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5254AB-325E-4199-8F48-B4249EC21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1"/>
            <a:stretch/>
          </p:blipFill>
          <p:spPr>
            <a:xfrm>
              <a:off x="531749" y="1806893"/>
              <a:ext cx="4631086" cy="294750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5A0B93-CF76-4CFF-951D-087A0974F791}"/>
                </a:ext>
              </a:extLst>
            </p:cNvPr>
            <p:cNvSpPr/>
            <p:nvPr/>
          </p:nvSpPr>
          <p:spPr>
            <a:xfrm>
              <a:off x="531749" y="2482002"/>
              <a:ext cx="1167093" cy="143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3E7E22-3D4E-4009-9763-8AF1D1E182C0}"/>
                </a:ext>
              </a:extLst>
            </p:cNvPr>
            <p:cNvSpPr/>
            <p:nvPr/>
          </p:nvSpPr>
          <p:spPr>
            <a:xfrm>
              <a:off x="531749" y="3034507"/>
              <a:ext cx="1167093" cy="143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E9FF08-783C-48D9-B2B0-25FD9948FF16}"/>
                </a:ext>
              </a:extLst>
            </p:cNvPr>
            <p:cNvSpPr/>
            <p:nvPr/>
          </p:nvSpPr>
          <p:spPr>
            <a:xfrm>
              <a:off x="531749" y="3598894"/>
              <a:ext cx="1167093" cy="143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B979EAB-DF21-4B3E-9387-57D08C7C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97" y="4380110"/>
            <a:ext cx="2653921" cy="128415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8B70EB5-7ABC-4981-83C6-E0E9614FD0FD}"/>
              </a:ext>
            </a:extLst>
          </p:cNvPr>
          <p:cNvSpPr/>
          <p:nvPr/>
        </p:nvSpPr>
        <p:spPr>
          <a:xfrm>
            <a:off x="6083096" y="5016595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05EE8-8C36-49AD-88E4-47FCFB4B73DE}"/>
              </a:ext>
            </a:extLst>
          </p:cNvPr>
          <p:cNvSpPr txBox="1"/>
          <p:nvPr/>
        </p:nvSpPr>
        <p:spPr>
          <a:xfrm>
            <a:off x="7214097" y="5809024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디렉토리에 이렇게 폴더가 생성됨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28A33B-CF7F-4B69-A5E7-DB7355B86621}"/>
              </a:ext>
            </a:extLst>
          </p:cNvPr>
          <p:cNvGrpSpPr/>
          <p:nvPr/>
        </p:nvGrpSpPr>
        <p:grpSpPr>
          <a:xfrm>
            <a:off x="478164" y="659862"/>
            <a:ext cx="5360661" cy="523220"/>
            <a:chOff x="478165" y="642975"/>
            <a:chExt cx="6086216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18932C-4948-481C-9CC9-ED9E0893A951}"/>
                </a:ext>
              </a:extLst>
            </p:cNvPr>
            <p:cNvSpPr txBox="1"/>
            <p:nvPr/>
          </p:nvSpPr>
          <p:spPr>
            <a:xfrm>
              <a:off x="478165" y="642975"/>
              <a:ext cx="6086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디렉토리 만들고 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시작하기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3ADBBD9-05D1-4194-832D-DE39027F0094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5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D317BBE-DCA3-49CD-B09D-64B6E512EB75}"/>
              </a:ext>
            </a:extLst>
          </p:cNvPr>
          <p:cNvSpPr txBox="1"/>
          <p:nvPr/>
        </p:nvSpPr>
        <p:spPr>
          <a:xfrm>
            <a:off x="6083096" y="3362511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명령을 실행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635900-A3A4-470F-962C-CAF1AD77D5BD}"/>
              </a:ext>
            </a:extLst>
          </p:cNvPr>
          <p:cNvGrpSpPr/>
          <p:nvPr/>
        </p:nvGrpSpPr>
        <p:grpSpPr>
          <a:xfrm>
            <a:off x="6161088" y="1827413"/>
            <a:ext cx="5257800" cy="1293407"/>
            <a:chOff x="6161088" y="2189363"/>
            <a:chExt cx="5257800" cy="12934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48C2C7-306A-4AFA-BDEB-7B194F0C6272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AC7525-F485-42E2-9053-EBB15EE1B433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99E6B7-1C46-4AC1-8C56-F6A9FF36FA3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25A1D-7CB9-45F0-AB89-229BB62CE440}"/>
                </a:ext>
              </a:extLst>
            </p:cNvPr>
            <p:cNvSpPr txBox="1"/>
            <p:nvPr/>
          </p:nvSpPr>
          <p:spPr>
            <a:xfrm>
              <a:off x="6161088" y="267247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 hello.py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8B70EB5-7ABC-4981-83C6-E0E9614FD0FD}"/>
              </a:ext>
            </a:extLst>
          </p:cNvPr>
          <p:cNvSpPr/>
          <p:nvPr/>
        </p:nvSpPr>
        <p:spPr>
          <a:xfrm>
            <a:off x="401290" y="4824880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05EE8-8C36-49AD-88E4-47FCFB4B73DE}"/>
              </a:ext>
            </a:extLst>
          </p:cNvPr>
          <p:cNvSpPr txBox="1"/>
          <p:nvPr/>
        </p:nvSpPr>
        <p:spPr>
          <a:xfrm>
            <a:off x="1532291" y="6144076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이런 창이 뜨는데 당황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ㄴㄴ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2E051-C3C5-4495-B21E-93DAAD28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6" y="3973308"/>
            <a:ext cx="3259649" cy="200794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F06D172-C667-4BDF-92E2-75A5B90DE0EB}"/>
              </a:ext>
            </a:extLst>
          </p:cNvPr>
          <p:cNvGrpSpPr/>
          <p:nvPr/>
        </p:nvGrpSpPr>
        <p:grpSpPr>
          <a:xfrm>
            <a:off x="5025774" y="4328382"/>
            <a:ext cx="5460995" cy="1295007"/>
            <a:chOff x="5266091" y="4093694"/>
            <a:chExt cx="5460995" cy="12950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9A037F-9777-4C10-9903-6403C9AF1498}"/>
                </a:ext>
              </a:extLst>
            </p:cNvPr>
            <p:cNvSpPr txBox="1"/>
            <p:nvPr/>
          </p:nvSpPr>
          <p:spPr>
            <a:xfrm>
              <a:off x="5266091" y="4093694"/>
              <a:ext cx="1382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이란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?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F5BE1D-31CA-4563-9F54-809FACE0DF75}"/>
                </a:ext>
              </a:extLst>
            </p:cNvPr>
            <p:cNvSpPr txBox="1"/>
            <p:nvPr/>
          </p:nvSpPr>
          <p:spPr>
            <a:xfrm>
              <a:off x="5344435" y="4568626"/>
              <a:ext cx="538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리눅스나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UNIX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에서 사용가능한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편집기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6AA74-AB37-4BF6-AC27-94DEBFDE5D98}"/>
                </a:ext>
              </a:extLst>
            </p:cNvPr>
            <p:cNvSpPr txBox="1"/>
            <p:nvPr/>
          </p:nvSpPr>
          <p:spPr>
            <a:xfrm>
              <a:off x="5344435" y="5019369"/>
              <a:ext cx="45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주요 명령어는 다음 슬라이드에 있다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2E7E96-841C-4B3D-B7DE-B44408C7F0D9}"/>
              </a:ext>
            </a:extLst>
          </p:cNvPr>
          <p:cNvGrpSpPr/>
          <p:nvPr/>
        </p:nvGrpSpPr>
        <p:grpSpPr>
          <a:xfrm>
            <a:off x="437511" y="1781274"/>
            <a:ext cx="5524500" cy="1950565"/>
            <a:chOff x="437511" y="1781274"/>
            <a:chExt cx="5524500" cy="195056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1B4F98-9CA3-49C5-BBD6-D94C24A6E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"/>
            <a:stretch/>
          </p:blipFill>
          <p:spPr>
            <a:xfrm>
              <a:off x="437511" y="1781274"/>
              <a:ext cx="5524500" cy="1950565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0D83998-D670-45B0-B401-D4517C244CFF}"/>
                </a:ext>
              </a:extLst>
            </p:cNvPr>
            <p:cNvSpPr/>
            <p:nvPr/>
          </p:nvSpPr>
          <p:spPr>
            <a:xfrm>
              <a:off x="437512" y="3208479"/>
              <a:ext cx="969808" cy="2205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67D8C83-D16A-4160-83C4-2FF492A15B45}"/>
              </a:ext>
            </a:extLst>
          </p:cNvPr>
          <p:cNvGrpSpPr/>
          <p:nvPr/>
        </p:nvGrpSpPr>
        <p:grpSpPr>
          <a:xfrm>
            <a:off x="478164" y="659862"/>
            <a:ext cx="4890789" cy="523220"/>
            <a:chOff x="478165" y="642975"/>
            <a:chExt cx="5552748" cy="523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886578-FA85-4AC0-AE0C-3E7533D11A4A}"/>
                </a:ext>
              </a:extLst>
            </p:cNvPr>
            <p:cNvSpPr txBox="1"/>
            <p:nvPr/>
          </p:nvSpPr>
          <p:spPr>
            <a:xfrm>
              <a:off x="478165" y="642975"/>
              <a:ext cx="5552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python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하나 만들기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DB7E8D-F97B-409F-83A9-F7E12B05039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44BA97F8-E67C-429E-A07D-86858D433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93565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 줄부터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칸 뒤부터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 모드로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 내용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 모드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463BE-1EF7-4414-917E-7668D7FE36D5}"/>
              </a:ext>
            </a:extLst>
          </p:cNvPr>
          <p:cNvGrpSpPr/>
          <p:nvPr/>
        </p:nvGrpSpPr>
        <p:grpSpPr>
          <a:xfrm>
            <a:off x="525360" y="688437"/>
            <a:ext cx="3732315" cy="523220"/>
            <a:chOff x="531749" y="671550"/>
            <a:chExt cx="4237477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E7029A-107B-4B5B-AF94-4E795D5F47B4}"/>
                </a:ext>
              </a:extLst>
            </p:cNvPr>
            <p:cNvSpPr txBox="1"/>
            <p:nvPr/>
          </p:nvSpPr>
          <p:spPr>
            <a:xfrm>
              <a:off x="553865" y="671550"/>
              <a:ext cx="4215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A8CA687-D3E2-4244-ABA8-00074ED81A77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8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827204-8E8D-4C8D-BFB9-7486D5A332C7}"/>
              </a:ext>
            </a:extLst>
          </p:cNvPr>
          <p:cNvGrpSpPr/>
          <p:nvPr/>
        </p:nvGrpSpPr>
        <p:grpSpPr>
          <a:xfrm>
            <a:off x="6071890" y="1656975"/>
            <a:ext cx="5346998" cy="1872651"/>
            <a:chOff x="6071890" y="1656975"/>
            <a:chExt cx="5346998" cy="18726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6071890" y="3160294"/>
              <a:ext cx="463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원하는 </a:t>
              </a:r>
              <a:r>
                <a:rPr lang="ko-KR" altLang="en-US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출력문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입력하고서 위 명령 실행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635900-A3A4-470F-962C-CAF1AD77D5BD}"/>
                </a:ext>
              </a:extLst>
            </p:cNvPr>
            <p:cNvGrpSpPr/>
            <p:nvPr/>
          </p:nvGrpSpPr>
          <p:grpSpPr>
            <a:xfrm>
              <a:off x="6139566" y="1656975"/>
              <a:ext cx="5279322" cy="1293407"/>
              <a:chOff x="6139566" y="2189363"/>
              <a:chExt cx="5279322" cy="129340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B48C2C7-306A-4AFA-BDEB-7B194F0C6272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EAC7525-F485-42E2-9053-EBB15EE1B433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399E6B7-1C46-4AC1-8C56-F6A9FF36F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F25A1D-7CB9-45F0-AB89-229BB62CE440}"/>
                  </a:ext>
                </a:extLst>
              </p:cNvPr>
              <p:cNvSpPr txBox="1"/>
              <p:nvPr/>
            </p:nvSpPr>
            <p:spPr>
              <a:xfrm>
                <a:off x="6139566" y="2380807"/>
                <a:ext cx="463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i</a:t>
                </a:r>
                <a:endPara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[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원하는 </a:t>
                </a:r>
                <a:r>
                  <a:rPr lang="ko-KR" altLang="en-US" dirty="0" err="1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출력문</a:t>
                </a:r>
                <a:r>
                  <a:rPr lang="en-US" altLang="ko-KR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]</a:t>
                </a:r>
              </a:p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Esc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+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:</a:t>
                </a:r>
                <a:r>
                  <a:rPr lang="en-US" altLang="ko-KR" sz="2000" dirty="0" err="1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wq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+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Enter</a:t>
                </a:r>
                <a:endPara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A3B91E-2AA3-42F0-925C-71C17CB7937D}"/>
              </a:ext>
            </a:extLst>
          </p:cNvPr>
          <p:cNvGrpSpPr/>
          <p:nvPr/>
        </p:nvGrpSpPr>
        <p:grpSpPr>
          <a:xfrm>
            <a:off x="392177" y="4075420"/>
            <a:ext cx="5684558" cy="2135421"/>
            <a:chOff x="331182" y="1665177"/>
            <a:chExt cx="5684558" cy="29867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39ECCE-6EA6-4BB2-80B3-FB84B0C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183" y="1665177"/>
              <a:ext cx="5684557" cy="298677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20A2EB-FBFA-4F58-87FE-39EA3519CFFD}"/>
                </a:ext>
              </a:extLst>
            </p:cNvPr>
            <p:cNvSpPr/>
            <p:nvPr/>
          </p:nvSpPr>
          <p:spPr>
            <a:xfrm>
              <a:off x="331182" y="2909975"/>
              <a:ext cx="2197705" cy="447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8A8F7F-A242-4A25-99FB-0869551A5346}"/>
                </a:ext>
              </a:extLst>
            </p:cNvPr>
            <p:cNvSpPr/>
            <p:nvPr/>
          </p:nvSpPr>
          <p:spPr>
            <a:xfrm>
              <a:off x="331182" y="4096121"/>
              <a:ext cx="1611917" cy="4475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D5BFD33-0C46-4302-8334-3CD57D0B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7" y="1504952"/>
            <a:ext cx="5675248" cy="233027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343A8F-1B42-4545-9B36-72FCE65074DA}"/>
              </a:ext>
            </a:extLst>
          </p:cNvPr>
          <p:cNvGrpSpPr/>
          <p:nvPr/>
        </p:nvGrpSpPr>
        <p:grpSpPr>
          <a:xfrm>
            <a:off x="6078435" y="4203499"/>
            <a:ext cx="5340453" cy="1843808"/>
            <a:chOff x="6078435" y="4075420"/>
            <a:chExt cx="5340453" cy="18438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91163E-6A57-470B-89BD-0F013BFB56F2}"/>
                </a:ext>
              </a:extLst>
            </p:cNvPr>
            <p:cNvSpPr txBox="1"/>
            <p:nvPr/>
          </p:nvSpPr>
          <p:spPr>
            <a:xfrm>
              <a:off x="6078435" y="5549896"/>
              <a:ext cx="5056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cat hello.py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와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python hello.py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차이점 비교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AE8FF58-76FF-4633-A7D6-FB21656E68F0}"/>
                </a:ext>
              </a:extLst>
            </p:cNvPr>
            <p:cNvGrpSpPr/>
            <p:nvPr/>
          </p:nvGrpSpPr>
          <p:grpSpPr>
            <a:xfrm>
              <a:off x="6139566" y="4075420"/>
              <a:ext cx="5279322" cy="1293407"/>
              <a:chOff x="6139566" y="2189363"/>
              <a:chExt cx="5279322" cy="129340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E832015-1C9B-4F62-9041-F5125583D8B1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721013-7FD1-4115-9145-B609945A1BB4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498D7AE-6CD2-4896-AE40-31E786BE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1B61CC-D42F-427E-922A-360642408B9F}"/>
                  </a:ext>
                </a:extLst>
              </p:cNvPr>
              <p:cNvSpPr txBox="1"/>
              <p:nvPr/>
            </p:nvSpPr>
            <p:spPr>
              <a:xfrm>
                <a:off x="6139566" y="2484192"/>
                <a:ext cx="4631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cat hello.py</a:t>
                </a:r>
              </a:p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python hello.py</a:t>
                </a:r>
                <a:endPara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478164" y="659862"/>
            <a:ext cx="4890789" cy="523220"/>
            <a:chOff x="478165" y="642975"/>
            <a:chExt cx="555274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478165" y="642975"/>
              <a:ext cx="5552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python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하나 만들기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7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A4066C-3C36-4017-9570-BC5C4658B520}"/>
              </a:ext>
            </a:extLst>
          </p:cNvPr>
          <p:cNvGrpSpPr/>
          <p:nvPr/>
        </p:nvGrpSpPr>
        <p:grpSpPr>
          <a:xfrm>
            <a:off x="478164" y="659862"/>
            <a:ext cx="5093961" cy="523220"/>
            <a:chOff x="478165" y="642975"/>
            <a:chExt cx="5783419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4DE294-28AD-40FC-A2DA-2ABB5E61D08A}"/>
                </a:ext>
              </a:extLst>
            </p:cNvPr>
            <p:cNvSpPr txBox="1"/>
            <p:nvPr/>
          </p:nvSpPr>
          <p:spPr>
            <a:xfrm>
              <a:off x="478165" y="642975"/>
              <a:ext cx="5783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status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확인한 뒤 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add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8438761-9D21-40FD-95E1-6469802A769D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A91163E-6A57-470B-89BD-0F013BFB56F2}"/>
              </a:ext>
            </a:extLst>
          </p:cNvPr>
          <p:cNvSpPr txBox="1"/>
          <p:nvPr/>
        </p:nvSpPr>
        <p:spPr>
          <a:xfrm>
            <a:off x="715965" y="1654171"/>
            <a:ext cx="505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이어서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만들꺼면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교재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63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쪽부터 만들면 됨</a:t>
            </a:r>
          </a:p>
        </p:txBody>
      </p:sp>
    </p:spTree>
    <p:extLst>
      <p:ext uri="{BB962C8B-B14F-4D97-AF65-F5344CB8AC3E}">
        <p14:creationId xmlns:p14="http://schemas.microsoft.com/office/powerpoint/2010/main" val="192306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8" y="669387"/>
            <a:ext cx="5932161" cy="523220"/>
            <a:chOff x="510607" y="652500"/>
            <a:chExt cx="673506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7" y="652500"/>
              <a:ext cx="6735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저장할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필요없는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파일들 </a:t>
              </a:r>
              <a:r>
                <a:rPr lang="ko-KR" altLang="en-US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무시하기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A28DBBA-4946-42FC-81CE-A017C421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 t="11466" r="8085" b="18437"/>
          <a:stretch/>
        </p:blipFill>
        <p:spPr>
          <a:xfrm>
            <a:off x="682217" y="3399156"/>
            <a:ext cx="5257800" cy="211223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3B94807-C00C-4498-89BA-80FD495572FC}"/>
              </a:ext>
            </a:extLst>
          </p:cNvPr>
          <p:cNvGrpSpPr/>
          <p:nvPr/>
        </p:nvGrpSpPr>
        <p:grpSpPr>
          <a:xfrm>
            <a:off x="660694" y="1643300"/>
            <a:ext cx="10066392" cy="1293407"/>
            <a:chOff x="660694" y="1643300"/>
            <a:chExt cx="10066392" cy="12934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6095999" y="2085111"/>
              <a:ext cx="463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touch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명령어로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</a:t>
              </a:r>
              <a:r>
                <a:rPr lang="en-US" altLang="ko-KR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gitignore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파일 만들기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528CB65-2BBA-4D2B-AA5B-789B781FEE31}"/>
                </a:ext>
              </a:extLst>
            </p:cNvPr>
            <p:cNvGrpSpPr/>
            <p:nvPr/>
          </p:nvGrpSpPr>
          <p:grpSpPr>
            <a:xfrm>
              <a:off x="660694" y="1643300"/>
              <a:ext cx="5279322" cy="1293407"/>
              <a:chOff x="6139566" y="2189363"/>
              <a:chExt cx="5279322" cy="129340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48DFBD8-0259-40E5-AE55-1CEFF6CACD3D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5A8D6DB-A53D-4DEA-9D7F-7E665357F3E4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E732620-3790-4414-9830-4B9EA7496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8949E6-6252-4455-8554-C8FE24D3AD4E}"/>
                  </a:ext>
                </a:extLst>
              </p:cNvPr>
              <p:cNvSpPr txBox="1"/>
              <p:nvPr/>
            </p:nvSpPr>
            <p:spPr>
              <a:xfrm>
                <a:off x="6139566" y="2494135"/>
                <a:ext cx="4631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touch .</a:t>
                </a:r>
                <a:r>
                  <a:rPr lang="en-US" altLang="ko-KR" sz="2000" dirty="0" err="1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gitignore</a:t>
                </a:r>
                <a:endPara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ls -al</a:t>
                </a:r>
                <a:endPara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007DC6-D173-412A-B62E-0CD955AC1EB6}"/>
              </a:ext>
            </a:extLst>
          </p:cNvPr>
          <p:cNvSpPr txBox="1"/>
          <p:nvPr/>
        </p:nvSpPr>
        <p:spPr>
          <a:xfrm>
            <a:off x="6095999" y="3830871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https://www.gitignore.io/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들어가기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F6A98-7F59-415F-85B5-C14C57AEB747}"/>
              </a:ext>
            </a:extLst>
          </p:cNvPr>
          <p:cNvSpPr txBox="1"/>
          <p:nvPr/>
        </p:nvSpPr>
        <p:spPr>
          <a:xfrm>
            <a:off x="6095999" y="4402371"/>
            <a:ext cx="498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자기 운영체제와 개발 환경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언어를 설정해준다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3908E-2B29-41A1-A174-8B67A95E9D43}"/>
              </a:ext>
            </a:extLst>
          </p:cNvPr>
          <p:cNvSpPr txBox="1"/>
          <p:nvPr/>
        </p:nvSpPr>
        <p:spPr>
          <a:xfrm>
            <a:off x="6400799" y="4821026"/>
            <a:ext cx="498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Windows, Python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96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22">
            <a:extLst>
              <a:ext uri="{FF2B5EF4-FFF2-40B4-BE49-F238E27FC236}">
                <a16:creationId xmlns:a16="http://schemas.microsoft.com/office/drawing/2014/main" id="{BB73AACC-AF85-41B6-AE35-6921CCFE6725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8" y="669387"/>
            <a:ext cx="5932161" cy="523220"/>
            <a:chOff x="510607" y="652500"/>
            <a:chExt cx="673506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7" y="652500"/>
              <a:ext cx="6735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저장할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필요없는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파일들 </a:t>
              </a:r>
              <a:r>
                <a:rPr lang="ko-KR" altLang="en-US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무시하기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007DC6-D173-412A-B62E-0CD955AC1EB6}"/>
              </a:ext>
            </a:extLst>
          </p:cNvPr>
          <p:cNvSpPr txBox="1"/>
          <p:nvPr/>
        </p:nvSpPr>
        <p:spPr>
          <a:xfrm>
            <a:off x="5302983" y="1786637"/>
            <a:ext cx="528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버튼을 누르면 다음과 같은 파일이 나온다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F6A98-7F59-415F-85B5-C14C57AEB747}"/>
              </a:ext>
            </a:extLst>
          </p:cNvPr>
          <p:cNvSpPr txBox="1"/>
          <p:nvPr/>
        </p:nvSpPr>
        <p:spPr>
          <a:xfrm>
            <a:off x="5302983" y="2395877"/>
            <a:ext cx="56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내용을 복사해서 생성한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en-US" altLang="ko-KR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gitignore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 붙여준다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301EB-3E4E-4B2B-85C8-9455CDD4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2" y="1308022"/>
            <a:ext cx="4465688" cy="509382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AF81B5A-2F1B-4F39-8CBD-CCB8A8E00BF1}"/>
              </a:ext>
            </a:extLst>
          </p:cNvPr>
          <p:cNvGrpSpPr/>
          <p:nvPr/>
        </p:nvGrpSpPr>
        <p:grpSpPr>
          <a:xfrm>
            <a:off x="5594282" y="2949691"/>
            <a:ext cx="5279322" cy="1293407"/>
            <a:chOff x="6139566" y="2189363"/>
            <a:chExt cx="5279322" cy="12934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32EF30-8335-43AC-8FD1-009925AA4B46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2DAE3B-4BA9-47CD-8FCE-0A096F43A31B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2AEBDA7-91A2-4AC2-816B-4DE873B7C53D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480451-A5E2-49A6-937C-24C22BE01476}"/>
                </a:ext>
              </a:extLst>
            </p:cNvPr>
            <p:cNvSpPr txBox="1"/>
            <p:nvPr/>
          </p:nvSpPr>
          <p:spPr>
            <a:xfrm>
              <a:off x="6139566" y="2380807"/>
              <a:ext cx="4631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 .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gitignore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+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shift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+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insert</a:t>
              </a:r>
            </a:p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Esc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+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wq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+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Enter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49960D-B85E-4DE9-849F-01592D04ABB0}"/>
              </a:ext>
            </a:extLst>
          </p:cNvPr>
          <p:cNvSpPr txBox="1"/>
          <p:nvPr/>
        </p:nvSpPr>
        <p:spPr>
          <a:xfrm>
            <a:off x="5302983" y="4453277"/>
            <a:ext cx="56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그 다음에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en-US" altLang="ko-KR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gitignore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add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하고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해주면 됨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827EAF-A238-4D4F-B309-ECF2E2AD5685}"/>
              </a:ext>
            </a:extLst>
          </p:cNvPr>
          <p:cNvGrpSpPr/>
          <p:nvPr/>
        </p:nvGrpSpPr>
        <p:grpSpPr>
          <a:xfrm>
            <a:off x="5594282" y="4981744"/>
            <a:ext cx="5279322" cy="1293407"/>
            <a:chOff x="6139566" y="2189363"/>
            <a:chExt cx="5279322" cy="129340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4417DA-DCEA-411D-9BF4-91B3543EDADF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17F606-F5FE-4BE7-A465-80FCB805EDEE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8CAF7D5-0D57-41E9-9608-35B699DCAC7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A4D140-B7CB-46A5-AE5F-D432469E896F}"/>
                </a:ext>
              </a:extLst>
            </p:cNvPr>
            <p:cNvSpPr txBox="1"/>
            <p:nvPr/>
          </p:nvSpPr>
          <p:spPr>
            <a:xfrm>
              <a:off x="6139566" y="2510238"/>
              <a:ext cx="46310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add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gitignore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commit –m “Added .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gitignore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”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6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8" y="697962"/>
            <a:ext cx="4465689" cy="523220"/>
            <a:chOff x="510607" y="681075"/>
            <a:chExt cx="5070112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7" y="681075"/>
              <a:ext cx="5070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Conflict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해결하는 방법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007DC6-D173-412A-B62E-0CD955AC1EB6}"/>
              </a:ext>
            </a:extLst>
          </p:cNvPr>
          <p:cNvSpPr txBox="1"/>
          <p:nvPr/>
        </p:nvSpPr>
        <p:spPr>
          <a:xfrm>
            <a:off x="5891798" y="1660499"/>
            <a:ext cx="56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1st_branch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python.py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내용이 다르다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F6A98-7F59-415F-85B5-C14C57AEB747}"/>
              </a:ext>
            </a:extLst>
          </p:cNvPr>
          <p:cNvSpPr txBox="1"/>
          <p:nvPr/>
        </p:nvSpPr>
        <p:spPr>
          <a:xfrm>
            <a:off x="5917049" y="2176719"/>
            <a:ext cx="56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상태에서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merge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시도하면 이렇게 뜬다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61FF19A-C51D-4E93-B8D9-479E71FA0440}"/>
              </a:ext>
            </a:extLst>
          </p:cNvPr>
          <p:cNvSpPr/>
          <p:nvPr/>
        </p:nvSpPr>
        <p:spPr>
          <a:xfrm rot="5400000">
            <a:off x="8543536" y="2737067"/>
            <a:ext cx="542053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D567E6-6BB2-479F-B3C4-B5280ABD9D84}"/>
              </a:ext>
            </a:extLst>
          </p:cNvPr>
          <p:cNvGrpSpPr/>
          <p:nvPr/>
        </p:nvGrpSpPr>
        <p:grpSpPr>
          <a:xfrm>
            <a:off x="523875" y="1432571"/>
            <a:ext cx="5250846" cy="2442852"/>
            <a:chOff x="523875" y="1432571"/>
            <a:chExt cx="5250846" cy="24428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351B16-F344-4514-940B-4A24A9455640}"/>
                </a:ext>
              </a:extLst>
            </p:cNvPr>
            <p:cNvGrpSpPr/>
            <p:nvPr/>
          </p:nvGrpSpPr>
          <p:grpSpPr>
            <a:xfrm>
              <a:off x="525360" y="1432571"/>
              <a:ext cx="5249361" cy="2442852"/>
              <a:chOff x="525360" y="1432571"/>
              <a:chExt cx="5249361" cy="244285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06D926B-D518-4B8B-9A6E-2FDB106FE0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455"/>
              <a:stretch/>
            </p:blipFill>
            <p:spPr>
              <a:xfrm>
                <a:off x="525360" y="1432571"/>
                <a:ext cx="5249361" cy="2008682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87032D-13D2-41D6-882D-9A6BB7981641}"/>
                  </a:ext>
                </a:extLst>
              </p:cNvPr>
              <p:cNvSpPr txBox="1"/>
              <p:nvPr/>
            </p:nvSpPr>
            <p:spPr>
              <a:xfrm>
                <a:off x="2633602" y="3506091"/>
                <a:ext cx="103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master</a:t>
                </a:r>
                <a:endPara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0EA0F03-9FBC-420A-92E9-EF746DD328AD}"/>
                </a:ext>
              </a:extLst>
            </p:cNvPr>
            <p:cNvSpPr/>
            <p:nvPr/>
          </p:nvSpPr>
          <p:spPr>
            <a:xfrm>
              <a:off x="523875" y="2786063"/>
              <a:ext cx="1714500" cy="550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994FE5-EB23-4EB2-A584-D1D1A05F69E4}"/>
              </a:ext>
            </a:extLst>
          </p:cNvPr>
          <p:cNvGrpSpPr/>
          <p:nvPr/>
        </p:nvGrpSpPr>
        <p:grpSpPr>
          <a:xfrm>
            <a:off x="523874" y="3883519"/>
            <a:ext cx="5259287" cy="2752598"/>
            <a:chOff x="523874" y="3883519"/>
            <a:chExt cx="5259287" cy="275259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A16291-2B6B-4F9C-AB55-DC309AB3E50F}"/>
                </a:ext>
              </a:extLst>
            </p:cNvPr>
            <p:cNvGrpSpPr/>
            <p:nvPr/>
          </p:nvGrpSpPr>
          <p:grpSpPr>
            <a:xfrm>
              <a:off x="525361" y="3883519"/>
              <a:ext cx="5257800" cy="2752598"/>
              <a:chOff x="525361" y="3883519"/>
              <a:chExt cx="5257800" cy="275259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C88B2A6-E4A5-4B59-AFD1-2AABA99D6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61" y="3883519"/>
                <a:ext cx="5257800" cy="234315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C866BF-30EE-4FFE-A4E9-DBDC54028F86}"/>
                  </a:ext>
                </a:extLst>
              </p:cNvPr>
              <p:cNvSpPr txBox="1"/>
              <p:nvPr/>
            </p:nvSpPr>
            <p:spPr>
              <a:xfrm>
                <a:off x="2466050" y="6266785"/>
                <a:ext cx="137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1</a:t>
                </a:r>
                <a:r>
                  <a:rPr lang="en-US" altLang="ko-KR" b="1" baseline="3000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st</a:t>
                </a:r>
                <a:r>
                  <a:rPr lang="en-US" altLang="ko-KR" b="1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_branch</a:t>
                </a:r>
                <a:endPara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7E29773-FB8D-4618-9E7B-119EC616B0F1}"/>
                </a:ext>
              </a:extLst>
            </p:cNvPr>
            <p:cNvSpPr/>
            <p:nvPr/>
          </p:nvSpPr>
          <p:spPr>
            <a:xfrm>
              <a:off x="523874" y="5504238"/>
              <a:ext cx="2188369" cy="713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216310-E94F-4768-8949-2AB9E2A018B7}"/>
              </a:ext>
            </a:extLst>
          </p:cNvPr>
          <p:cNvGrpSpPr/>
          <p:nvPr/>
        </p:nvGrpSpPr>
        <p:grpSpPr>
          <a:xfrm>
            <a:off x="5917049" y="3256383"/>
            <a:ext cx="5943600" cy="2600325"/>
            <a:chOff x="5917049" y="3381468"/>
            <a:chExt cx="5943600" cy="26003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CB4D38-48CE-4668-80A5-C4408CF1A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7049" y="3381468"/>
              <a:ext cx="5943600" cy="2600325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1779E-58E4-4215-B96F-4130A38C8253}"/>
                </a:ext>
              </a:extLst>
            </p:cNvPr>
            <p:cNvSpPr/>
            <p:nvPr/>
          </p:nvSpPr>
          <p:spPr>
            <a:xfrm>
              <a:off x="5918834" y="4988243"/>
              <a:ext cx="3126105" cy="1933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F9A194-BC91-4D6E-AD40-DE0D3B613A2C}"/>
                </a:ext>
              </a:extLst>
            </p:cNvPr>
            <p:cNvSpPr/>
            <p:nvPr/>
          </p:nvSpPr>
          <p:spPr>
            <a:xfrm>
              <a:off x="5925489" y="5667485"/>
              <a:ext cx="1031571" cy="173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CD7981-2884-445E-B338-E61CE2D142DA}"/>
              </a:ext>
            </a:extLst>
          </p:cNvPr>
          <p:cNvSpPr txBox="1"/>
          <p:nvPr/>
        </p:nvSpPr>
        <p:spPr>
          <a:xfrm>
            <a:off x="5925489" y="6016951"/>
            <a:ext cx="56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상태도 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[|MERGING]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추가되었다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34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EC490-7AF4-4CBA-B704-D5E4B1CD8C21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FCC31-0416-402D-8653-097755F92F9B}"/>
              </a:ext>
            </a:extLst>
          </p:cNvPr>
          <p:cNvSpPr/>
          <p:nvPr/>
        </p:nvSpPr>
        <p:spPr>
          <a:xfrm>
            <a:off x="-137422" y="-189523"/>
            <a:ext cx="12740547" cy="761857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450DE-1E0C-4B1F-BC71-4D04C64B987A}"/>
              </a:ext>
            </a:extLst>
          </p:cNvPr>
          <p:cNvSpPr txBox="1"/>
          <p:nvPr/>
        </p:nvSpPr>
        <p:spPr>
          <a:xfrm rot="21324127">
            <a:off x="1602476" y="2090172"/>
            <a:ext cx="8987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Git</a:t>
            </a:r>
            <a:r>
              <a:rPr lang="en-US" altLang="ko-KR" sz="8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/>
            <a:r>
              <a:rPr lang="ko-KR" altLang="en-US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버전 관리 시스템</a:t>
            </a:r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!!!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8" y="697962"/>
            <a:ext cx="4465689" cy="523220"/>
            <a:chOff x="510607" y="681075"/>
            <a:chExt cx="5070112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7" y="681075"/>
              <a:ext cx="5070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Conflict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해결하는 방법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007DC6-D173-412A-B62E-0CD955AC1EB6}"/>
              </a:ext>
            </a:extLst>
          </p:cNvPr>
          <p:cNvSpPr txBox="1"/>
          <p:nvPr/>
        </p:nvSpPr>
        <p:spPr>
          <a:xfrm>
            <a:off x="5891798" y="1428301"/>
            <a:ext cx="56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상태에서 밑에 명령을 실행하면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F6A98-7F59-415F-85B5-C14C57AEB747}"/>
              </a:ext>
            </a:extLst>
          </p:cNvPr>
          <p:cNvSpPr txBox="1"/>
          <p:nvPr/>
        </p:nvSpPr>
        <p:spPr>
          <a:xfrm>
            <a:off x="5917049" y="3294874"/>
            <a:ext cx="56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왼쪽처럼 나온다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61FF19A-C51D-4E93-B8D9-479E71FA0440}"/>
              </a:ext>
            </a:extLst>
          </p:cNvPr>
          <p:cNvSpPr/>
          <p:nvPr/>
        </p:nvSpPr>
        <p:spPr>
          <a:xfrm>
            <a:off x="5243947" y="4760178"/>
            <a:ext cx="682627" cy="3693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2A6DE8-41B4-4C82-8054-57B7EBF24FAB}"/>
              </a:ext>
            </a:extLst>
          </p:cNvPr>
          <p:cNvGrpSpPr/>
          <p:nvPr/>
        </p:nvGrpSpPr>
        <p:grpSpPr>
          <a:xfrm>
            <a:off x="506739" y="1414149"/>
            <a:ext cx="5113012" cy="2600325"/>
            <a:chOff x="506738" y="1268321"/>
            <a:chExt cx="5276423" cy="26003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289442-B97F-4682-B445-1FAAC8D7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738" y="1268321"/>
              <a:ext cx="5276423" cy="260032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7E29773-FB8D-4618-9E7B-119EC616B0F1}"/>
                </a:ext>
              </a:extLst>
            </p:cNvPr>
            <p:cNvSpPr/>
            <p:nvPr/>
          </p:nvSpPr>
          <p:spPr>
            <a:xfrm>
              <a:off x="507490" y="1683407"/>
              <a:ext cx="771861" cy="1490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44CEAC-9B1F-4CE0-9844-24BE6804E8A5}"/>
                </a:ext>
              </a:extLst>
            </p:cNvPr>
            <p:cNvSpPr/>
            <p:nvPr/>
          </p:nvSpPr>
          <p:spPr>
            <a:xfrm>
              <a:off x="510752" y="1955314"/>
              <a:ext cx="771861" cy="1490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7B48C2-ED3D-4148-A9AE-2DBB3055AE38}"/>
                </a:ext>
              </a:extLst>
            </p:cNvPr>
            <p:cNvSpPr/>
            <p:nvPr/>
          </p:nvSpPr>
          <p:spPr>
            <a:xfrm>
              <a:off x="510752" y="2495064"/>
              <a:ext cx="1108498" cy="1490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E3EA199-388F-4C47-9705-A2B5430E1963}"/>
              </a:ext>
            </a:extLst>
          </p:cNvPr>
          <p:cNvGrpSpPr/>
          <p:nvPr/>
        </p:nvGrpSpPr>
        <p:grpSpPr>
          <a:xfrm>
            <a:off x="6033262" y="1873561"/>
            <a:ext cx="5257800" cy="1293407"/>
            <a:chOff x="6161088" y="2189363"/>
            <a:chExt cx="5257800" cy="129340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290C5A-5010-4BD7-B0BA-245AF5D3959F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EAFF58F-4F73-490C-935E-1C139ED3DD9A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EB3B8C0-5A1A-46A0-83F3-790F63F2B75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2063EC-E2DA-4224-AF9D-57CF47FC5610}"/>
                </a:ext>
              </a:extLst>
            </p:cNvPr>
            <p:cNvSpPr txBox="1"/>
            <p:nvPr/>
          </p:nvSpPr>
          <p:spPr>
            <a:xfrm>
              <a:off x="6161088" y="267247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 hello.py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E0098F3-87D2-48A9-AAAC-84AD32B80F01}"/>
              </a:ext>
            </a:extLst>
          </p:cNvPr>
          <p:cNvSpPr txBox="1"/>
          <p:nvPr/>
        </p:nvSpPr>
        <p:spPr>
          <a:xfrm>
            <a:off x="525360" y="4261035"/>
            <a:ext cx="469434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&lt;&lt;&lt;&lt; HEAD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conflict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발생한 부분의 시작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=====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어디가 어디에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속한지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경계를 표시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&gt;&gt;&gt;&gt; 1st_branch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conflict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끝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C5D97-7CEC-4431-ABF5-16053B74AE3F}"/>
              </a:ext>
            </a:extLst>
          </p:cNvPr>
          <p:cNvSpPr txBox="1"/>
          <p:nvPr/>
        </p:nvSpPr>
        <p:spPr>
          <a:xfrm>
            <a:off x="6314992" y="4378018"/>
            <a:ext cx="469434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해결방법</a:t>
            </a:r>
            <a:endParaRPr lang="en-US" altLang="ko-KR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1st)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 하나의 내용을 택하거나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2nd)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내용을 합치거나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B103EA5-8E13-488A-9299-0253DFD33345}"/>
              </a:ext>
            </a:extLst>
          </p:cNvPr>
          <p:cNvSpPr/>
          <p:nvPr/>
        </p:nvSpPr>
        <p:spPr>
          <a:xfrm>
            <a:off x="6172803" y="4242177"/>
            <a:ext cx="4694341" cy="1863348"/>
          </a:xfrm>
          <a:prstGeom prst="rect">
            <a:avLst/>
          </a:prstGeom>
          <a:noFill/>
          <a:ln w="25400">
            <a:solidFill>
              <a:srgbClr val="F8B6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88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9" y="697962"/>
            <a:ext cx="3645812" cy="523220"/>
            <a:chOff x="510608" y="681075"/>
            <a:chExt cx="4139266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8" y="681075"/>
              <a:ext cx="413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으로 가자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~!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B68781-64C4-4B5B-9C7A-33E07FDE7A3D}"/>
              </a:ext>
            </a:extLst>
          </p:cNvPr>
          <p:cNvSpPr txBox="1"/>
          <p:nvPr/>
        </p:nvSpPr>
        <p:spPr>
          <a:xfrm>
            <a:off x="743429" y="1742234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원격 저장소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뿐만 아니라 프로젝트 진행에 도움을 주는 도구도 함께 제공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77F6E-FF08-40AB-83AC-F0CD9A8CDCD0}"/>
              </a:ext>
            </a:extLst>
          </p:cNvPr>
          <p:cNvSpPr txBox="1"/>
          <p:nvPr/>
        </p:nvSpPr>
        <p:spPr>
          <a:xfrm>
            <a:off x="743429" y="2480445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관통하는 키워드이다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90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8" y="697962"/>
            <a:ext cx="2949525" cy="523220"/>
            <a:chOff x="510607" y="681075"/>
            <a:chExt cx="334873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7" y="681075"/>
              <a:ext cx="3348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기능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589DE3-A2AE-4050-A771-E45A16B1E5DF}"/>
              </a:ext>
            </a:extLst>
          </p:cNvPr>
          <p:cNvSpPr txBox="1"/>
          <p:nvPr/>
        </p:nvSpPr>
        <p:spPr>
          <a:xfrm>
            <a:off x="1059310" y="1701493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 마음대로 이것저것 해볼 수 있다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225D0C-B786-4DDC-A9CF-12D9DB1BD7E2}"/>
              </a:ext>
            </a:extLst>
          </p:cNvPr>
          <p:cNvSpPr/>
          <p:nvPr/>
        </p:nvSpPr>
        <p:spPr>
          <a:xfrm>
            <a:off x="750141" y="1565651"/>
            <a:ext cx="10600163" cy="4709499"/>
          </a:xfrm>
          <a:prstGeom prst="rect">
            <a:avLst/>
          </a:prstGeom>
          <a:noFill/>
          <a:ln w="25400">
            <a:solidFill>
              <a:srgbClr val="F8B6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B1BD-4898-4783-BA0D-A81E41F73CAA}"/>
              </a:ext>
            </a:extLst>
          </p:cNvPr>
          <p:cNvSpPr txBox="1"/>
          <p:nvPr/>
        </p:nvSpPr>
        <p:spPr>
          <a:xfrm>
            <a:off x="1059309" y="2248470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376AAA-642E-42A7-A6C7-396EFA60578F}"/>
              </a:ext>
            </a:extLst>
          </p:cNvPr>
          <p:cNvSpPr txBox="1"/>
          <p:nvPr/>
        </p:nvSpPr>
        <p:spPr>
          <a:xfrm>
            <a:off x="1059309" y="2790117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906F4-BF2E-4203-B071-EE2DB305F752}"/>
              </a:ext>
            </a:extLst>
          </p:cNvPr>
          <p:cNvSpPr txBox="1"/>
          <p:nvPr/>
        </p:nvSpPr>
        <p:spPr>
          <a:xfrm>
            <a:off x="1059309" y="3331764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FE6160-95D9-413C-B1F3-9FAC386549E8}"/>
              </a:ext>
            </a:extLst>
          </p:cNvPr>
          <p:cNvSpPr txBox="1"/>
          <p:nvPr/>
        </p:nvSpPr>
        <p:spPr>
          <a:xfrm>
            <a:off x="1059309" y="3873411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6DBCB-D70D-4F6A-844C-1B1A8C367330}"/>
              </a:ext>
            </a:extLst>
          </p:cNvPr>
          <p:cNvSpPr txBox="1"/>
          <p:nvPr/>
        </p:nvSpPr>
        <p:spPr>
          <a:xfrm>
            <a:off x="1059309" y="4415058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B3F74F-0D3C-455C-86C8-2BD3FA157F67}"/>
              </a:ext>
            </a:extLst>
          </p:cNvPr>
          <p:cNvSpPr txBox="1"/>
          <p:nvPr/>
        </p:nvSpPr>
        <p:spPr>
          <a:xfrm>
            <a:off x="1059309" y="4956705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C3F19-802E-4935-876A-C6F7031AA71E}"/>
              </a:ext>
            </a:extLst>
          </p:cNvPr>
          <p:cNvSpPr txBox="1"/>
          <p:nvPr/>
        </p:nvSpPr>
        <p:spPr>
          <a:xfrm>
            <a:off x="1059309" y="5498352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08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11266" name="Picture 2" descr="A imagem pode conter: 1 pessoa, chapéu e close-up">
            <a:extLst>
              <a:ext uri="{FF2B5EF4-FFF2-40B4-BE49-F238E27FC236}">
                <a16:creationId xmlns:a16="http://schemas.microsoft.com/office/drawing/2014/main" id="{AC37AF64-FB31-4645-83BB-A1CF25BB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DBDF86-775B-42E8-A5C7-71A2D08C2173}"/>
              </a:ext>
            </a:extLst>
          </p:cNvPr>
          <p:cNvSpPr/>
          <p:nvPr/>
        </p:nvSpPr>
        <p:spPr>
          <a:xfrm>
            <a:off x="1" y="5778499"/>
            <a:ext cx="12192000" cy="107950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1AB89-15AC-44EE-BE47-B3905855A601}"/>
              </a:ext>
            </a:extLst>
          </p:cNvPr>
          <p:cNvSpPr txBox="1"/>
          <p:nvPr/>
        </p:nvSpPr>
        <p:spPr>
          <a:xfrm>
            <a:off x="2368697" y="5811851"/>
            <a:ext cx="7454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Code Collection!</a:t>
            </a:r>
            <a:endParaRPr lang="ko-KR" altLang="en-US" sz="66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73C14-088C-4271-8F73-CA296ED83E11}"/>
              </a:ext>
            </a:extLst>
          </p:cNvPr>
          <p:cNvSpPr txBox="1"/>
          <p:nvPr/>
        </p:nvSpPr>
        <p:spPr>
          <a:xfrm>
            <a:off x="6347487" y="4552816"/>
            <a:ext cx="3701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아 코드 뭐였지</a:t>
            </a:r>
            <a:r>
              <a:rPr lang="en-US" altLang="ko-KR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9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EE6F8E-E8AE-4224-8B8D-D4331CB4E1DF}"/>
              </a:ext>
            </a:extLst>
          </p:cNvPr>
          <p:cNvGrpSpPr/>
          <p:nvPr/>
        </p:nvGrpSpPr>
        <p:grpSpPr>
          <a:xfrm>
            <a:off x="478165" y="688817"/>
            <a:ext cx="3948692" cy="523220"/>
            <a:chOff x="478165" y="680376"/>
            <a:chExt cx="3948692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152E0-9A5A-4C5B-A8D6-DFD2D06E2B72}"/>
                </a:ext>
              </a:extLst>
            </p:cNvPr>
            <p:cNvSpPr txBox="1"/>
            <p:nvPr/>
          </p:nvSpPr>
          <p:spPr>
            <a:xfrm>
              <a:off x="478165" y="680376"/>
              <a:ext cx="394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F9A4F4-0377-4A2F-96B9-110FF189AD7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AAC36F-206B-4F6E-B396-DBDC5E579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5668"/>
              </p:ext>
            </p:extLst>
          </p:nvPr>
        </p:nvGraphicFramePr>
        <p:xfrm>
          <a:off x="748151" y="1364436"/>
          <a:ext cx="10797876" cy="5187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7449">
                  <a:extLst>
                    <a:ext uri="{9D8B030D-6E8A-4147-A177-3AD203B41FA5}">
                      <a16:colId xmlns:a16="http://schemas.microsoft.com/office/drawing/2014/main" val="459420429"/>
                    </a:ext>
                  </a:extLst>
                </a:gridCol>
                <a:gridCol w="3251489">
                  <a:extLst>
                    <a:ext uri="{9D8B030D-6E8A-4147-A177-3AD203B41FA5}">
                      <a16:colId xmlns:a16="http://schemas.microsoft.com/office/drawing/2014/main" val="3283846970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3447981193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1340297039"/>
                    </a:ext>
                  </a:extLst>
                </a:gridCol>
              </a:tblGrid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16301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390530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412738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9094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ls –al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파일까지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52873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8923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9896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1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0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D3A9FD-E3DE-46B2-9E10-628E6C70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52170"/>
              </p:ext>
            </p:extLst>
          </p:nvPr>
        </p:nvGraphicFramePr>
        <p:xfrm>
          <a:off x="639949" y="1299577"/>
          <a:ext cx="10906080" cy="52058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0051">
                  <a:extLst>
                    <a:ext uri="{9D8B030D-6E8A-4147-A177-3AD203B41FA5}">
                      <a16:colId xmlns:a16="http://schemas.microsoft.com/office/drawing/2014/main" val="1363105823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2807582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20690259"/>
                    </a:ext>
                  </a:extLst>
                </a:gridCol>
                <a:gridCol w="3849829">
                  <a:extLst>
                    <a:ext uri="{9D8B030D-6E8A-4147-A177-3AD203B41FA5}">
                      <a16:colId xmlns:a16="http://schemas.microsoft.com/office/drawing/2014/main" val="3237304641"/>
                    </a:ext>
                  </a:extLst>
                </a:gridCol>
              </a:tblGrid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36645"/>
                  </a:ext>
                </a:extLst>
              </a:tr>
              <a:tr h="62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위치부터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: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wq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enter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쓴 내용을 저장하고 나올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9612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다음 줄부터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445358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칸 뒤부터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77351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일반 모드로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3794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쓴 내용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73861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1203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모드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97540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shift + insert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붙여넣기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(Ctrl + v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역할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1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4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54234"/>
              </p:ext>
            </p:extLst>
          </p:nvPr>
        </p:nvGraphicFramePr>
        <p:xfrm>
          <a:off x="702256" y="1348806"/>
          <a:ext cx="10643748" cy="488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6719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795155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87222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2449654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61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파일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status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상태 확인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–a / git add 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전부 다 추가해주기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목록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수정사항 입력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-a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-m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안 쓰고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바로 쓰기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명령에 변경된 모든 저장소 파일을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작업 중인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변경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 + -m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–b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checkout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동시에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병합하기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24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2043"/>
              </p:ext>
            </p:extLst>
          </p:nvPr>
        </p:nvGraphicFramePr>
        <p:xfrm>
          <a:off x="531749" y="678528"/>
          <a:ext cx="11131283" cy="57794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939263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626379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8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 적용된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실제 변경 내용을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revert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이전에 작성한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지우는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만든다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11474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--word-diff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diff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명령의 실행 결과를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단어 단위로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 작업 결과를 저장한 상태로 되돌리기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revert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다르게 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커밋내역을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없앰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0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–-stat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에서 수정된 파일의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통계 정보를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참조하기 쉬운 이름을 붙임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light weight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태그만을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--name-only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정보 중에서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수정된 파일의 목록만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 –a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태그이름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annotated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 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--relative-date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상대적인 시간을 비교하는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형식으로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유사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대신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많을 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이력을 확인해서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--graph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분기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 내역을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아스키 그래프로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서로 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합침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대체하는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만듦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--decorate -1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태그가 붙여졌는지 확인하는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664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69346"/>
              </p:ext>
            </p:extLst>
          </p:nvPr>
        </p:nvGraphicFramePr>
        <p:xfrm>
          <a:off x="531749" y="678529"/>
          <a:ext cx="11131283" cy="5498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17031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395332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42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reset</a:t>
                      </a:r>
                      <a:r>
                        <a:rPr lang="ko-KR" altLang="en-US" dirty="0"/>
                        <a:t> 명령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저장소에 있는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 태그 리스트를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hard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show-ref –-tags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체크섬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값을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같이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mixed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인덱스의 상태를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</a:t>
                      </a:r>
                      <a:r>
                        <a:rPr lang="ko-KR" altLang="en-US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뒤에서 숫자만큼의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soft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98177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HEAD --filename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변경내역을 취소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파일을 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시점으로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후 추가 수정사항이 있을 때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실행한 상태로 되돌리는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^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 하나를 의미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표시한 수 만큼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220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–-continue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충돌해결 후 계속 작업을 진행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–-skip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강제 병합을 실행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–soft HEAD ~~~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번째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커밋까지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–-abort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실행을 취소함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–hard 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05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96673"/>
              </p:ext>
            </p:extLst>
          </p:nvPr>
        </p:nvGraphicFramePr>
        <p:xfrm>
          <a:off x="531749" y="1215424"/>
          <a:ext cx="11131283" cy="5359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561759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4003883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푸시할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로컬 저장소의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브랜치를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지정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로컬을 특정 원격저장소와 연결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master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추가하고 싶을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-v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확인할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로컬의 내용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변경사항을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저장소로 보냄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--all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fetch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로컬로 가져옴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그 뒤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conflict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–a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 원격저장소의 내용을 로컬로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spacebar </a:t>
                      </a:r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tab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병합대상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브랜치들을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diff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로컬과 원격 저장소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사이에 어떤 차이점이 있는지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clone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원격저장소의 내용을 로컬로 복사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4" y="688817"/>
            <a:ext cx="4030335" cy="523220"/>
            <a:chOff x="478164" y="680376"/>
            <a:chExt cx="403033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4" y="680376"/>
              <a:ext cx="4030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b="1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관련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29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16A016-6CA9-4B6D-BF4F-E2A4F40EB668}"/>
              </a:ext>
            </a:extLst>
          </p:cNvPr>
          <p:cNvGrpSpPr/>
          <p:nvPr/>
        </p:nvGrpSpPr>
        <p:grpSpPr>
          <a:xfrm>
            <a:off x="478165" y="1066189"/>
            <a:ext cx="4434077" cy="523220"/>
            <a:chOff x="478165" y="680376"/>
            <a:chExt cx="4434077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D7CA6A-0986-4158-927C-14F41ED813C5}"/>
                </a:ext>
              </a:extLst>
            </p:cNvPr>
            <p:cNvSpPr txBox="1"/>
            <p:nvPr/>
          </p:nvSpPr>
          <p:spPr>
            <a:xfrm>
              <a:off x="478165" y="680376"/>
              <a:ext cx="443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버전 관리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시스텡이란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55A337E-77D9-45AF-AF2D-421799FE97BE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904040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VCS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많이 불림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(Version Control System)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0B5B9-A277-4994-A8A4-BFA8620E40F5}"/>
              </a:ext>
            </a:extLst>
          </p:cNvPr>
          <p:cNvSpPr txBox="1"/>
          <p:nvPr/>
        </p:nvSpPr>
        <p:spPr>
          <a:xfrm>
            <a:off x="743429" y="2728298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데이터의 과거와 현재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상태를 관리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하는 것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A96CC-62A1-41EC-8D84-9E3A7248BA51}"/>
              </a:ext>
            </a:extLst>
          </p:cNvPr>
          <p:cNvSpPr txBox="1"/>
          <p:nvPr/>
        </p:nvSpPr>
        <p:spPr>
          <a:xfrm>
            <a:off x="743429" y="3552556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우리가 직접 했던 사본 생성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보존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복원을 한 번에 해주는 도구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743429" y="4376814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크게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모델과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520107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 모든 개발자가 저네 저장소에 대한 개별적인 로컬 저장소를 갖고 작업하는 형태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50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74840"/>
              </p:ext>
            </p:extLst>
          </p:nvPr>
        </p:nvGraphicFramePr>
        <p:xfrm>
          <a:off x="531750" y="1348806"/>
          <a:ext cx="7128230" cy="2315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Github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repo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만들고서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디렉토리랑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연결하기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깃헙주소와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디렉토리를 연결해주기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로컬에 있는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add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따른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써주기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–u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하기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4035777" cy="523220"/>
            <a:chOff x="478165" y="680376"/>
            <a:chExt cx="4035777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4035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주제별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7048D39A-0F05-40D6-891E-64AC47CC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36360"/>
              </p:ext>
            </p:extLst>
          </p:nvPr>
        </p:nvGraphicFramePr>
        <p:xfrm>
          <a:off x="531750" y="3813564"/>
          <a:ext cx="7128230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rm –-cached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삭제하고 싶은 파일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없애주기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 –CHEAD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위의 명령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시켜주기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적용시켜보기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Error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뜨면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pull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번 해주고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69220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BA28410C-37FB-4AE0-A372-CB1276A4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3683"/>
              </p:ext>
            </p:extLst>
          </p:nvPr>
        </p:nvGraphicFramePr>
        <p:xfrm>
          <a:off x="7729203" y="1348806"/>
          <a:ext cx="3335489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</a:tblGrid>
              <a:tr h="46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–-all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4969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056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8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742234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버전 관리 시스템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1112520" y="3614355"/>
            <a:ext cx="1033605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완벽한 분산 환경에서 빠르고 단순하게 수백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수천 개의 동시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다발적인 </a:t>
            </a:r>
            <a:r>
              <a:rPr lang="ko-KR" altLang="en-US" sz="2000" b="1" dirty="0" err="1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브랜치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수행하는 것을 목표로 하는 버전 관리 시스템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475811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구성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master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저장소 서버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 저장소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(master</a:t>
            </a:r>
            <a:r>
              <a:rPr lang="ko-KR" altLang="en-US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완전한 사본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C0867E-DD6F-4F23-B5E0-C22E06409F49}"/>
              </a:ext>
            </a:extLst>
          </p:cNvPr>
          <p:cNvCxnSpPr>
            <a:cxnSpLocks/>
          </p:cNvCxnSpPr>
          <p:nvPr/>
        </p:nvCxnSpPr>
        <p:spPr>
          <a:xfrm>
            <a:off x="743428" y="2589014"/>
            <a:ext cx="10457972" cy="0"/>
          </a:xfrm>
          <a:prstGeom prst="line">
            <a:avLst/>
          </a:prstGeom>
          <a:ln w="38100" cmpd="sng">
            <a:solidFill>
              <a:srgbClr val="5D5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984687"/>
            <a:ext cx="2011676" cy="523220"/>
            <a:chOff x="478165" y="680376"/>
            <a:chExt cx="2011676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2011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FAB4A43-DEDC-4E7D-BD19-427A8BEABD04}"/>
              </a:ext>
            </a:extLst>
          </p:cNvPr>
          <p:cNvGrpSpPr/>
          <p:nvPr/>
        </p:nvGrpSpPr>
        <p:grpSpPr>
          <a:xfrm>
            <a:off x="478165" y="2882979"/>
            <a:ext cx="2628197" cy="523220"/>
            <a:chOff x="478164" y="680376"/>
            <a:chExt cx="2628197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E40EE4-7E7E-4473-89FA-62B8C2D288C5}"/>
                </a:ext>
              </a:extLst>
            </p:cNvPr>
            <p:cNvSpPr txBox="1"/>
            <p:nvPr/>
          </p:nvSpPr>
          <p:spPr>
            <a:xfrm>
              <a:off x="478164" y="680376"/>
              <a:ext cx="262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특징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F70F57-BFCA-49D1-94F4-E729857C7517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585B02-2307-457C-9D0A-BBB993A7929C}"/>
              </a:ext>
            </a:extLst>
          </p:cNvPr>
          <p:cNvSpPr txBox="1"/>
          <p:nvPr/>
        </p:nvSpPr>
        <p:spPr>
          <a:xfrm>
            <a:off x="743429" y="3660471"/>
            <a:ext cx="103360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8C43E-905D-4D29-9261-A3A5F20C0616}"/>
              </a:ext>
            </a:extLst>
          </p:cNvPr>
          <p:cNvSpPr txBox="1"/>
          <p:nvPr/>
        </p:nvSpPr>
        <p:spPr>
          <a:xfrm>
            <a:off x="743428" y="5522010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기능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사이의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 맞춤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할당된 작업의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결과물 관리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결과물이 누구 것인지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추적</a:t>
            </a:r>
            <a:endParaRPr lang="ko-KR" altLang="en-US" sz="4800" b="1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74E84-C92F-4CE4-BEA1-62A8E8E72DC8}"/>
              </a:ext>
            </a:extLst>
          </p:cNvPr>
          <p:cNvSpPr txBox="1"/>
          <p:nvPr/>
        </p:nvSpPr>
        <p:spPr>
          <a:xfrm>
            <a:off x="7320516" y="6229291"/>
            <a:ext cx="761317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https://coding-factory.tistory.com/245</a:t>
            </a:r>
            <a:r>
              <a:rPr lang="ko-KR" altLang="en-US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3600" b="1" spc="-179" baseline="1157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4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조정석 야나두에 대한 이미지 검색결과">
            <a:extLst>
              <a:ext uri="{FF2B5EF4-FFF2-40B4-BE49-F238E27FC236}">
                <a16:creationId xmlns:a16="http://schemas.microsoft.com/office/drawing/2014/main" id="{5874D6EE-316B-4E9D-9C10-ED2CDF3A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9A4631-CA9A-4FF5-8492-9C62C4900AF7}"/>
              </a:ext>
            </a:extLst>
          </p:cNvPr>
          <p:cNvSpPr/>
          <p:nvPr/>
        </p:nvSpPr>
        <p:spPr>
          <a:xfrm>
            <a:off x="6741042" y="2083982"/>
            <a:ext cx="1488558" cy="1892595"/>
          </a:xfrm>
          <a:prstGeom prst="rect">
            <a:avLst/>
          </a:prstGeom>
          <a:solidFill>
            <a:srgbClr val="1E2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A558A-053D-4124-9BB5-271C8A38981C}"/>
              </a:ext>
            </a:extLst>
          </p:cNvPr>
          <p:cNvSpPr txBox="1"/>
          <p:nvPr/>
        </p:nvSpPr>
        <p:spPr>
          <a:xfrm rot="21324127">
            <a:off x="2686998" y="556275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067D7-0474-44DC-9FCC-C01B1821562B}"/>
              </a:ext>
            </a:extLst>
          </p:cNvPr>
          <p:cNvSpPr txBox="1"/>
          <p:nvPr/>
        </p:nvSpPr>
        <p:spPr>
          <a:xfrm rot="20877676">
            <a:off x="4103490" y="1576074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코드 </a:t>
            </a:r>
            <a:r>
              <a:rPr lang="ko-KR" altLang="en-US" sz="8000" dirty="0" err="1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보러가자</a:t>
            </a:r>
            <a:endParaRPr lang="ko-KR" altLang="en-US" sz="8000" dirty="0">
              <a:solidFill>
                <a:schemeClr val="bg1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8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3072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명령이 진짜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ㄹㅇ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핵심 오브 더 핵심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8549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2628900"/>
            <a:ext cx="10643748" cy="1104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명령은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명령어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4292233"/>
            <a:ext cx="10643748" cy="15754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5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4F512EB-2139-4265-93A5-51688C006551}"/>
              </a:ext>
            </a:extLst>
          </p:cNvPr>
          <p:cNvSpPr txBox="1"/>
          <p:nvPr/>
        </p:nvSpPr>
        <p:spPr>
          <a:xfrm>
            <a:off x="705644" y="5140280"/>
            <a:ext cx="1251505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잠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 벗어나서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파일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작업 흐름에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영향을 안 미치는 새로운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할 수 있음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8172C7-4B8E-43A9-8118-92C8EC9857DB}"/>
              </a:ext>
            </a:extLst>
          </p:cNvPr>
          <p:cNvSpPr txBox="1"/>
          <p:nvPr/>
        </p:nvSpPr>
        <p:spPr>
          <a:xfrm>
            <a:off x="705644" y="5756488"/>
            <a:ext cx="551100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해보면 바로 감 옴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9221" name="그룹 9220">
            <a:extLst>
              <a:ext uri="{FF2B5EF4-FFF2-40B4-BE49-F238E27FC236}">
                <a16:creationId xmlns:a16="http://schemas.microsoft.com/office/drawing/2014/main" id="{F99A0646-7C97-4925-9E2E-7B13292135E7}"/>
              </a:ext>
            </a:extLst>
          </p:cNvPr>
          <p:cNvGrpSpPr/>
          <p:nvPr/>
        </p:nvGrpSpPr>
        <p:grpSpPr>
          <a:xfrm>
            <a:off x="1291634" y="1635647"/>
            <a:ext cx="10254395" cy="3270062"/>
            <a:chOff x="531749" y="1635647"/>
            <a:chExt cx="10254395" cy="32700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B1FC875-5E16-4EFD-826C-6988215A1915}"/>
                </a:ext>
              </a:extLst>
            </p:cNvPr>
            <p:cNvSpPr/>
            <p:nvPr/>
          </p:nvSpPr>
          <p:spPr>
            <a:xfrm>
              <a:off x="4996531" y="1892946"/>
              <a:ext cx="958783" cy="841029"/>
            </a:xfrm>
            <a:custGeom>
              <a:avLst/>
              <a:gdLst>
                <a:gd name="connsiteX0" fmla="*/ 0 w 711200"/>
                <a:gd name="connsiteY0" fmla="*/ 965200 h 965200"/>
                <a:gd name="connsiteX1" fmla="*/ 228600 w 711200"/>
                <a:gd name="connsiteY1" fmla="*/ 215900 h 965200"/>
                <a:gd name="connsiteX2" fmla="*/ 711200 w 7112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965200">
                  <a:moveTo>
                    <a:pt x="0" y="965200"/>
                  </a:moveTo>
                  <a:cubicBezTo>
                    <a:pt x="55033" y="670983"/>
                    <a:pt x="110067" y="376767"/>
                    <a:pt x="228600" y="215900"/>
                  </a:cubicBezTo>
                  <a:cubicBezTo>
                    <a:pt x="347133" y="55033"/>
                    <a:pt x="529166" y="27516"/>
                    <a:pt x="711200" y="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92DA5FD-BC72-498C-8106-23528EE6BC63}"/>
                </a:ext>
              </a:extLst>
            </p:cNvPr>
            <p:cNvSpPr/>
            <p:nvPr/>
          </p:nvSpPr>
          <p:spPr>
            <a:xfrm>
              <a:off x="6142457" y="3743210"/>
              <a:ext cx="242163" cy="957839"/>
            </a:xfrm>
            <a:custGeom>
              <a:avLst/>
              <a:gdLst>
                <a:gd name="connsiteX0" fmla="*/ 598390 w 598390"/>
                <a:gd name="connsiteY0" fmla="*/ 0 h 1295846"/>
                <a:gd name="connsiteX1" fmla="*/ 26890 w 598390"/>
                <a:gd name="connsiteY1" fmla="*/ 736600 h 1295846"/>
                <a:gd name="connsiteX2" fmla="*/ 153890 w 598390"/>
                <a:gd name="connsiteY2" fmla="*/ 1295400 h 12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90" h="1295846">
                  <a:moveTo>
                    <a:pt x="598390" y="0"/>
                  </a:moveTo>
                  <a:cubicBezTo>
                    <a:pt x="349681" y="260350"/>
                    <a:pt x="100973" y="520700"/>
                    <a:pt x="26890" y="736600"/>
                  </a:cubicBezTo>
                  <a:cubicBezTo>
                    <a:pt x="-47193" y="952500"/>
                    <a:pt x="43823" y="1310217"/>
                    <a:pt x="153890" y="12954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220" name="Picture 4" descr="tree branch에 대한 이미지 검색결과">
              <a:extLst>
                <a:ext uri="{FF2B5EF4-FFF2-40B4-BE49-F238E27FC236}">
                  <a16:creationId xmlns:a16="http://schemas.microsoft.com/office/drawing/2014/main" id="{7F5F47A0-6688-4709-BFB2-74E45253A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749" y="2401640"/>
              <a:ext cx="9086976" cy="205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9F69D17-A732-4CDC-8E54-A01B33E76E9C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55" y="4633175"/>
              <a:ext cx="112406" cy="693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A45DB-4525-41C1-8045-3F086A2D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9262" y="4603412"/>
              <a:ext cx="34851" cy="991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321F8F-A8BA-4AF2-954D-C35CDCC074E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463" y="1852549"/>
              <a:ext cx="246851" cy="403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498266-5E07-4B68-B790-09E3504AE6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62126" y="1892946"/>
              <a:ext cx="193188" cy="96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99D682B-8A3D-4439-B22B-310C5F6343A9}"/>
                </a:ext>
              </a:extLst>
            </p:cNvPr>
            <p:cNvGrpSpPr/>
            <p:nvPr/>
          </p:nvGrpSpPr>
          <p:grpSpPr>
            <a:xfrm>
              <a:off x="8666378" y="3531734"/>
              <a:ext cx="299620" cy="143329"/>
              <a:chOff x="9920133" y="2146549"/>
              <a:chExt cx="299620" cy="143329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00C619-A672-4F35-B70B-8FB0231F0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902" y="2146549"/>
                <a:ext cx="246851" cy="14332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3DD2243-C22F-43F1-B920-1E8BF4A2C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0133" y="2289878"/>
                <a:ext cx="299619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416E6D-04A3-4A3A-91FA-8B5AD67BB7A7}"/>
                </a:ext>
              </a:extLst>
            </p:cNvPr>
            <p:cNvSpPr txBox="1"/>
            <p:nvPr/>
          </p:nvSpPr>
          <p:spPr>
            <a:xfrm>
              <a:off x="5929186" y="1635647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1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16E1EE-8CE9-4A2C-BDBE-DCBDEACEF00A}"/>
                </a:ext>
              </a:extLst>
            </p:cNvPr>
            <p:cNvSpPr txBox="1"/>
            <p:nvPr/>
          </p:nvSpPr>
          <p:spPr>
            <a:xfrm>
              <a:off x="5708463" y="4530721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2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25C9C4-6A97-451F-8BF5-498DDDF42EBF}"/>
                </a:ext>
              </a:extLst>
            </p:cNvPr>
            <p:cNvSpPr txBox="1"/>
            <p:nvPr/>
          </p:nvSpPr>
          <p:spPr>
            <a:xfrm>
              <a:off x="8935805" y="3346254"/>
              <a:ext cx="1850339" cy="49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Master</a:t>
              </a:r>
              <a:endParaRPr lang="ko-KR" altLang="en-US" sz="4800" b="1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3F23AE2-D6ED-44CF-A78E-916E5B3F6203}"/>
                </a:ext>
              </a:extLst>
            </p:cNvPr>
            <p:cNvSpPr/>
            <p:nvPr/>
          </p:nvSpPr>
          <p:spPr>
            <a:xfrm>
              <a:off x="8602975" y="2794000"/>
              <a:ext cx="337825" cy="876300"/>
            </a:xfrm>
            <a:custGeom>
              <a:avLst/>
              <a:gdLst>
                <a:gd name="connsiteX0" fmla="*/ 58425 w 337825"/>
                <a:gd name="connsiteY0" fmla="*/ 0 h 876300"/>
                <a:gd name="connsiteX1" fmla="*/ 20325 w 337825"/>
                <a:gd name="connsiteY1" fmla="*/ 673100 h 876300"/>
                <a:gd name="connsiteX2" fmla="*/ 337825 w 337825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5" h="876300">
                  <a:moveTo>
                    <a:pt x="58425" y="0"/>
                  </a:moveTo>
                  <a:cubicBezTo>
                    <a:pt x="16091" y="263525"/>
                    <a:pt x="-26242" y="527050"/>
                    <a:pt x="20325" y="673100"/>
                  </a:cubicBezTo>
                  <a:cubicBezTo>
                    <a:pt x="66892" y="819150"/>
                    <a:pt x="149442" y="833967"/>
                    <a:pt x="337825" y="8763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710607-A30B-4557-A65D-FA1967666627}"/>
              </a:ext>
            </a:extLst>
          </p:cNvPr>
          <p:cNvGrpSpPr/>
          <p:nvPr/>
        </p:nvGrpSpPr>
        <p:grpSpPr>
          <a:xfrm>
            <a:off x="478165" y="688437"/>
            <a:ext cx="3465186" cy="523220"/>
            <a:chOff x="478166" y="671550"/>
            <a:chExt cx="3934192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4CBC94-80C5-4D06-AA49-ED6A0CD53E15}"/>
                </a:ext>
              </a:extLst>
            </p:cNvPr>
            <p:cNvSpPr txBox="1"/>
            <p:nvPr/>
          </p:nvSpPr>
          <p:spPr>
            <a:xfrm>
              <a:off x="478166" y="671550"/>
              <a:ext cx="3934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branch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가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뭐야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5EAF54C-BC79-4F9E-9E79-C62EAB45FDFC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5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1984</Words>
  <Application>Microsoft Office PowerPoint</Application>
  <PresentationFormat>와이드스크린</PresentationFormat>
  <Paragraphs>591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KoPub돋움체 Bold</vt:lpstr>
      <vt:lpstr>tvN 즐거운이야기 Bold</vt:lpstr>
      <vt:lpstr>tvN 즐거운이야기 Light</vt:lpstr>
      <vt:lpstr>나눔스퀘어</vt:lpstr>
      <vt:lpstr>나눔스퀘어 Bold</vt:lpstr>
      <vt:lpstr>나눔스퀘어라운드 Bold</vt:lpstr>
      <vt:lpstr>나눔스퀘어라운드 Regular</vt:lpstr>
      <vt:lpstr>맑은 고딕</vt:lpstr>
      <vt:lpstr>타이포_쌍문동 스텐실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정현우</cp:lastModifiedBy>
  <cp:revision>62</cp:revision>
  <dcterms:created xsi:type="dcterms:W3CDTF">2019-12-19T07:49:43Z</dcterms:created>
  <dcterms:modified xsi:type="dcterms:W3CDTF">2020-01-22T13:51:51Z</dcterms:modified>
</cp:coreProperties>
</file>