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5"/>
  </p:notesMasterIdLst>
  <p:sldIdLst>
    <p:sldId id="261" r:id="rId2"/>
    <p:sldId id="717" r:id="rId3"/>
    <p:sldId id="722" r:id="rId4"/>
    <p:sldId id="728" r:id="rId5"/>
    <p:sldId id="729" r:id="rId6"/>
    <p:sldId id="723" r:id="rId7"/>
    <p:sldId id="730" r:id="rId8"/>
    <p:sldId id="731" r:id="rId9"/>
    <p:sldId id="732" r:id="rId10"/>
    <p:sldId id="733" r:id="rId11"/>
    <p:sldId id="734" r:id="rId12"/>
    <p:sldId id="735" r:id="rId13"/>
    <p:sldId id="736" r:id="rId14"/>
    <p:sldId id="737" r:id="rId15"/>
    <p:sldId id="409" r:id="rId16"/>
    <p:sldId id="724" r:id="rId17"/>
    <p:sldId id="738" r:id="rId18"/>
    <p:sldId id="739" r:id="rId19"/>
    <p:sldId id="740" r:id="rId20"/>
    <p:sldId id="726" r:id="rId21"/>
    <p:sldId id="725" r:id="rId22"/>
    <p:sldId id="742" r:id="rId23"/>
    <p:sldId id="72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D6DB10-5A60-47F2-9192-C9E884AFB11A}">
          <p14:sldIdLst>
            <p14:sldId id="261"/>
            <p14:sldId id="717"/>
            <p14:sldId id="722"/>
            <p14:sldId id="728"/>
            <p14:sldId id="729"/>
            <p14:sldId id="723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409"/>
            <p14:sldId id="724"/>
            <p14:sldId id="738"/>
            <p14:sldId id="739"/>
            <p14:sldId id="740"/>
            <p14:sldId id="726"/>
            <p14:sldId id="725"/>
            <p14:sldId id="742"/>
            <p14:sldId id="727"/>
          </p14:sldIdLst>
        </p14:section>
        <p14:section name="제목 없는 구역" id="{E672B6FC-6D1D-4F51-B9A6-999D7B0886B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2" autoAdjust="0"/>
    <p:restoredTop sz="94607" autoAdjust="0"/>
  </p:normalViewPr>
  <p:slideViewPr>
    <p:cSldViewPr snapToGrid="0">
      <p:cViewPr varScale="1">
        <p:scale>
          <a:sx n="98" d="100"/>
          <a:sy n="98" d="100"/>
        </p:scale>
        <p:origin x="8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B97A-1E98-419C-8E9B-C7678C382A15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4D739-4D44-4292-A693-97D3A4EF5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0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7014-B876-4247-969B-45534C2F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8" y="2730497"/>
            <a:ext cx="10972802" cy="70074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B847C-A2A2-4926-8856-237B1A47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D28-3BBC-4C5E-8034-C1C0868C23C7}" type="datetime1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0FB78-F825-4C17-A3D4-4CF42179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A5D8F-B589-4F7E-9978-CE777FF2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26F4EB2C-3FCF-4A33-87DB-E0E7D6829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2645804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B1A99-7301-4AC3-B90D-21FCB38D1238}"/>
              </a:ext>
            </a:extLst>
          </p:cNvPr>
          <p:cNvSpPr txBox="1"/>
          <p:nvPr/>
        </p:nvSpPr>
        <p:spPr>
          <a:xfrm>
            <a:off x="3969682" y="2054597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6D94D00-7FB8-43AB-B33D-69F163C0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DCD09-1E2E-4960-AD14-82628B530426}"/>
              </a:ext>
            </a:extLst>
          </p:cNvPr>
          <p:cNvSpPr txBox="1"/>
          <p:nvPr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B2E2F-1837-4558-9D5E-2DF1D9C4950F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F7CF6-C780-4E39-9142-AFC02F46DB03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0" dirty="0">
                <a:latin typeface="Tempus Sans ITC" pitchFamily="82" charset="0"/>
                <a:ea typeface="+mn-ea"/>
              </a:rPr>
              <a:t>박종승</a:t>
            </a:r>
          </a:p>
        </p:txBody>
      </p:sp>
    </p:spTree>
    <p:extLst>
      <p:ext uri="{BB962C8B-B14F-4D97-AF65-F5344CB8AC3E}">
        <p14:creationId xmlns:p14="http://schemas.microsoft.com/office/powerpoint/2010/main" val="5307746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3460D-7E05-47A4-B82B-5193BEA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29689-31BE-4BB7-9026-16E5F2C0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00200" indent="-228600">
              <a:buFont typeface="맑은 고딕" panose="020B0503020000020004" pitchFamily="50" charset="-127"/>
              <a:buChar char="»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FD14-E02E-423F-AF37-8E43CFD7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072-37A2-44F7-8D66-2B25C47D5279}" type="datetime1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72141-7131-4122-AE72-F3CEB73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57A70-114A-4906-8BFF-2F0F3D7E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0F5C6908-8B61-4900-81E9-E552942FA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988083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94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C2839-C4D1-49E2-A6EC-DDCA8E7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41222"/>
            <a:ext cx="10972801" cy="5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32486-0A5C-4D86-B0E5-1AF48457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66588"/>
            <a:ext cx="10972801" cy="528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AF9BF-1F73-4B49-A722-AA3331313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598" y="6427490"/>
            <a:ext cx="2971802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3D28-3BBC-4C5E-8034-C1C0868C23C7}" type="datetime1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6BCA-64FF-4356-8EC7-F568B94A4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7490"/>
            <a:ext cx="4114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25721-9426-4C3A-9962-1105AED34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7490"/>
            <a:ext cx="2971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81E6A-EFF9-4B9C-BDB7-3577AD065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24_ </a:t>
            </a:r>
            <a:r>
              <a:rPr lang="ko-KR" altLang="en-US" dirty="0" err="1"/>
              <a:t>머티리얼</a:t>
            </a:r>
            <a:r>
              <a:rPr lang="ko-KR" altLang="en-US" dirty="0"/>
              <a:t> 기초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CE7134-87ED-4856-B077-AE37E49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BF234-E7DA-4896-86EA-3EAFE8D9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 err="1"/>
              <a:t>머티리얼의</a:t>
            </a:r>
            <a:r>
              <a:rPr lang="ko-KR" altLang="en-US" dirty="0"/>
              <a:t> 프로퍼티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AEF56-1DE0-4780-AEF4-DD79C4F8D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주요 </a:t>
            </a:r>
            <a:r>
              <a:rPr lang="ko-KR" altLang="en-US" dirty="0" err="1"/>
              <a:t>머티리얼</a:t>
            </a:r>
            <a:r>
              <a:rPr lang="ko-KR" altLang="en-US" dirty="0"/>
              <a:t> 프로퍼티</a:t>
            </a:r>
            <a:endParaRPr lang="en-US" altLang="ko-KR" dirty="0"/>
          </a:p>
          <a:p>
            <a:pPr lvl="1"/>
            <a:r>
              <a:rPr lang="en-US" altLang="ko-KR" dirty="0"/>
              <a:t>Materials Domain, Blend Model, Shading Model </a:t>
            </a:r>
          </a:p>
          <a:p>
            <a:pPr lvl="2"/>
            <a:r>
              <a:rPr lang="ko-KR" altLang="en-US" dirty="0"/>
              <a:t>프로퍼티 값의 선택에 따라서 베이스 </a:t>
            </a:r>
            <a:r>
              <a:rPr lang="ko-KR" altLang="en-US" dirty="0" err="1"/>
              <a:t>머티리얼</a:t>
            </a:r>
            <a:r>
              <a:rPr lang="ko-KR" altLang="en-US" dirty="0"/>
              <a:t> 노드 입력 핀이 변화함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머티리얼</a:t>
            </a:r>
            <a:r>
              <a:rPr lang="ko-KR" altLang="en-US" dirty="0"/>
              <a:t> 도메인</a:t>
            </a:r>
            <a:r>
              <a:rPr lang="en-US" altLang="ko-KR" dirty="0"/>
              <a:t>(Material Domain)</a:t>
            </a:r>
          </a:p>
          <a:p>
            <a:pPr lvl="1"/>
            <a:r>
              <a:rPr lang="ko-KR" altLang="en-US" dirty="0" err="1"/>
              <a:t>머티리얼의</a:t>
            </a:r>
            <a:r>
              <a:rPr lang="ko-KR" altLang="en-US" dirty="0"/>
              <a:t> 사용 용도를 설정함</a:t>
            </a:r>
            <a:endParaRPr lang="en-US" altLang="ko-KR" dirty="0"/>
          </a:p>
          <a:p>
            <a:pPr lvl="2"/>
            <a:r>
              <a:rPr lang="en-US" altLang="ko-KR" dirty="0"/>
              <a:t>Surface : </a:t>
            </a:r>
            <a:r>
              <a:rPr lang="ko-KR" altLang="en-US" dirty="0"/>
              <a:t>표면에 질감이 있는 </a:t>
            </a:r>
            <a:r>
              <a:rPr lang="ko-KR" altLang="en-US" dirty="0" err="1"/>
              <a:t>머티리얼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가장 많이 사용함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Deferred Decal : </a:t>
            </a:r>
            <a:r>
              <a:rPr lang="ko-KR" altLang="en-US" dirty="0" err="1"/>
              <a:t>데칼</a:t>
            </a:r>
            <a:r>
              <a:rPr lang="ko-KR" altLang="en-US" dirty="0"/>
              <a:t> </a:t>
            </a:r>
            <a:r>
              <a:rPr lang="ko-KR" altLang="en-US" dirty="0" err="1"/>
              <a:t>머티리얼</a:t>
            </a:r>
            <a:endParaRPr lang="en-US" altLang="ko-KR" dirty="0"/>
          </a:p>
          <a:p>
            <a:pPr lvl="2"/>
            <a:r>
              <a:rPr lang="en-US" altLang="ko-KR" dirty="0"/>
              <a:t>Light Function : </a:t>
            </a:r>
            <a:r>
              <a:rPr lang="ko-KR" altLang="en-US" dirty="0"/>
              <a:t>라이트 함수와 함께 사용할 </a:t>
            </a:r>
            <a:r>
              <a:rPr lang="ko-KR" altLang="en-US" dirty="0" err="1"/>
              <a:t>머티리얼</a:t>
            </a:r>
            <a:endParaRPr lang="en-US" altLang="ko-KR" dirty="0"/>
          </a:p>
          <a:p>
            <a:pPr lvl="2"/>
            <a:r>
              <a:rPr lang="en-US" altLang="ko-KR" dirty="0"/>
              <a:t>Post Process : </a:t>
            </a:r>
            <a:r>
              <a:rPr lang="ko-KR" altLang="en-US" dirty="0"/>
              <a:t>포스트 프로세스 </a:t>
            </a:r>
            <a:r>
              <a:rPr lang="ko-KR" altLang="en-US" dirty="0" err="1"/>
              <a:t>머티리얼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EAFECC-9D58-4CD8-AFD1-9FBBC1EA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3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199C2-4E88-40A6-9660-553C9C3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 err="1"/>
              <a:t>머티리얼의</a:t>
            </a:r>
            <a:r>
              <a:rPr lang="ko-KR" altLang="en-US" dirty="0"/>
              <a:t> 프로퍼티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6C9DE-5FA0-4586-BE5F-1B35775F3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블렌드</a:t>
            </a:r>
            <a:r>
              <a:rPr lang="ko-KR" altLang="en-US" dirty="0"/>
              <a:t> 모드</a:t>
            </a:r>
            <a:r>
              <a:rPr lang="en-US" altLang="ko-KR" dirty="0"/>
              <a:t>(Blend Mode)</a:t>
            </a:r>
          </a:p>
          <a:p>
            <a:pPr lvl="1"/>
            <a:r>
              <a:rPr lang="ko-KR" altLang="en-US" dirty="0" err="1"/>
              <a:t>머티리얼을</a:t>
            </a:r>
            <a:r>
              <a:rPr lang="ko-KR" altLang="en-US" dirty="0"/>
              <a:t> 렌더링할 때 다른 것과 어떻게 혼합할 것인지를 설정함</a:t>
            </a:r>
            <a:endParaRPr lang="en-US" altLang="ko-KR" dirty="0"/>
          </a:p>
          <a:p>
            <a:pPr lvl="2"/>
            <a:r>
              <a:rPr lang="ko-KR" altLang="en-US" dirty="0"/>
              <a:t>현재의 </a:t>
            </a:r>
            <a:r>
              <a:rPr lang="ko-KR" altLang="en-US" dirty="0" err="1"/>
              <a:t>머티리얼의</a:t>
            </a:r>
            <a:r>
              <a:rPr lang="ko-KR" altLang="en-US" dirty="0"/>
              <a:t> 출력</a:t>
            </a:r>
            <a:r>
              <a:rPr lang="en-US" altLang="ko-KR" dirty="0"/>
              <a:t>(Source color)</a:t>
            </a:r>
            <a:r>
              <a:rPr lang="ko-KR" altLang="en-US" dirty="0"/>
              <a:t>을 이미 </a:t>
            </a:r>
            <a:r>
              <a:rPr lang="ko-KR" altLang="en-US" dirty="0" err="1"/>
              <a:t>그려져있는</a:t>
            </a:r>
            <a:r>
              <a:rPr lang="ko-KR" altLang="en-US" dirty="0"/>
              <a:t> 백그라운드 그림</a:t>
            </a:r>
            <a:r>
              <a:rPr lang="en-US" altLang="ko-KR" dirty="0"/>
              <a:t>(Destination color)</a:t>
            </a:r>
            <a:r>
              <a:rPr lang="ko-KR" altLang="en-US" dirty="0"/>
              <a:t> 위에 그릴 때에 혼합하는 방식을 명시함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en-US" altLang="ko-KR" dirty="0"/>
              <a:t>Opaque : </a:t>
            </a:r>
            <a:r>
              <a:rPr lang="ko-KR" altLang="en-US" dirty="0"/>
              <a:t>불투명 </a:t>
            </a:r>
            <a:r>
              <a:rPr lang="ko-KR" altLang="en-US" dirty="0" err="1"/>
              <a:t>머티리얼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기존의 컬러를 덮어씀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Masked : </a:t>
            </a:r>
            <a:r>
              <a:rPr lang="ko-KR" altLang="en-US" dirty="0" err="1"/>
              <a:t>머티리얼</a:t>
            </a:r>
            <a:r>
              <a:rPr lang="ko-KR" altLang="en-US" dirty="0"/>
              <a:t> 입력의 </a:t>
            </a:r>
            <a:r>
              <a:rPr lang="en-US" altLang="ko-KR" dirty="0"/>
              <a:t>‘</a:t>
            </a:r>
            <a:r>
              <a:rPr lang="ko-KR" altLang="en-US" dirty="0" err="1"/>
              <a:t>오파시티</a:t>
            </a:r>
            <a:r>
              <a:rPr lang="ko-KR" altLang="en-US" dirty="0"/>
              <a:t> 마스크</a:t>
            </a:r>
            <a:r>
              <a:rPr lang="en-US" altLang="ko-KR" dirty="0"/>
              <a:t>’</a:t>
            </a:r>
            <a:r>
              <a:rPr lang="ko-KR" altLang="en-US" dirty="0"/>
              <a:t>가 활성화됨</a:t>
            </a:r>
            <a:endParaRPr lang="en-US" altLang="ko-KR" dirty="0"/>
          </a:p>
          <a:p>
            <a:pPr lvl="3"/>
            <a:r>
              <a:rPr lang="en-US" altLang="ko-KR" dirty="0"/>
              <a:t>‘Opacity Mask’</a:t>
            </a:r>
            <a:r>
              <a:rPr lang="ko-KR" altLang="en-US" dirty="0"/>
              <a:t>의 입력으로 덮어쓸 것인지</a:t>
            </a:r>
            <a:r>
              <a:rPr lang="en-US" altLang="ko-KR" dirty="0"/>
              <a:t>, </a:t>
            </a:r>
            <a:r>
              <a:rPr lang="ko-KR" altLang="en-US" dirty="0"/>
              <a:t>완전 투명으로 둘 것인지를 선택함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기본적으로 불투명한 </a:t>
            </a:r>
            <a:r>
              <a:rPr lang="ko-KR" altLang="en-US" dirty="0" err="1"/>
              <a:t>머티리얼임</a:t>
            </a:r>
            <a:r>
              <a:rPr lang="en-US" altLang="ko-KR" dirty="0"/>
              <a:t>(</a:t>
            </a:r>
            <a:r>
              <a:rPr lang="ko-KR" altLang="en-US" dirty="0"/>
              <a:t>알파 합성 안함</a:t>
            </a:r>
            <a:r>
              <a:rPr lang="en-US" altLang="ko-KR" dirty="0"/>
              <a:t>). </a:t>
            </a:r>
            <a:r>
              <a:rPr lang="ko-KR" altLang="en-US" dirty="0"/>
              <a:t>그러나 </a:t>
            </a:r>
            <a:r>
              <a:rPr lang="ko-KR" altLang="en-US" dirty="0" err="1"/>
              <a:t>오파시티</a:t>
            </a:r>
            <a:r>
              <a:rPr lang="ko-KR" altLang="en-US" dirty="0"/>
              <a:t> 마스크를 사용하여 일부를 렌더링하지 않음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Translucent : </a:t>
            </a:r>
            <a:r>
              <a:rPr lang="ko-KR" altLang="en-US" dirty="0"/>
              <a:t>반투명의 </a:t>
            </a:r>
            <a:r>
              <a:rPr lang="ko-KR" altLang="en-US" dirty="0" err="1"/>
              <a:t>머티리얼을</a:t>
            </a:r>
            <a:r>
              <a:rPr lang="ko-KR" altLang="en-US" dirty="0"/>
              <a:t> 만듦</a:t>
            </a:r>
            <a:r>
              <a:rPr lang="en-US" altLang="ko-KR" dirty="0"/>
              <a:t>. </a:t>
            </a:r>
            <a:r>
              <a:rPr lang="ko-KR" altLang="en-US" dirty="0" err="1"/>
              <a:t>머티리얼</a:t>
            </a:r>
            <a:r>
              <a:rPr lang="ko-KR" altLang="en-US" dirty="0"/>
              <a:t> 입력의 </a:t>
            </a:r>
            <a:r>
              <a:rPr lang="en-US" altLang="ko-KR" dirty="0"/>
              <a:t>‘</a:t>
            </a:r>
            <a:r>
              <a:rPr lang="ko-KR" altLang="en-US" dirty="0" err="1"/>
              <a:t>오파시티</a:t>
            </a:r>
            <a:r>
              <a:rPr lang="en-US" altLang="ko-KR" dirty="0"/>
              <a:t>’</a:t>
            </a:r>
            <a:r>
              <a:rPr lang="ko-KR" altLang="en-US" dirty="0"/>
              <a:t>가 활성화됨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알파 채널 값과 연결함</a:t>
            </a:r>
            <a:endParaRPr lang="en-US" altLang="ko-KR" dirty="0"/>
          </a:p>
          <a:p>
            <a:pPr lvl="3"/>
            <a:r>
              <a:rPr lang="ko-KR" altLang="en-US" dirty="0"/>
              <a:t>반투명 처리는 부하가 매우 큰 연산임</a:t>
            </a:r>
            <a:r>
              <a:rPr lang="en-US" altLang="ko-KR" dirty="0"/>
              <a:t>. </a:t>
            </a:r>
            <a:r>
              <a:rPr lang="ko-KR" altLang="en-US" dirty="0"/>
              <a:t>특히 </a:t>
            </a:r>
            <a:r>
              <a:rPr lang="en-US" altLang="ko-KR" dirty="0"/>
              <a:t>UE4</a:t>
            </a:r>
            <a:r>
              <a:rPr lang="ko-KR" altLang="en-US" dirty="0"/>
              <a:t>의 </a:t>
            </a:r>
            <a:r>
              <a:rPr lang="en-US" altLang="ko-KR" dirty="0"/>
              <a:t>Deferred Rendering </a:t>
            </a:r>
            <a:r>
              <a:rPr lang="ko-KR" altLang="en-US" dirty="0"/>
              <a:t>방식은 부하가 매우 큼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Additive/Modulate : </a:t>
            </a:r>
            <a:r>
              <a:rPr lang="ko-KR" altLang="en-US" dirty="0"/>
              <a:t>더하기</a:t>
            </a:r>
            <a:r>
              <a:rPr lang="en-US" altLang="ko-KR" dirty="0"/>
              <a:t>(Linear Dodge)/</a:t>
            </a:r>
            <a:r>
              <a:rPr lang="ko-KR" altLang="en-US" dirty="0"/>
              <a:t>곱하기</a:t>
            </a:r>
            <a:r>
              <a:rPr lang="en-US" altLang="ko-KR" dirty="0"/>
              <a:t>(Multiply) </a:t>
            </a:r>
            <a:r>
              <a:rPr lang="ko-KR" altLang="en-US" dirty="0"/>
              <a:t>합성 </a:t>
            </a:r>
            <a:r>
              <a:rPr lang="ko-KR" altLang="en-US" dirty="0" err="1"/>
              <a:t>블렌드</a:t>
            </a:r>
            <a:r>
              <a:rPr lang="ko-KR" altLang="en-US" dirty="0"/>
              <a:t> 모드를 나타냄</a:t>
            </a:r>
            <a:endParaRPr lang="en-US" altLang="ko-KR" dirty="0"/>
          </a:p>
          <a:p>
            <a:pPr lvl="3"/>
            <a:r>
              <a:rPr lang="ko-KR" altLang="en-US" dirty="0" err="1"/>
              <a:t>파티클</a:t>
            </a:r>
            <a:r>
              <a:rPr lang="ko-KR" altLang="en-US" dirty="0"/>
              <a:t> 시스템을 만들 때 사용함</a:t>
            </a:r>
            <a:endParaRPr lang="en-US" altLang="ko-KR" dirty="0"/>
          </a:p>
          <a:p>
            <a:pPr lvl="3"/>
            <a:r>
              <a:rPr lang="en-US" altLang="ko-KR" dirty="0"/>
              <a:t>Additive : </a:t>
            </a:r>
            <a:r>
              <a:rPr lang="ko-KR" altLang="en-US" dirty="0" err="1"/>
              <a:t>머티리얼의</a:t>
            </a:r>
            <a:r>
              <a:rPr lang="ko-KR" altLang="en-US" dirty="0"/>
              <a:t> </a:t>
            </a:r>
            <a:r>
              <a:rPr lang="ko-KR" altLang="en-US" dirty="0" err="1"/>
              <a:t>픽셀값을</a:t>
            </a:r>
            <a:r>
              <a:rPr lang="ko-KR" altLang="en-US" dirty="0"/>
              <a:t> 백그라운드의 </a:t>
            </a:r>
            <a:r>
              <a:rPr lang="ko-KR" altLang="en-US" dirty="0" err="1"/>
              <a:t>픽셀값에</a:t>
            </a:r>
            <a:r>
              <a:rPr lang="ko-KR" altLang="en-US" dirty="0"/>
              <a:t> 더함</a:t>
            </a:r>
            <a:endParaRPr lang="en-US" altLang="ko-KR" dirty="0"/>
          </a:p>
          <a:p>
            <a:pPr lvl="4"/>
            <a:r>
              <a:rPr lang="ko-KR" altLang="en-US" dirty="0"/>
              <a:t>더 밝게 만드는 효과가 있음</a:t>
            </a:r>
            <a:r>
              <a:rPr lang="en-US" altLang="ko-KR" dirty="0"/>
              <a:t>. </a:t>
            </a:r>
            <a:r>
              <a:rPr lang="ko-KR" altLang="en-US" dirty="0" err="1"/>
              <a:t>머티리얼의</a:t>
            </a:r>
            <a:r>
              <a:rPr lang="ko-KR" altLang="en-US" dirty="0"/>
              <a:t> 검정색은 완전투명의 효과가 있음</a:t>
            </a:r>
            <a:endParaRPr lang="en-US" altLang="ko-KR" dirty="0"/>
          </a:p>
          <a:p>
            <a:pPr lvl="4"/>
            <a:r>
              <a:rPr lang="ko-KR" altLang="en-US" dirty="0"/>
              <a:t>불</a:t>
            </a:r>
            <a:r>
              <a:rPr lang="en-US" altLang="ko-KR" dirty="0"/>
              <a:t>, </a:t>
            </a:r>
            <a:r>
              <a:rPr lang="ko-KR" altLang="en-US" dirty="0"/>
              <a:t>증기</a:t>
            </a:r>
            <a:r>
              <a:rPr lang="en-US" altLang="ko-KR" dirty="0"/>
              <a:t>, </a:t>
            </a:r>
            <a:r>
              <a:rPr lang="ko-KR" altLang="en-US" dirty="0"/>
              <a:t>홀로그램의 효과 구현에 유용함</a:t>
            </a:r>
            <a:endParaRPr lang="en-US" altLang="ko-KR" dirty="0"/>
          </a:p>
          <a:p>
            <a:pPr lvl="3"/>
            <a:r>
              <a:rPr lang="en-US" altLang="ko-KR" dirty="0"/>
              <a:t>Modulate : </a:t>
            </a:r>
            <a:r>
              <a:rPr lang="ko-KR" altLang="en-US" dirty="0" err="1"/>
              <a:t>머티리얼의</a:t>
            </a:r>
            <a:r>
              <a:rPr lang="ko-KR" altLang="en-US" dirty="0"/>
              <a:t> </a:t>
            </a:r>
            <a:r>
              <a:rPr lang="ko-KR" altLang="en-US" dirty="0" err="1"/>
              <a:t>픽셀값을</a:t>
            </a:r>
            <a:r>
              <a:rPr lang="ko-KR" altLang="en-US" dirty="0"/>
              <a:t> 백그라운드의 </a:t>
            </a:r>
            <a:r>
              <a:rPr lang="ko-KR" altLang="en-US" dirty="0" err="1"/>
              <a:t>픽셀값에</a:t>
            </a:r>
            <a:r>
              <a:rPr lang="ko-KR" altLang="en-US" dirty="0"/>
              <a:t> 곱함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969D97-EC97-43A8-A17E-FDD80EE2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8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4CB8B-9BCD-46C1-8F3D-449BD5DC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 err="1"/>
              <a:t>머티리얼의</a:t>
            </a:r>
            <a:r>
              <a:rPr lang="ko-KR" altLang="en-US" dirty="0"/>
              <a:t> 프로퍼티</a:t>
            </a:r>
            <a:r>
              <a:rPr lang="en-US" altLang="ko-KR" dirty="0"/>
              <a:t>’’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3E4AE-55EC-4A8A-8E6A-4B1EE78C2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블렌드</a:t>
            </a:r>
            <a:r>
              <a:rPr lang="ko-KR" altLang="en-US" dirty="0"/>
              <a:t> 모드</a:t>
            </a:r>
            <a:r>
              <a:rPr lang="en-US" altLang="ko-KR" dirty="0"/>
              <a:t>(Blend Mode) </a:t>
            </a:r>
            <a:r>
              <a:rPr lang="ko-KR" altLang="en-US" dirty="0"/>
              <a:t>정리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6BD7AB-8ED7-4180-AB36-D6310AC9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315A168-1C2D-493B-95CF-7437F4AFE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2918"/>
              </p:ext>
            </p:extLst>
          </p:nvPr>
        </p:nvGraphicFramePr>
        <p:xfrm>
          <a:off x="1271464" y="1628800"/>
          <a:ext cx="964907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3728064374"/>
                    </a:ext>
                  </a:extLst>
                </a:gridCol>
                <a:gridCol w="7560840">
                  <a:extLst>
                    <a:ext uri="{9D8B030D-6E8A-4147-A177-3AD203B41FA5}">
                      <a16:colId xmlns:a16="http://schemas.microsoft.com/office/drawing/2014/main" val="1287811033"/>
                    </a:ext>
                  </a:extLst>
                </a:gridCol>
              </a:tblGrid>
              <a:tr h="170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Blend Mode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3386"/>
                  </a:ext>
                </a:extLst>
              </a:tr>
              <a:tr h="418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Opaque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Final color = Source color. </a:t>
                      </a:r>
                    </a:p>
                    <a:p>
                      <a:pPr latinLnBrk="1"/>
                      <a:r>
                        <a:rPr lang="en-US" altLang="ko-KR" sz="1600" b="0" dirty="0"/>
                        <a:t>This means that the Material will draw on top of the background. </a:t>
                      </a:r>
                    </a:p>
                    <a:p>
                      <a:pPr latinLnBrk="1"/>
                      <a:r>
                        <a:rPr lang="en-US" altLang="ko-KR" sz="1600" b="0" dirty="0"/>
                        <a:t>This blend mode is compatible with lighting.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93829"/>
                  </a:ext>
                </a:extLst>
              </a:tr>
              <a:tr h="418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Masked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Final color = Source color if </a:t>
                      </a:r>
                      <a:r>
                        <a:rPr lang="en-US" altLang="ko-KR" sz="1600" b="0" dirty="0" err="1"/>
                        <a:t>OpacityMask</a:t>
                      </a:r>
                      <a:r>
                        <a:rPr lang="en-US" altLang="ko-KR" sz="1600" b="0" dirty="0"/>
                        <a:t> &gt; </a:t>
                      </a:r>
                      <a:r>
                        <a:rPr lang="en-US" altLang="ko-KR" sz="1600" b="0" dirty="0" err="1"/>
                        <a:t>OpacityMaskClipValue</a:t>
                      </a:r>
                      <a:r>
                        <a:rPr lang="en-US" altLang="ko-KR" sz="1600" b="0" dirty="0"/>
                        <a:t>, otherwise the pixel is discarded. </a:t>
                      </a:r>
                    </a:p>
                    <a:p>
                      <a:pPr latinLnBrk="1"/>
                      <a:r>
                        <a:rPr lang="en-US" altLang="ko-KR" sz="1600" b="0" dirty="0"/>
                        <a:t>This blend mode is compatible with lighting.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524814"/>
                  </a:ext>
                </a:extLst>
              </a:tr>
              <a:tr h="2946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Translucent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Final color = Source color x Opacity + </a:t>
                      </a:r>
                      <a:r>
                        <a:rPr lang="en-US" altLang="ko-KR" sz="1600" b="0" dirty="0" err="1"/>
                        <a:t>Dest</a:t>
                      </a:r>
                      <a:r>
                        <a:rPr lang="en-US" altLang="ko-KR" sz="1600" b="0" dirty="0"/>
                        <a:t> color x (1 - Opacity). </a:t>
                      </a:r>
                    </a:p>
                    <a:p>
                      <a:pPr latinLnBrk="1"/>
                      <a:r>
                        <a:rPr lang="en-US" altLang="ko-KR" sz="1600" b="0" dirty="0"/>
                        <a:t>This blend mode is NOT compatible with dynamic lighting.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09193"/>
                  </a:ext>
                </a:extLst>
              </a:tr>
              <a:tr h="2946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Additive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Final color = Source color + </a:t>
                      </a:r>
                      <a:r>
                        <a:rPr lang="en-US" altLang="ko-KR" sz="1600" b="0" dirty="0" err="1"/>
                        <a:t>Dest</a:t>
                      </a:r>
                      <a:r>
                        <a:rPr lang="en-US" altLang="ko-KR" sz="1600" b="0" dirty="0"/>
                        <a:t> color. </a:t>
                      </a:r>
                    </a:p>
                    <a:p>
                      <a:pPr latinLnBrk="1"/>
                      <a:r>
                        <a:rPr lang="en-US" altLang="ko-KR" sz="1600" b="0" dirty="0"/>
                        <a:t>This blend mode is NOT compatible with dynamic lighting.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950677"/>
                  </a:ext>
                </a:extLst>
              </a:tr>
              <a:tr h="418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Modulate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Final color = Source color x </a:t>
                      </a:r>
                      <a:r>
                        <a:rPr lang="en-US" altLang="ko-KR" sz="1600" b="0" dirty="0" err="1"/>
                        <a:t>Dest</a:t>
                      </a:r>
                      <a:r>
                        <a:rPr lang="en-US" altLang="ko-KR" sz="1600" b="0" dirty="0"/>
                        <a:t> color. </a:t>
                      </a:r>
                    </a:p>
                    <a:p>
                      <a:pPr latinLnBrk="1"/>
                      <a:r>
                        <a:rPr lang="en-US" altLang="ko-KR" sz="1600" b="0" dirty="0"/>
                        <a:t>This blend mode is NOT compatible with dynamic lighting, or fog, unless this is a decal material.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995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88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94FBE-9B7E-441E-A12B-3E43D6E7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 err="1"/>
              <a:t>머티리얼의</a:t>
            </a:r>
            <a:r>
              <a:rPr lang="ko-KR" altLang="en-US" dirty="0"/>
              <a:t> 프로퍼티</a:t>
            </a:r>
            <a:r>
              <a:rPr lang="en-US" altLang="ko-KR" dirty="0"/>
              <a:t>’’’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DEC12-AA7E-4AFE-ABCA-20BDE615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셰이딩</a:t>
            </a:r>
            <a:r>
              <a:rPr lang="ko-KR" altLang="en-US" dirty="0"/>
              <a:t> 모델</a:t>
            </a:r>
            <a:r>
              <a:rPr lang="en-US" altLang="ko-KR" dirty="0"/>
              <a:t>(Shading Model)</a:t>
            </a:r>
          </a:p>
          <a:p>
            <a:pPr lvl="1"/>
            <a:r>
              <a:rPr lang="ko-KR" altLang="en-US" dirty="0" err="1"/>
              <a:t>셰이딩</a:t>
            </a:r>
            <a:r>
              <a:rPr lang="en-US" altLang="ko-KR" dirty="0"/>
              <a:t> </a:t>
            </a:r>
            <a:r>
              <a:rPr lang="ko-KR" altLang="en-US" dirty="0"/>
              <a:t>모델을 선택함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Default</a:t>
            </a:r>
            <a:r>
              <a:rPr lang="ko-KR" altLang="en-US" dirty="0"/>
              <a:t> </a:t>
            </a:r>
            <a:r>
              <a:rPr lang="en-US" altLang="ko-KR" dirty="0"/>
              <a:t>Lit : </a:t>
            </a:r>
            <a:r>
              <a:rPr lang="ko-KR" altLang="en-US" dirty="0"/>
              <a:t>라이트를 영향을 받는 표준 </a:t>
            </a:r>
            <a:r>
              <a:rPr lang="ko-KR" altLang="en-US" dirty="0" err="1"/>
              <a:t>셰이딩</a:t>
            </a:r>
            <a:r>
              <a:rPr lang="ko-KR" altLang="en-US" dirty="0"/>
              <a:t> 모델</a:t>
            </a:r>
            <a:endParaRPr lang="en-US" altLang="ko-KR" dirty="0"/>
          </a:p>
          <a:p>
            <a:pPr lvl="2"/>
            <a:r>
              <a:rPr lang="en-US" altLang="ko-KR" dirty="0"/>
              <a:t>Unlit (</a:t>
            </a:r>
            <a:r>
              <a:rPr lang="ko-KR" altLang="en-US" dirty="0" err="1"/>
              <a:t>라이팅</a:t>
            </a:r>
            <a:r>
              <a:rPr lang="ko-KR" altLang="en-US" dirty="0"/>
              <a:t> 제외</a:t>
            </a:r>
            <a:r>
              <a:rPr lang="en-US" altLang="ko-KR" dirty="0"/>
              <a:t>) : </a:t>
            </a:r>
            <a:r>
              <a:rPr lang="ko-KR" altLang="en-US" dirty="0"/>
              <a:t>라이트의 영향을 받지 않음</a:t>
            </a:r>
            <a:r>
              <a:rPr lang="en-US" altLang="ko-KR" dirty="0"/>
              <a:t>. </a:t>
            </a:r>
            <a:r>
              <a:rPr lang="ko-KR" altLang="en-US" dirty="0"/>
              <a:t>스스로 빛을 내는 물체에 사용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Subsurface(</a:t>
            </a:r>
            <a:r>
              <a:rPr lang="ko-KR" altLang="en-US" dirty="0" err="1"/>
              <a:t>서브서피스</a:t>
            </a:r>
            <a:r>
              <a:rPr lang="en-US" altLang="ko-KR" dirty="0"/>
              <a:t>) : </a:t>
            </a:r>
            <a:r>
              <a:rPr lang="ko-KR" altLang="en-US" dirty="0"/>
              <a:t>왁스나 비취 같은 피하 산란 효과</a:t>
            </a:r>
            <a:r>
              <a:rPr lang="en-US" altLang="ko-KR" dirty="0"/>
              <a:t>, </a:t>
            </a:r>
            <a:r>
              <a:rPr lang="ko-KR" altLang="en-US" dirty="0"/>
              <a:t>피부 표현</a:t>
            </a:r>
            <a:endParaRPr lang="en-US" altLang="ko-KR" dirty="0"/>
          </a:p>
          <a:p>
            <a:pPr lvl="3"/>
            <a:r>
              <a:rPr lang="ko-KR" altLang="en-US" dirty="0"/>
              <a:t>여러 </a:t>
            </a:r>
            <a:r>
              <a:rPr lang="ko-KR" altLang="en-US" dirty="0" err="1"/>
              <a:t>서브서피스</a:t>
            </a:r>
            <a:r>
              <a:rPr lang="ko-KR" altLang="en-US" dirty="0"/>
              <a:t> </a:t>
            </a:r>
            <a:r>
              <a:rPr lang="ko-KR" altLang="en-US" dirty="0" err="1"/>
              <a:t>스캐터링</a:t>
            </a:r>
            <a:r>
              <a:rPr lang="ko-KR" altLang="en-US" dirty="0"/>
              <a:t> </a:t>
            </a:r>
            <a:r>
              <a:rPr lang="ko-KR" altLang="en-US" dirty="0" err="1"/>
              <a:t>셰이딩</a:t>
            </a:r>
            <a:r>
              <a:rPr lang="ko-KR" altLang="en-US" dirty="0"/>
              <a:t> 모델 중에서도 가장 빠른 모델임</a:t>
            </a:r>
            <a:endParaRPr lang="en-US" altLang="ko-KR" dirty="0"/>
          </a:p>
          <a:p>
            <a:pPr lvl="2"/>
            <a:r>
              <a:rPr lang="en-US" altLang="ko-KR" dirty="0" err="1"/>
              <a:t>Preintegrated</a:t>
            </a:r>
            <a:r>
              <a:rPr lang="en-US" altLang="ko-KR" dirty="0"/>
              <a:t> Skin (</a:t>
            </a:r>
            <a:r>
              <a:rPr lang="ko-KR" altLang="en-US" dirty="0"/>
              <a:t>사전 통합 피부</a:t>
            </a:r>
            <a:r>
              <a:rPr lang="en-US" altLang="ko-KR" dirty="0"/>
              <a:t>) : </a:t>
            </a:r>
            <a:r>
              <a:rPr lang="ko-KR" altLang="en-US" dirty="0" err="1"/>
              <a:t>서브서피스와</a:t>
            </a:r>
            <a:r>
              <a:rPr lang="ko-KR" altLang="en-US" dirty="0"/>
              <a:t> 유사하나 작은 비용으로 사람 피부 구현</a:t>
            </a:r>
            <a:endParaRPr lang="en-US" altLang="ko-KR" dirty="0"/>
          </a:p>
          <a:p>
            <a:pPr lvl="3"/>
            <a:r>
              <a:rPr lang="ko-KR" altLang="en-US" dirty="0"/>
              <a:t>사람 형태의 캐릭터의 피부를 </a:t>
            </a:r>
            <a:r>
              <a:rPr lang="ko-KR" altLang="en-US" dirty="0" err="1"/>
              <a:t>셰이딩함</a:t>
            </a:r>
            <a:endParaRPr lang="en-US" altLang="ko-KR" dirty="0"/>
          </a:p>
          <a:p>
            <a:pPr lvl="2"/>
            <a:r>
              <a:rPr lang="en-US" altLang="ko-KR" dirty="0"/>
              <a:t>Clear Coat(</a:t>
            </a:r>
            <a:r>
              <a:rPr lang="ko-KR" altLang="en-US" dirty="0"/>
              <a:t>클리어 코드</a:t>
            </a:r>
            <a:r>
              <a:rPr lang="en-US" altLang="ko-KR" dirty="0"/>
              <a:t>) : </a:t>
            </a:r>
            <a:r>
              <a:rPr lang="ko-KR" altLang="en-US" dirty="0"/>
              <a:t>무색의 금속 위에 색이 있는 필름을 입힌 상태를 표현</a:t>
            </a:r>
            <a:endParaRPr lang="en-US" altLang="ko-KR" dirty="0"/>
          </a:p>
          <a:p>
            <a:pPr lvl="2"/>
            <a:r>
              <a:rPr lang="en-US" altLang="ko-KR" dirty="0"/>
              <a:t>Subsurface Profile(</a:t>
            </a:r>
            <a:r>
              <a:rPr lang="ko-KR" altLang="en-US" dirty="0" err="1"/>
              <a:t>서브서피스</a:t>
            </a:r>
            <a:r>
              <a:rPr lang="ko-KR" altLang="en-US" dirty="0"/>
              <a:t> 프로파일</a:t>
            </a:r>
            <a:r>
              <a:rPr lang="en-US" altLang="ko-KR" dirty="0"/>
              <a:t>) : </a:t>
            </a:r>
            <a:r>
              <a:rPr lang="ko-KR" altLang="en-US" dirty="0"/>
              <a:t>피부를 </a:t>
            </a:r>
            <a:r>
              <a:rPr lang="ko-KR" altLang="en-US" dirty="0" err="1"/>
              <a:t>셰이딩하는</a:t>
            </a:r>
            <a:r>
              <a:rPr lang="ko-KR" altLang="en-US" dirty="0"/>
              <a:t> 모드 중의</a:t>
            </a:r>
            <a:r>
              <a:rPr lang="en-US" altLang="ko-KR" dirty="0"/>
              <a:t> </a:t>
            </a:r>
            <a:r>
              <a:rPr lang="ko-KR" altLang="en-US" dirty="0"/>
              <a:t>하나임</a:t>
            </a:r>
            <a:endParaRPr lang="en-US" altLang="ko-KR" dirty="0"/>
          </a:p>
          <a:p>
            <a:pPr lvl="3"/>
            <a:r>
              <a:rPr lang="ko-KR" altLang="en-US" dirty="0" err="1"/>
              <a:t>고사양</a:t>
            </a:r>
            <a:r>
              <a:rPr lang="ko-KR" altLang="en-US" dirty="0"/>
              <a:t> 사람 피부 구현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198891-F0AE-4556-908C-28780E16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377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78E0E-9CB8-498B-83E9-9B57346E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 err="1"/>
              <a:t>머티리얼</a:t>
            </a:r>
            <a:r>
              <a:rPr lang="ko-KR" altLang="en-US" dirty="0"/>
              <a:t>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B95AD-09A3-4BBD-A4AE-148DE42FA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머티리얼</a:t>
            </a:r>
            <a:r>
              <a:rPr lang="ko-KR" altLang="en-US" dirty="0"/>
              <a:t> 입력 </a:t>
            </a:r>
            <a:r>
              <a:rPr lang="en-US" altLang="ko-KR" dirty="0"/>
              <a:t>: </a:t>
            </a:r>
            <a:r>
              <a:rPr lang="ko-KR" altLang="en-US" dirty="0"/>
              <a:t>메인 </a:t>
            </a:r>
            <a:r>
              <a:rPr lang="ko-KR" altLang="en-US" dirty="0" err="1"/>
              <a:t>머티리얼</a:t>
            </a:r>
            <a:r>
              <a:rPr lang="ko-KR" altLang="en-US" dirty="0"/>
              <a:t> 노드의 </a:t>
            </a:r>
            <a:r>
              <a:rPr lang="ko-KR" altLang="en-US" dirty="0" err="1"/>
              <a:t>입력핀</a:t>
            </a:r>
            <a:endParaRPr lang="en-US" altLang="ko-KR" dirty="0"/>
          </a:p>
          <a:p>
            <a:pPr lvl="1"/>
            <a:r>
              <a:rPr lang="ko-KR" altLang="en-US" dirty="0"/>
              <a:t>베이스 컬러</a:t>
            </a:r>
            <a:r>
              <a:rPr lang="en-US" altLang="ko-KR" dirty="0"/>
              <a:t>(Base Color) : </a:t>
            </a:r>
            <a:r>
              <a:rPr lang="ko-KR" altLang="en-US" dirty="0"/>
              <a:t>해당 </a:t>
            </a:r>
            <a:r>
              <a:rPr lang="ko-KR" altLang="en-US" dirty="0" err="1"/>
              <a:t>머티리얼의</a:t>
            </a:r>
            <a:r>
              <a:rPr lang="ko-KR" altLang="en-US" dirty="0"/>
              <a:t> 기본색을 설정</a:t>
            </a:r>
            <a:endParaRPr lang="en-US" altLang="ko-KR" dirty="0"/>
          </a:p>
          <a:p>
            <a:pPr lvl="2"/>
            <a:r>
              <a:rPr lang="ko-KR" altLang="en-US" dirty="0" err="1"/>
              <a:t>라이트에</a:t>
            </a:r>
            <a:r>
              <a:rPr lang="ko-KR" altLang="en-US" dirty="0"/>
              <a:t> 의한 영향</a:t>
            </a:r>
            <a:r>
              <a:rPr lang="en-US" altLang="ko-KR" dirty="0"/>
              <a:t>(</a:t>
            </a:r>
            <a:r>
              <a:rPr lang="ko-KR" altLang="en-US" dirty="0"/>
              <a:t>음영</a:t>
            </a:r>
            <a:r>
              <a:rPr lang="en-US" altLang="ko-KR" dirty="0"/>
              <a:t>,</a:t>
            </a:r>
            <a:r>
              <a:rPr lang="ko-KR" altLang="en-US" dirty="0"/>
              <a:t>광채</a:t>
            </a:r>
            <a:r>
              <a:rPr lang="en-US" altLang="ko-KR" dirty="0"/>
              <a:t>)</a:t>
            </a:r>
            <a:r>
              <a:rPr lang="ko-KR" altLang="en-US" dirty="0"/>
              <a:t>를 제외한 색 특성을 표현</a:t>
            </a:r>
            <a:endParaRPr lang="en-US" altLang="ko-KR" dirty="0"/>
          </a:p>
          <a:p>
            <a:pPr lvl="2"/>
            <a:r>
              <a:rPr lang="en-US" altLang="ko-KR" dirty="0"/>
              <a:t>=</a:t>
            </a:r>
            <a:r>
              <a:rPr lang="ko-KR" altLang="en-US" dirty="0" err="1"/>
              <a:t>디퓨즈</a:t>
            </a:r>
            <a:r>
              <a:rPr lang="en-US" altLang="ko-KR" dirty="0"/>
              <a:t>(Diffuse)=</a:t>
            </a:r>
            <a:r>
              <a:rPr lang="ko-KR" altLang="en-US" dirty="0" err="1"/>
              <a:t>알베도</a:t>
            </a:r>
            <a:r>
              <a:rPr lang="en-US" altLang="ko-KR" dirty="0"/>
              <a:t>(Albedo)</a:t>
            </a:r>
          </a:p>
          <a:p>
            <a:pPr lvl="1"/>
            <a:r>
              <a:rPr lang="ko-KR" altLang="en-US" dirty="0" err="1"/>
              <a:t>메탈릭</a:t>
            </a:r>
            <a:r>
              <a:rPr lang="en-US" altLang="ko-KR" dirty="0"/>
              <a:t>(</a:t>
            </a:r>
            <a:r>
              <a:rPr lang="en-US" altLang="ko-KR" dirty="0" err="1"/>
              <a:t>Metalic</a:t>
            </a:r>
            <a:r>
              <a:rPr lang="en-US" altLang="ko-KR" dirty="0"/>
              <a:t>) : </a:t>
            </a:r>
            <a:r>
              <a:rPr lang="ko-KR" altLang="en-US" dirty="0" err="1"/>
              <a:t>머티리얼의</a:t>
            </a:r>
            <a:r>
              <a:rPr lang="ko-KR" altLang="en-US" dirty="0"/>
              <a:t> 금속성을 설정</a:t>
            </a:r>
            <a:endParaRPr lang="en-US" altLang="ko-KR" dirty="0"/>
          </a:p>
          <a:p>
            <a:pPr lvl="2"/>
            <a:r>
              <a:rPr lang="ko-KR" altLang="en-US" dirty="0"/>
              <a:t>광채</a:t>
            </a:r>
            <a:r>
              <a:rPr lang="en-US" altLang="ko-KR" dirty="0"/>
              <a:t>(</a:t>
            </a:r>
            <a:r>
              <a:rPr lang="ko-KR" altLang="en-US" dirty="0"/>
              <a:t>하이라이트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ko-KR" altLang="en-US" dirty="0" err="1"/>
              <a:t>프레넬</a:t>
            </a:r>
            <a:r>
              <a:rPr lang="en-US" altLang="ko-KR" dirty="0"/>
              <a:t>(Fresnel)</a:t>
            </a:r>
            <a:r>
              <a:rPr lang="ko-KR" altLang="en-US" dirty="0"/>
              <a:t>이 금속의 형태를 가짐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0(</a:t>
            </a:r>
            <a:r>
              <a:rPr lang="ko-KR" altLang="en-US" dirty="0"/>
              <a:t>금속성이 없음</a:t>
            </a:r>
            <a:r>
              <a:rPr lang="en-US" altLang="ko-KR" dirty="0"/>
              <a:t>)~1(</a:t>
            </a:r>
            <a:r>
              <a:rPr lang="ko-KR" altLang="en-US" dirty="0"/>
              <a:t>금속성 최대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러프니스</a:t>
            </a:r>
            <a:r>
              <a:rPr lang="en-US" altLang="ko-KR" dirty="0"/>
              <a:t>(Roughness) : </a:t>
            </a:r>
            <a:r>
              <a:rPr lang="ko-KR" altLang="en-US" dirty="0" err="1"/>
              <a:t>머티리얼</a:t>
            </a:r>
            <a:r>
              <a:rPr lang="ko-KR" altLang="en-US" dirty="0"/>
              <a:t> 표면의 거칠기를 나타냄</a:t>
            </a:r>
            <a:endParaRPr lang="en-US" altLang="ko-KR" dirty="0"/>
          </a:p>
          <a:p>
            <a:pPr lvl="2"/>
            <a:r>
              <a:rPr lang="en-US" altLang="ko-KR" dirty="0"/>
              <a:t>0(</a:t>
            </a:r>
            <a:r>
              <a:rPr lang="ko-KR" altLang="en-US" dirty="0"/>
              <a:t>부드러움</a:t>
            </a:r>
            <a:r>
              <a:rPr lang="en-US" altLang="ko-KR" dirty="0"/>
              <a:t>)~1(</a:t>
            </a:r>
            <a:r>
              <a:rPr lang="ko-KR" altLang="en-US" dirty="0"/>
              <a:t>거칠기 최대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반사 특성을 조절하는 효과가 있음</a:t>
            </a:r>
            <a:endParaRPr lang="en-US" altLang="ko-KR" dirty="0"/>
          </a:p>
          <a:p>
            <a:pPr lvl="3"/>
            <a:r>
              <a:rPr lang="ko-KR" altLang="en-US" sz="1200" dirty="0"/>
              <a:t>표면이 부드러우면 거울처럼 반사가 일어나고 거칠면 빛이 산란되어 하이라이트가 생기지 않음</a:t>
            </a:r>
            <a:endParaRPr lang="en-US" altLang="ko-KR" sz="1200" dirty="0"/>
          </a:p>
          <a:p>
            <a:pPr lvl="1"/>
            <a:r>
              <a:rPr lang="ko-KR" altLang="en-US" dirty="0" err="1"/>
              <a:t>스페큘러</a:t>
            </a:r>
            <a:r>
              <a:rPr lang="en-US" altLang="ko-KR" dirty="0"/>
              <a:t>(Specular) : </a:t>
            </a:r>
            <a:r>
              <a:rPr lang="ko-KR" altLang="en-US" dirty="0"/>
              <a:t>광원의 반사 정도를 나타냄</a:t>
            </a:r>
            <a:endParaRPr lang="en-US" altLang="ko-KR" dirty="0"/>
          </a:p>
          <a:p>
            <a:pPr lvl="2"/>
            <a:r>
              <a:rPr lang="en-US" altLang="ko-KR" dirty="0"/>
              <a:t>0~1</a:t>
            </a:r>
          </a:p>
          <a:p>
            <a:pPr lvl="2"/>
            <a:r>
              <a:rPr lang="en-US" altLang="ko-KR" dirty="0"/>
              <a:t>UE</a:t>
            </a:r>
            <a:r>
              <a:rPr lang="ko-KR" altLang="en-US" dirty="0"/>
              <a:t>에서는 </a:t>
            </a:r>
            <a:r>
              <a:rPr lang="ko-KR" altLang="en-US" dirty="0" err="1"/>
              <a:t>스페큘러</a:t>
            </a:r>
            <a:r>
              <a:rPr lang="ko-KR" altLang="en-US" dirty="0"/>
              <a:t> 프로퍼티로 반사를 조절하는 것은 추천하지 않음</a:t>
            </a:r>
            <a:endParaRPr lang="en-US" altLang="ko-KR" dirty="0"/>
          </a:p>
          <a:p>
            <a:pPr lvl="3"/>
            <a:r>
              <a:rPr lang="ko-KR" altLang="en-US" sz="1200" dirty="0"/>
              <a:t>기본적으로 </a:t>
            </a:r>
            <a:r>
              <a:rPr lang="ko-KR" altLang="en-US" sz="1200" dirty="0" err="1"/>
              <a:t>메탈릭과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러프니스로</a:t>
            </a:r>
            <a:r>
              <a:rPr lang="ko-KR" altLang="en-US" sz="1200" dirty="0"/>
              <a:t> 질감을 표현할 것을 추천함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스페큘러는</a:t>
            </a:r>
            <a:r>
              <a:rPr lang="ko-KR" altLang="en-US" sz="1200" dirty="0"/>
              <a:t> 미세한 조정을 할 때에 보조적으로 사용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2AB07B-88D7-4EDC-A126-1FB91651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158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[2. </a:t>
            </a:r>
            <a:r>
              <a:rPr lang="ko-KR" altLang="en-US" dirty="0" err="1"/>
              <a:t>머티리얼</a:t>
            </a:r>
            <a:r>
              <a:rPr lang="ko-KR" altLang="en-US" dirty="0"/>
              <a:t> 처음으로 </a:t>
            </a:r>
            <a:r>
              <a:rPr lang="ko-KR" altLang="en-US" dirty="0" err="1"/>
              <a:t>만들어보기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Pmtlfirst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Pmtlfirst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1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8BF17-2FAF-4B63-8DDA-5FD4E482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3. </a:t>
            </a:r>
            <a:r>
              <a:rPr lang="ko-KR" altLang="en-US" dirty="0" err="1">
                <a:solidFill>
                  <a:srgbClr val="0070C0"/>
                </a:solidFill>
              </a:rPr>
              <a:t>머티리얼</a:t>
            </a:r>
            <a:r>
              <a:rPr lang="ko-KR" altLang="en-US" dirty="0">
                <a:solidFill>
                  <a:srgbClr val="0070C0"/>
                </a:solidFill>
              </a:rPr>
              <a:t> 파라미터와 </a:t>
            </a:r>
            <a:r>
              <a:rPr lang="ko-KR" altLang="en-US" dirty="0" err="1">
                <a:solidFill>
                  <a:srgbClr val="0070C0"/>
                </a:solidFill>
              </a:rPr>
              <a:t>머티리얼</a:t>
            </a:r>
            <a:r>
              <a:rPr lang="ko-KR" altLang="en-US" dirty="0">
                <a:solidFill>
                  <a:srgbClr val="0070C0"/>
                </a:solidFill>
              </a:rPr>
              <a:t> 인스턴스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D1600-5A3C-4070-8B47-F5DD883B3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머티리얼</a:t>
            </a:r>
            <a:r>
              <a:rPr lang="ko-KR" altLang="en-US" dirty="0"/>
              <a:t> 파라미터와 </a:t>
            </a:r>
            <a:r>
              <a:rPr lang="ko-KR" altLang="en-US" dirty="0" err="1"/>
              <a:t>머티리얼</a:t>
            </a:r>
            <a:r>
              <a:rPr lang="ko-KR" altLang="en-US" dirty="0"/>
              <a:t> 인스턴스에 대해서 학습하자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28E340-6D04-42FC-A946-0879D289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50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6BF59-F01A-4519-8A84-AFB7DBAA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머티리얼</a:t>
            </a:r>
            <a:r>
              <a:rPr lang="ko-KR" altLang="en-US" dirty="0"/>
              <a:t> 파라미터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1D8EF-63D5-4754-AD49-25A8346AA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 err="1"/>
              <a:t>머티리얼</a:t>
            </a:r>
            <a:r>
              <a:rPr lang="ko-KR" altLang="en-US" b="1" dirty="0"/>
              <a:t> 파라미터</a:t>
            </a:r>
            <a:r>
              <a:rPr lang="en-US" altLang="ko-KR" dirty="0"/>
              <a:t>(Material Parameter)</a:t>
            </a:r>
          </a:p>
          <a:p>
            <a:pPr lvl="1" fontAlgn="base"/>
            <a:r>
              <a:rPr lang="ko-KR" altLang="en-US" dirty="0" err="1"/>
              <a:t>머티리얼을</a:t>
            </a:r>
            <a:r>
              <a:rPr lang="ko-KR" altLang="en-US" dirty="0"/>
              <a:t> 생성하고 이를 원하는 렌더링이 되도록 수정하는 작업은 시간이 많이 소모됨</a:t>
            </a:r>
            <a:endParaRPr lang="en-US" altLang="ko-KR" dirty="0"/>
          </a:p>
          <a:p>
            <a:pPr lvl="2" fontAlgn="base"/>
            <a:r>
              <a:rPr lang="ko-KR" altLang="en-US" dirty="0" err="1"/>
              <a:t>머티리얼</a:t>
            </a:r>
            <a:r>
              <a:rPr lang="ko-KR" altLang="en-US" dirty="0"/>
              <a:t> 그래프를 수정하면서 이를 적용해보는 작업을 반복해야 하기 때문임</a:t>
            </a:r>
            <a:endParaRPr lang="en-US" altLang="ko-KR" dirty="0"/>
          </a:p>
          <a:p>
            <a:pPr lvl="2" fontAlgn="base"/>
            <a:r>
              <a:rPr lang="ko-KR" altLang="en-US" dirty="0"/>
              <a:t>특히 </a:t>
            </a:r>
            <a:r>
              <a:rPr lang="ko-KR" altLang="en-US" dirty="0" err="1"/>
              <a:t>수치값을</a:t>
            </a:r>
            <a:r>
              <a:rPr lang="ko-KR" altLang="en-US" dirty="0"/>
              <a:t> 계속 조정하면서 확인하는 작업을 반복해야 하는 경우가 많음</a:t>
            </a:r>
          </a:p>
          <a:p>
            <a:pPr lvl="2" fontAlgn="base"/>
            <a:r>
              <a:rPr lang="ko-KR" altLang="en-US" dirty="0"/>
              <a:t>매번 </a:t>
            </a:r>
            <a:r>
              <a:rPr lang="ko-KR" altLang="en-US" dirty="0" err="1"/>
              <a:t>수치값을</a:t>
            </a:r>
            <a:r>
              <a:rPr lang="ko-KR" altLang="en-US" dirty="0"/>
              <a:t> 조정할 때마다 </a:t>
            </a:r>
            <a:r>
              <a:rPr lang="ko-KR" altLang="en-US" dirty="0" err="1"/>
              <a:t>머티리얼을</a:t>
            </a:r>
            <a:r>
              <a:rPr lang="ko-KR" altLang="en-US" dirty="0"/>
              <a:t> </a:t>
            </a:r>
            <a:r>
              <a:rPr lang="ko-KR" altLang="en-US" dirty="0" err="1"/>
              <a:t>컴파일해야함</a:t>
            </a:r>
            <a:endParaRPr lang="en-US" altLang="ko-KR" dirty="0"/>
          </a:p>
          <a:p>
            <a:pPr lvl="1" fontAlgn="base"/>
            <a:r>
              <a:rPr lang="ko-KR" altLang="en-US" spc="-150" dirty="0"/>
              <a:t>조정하는 </a:t>
            </a:r>
            <a:r>
              <a:rPr lang="ko-KR" altLang="en-US" spc="-150" dirty="0" err="1"/>
              <a:t>수치값이</a:t>
            </a:r>
            <a:r>
              <a:rPr lang="ko-KR" altLang="en-US" spc="-150" dirty="0"/>
              <a:t> 컴파일 없이 바로 렌더링에 적용할 수 있도록 하는 기능이 </a:t>
            </a:r>
            <a:r>
              <a:rPr lang="ko-KR" altLang="en-US" spc="-150" dirty="0" err="1"/>
              <a:t>머티리얼</a:t>
            </a:r>
            <a:r>
              <a:rPr lang="ko-KR" altLang="en-US" spc="-150" dirty="0"/>
              <a:t> 파라미터임</a:t>
            </a:r>
            <a:endParaRPr lang="en-US" altLang="ko-KR" spc="-150" dirty="0"/>
          </a:p>
          <a:p>
            <a:pPr lvl="2" fontAlgn="base"/>
            <a:r>
              <a:rPr lang="ko-KR" altLang="en-US" dirty="0" err="1"/>
              <a:t>머티리얼</a:t>
            </a:r>
            <a:r>
              <a:rPr lang="ko-KR" altLang="en-US" dirty="0"/>
              <a:t> 개발을 편리하게 하는 기능임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D814E8-AEA2-4D0E-8DE4-083AEB75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090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6BF59-F01A-4519-8A84-AFB7DBAA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머티리얼</a:t>
            </a:r>
            <a:r>
              <a:rPr lang="ko-KR" altLang="en-US" dirty="0"/>
              <a:t> 인스턴스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1D8EF-63D5-4754-AD49-25A8346AA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 err="1"/>
              <a:t>머티리얼</a:t>
            </a:r>
            <a:r>
              <a:rPr lang="ko-KR" altLang="en-US" b="1" dirty="0"/>
              <a:t> 인스턴스</a:t>
            </a:r>
            <a:r>
              <a:rPr lang="en-US" altLang="ko-KR" dirty="0"/>
              <a:t>(Material Instance)</a:t>
            </a:r>
          </a:p>
          <a:p>
            <a:pPr lvl="1" fontAlgn="base"/>
            <a:r>
              <a:rPr lang="ko-KR" altLang="en-US" dirty="0"/>
              <a:t>필요성</a:t>
            </a:r>
            <a:endParaRPr lang="en-US" altLang="ko-KR" dirty="0"/>
          </a:p>
          <a:p>
            <a:pPr lvl="2" fontAlgn="base"/>
            <a:r>
              <a:rPr lang="ko-KR" altLang="en-US" dirty="0"/>
              <a:t>여러 </a:t>
            </a:r>
            <a:r>
              <a:rPr lang="ko-KR" altLang="en-US" dirty="0" err="1"/>
              <a:t>머티리얼을</a:t>
            </a:r>
            <a:r>
              <a:rPr lang="ko-KR" altLang="en-US" dirty="0"/>
              <a:t> 제작할 때에 많은 부분들이 공통적이고 일부만 다른 경우가 흔함</a:t>
            </a:r>
            <a:endParaRPr lang="en-US" altLang="ko-KR" dirty="0"/>
          </a:p>
          <a:p>
            <a:pPr lvl="3" fontAlgn="base"/>
            <a:r>
              <a:rPr lang="ko-KR" altLang="en-US" dirty="0"/>
              <a:t>하나를 제대로 만들고 나머지는 복사해서 차이점만 수정할 것임</a:t>
            </a:r>
            <a:endParaRPr lang="en-US" altLang="ko-KR" dirty="0"/>
          </a:p>
          <a:p>
            <a:pPr lvl="2" fontAlgn="base"/>
            <a:r>
              <a:rPr lang="ko-KR" altLang="en-US" dirty="0"/>
              <a:t>이전과 비슷한 </a:t>
            </a:r>
            <a:r>
              <a:rPr lang="ko-KR" altLang="en-US" dirty="0" err="1"/>
              <a:t>머티리얼을</a:t>
            </a:r>
            <a:r>
              <a:rPr lang="ko-KR" altLang="en-US" dirty="0"/>
              <a:t> 추가로 만드는 경우도 많음</a:t>
            </a:r>
            <a:endParaRPr lang="en-US" altLang="ko-KR" dirty="0"/>
          </a:p>
          <a:p>
            <a:pPr lvl="3" fontAlgn="base"/>
            <a:r>
              <a:rPr lang="ko-KR" altLang="en-US" dirty="0"/>
              <a:t>이전의 </a:t>
            </a:r>
            <a:r>
              <a:rPr lang="ko-KR" altLang="en-US" dirty="0" err="1"/>
              <a:t>머티리얼을</a:t>
            </a:r>
            <a:r>
              <a:rPr lang="ko-KR" altLang="en-US" dirty="0"/>
              <a:t> 복사한 후에 일부를 변경하는 식으로 만들 것임</a:t>
            </a:r>
            <a:endParaRPr lang="en-US" altLang="ko-KR" dirty="0"/>
          </a:p>
          <a:p>
            <a:pPr lvl="1" fontAlgn="base"/>
            <a:r>
              <a:rPr lang="ko-KR" altLang="en-US" dirty="0"/>
              <a:t>문제점</a:t>
            </a:r>
            <a:endParaRPr lang="en-US" altLang="ko-KR" dirty="0"/>
          </a:p>
          <a:p>
            <a:pPr lvl="2" fontAlgn="base"/>
            <a:r>
              <a:rPr lang="ko-KR" altLang="en-US" dirty="0"/>
              <a:t>복사하고 변경해야 하는 수작업이 많고</a:t>
            </a:r>
            <a:r>
              <a:rPr lang="en-US" altLang="ko-KR" dirty="0"/>
              <a:t>,</a:t>
            </a:r>
          </a:p>
          <a:p>
            <a:pPr lvl="2" fontAlgn="base"/>
            <a:r>
              <a:rPr lang="ko-KR" altLang="en-US" dirty="0"/>
              <a:t>이전의 </a:t>
            </a:r>
            <a:r>
              <a:rPr lang="ko-KR" altLang="en-US" dirty="0" err="1"/>
              <a:t>머티리얼이</a:t>
            </a:r>
            <a:r>
              <a:rPr lang="ko-KR" altLang="en-US" dirty="0"/>
              <a:t> 수정된다면 이를 복사해서 만든 모든 </a:t>
            </a:r>
            <a:r>
              <a:rPr lang="ko-KR" altLang="en-US" dirty="0" err="1"/>
              <a:t>머티리얼도</a:t>
            </a:r>
            <a:r>
              <a:rPr lang="ko-KR" altLang="en-US" dirty="0"/>
              <a:t> 변경해주어야 함</a:t>
            </a:r>
            <a:endParaRPr lang="en-US" altLang="ko-KR" dirty="0"/>
          </a:p>
          <a:p>
            <a:pPr lvl="1" fontAlgn="base"/>
            <a:r>
              <a:rPr lang="ko-KR" altLang="en-US" dirty="0"/>
              <a:t>해결책 </a:t>
            </a:r>
            <a:r>
              <a:rPr lang="en-US" altLang="ko-KR" dirty="0"/>
              <a:t>: </a:t>
            </a:r>
            <a:r>
              <a:rPr lang="ko-KR" altLang="en-US" dirty="0" err="1"/>
              <a:t>머티리얼</a:t>
            </a:r>
            <a:r>
              <a:rPr lang="ko-KR" altLang="en-US" dirty="0"/>
              <a:t> </a:t>
            </a:r>
            <a:r>
              <a:rPr lang="ko-KR" altLang="en-US" dirty="0" err="1"/>
              <a:t>인스턴싱</a:t>
            </a:r>
            <a:endParaRPr lang="en-US" altLang="ko-KR" dirty="0"/>
          </a:p>
          <a:p>
            <a:pPr lvl="2" fontAlgn="base"/>
            <a:r>
              <a:rPr lang="ko-KR" altLang="en-US" dirty="0"/>
              <a:t>공통적인 것은 정식 </a:t>
            </a:r>
            <a:r>
              <a:rPr lang="ko-KR" altLang="en-US" dirty="0" err="1"/>
              <a:t>머티리얼로</a:t>
            </a:r>
            <a:r>
              <a:rPr lang="ko-KR" altLang="en-US" dirty="0"/>
              <a:t> </a:t>
            </a:r>
            <a:r>
              <a:rPr lang="ko-KR" altLang="en-US" dirty="0" err="1"/>
              <a:t>만들어두고</a:t>
            </a:r>
            <a:r>
              <a:rPr lang="en-US" altLang="ko-KR" dirty="0"/>
              <a:t>,</a:t>
            </a:r>
          </a:p>
          <a:p>
            <a:pPr lvl="2" fontAlgn="base"/>
            <a:r>
              <a:rPr lang="ko-KR" altLang="en-US" dirty="0"/>
              <a:t>달라지는 것은 해당 </a:t>
            </a:r>
            <a:r>
              <a:rPr lang="ko-KR" altLang="en-US" dirty="0" err="1"/>
              <a:t>머티리얼을</a:t>
            </a:r>
            <a:r>
              <a:rPr lang="ko-KR" altLang="en-US" dirty="0"/>
              <a:t> 상속한 </a:t>
            </a:r>
            <a:r>
              <a:rPr lang="ko-KR" altLang="en-US" dirty="0" err="1"/>
              <a:t>머티리얼</a:t>
            </a:r>
            <a:r>
              <a:rPr lang="ko-KR" altLang="en-US" dirty="0"/>
              <a:t> 인스턴스로 만들자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D814E8-AEA2-4D0E-8DE4-083AEB75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Picture 4" descr="Material_Instancing_Explanation.png">
            <a:extLst>
              <a:ext uri="{FF2B5EF4-FFF2-40B4-BE49-F238E27FC236}">
                <a16:creationId xmlns:a16="http://schemas.microsoft.com/office/drawing/2014/main" id="{6B101D6A-AE7C-4D22-824D-B523B3FFD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588" y="3985013"/>
            <a:ext cx="3835823" cy="218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311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6BF59-F01A-4519-8A84-AFB7DBAA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머티리얼</a:t>
            </a:r>
            <a:r>
              <a:rPr lang="ko-KR" altLang="en-US" dirty="0"/>
              <a:t> 인스턴스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1D8EF-63D5-4754-AD49-25A8346AA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머티리얼</a:t>
            </a:r>
            <a:r>
              <a:rPr lang="ko-KR" altLang="en-US" dirty="0"/>
              <a:t> </a:t>
            </a:r>
            <a:r>
              <a:rPr lang="ko-KR" altLang="en-US" dirty="0" err="1"/>
              <a:t>인스턴싱</a:t>
            </a:r>
            <a:endParaRPr lang="en-US" altLang="ko-KR" dirty="0"/>
          </a:p>
          <a:p>
            <a:pPr lvl="1"/>
            <a:r>
              <a:rPr lang="ko-KR" altLang="en-US" dirty="0"/>
              <a:t>미리 만든 </a:t>
            </a:r>
            <a:r>
              <a:rPr lang="ko-KR" altLang="en-US" dirty="0" err="1"/>
              <a:t>머티리얼을</a:t>
            </a:r>
            <a:r>
              <a:rPr lang="ko-KR" altLang="en-US" dirty="0"/>
              <a:t> 템플릿을 기반으로 가져와 새로운 </a:t>
            </a:r>
            <a:r>
              <a:rPr lang="ko-KR" altLang="en-US" dirty="0" err="1"/>
              <a:t>머티리얼을</a:t>
            </a:r>
            <a:r>
              <a:rPr lang="ko-KR" altLang="en-US" dirty="0"/>
              <a:t> 만드는 기능임</a:t>
            </a:r>
            <a:endParaRPr lang="en-US" altLang="ko-KR" dirty="0"/>
          </a:p>
          <a:p>
            <a:pPr lvl="1"/>
            <a:r>
              <a:rPr lang="ko-KR" altLang="en-US" dirty="0"/>
              <a:t>숙련된 원본 제작자는 </a:t>
            </a:r>
            <a:r>
              <a:rPr lang="en-US" altLang="ko-KR" dirty="0"/>
              <a:t>: </a:t>
            </a:r>
            <a:r>
              <a:rPr lang="ko-KR" altLang="en-US" dirty="0"/>
              <a:t>기본</a:t>
            </a:r>
            <a:r>
              <a:rPr lang="en-US" altLang="ko-KR" dirty="0"/>
              <a:t>(</a:t>
            </a:r>
            <a:r>
              <a:rPr lang="ko-KR" altLang="en-US" dirty="0"/>
              <a:t>부모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머티리얼을</a:t>
            </a:r>
            <a:r>
              <a:rPr lang="ko-KR" altLang="en-US" dirty="0"/>
              <a:t> 만듦</a:t>
            </a:r>
            <a:endParaRPr lang="en-US" altLang="ko-KR" dirty="0"/>
          </a:p>
          <a:p>
            <a:pPr lvl="2"/>
            <a:r>
              <a:rPr lang="ko-KR" altLang="en-US" dirty="0" err="1"/>
              <a:t>머티리얼에</a:t>
            </a:r>
            <a:r>
              <a:rPr lang="ko-KR" altLang="en-US" dirty="0"/>
              <a:t> 사용했던 컬러나 텍스처 노드 등을 파라미터 노드로 대체하여 템플릿 형태로 만듦</a:t>
            </a:r>
            <a:endParaRPr lang="en-US" altLang="ko-KR" dirty="0"/>
          </a:p>
          <a:p>
            <a:pPr lvl="1"/>
            <a:r>
              <a:rPr lang="ko-KR" altLang="en-US" dirty="0" err="1"/>
              <a:t>비숙련된</a:t>
            </a:r>
            <a:r>
              <a:rPr lang="ko-KR" altLang="en-US" dirty="0"/>
              <a:t> 원본 활용 제작자는 </a:t>
            </a:r>
            <a:r>
              <a:rPr lang="en-US" altLang="ko-KR" dirty="0"/>
              <a:t>: </a:t>
            </a:r>
            <a:r>
              <a:rPr lang="ko-KR" altLang="en-US" dirty="0" err="1"/>
              <a:t>머티리얼</a:t>
            </a:r>
            <a:r>
              <a:rPr lang="ko-KR" altLang="en-US" dirty="0"/>
              <a:t> 인스턴스를 만들어서 활용함</a:t>
            </a:r>
            <a:endParaRPr lang="en-US" altLang="ko-KR" dirty="0"/>
          </a:p>
          <a:p>
            <a:pPr lvl="2"/>
            <a:r>
              <a:rPr lang="ko-KR" altLang="en-US" spc="-150" dirty="0"/>
              <a:t>부모 </a:t>
            </a:r>
            <a:r>
              <a:rPr lang="ko-KR" altLang="en-US" spc="-150" dirty="0" err="1"/>
              <a:t>머티리얼에서</a:t>
            </a:r>
            <a:r>
              <a:rPr lang="ko-KR" altLang="en-US" spc="-150" dirty="0"/>
              <a:t> 지정한 파라미터 값만 변경하면 원본 </a:t>
            </a:r>
            <a:r>
              <a:rPr lang="ko-KR" altLang="en-US" spc="-150" dirty="0" err="1"/>
              <a:t>머티리얼의</a:t>
            </a:r>
            <a:r>
              <a:rPr lang="ko-KR" altLang="en-US" spc="-150" dirty="0"/>
              <a:t> 세부 내용을 몰라도 쉽게 사용할 수 있음</a:t>
            </a:r>
            <a:endParaRPr lang="en-US" altLang="ko-KR" spc="-150" dirty="0"/>
          </a:p>
          <a:p>
            <a:pPr lvl="1" fontAlgn="base"/>
            <a:r>
              <a:rPr lang="ko-KR" altLang="en-US" spc="-150" dirty="0"/>
              <a:t>예시 </a:t>
            </a:r>
            <a:r>
              <a:rPr lang="en-US" altLang="ko-KR" spc="-150" dirty="0"/>
              <a:t>: </a:t>
            </a:r>
            <a:r>
              <a:rPr lang="ko-KR" altLang="en-US" spc="-150" dirty="0"/>
              <a:t>베이스 컬러와 </a:t>
            </a:r>
            <a:r>
              <a:rPr lang="ko-KR" altLang="en-US" spc="-150" dirty="0" err="1"/>
              <a:t>러프니스만</a:t>
            </a:r>
            <a:r>
              <a:rPr lang="ko-KR" altLang="en-US" spc="-150" dirty="0"/>
              <a:t> 다르고 나머지는 모두 동일한 </a:t>
            </a:r>
            <a:r>
              <a:rPr lang="ko-KR" altLang="en-US" spc="-150" dirty="0" err="1"/>
              <a:t>머티리얼을</a:t>
            </a:r>
            <a:r>
              <a:rPr lang="ko-KR" altLang="en-US" spc="-150" dirty="0"/>
              <a:t> 여러 개를 제작한다고 하자</a:t>
            </a:r>
            <a:r>
              <a:rPr lang="en-US" altLang="ko-KR" spc="-150" dirty="0"/>
              <a:t>.</a:t>
            </a:r>
          </a:p>
          <a:p>
            <a:pPr lvl="2" fontAlgn="base"/>
            <a:r>
              <a:rPr lang="ko-KR" altLang="en-US" dirty="0"/>
              <a:t>약간씩만 다른 </a:t>
            </a:r>
            <a:r>
              <a:rPr lang="ko-KR" altLang="en-US" dirty="0" err="1"/>
              <a:t>머티리얼을</a:t>
            </a:r>
            <a:r>
              <a:rPr lang="ko-KR" altLang="en-US" dirty="0"/>
              <a:t> 모두 제작하는 것은 비효율적임</a:t>
            </a:r>
            <a:endParaRPr lang="en-US" altLang="ko-KR" dirty="0"/>
          </a:p>
          <a:p>
            <a:pPr lvl="2" fontAlgn="base"/>
            <a:r>
              <a:rPr lang="ko-KR" altLang="en-US" dirty="0"/>
              <a:t>이런 경우에 모체가 되는 </a:t>
            </a:r>
            <a:r>
              <a:rPr lang="ko-KR" altLang="en-US" dirty="0" err="1"/>
              <a:t>머티리얼을</a:t>
            </a:r>
            <a:r>
              <a:rPr lang="ko-KR" altLang="en-US" dirty="0"/>
              <a:t> 하나만 일반적인 방법으로 제작함</a:t>
            </a:r>
            <a:endParaRPr lang="en-US" altLang="ko-KR" dirty="0"/>
          </a:p>
          <a:p>
            <a:pPr lvl="3" fontAlgn="base"/>
            <a:r>
              <a:rPr lang="ko-KR" altLang="en-US" dirty="0"/>
              <a:t>이때</a:t>
            </a:r>
            <a:r>
              <a:rPr lang="en-US" altLang="ko-KR" dirty="0"/>
              <a:t>,</a:t>
            </a:r>
            <a:r>
              <a:rPr lang="ko-KR" altLang="en-US" dirty="0"/>
              <a:t> 변할 수 있는 베이스 컬러와 </a:t>
            </a:r>
            <a:r>
              <a:rPr lang="ko-KR" altLang="en-US" dirty="0" err="1"/>
              <a:t>러프니스</a:t>
            </a:r>
            <a:r>
              <a:rPr lang="ko-KR" altLang="en-US" dirty="0"/>
              <a:t> 부분에 대해서는 </a:t>
            </a:r>
            <a:r>
              <a:rPr lang="ko-KR" altLang="en-US" dirty="0" err="1"/>
              <a:t>머티리얼</a:t>
            </a:r>
            <a:r>
              <a:rPr lang="ko-KR" altLang="en-US" dirty="0"/>
              <a:t> 파라미터로 </a:t>
            </a:r>
            <a:r>
              <a:rPr lang="ko-KR" altLang="en-US" dirty="0" err="1"/>
              <a:t>해둠</a:t>
            </a:r>
            <a:endParaRPr lang="en-US" altLang="ko-KR" dirty="0"/>
          </a:p>
          <a:p>
            <a:pPr lvl="2" fontAlgn="base"/>
            <a:r>
              <a:rPr lang="ko-KR" altLang="en-US" dirty="0"/>
              <a:t>그 다음</a:t>
            </a:r>
            <a:r>
              <a:rPr lang="en-US" altLang="ko-KR" dirty="0"/>
              <a:t>,</a:t>
            </a:r>
            <a:r>
              <a:rPr lang="ko-KR" altLang="en-US" dirty="0"/>
              <a:t> 이 표준 </a:t>
            </a:r>
            <a:r>
              <a:rPr lang="ko-KR" altLang="en-US" dirty="0" err="1"/>
              <a:t>머티리얼을</a:t>
            </a:r>
            <a:r>
              <a:rPr lang="ko-KR" altLang="en-US" dirty="0"/>
              <a:t> 상속받아서 특별한 </a:t>
            </a:r>
            <a:r>
              <a:rPr lang="ko-KR" altLang="en-US" dirty="0" err="1"/>
              <a:t>머티리얼</a:t>
            </a:r>
            <a:r>
              <a:rPr lang="ko-KR" altLang="en-US" dirty="0"/>
              <a:t> 유형인 </a:t>
            </a:r>
            <a:r>
              <a:rPr lang="en-US" altLang="ko-KR" dirty="0"/>
              <a:t>‘</a:t>
            </a:r>
            <a:r>
              <a:rPr lang="ko-KR" altLang="en-US" dirty="0" err="1"/>
              <a:t>머티리얼</a:t>
            </a:r>
            <a:r>
              <a:rPr lang="ko-KR" altLang="en-US" dirty="0"/>
              <a:t> 인스턴스</a:t>
            </a:r>
            <a:r>
              <a:rPr lang="en-US" altLang="ko-KR" dirty="0"/>
              <a:t>’</a:t>
            </a:r>
            <a:r>
              <a:rPr lang="ko-KR" altLang="en-US" dirty="0"/>
              <a:t>를 만들면 됨</a:t>
            </a:r>
            <a:endParaRPr lang="en-US" altLang="ko-KR" dirty="0"/>
          </a:p>
          <a:p>
            <a:pPr lvl="1" fontAlgn="base"/>
            <a:r>
              <a:rPr lang="ko-KR" altLang="en-US" dirty="0" err="1"/>
              <a:t>머티리얼</a:t>
            </a:r>
            <a:r>
              <a:rPr lang="ko-KR" altLang="en-US" dirty="0"/>
              <a:t> 인스턴스에서는</a:t>
            </a:r>
            <a:endParaRPr lang="en-US" altLang="ko-KR" dirty="0"/>
          </a:p>
          <a:p>
            <a:pPr lvl="2" fontAlgn="base"/>
            <a:r>
              <a:rPr lang="ko-KR" altLang="en-US" dirty="0"/>
              <a:t>상속받은 </a:t>
            </a:r>
            <a:r>
              <a:rPr lang="ko-KR" altLang="en-US" dirty="0" err="1"/>
              <a:t>머티리얼</a:t>
            </a:r>
            <a:r>
              <a:rPr lang="ko-KR" altLang="en-US" dirty="0"/>
              <a:t> 파라미터를 수정해서 다른 </a:t>
            </a:r>
            <a:r>
              <a:rPr lang="ko-KR" altLang="en-US" dirty="0" err="1"/>
              <a:t>머티리얼처럼</a:t>
            </a:r>
            <a:r>
              <a:rPr lang="ko-KR" altLang="en-US" dirty="0"/>
              <a:t> 사용할 수 있다</a:t>
            </a:r>
            <a:r>
              <a:rPr lang="en-US" altLang="ko-KR" dirty="0"/>
              <a:t>.</a:t>
            </a:r>
          </a:p>
          <a:p>
            <a:pPr lvl="1" fontAlgn="base"/>
            <a:r>
              <a:rPr lang="ko-KR" altLang="en-US" dirty="0" err="1"/>
              <a:t>머티리얼</a:t>
            </a:r>
            <a:r>
              <a:rPr lang="ko-KR" altLang="en-US" dirty="0"/>
              <a:t> 인스턴스를 만들 때에는</a:t>
            </a:r>
            <a:endParaRPr lang="en-US" altLang="ko-KR" dirty="0"/>
          </a:p>
          <a:p>
            <a:pPr lvl="2" fontAlgn="base"/>
            <a:r>
              <a:rPr lang="ko-KR" altLang="en-US" dirty="0"/>
              <a:t>부모인 표준 </a:t>
            </a:r>
            <a:r>
              <a:rPr lang="ko-KR" altLang="en-US" dirty="0" err="1"/>
              <a:t>머티리얼을</a:t>
            </a:r>
            <a:r>
              <a:rPr lang="ko-KR" altLang="en-US" dirty="0"/>
              <a:t> 컴파일하거나 수정할 필요가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D814E8-AEA2-4D0E-8DE4-083AEB75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22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F783A-3636-45AB-92B1-A458CF82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24_ </a:t>
            </a:r>
            <a:r>
              <a:rPr lang="ko-KR" altLang="en-US" dirty="0" err="1">
                <a:solidFill>
                  <a:srgbClr val="0070C0"/>
                </a:solidFill>
              </a:rPr>
              <a:t>머티리얼</a:t>
            </a:r>
            <a:r>
              <a:rPr lang="ko-KR" altLang="en-US" dirty="0">
                <a:solidFill>
                  <a:srgbClr val="0070C0"/>
                </a:solidFill>
              </a:rPr>
              <a:t> 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9CB6E-700D-4E3F-B2DE-37BDFFA5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  <a:p>
            <a:r>
              <a:rPr lang="en-US" altLang="ko-KR" dirty="0"/>
              <a:t>2. </a:t>
            </a:r>
            <a:r>
              <a:rPr lang="ko-KR" altLang="en-US" dirty="0" err="1"/>
              <a:t>머티리얼</a:t>
            </a:r>
            <a:r>
              <a:rPr lang="ko-KR" altLang="en-US" dirty="0"/>
              <a:t> 처음으로 </a:t>
            </a:r>
            <a:r>
              <a:rPr lang="ko-KR" altLang="en-US" dirty="0" err="1"/>
              <a:t>만들어보기</a:t>
            </a:r>
            <a:endParaRPr lang="ko-KR" altLang="en-US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머티리얼</a:t>
            </a:r>
            <a:r>
              <a:rPr lang="ko-KR" altLang="en-US" dirty="0"/>
              <a:t> 파라미터와 </a:t>
            </a:r>
            <a:r>
              <a:rPr lang="ko-KR" altLang="en-US" dirty="0" err="1"/>
              <a:t>머티리얼</a:t>
            </a:r>
            <a:r>
              <a:rPr lang="ko-KR" altLang="en-US" dirty="0"/>
              <a:t> 인스턴스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베이스 컬러 입력 사용하기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10DD1-2571-4F58-9BC6-7D040FB2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07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[3. </a:t>
            </a:r>
            <a:r>
              <a:rPr lang="ko-KR" altLang="en-US" dirty="0" err="1"/>
              <a:t>머티리얼</a:t>
            </a:r>
            <a:r>
              <a:rPr lang="ko-KR" altLang="en-US" dirty="0"/>
              <a:t> 파라미터와 </a:t>
            </a:r>
            <a:r>
              <a:rPr lang="ko-KR" altLang="en-US" dirty="0" err="1"/>
              <a:t>머티리얼</a:t>
            </a:r>
            <a:r>
              <a:rPr lang="ko-KR" altLang="en-US" dirty="0"/>
              <a:t> 인스턴스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Pmtlparam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Pmtlparam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487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8BF17-2FAF-4B63-8DDA-5FD4E482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4. </a:t>
            </a:r>
            <a:r>
              <a:rPr lang="ko-KR" altLang="en-US" dirty="0">
                <a:solidFill>
                  <a:srgbClr val="0070C0"/>
                </a:solidFill>
              </a:rPr>
              <a:t>베이스 컬러 입력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D1600-5A3C-4070-8B47-F5DD883B3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메인 </a:t>
            </a:r>
            <a:r>
              <a:rPr lang="ko-KR" altLang="en-US" dirty="0" err="1"/>
              <a:t>머티리얼</a:t>
            </a:r>
            <a:r>
              <a:rPr lang="ko-KR" altLang="en-US" dirty="0"/>
              <a:t> 노드의 </a:t>
            </a:r>
            <a:r>
              <a:rPr lang="ko-KR" altLang="en-US" dirty="0" err="1"/>
              <a:t>입력핀</a:t>
            </a:r>
            <a:r>
              <a:rPr lang="ko-KR" altLang="en-US" dirty="0"/>
              <a:t> 중의 하나인 베이스 컬러 </a:t>
            </a:r>
            <a:r>
              <a:rPr lang="ko-KR" altLang="en-US" dirty="0" err="1"/>
              <a:t>입력핀에</a:t>
            </a:r>
            <a:r>
              <a:rPr lang="ko-KR" altLang="en-US" dirty="0"/>
              <a:t> 대해서 학습하자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베이스 컬러</a:t>
            </a:r>
          </a:p>
          <a:p>
            <a:pPr lvl="1" fontAlgn="base"/>
            <a:r>
              <a:rPr lang="ko-KR" altLang="en-US" dirty="0"/>
              <a:t>베이스 컬러는 </a:t>
            </a:r>
            <a:r>
              <a:rPr lang="ko-KR" altLang="en-US" dirty="0" err="1"/>
              <a:t>머티리얼의</a:t>
            </a:r>
            <a:r>
              <a:rPr lang="ko-KR" altLang="en-US" dirty="0"/>
              <a:t> 전반적인 색을 정의함</a:t>
            </a:r>
            <a:endParaRPr lang="en-US" altLang="ko-KR" dirty="0"/>
          </a:p>
          <a:p>
            <a:pPr lvl="1" fontAlgn="base"/>
            <a:r>
              <a:rPr lang="ko-KR" altLang="en-US" dirty="0"/>
              <a:t>베이스 컬러는 </a:t>
            </a:r>
            <a:r>
              <a:rPr lang="ko-KR" altLang="en-US" dirty="0" err="1"/>
              <a:t>디퓨즈</a:t>
            </a:r>
            <a:r>
              <a:rPr lang="ko-KR" altLang="en-US" dirty="0"/>
              <a:t> 성분을 나타냄</a:t>
            </a:r>
            <a:endParaRPr lang="en-US" altLang="ko-KR" dirty="0"/>
          </a:p>
          <a:p>
            <a:pPr lvl="1" fontAlgn="base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28E340-6D04-42FC-A946-0879D289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00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0023A-A725-4EE3-888A-A84D23DC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베이스 컬러 입력 사용하기 예제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AFD212-20B2-4872-96CC-E1AB04C1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다섯 개의 메시 </a:t>
            </a:r>
            <a:r>
              <a:rPr lang="ko-KR" altLang="en-US" dirty="0" err="1"/>
              <a:t>액터를</a:t>
            </a:r>
            <a:r>
              <a:rPr lang="ko-KR" altLang="en-US" dirty="0"/>
              <a:t> 레벨에 배치하고 각각 다른 </a:t>
            </a:r>
            <a:r>
              <a:rPr lang="ko-KR" altLang="en-US" dirty="0" err="1"/>
              <a:t>머티리얼을</a:t>
            </a:r>
            <a:r>
              <a:rPr lang="ko-KR" altLang="en-US" dirty="0"/>
              <a:t> 만들어 사용해보자</a:t>
            </a:r>
            <a:r>
              <a:rPr lang="en-US" altLang="ko-KR" dirty="0"/>
              <a:t>.</a:t>
            </a:r>
          </a:p>
          <a:p>
            <a:pPr lvl="1" fontAlgn="base"/>
            <a:r>
              <a:rPr lang="ko-KR" altLang="en-US" dirty="0"/>
              <a:t>모든 </a:t>
            </a:r>
            <a:r>
              <a:rPr lang="ko-KR" altLang="en-US" dirty="0" err="1"/>
              <a:t>머티리얼은</a:t>
            </a:r>
            <a:r>
              <a:rPr lang="ko-KR" altLang="en-US" dirty="0"/>
              <a:t> </a:t>
            </a:r>
            <a:r>
              <a:rPr lang="ko-KR" altLang="en-US" b="1" dirty="0"/>
              <a:t>베이스 컬러</a:t>
            </a:r>
            <a:r>
              <a:rPr lang="ko-KR" altLang="en-US" dirty="0"/>
              <a:t> </a:t>
            </a:r>
            <a:r>
              <a:rPr lang="ko-KR" altLang="en-US" dirty="0" err="1"/>
              <a:t>입력핀만을</a:t>
            </a:r>
            <a:r>
              <a:rPr lang="ko-KR" altLang="en-US" dirty="0"/>
              <a:t> 사용함</a:t>
            </a:r>
            <a:endParaRPr lang="en-US" altLang="ko-KR" dirty="0"/>
          </a:p>
          <a:p>
            <a:pPr lvl="1" fontAlgn="base"/>
            <a:r>
              <a:rPr lang="ko-KR" altLang="en-US" dirty="0" err="1"/>
              <a:t>머티리얼</a:t>
            </a:r>
            <a:r>
              <a:rPr lang="ko-KR" altLang="en-US" dirty="0"/>
              <a:t> 인스턴스도 만들어서 사용해보자 </a:t>
            </a:r>
            <a:r>
              <a:rPr lang="en-US" altLang="ko-KR" dirty="0"/>
              <a:t>(</a:t>
            </a:r>
            <a:r>
              <a:rPr lang="ko-KR" altLang="en-US" dirty="0"/>
              <a:t>예제에서 이름이 </a:t>
            </a:r>
            <a:r>
              <a:rPr lang="en-US" altLang="ko-KR" b="1" dirty="0"/>
              <a:t>_Inst</a:t>
            </a:r>
            <a:r>
              <a:rPr lang="ko-KR" altLang="en-US" dirty="0"/>
              <a:t>로 끝남</a:t>
            </a:r>
            <a:r>
              <a:rPr lang="en-US" altLang="ko-KR" dirty="0"/>
              <a:t>)</a:t>
            </a:r>
          </a:p>
          <a:p>
            <a:pPr fontAlgn="base"/>
            <a:r>
              <a:rPr lang="ko-KR" altLang="en-US" dirty="0" err="1"/>
              <a:t>머티리얼</a:t>
            </a:r>
            <a:r>
              <a:rPr lang="ko-KR" altLang="en-US" dirty="0"/>
              <a:t> 예제 </a:t>
            </a:r>
            <a:r>
              <a:rPr lang="en-US" altLang="ko-KR" dirty="0"/>
              <a:t>:</a:t>
            </a:r>
          </a:p>
          <a:p>
            <a:pPr lvl="1" fontAlgn="base"/>
            <a:r>
              <a:rPr lang="en-US" altLang="ko-KR" sz="1600" b="1" dirty="0" err="1"/>
              <a:t>M_BaseColor_Color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pPr lvl="2" fontAlgn="base"/>
            <a:r>
              <a:rPr lang="ko-KR" altLang="en-US" dirty="0"/>
              <a:t>빨간색을 베이스 컬러 </a:t>
            </a:r>
            <a:r>
              <a:rPr lang="ko-KR" altLang="en-US" dirty="0" err="1"/>
              <a:t>입력핀에</a:t>
            </a:r>
            <a:r>
              <a:rPr lang="ko-KR" altLang="en-US" dirty="0"/>
              <a:t> 지정함</a:t>
            </a:r>
          </a:p>
          <a:p>
            <a:pPr lvl="1" fontAlgn="base"/>
            <a:r>
              <a:rPr lang="en-US" altLang="ko-KR" sz="1600" b="1" dirty="0" err="1"/>
              <a:t>M_BaseColor_Color_Inst</a:t>
            </a:r>
            <a:r>
              <a:rPr lang="en-US" altLang="ko-KR" dirty="0"/>
              <a:t> :</a:t>
            </a:r>
          </a:p>
          <a:p>
            <a:pPr lvl="2" fontAlgn="base"/>
            <a:r>
              <a:rPr lang="ko-KR" altLang="en-US" dirty="0"/>
              <a:t>직전 </a:t>
            </a:r>
            <a:r>
              <a:rPr lang="ko-KR" altLang="en-US" dirty="0" err="1"/>
              <a:t>머티리얼을</a:t>
            </a:r>
            <a:r>
              <a:rPr lang="ko-KR" altLang="en-US" dirty="0"/>
              <a:t> 상속하여 </a:t>
            </a:r>
            <a:r>
              <a:rPr lang="ko-KR" altLang="en-US" dirty="0" err="1"/>
              <a:t>머티리얼</a:t>
            </a:r>
            <a:r>
              <a:rPr lang="ko-KR" altLang="en-US" dirty="0"/>
              <a:t> 인스턴스를 만든 후에</a:t>
            </a:r>
            <a:r>
              <a:rPr lang="en-US" altLang="ko-KR" dirty="0"/>
              <a:t>,</a:t>
            </a:r>
          </a:p>
          <a:p>
            <a:pPr lvl="2" fontAlgn="base"/>
            <a:r>
              <a:rPr lang="ko-KR" altLang="en-US" dirty="0"/>
              <a:t>빨간색을 녹색으로 바꾸어 인스턴스를 완성함</a:t>
            </a:r>
          </a:p>
          <a:p>
            <a:pPr lvl="1" fontAlgn="base"/>
            <a:r>
              <a:rPr lang="en-US" altLang="ko-KR" sz="1600" b="1" dirty="0" err="1"/>
              <a:t>M_BaseColor_Texture</a:t>
            </a:r>
            <a:r>
              <a:rPr lang="en-US" altLang="ko-KR" dirty="0"/>
              <a:t> :</a:t>
            </a:r>
          </a:p>
          <a:p>
            <a:pPr lvl="2" fontAlgn="base"/>
            <a:r>
              <a:rPr lang="ko-KR" altLang="en-US" dirty="0"/>
              <a:t>잔디 텍스처를 베이스 컬러 </a:t>
            </a:r>
            <a:r>
              <a:rPr lang="ko-KR" altLang="en-US" dirty="0" err="1"/>
              <a:t>입력핀에</a:t>
            </a:r>
            <a:r>
              <a:rPr lang="ko-KR" altLang="en-US" dirty="0"/>
              <a:t> 지정함</a:t>
            </a:r>
            <a:endParaRPr lang="en-US" altLang="ko-KR" dirty="0"/>
          </a:p>
          <a:p>
            <a:pPr lvl="1" fontAlgn="base"/>
            <a:r>
              <a:rPr lang="en-US" altLang="ko-KR" sz="1600" b="1" dirty="0" err="1"/>
              <a:t>M_BaseColor_Texture_Inst</a:t>
            </a:r>
            <a:r>
              <a:rPr lang="en-US" altLang="ko-KR" dirty="0"/>
              <a:t> :</a:t>
            </a:r>
          </a:p>
          <a:p>
            <a:pPr lvl="2" fontAlgn="base"/>
            <a:r>
              <a:rPr lang="ko-KR" altLang="en-US" dirty="0"/>
              <a:t>직전 </a:t>
            </a:r>
            <a:r>
              <a:rPr lang="ko-KR" altLang="en-US" dirty="0" err="1"/>
              <a:t>머티리얼을</a:t>
            </a:r>
            <a:r>
              <a:rPr lang="ko-KR" altLang="en-US" dirty="0"/>
              <a:t> 상속하여 </a:t>
            </a:r>
            <a:r>
              <a:rPr lang="ko-KR" altLang="en-US" dirty="0" err="1"/>
              <a:t>머티리얼</a:t>
            </a:r>
            <a:r>
              <a:rPr lang="ko-KR" altLang="en-US" dirty="0"/>
              <a:t> 인스턴스를 만든 후에</a:t>
            </a:r>
            <a:r>
              <a:rPr lang="en-US" altLang="ko-KR" dirty="0"/>
              <a:t>,</a:t>
            </a:r>
          </a:p>
          <a:p>
            <a:pPr lvl="2" fontAlgn="base"/>
            <a:r>
              <a:rPr lang="ko-KR" altLang="en-US" dirty="0"/>
              <a:t>잔디 텍스처를 벽돌 텍스처로 바꾸어 인스턴스를 완성함</a:t>
            </a:r>
          </a:p>
          <a:p>
            <a:pPr lvl="1" fontAlgn="base"/>
            <a:r>
              <a:rPr lang="en-US" altLang="ko-KR" sz="1600" b="1" dirty="0" err="1"/>
              <a:t>M_BaseColor_Texturecomp</a:t>
            </a:r>
            <a:r>
              <a:rPr lang="en-US" altLang="ko-KR" dirty="0"/>
              <a:t> :</a:t>
            </a:r>
          </a:p>
          <a:p>
            <a:pPr lvl="2" fontAlgn="base"/>
            <a:r>
              <a:rPr lang="ko-KR" altLang="en-US" dirty="0"/>
              <a:t>두 개의 텍스처를 사용함</a:t>
            </a:r>
            <a:endParaRPr lang="en-US" altLang="ko-KR" dirty="0"/>
          </a:p>
          <a:p>
            <a:pPr lvl="2" fontAlgn="base"/>
            <a:r>
              <a:rPr lang="ko-KR" altLang="en-US" dirty="0"/>
              <a:t>간단한 사칙 연산으로 두 텍스처를 혼합하여 그 결과를 </a:t>
            </a:r>
            <a:r>
              <a:rPr lang="ko-KR" altLang="en-US" sz="1400" b="1" dirty="0"/>
              <a:t>베이스 컬러</a:t>
            </a:r>
            <a:r>
              <a:rPr lang="ko-KR" altLang="en-US" dirty="0"/>
              <a:t> </a:t>
            </a:r>
            <a:r>
              <a:rPr lang="ko-KR" altLang="en-US" dirty="0" err="1"/>
              <a:t>입력핀에</a:t>
            </a:r>
            <a:r>
              <a:rPr lang="ko-KR" altLang="en-US" dirty="0"/>
              <a:t> 지정함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3F6B42-34D6-4CEA-97F0-5EA06196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793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[4. </a:t>
            </a:r>
            <a:r>
              <a:rPr lang="ko-KR" altLang="en-US" dirty="0"/>
              <a:t>베이스 컬러 입력 사용하기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Pmtlnodebasecolor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Pmtlnodebasecolor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09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8BF17-2FAF-4B63-8DDA-5FD4E482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1. </a:t>
            </a:r>
            <a:r>
              <a:rPr lang="ko-KR" altLang="en-US" dirty="0">
                <a:solidFill>
                  <a:srgbClr val="0070C0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D1600-5A3C-4070-8B47-F5DD883B3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ko-KR" altLang="en-US" dirty="0" err="1"/>
              <a:t>머티리얼을</a:t>
            </a:r>
            <a:r>
              <a:rPr lang="ko-KR" altLang="en-US" dirty="0"/>
              <a:t> 만들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 err="1"/>
              <a:t>머티리얼</a:t>
            </a:r>
            <a:r>
              <a:rPr lang="ko-KR" altLang="en-US" dirty="0"/>
              <a:t> 파라미터와 </a:t>
            </a:r>
            <a:r>
              <a:rPr lang="ko-KR" altLang="en-US" dirty="0" err="1"/>
              <a:t>머티리얼</a:t>
            </a:r>
            <a:r>
              <a:rPr lang="ko-KR" altLang="en-US" dirty="0"/>
              <a:t> 인스턴스를 이해하고 사용할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메인 </a:t>
            </a:r>
            <a:r>
              <a:rPr lang="ko-KR" altLang="en-US" dirty="0" err="1"/>
              <a:t>머티리얼</a:t>
            </a:r>
            <a:r>
              <a:rPr lang="ko-KR" altLang="en-US" dirty="0"/>
              <a:t> 노드의 </a:t>
            </a:r>
            <a:r>
              <a:rPr lang="ko-KR" altLang="en-US" dirty="0" err="1"/>
              <a:t>입력핀</a:t>
            </a:r>
            <a:r>
              <a:rPr lang="ko-KR" altLang="en-US" dirty="0"/>
              <a:t> 중의 하나인</a:t>
            </a:r>
            <a:r>
              <a:rPr lang="en-US" altLang="ko-KR" dirty="0"/>
              <a:t> </a:t>
            </a:r>
            <a:r>
              <a:rPr lang="ko-KR" altLang="en-US" dirty="0"/>
              <a:t>베이스 컬러 </a:t>
            </a:r>
            <a:r>
              <a:rPr lang="ko-KR" altLang="en-US" dirty="0" err="1"/>
              <a:t>입력핀에</a:t>
            </a:r>
            <a:r>
              <a:rPr lang="ko-KR" altLang="en-US" dirty="0"/>
              <a:t> 값을 지정할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28E340-6D04-42FC-A946-0879D289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8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C606F-C8E6-427E-9E19-41D56551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머티리얼이란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4F0B5-481A-4291-9AD9-BB540F674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/>
              <a:t>머티리얼</a:t>
            </a:r>
            <a:r>
              <a:rPr lang="ko-KR" altLang="en-US" dirty="0"/>
              <a:t> 기초</a:t>
            </a:r>
            <a:endParaRPr lang="en-US" altLang="ko-KR" dirty="0"/>
          </a:p>
          <a:p>
            <a:pPr lvl="1" fontAlgn="base"/>
            <a:r>
              <a:rPr lang="ko-KR" altLang="en-US" dirty="0" err="1"/>
              <a:t>머티리얼은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객체의 표면을 어떻게 색칠할 것인가를 표현하는 </a:t>
            </a:r>
            <a:r>
              <a:rPr lang="ko-KR" altLang="en-US" dirty="0" err="1"/>
              <a:t>애셋임</a:t>
            </a:r>
            <a:endParaRPr lang="en-US" altLang="ko-KR" dirty="0"/>
          </a:p>
          <a:p>
            <a:pPr lvl="2" fontAlgn="base"/>
            <a:r>
              <a:rPr lang="ko-KR" altLang="en-US" dirty="0" err="1"/>
              <a:t>머티리얼이</a:t>
            </a:r>
            <a:r>
              <a:rPr lang="ko-KR" altLang="en-US" dirty="0"/>
              <a:t> 없다면 객체는 다각형들의 메시일 뿐임</a:t>
            </a:r>
            <a:endParaRPr lang="en-US" altLang="ko-KR" dirty="0"/>
          </a:p>
          <a:p>
            <a:pPr lvl="2" fontAlgn="base"/>
            <a:r>
              <a:rPr lang="ko-KR" altLang="en-US" dirty="0"/>
              <a:t>시각적인 화려함이나 사실적인 표현은 모두 </a:t>
            </a:r>
            <a:r>
              <a:rPr lang="ko-KR" altLang="en-US" dirty="0" err="1"/>
              <a:t>머티리얼로부터</a:t>
            </a:r>
            <a:r>
              <a:rPr lang="ko-KR" altLang="en-US" dirty="0"/>
              <a:t> 결정됨</a:t>
            </a:r>
            <a:endParaRPr lang="en-US" altLang="ko-KR" dirty="0"/>
          </a:p>
          <a:p>
            <a:pPr lvl="2" fontAlgn="base"/>
            <a:r>
              <a:rPr lang="ko-KR" altLang="en-US" dirty="0"/>
              <a:t>동일한 </a:t>
            </a:r>
            <a:r>
              <a:rPr lang="ko-KR" altLang="en-US" dirty="0" err="1"/>
              <a:t>바닥면이라고</a:t>
            </a:r>
            <a:r>
              <a:rPr lang="ko-KR" altLang="en-US" dirty="0"/>
              <a:t> 하더라도 </a:t>
            </a:r>
            <a:r>
              <a:rPr lang="ko-KR" altLang="en-US" dirty="0" err="1"/>
              <a:t>머티리얼에</a:t>
            </a:r>
            <a:r>
              <a:rPr lang="ko-KR" altLang="en-US" dirty="0"/>
              <a:t> 따라서 다양하게 보임</a:t>
            </a:r>
            <a:endParaRPr lang="en-US" altLang="ko-KR" dirty="0"/>
          </a:p>
          <a:p>
            <a:pPr lvl="3" fontAlgn="base"/>
            <a:r>
              <a:rPr lang="ko-KR" altLang="en-US" dirty="0"/>
              <a:t>나무바닥</a:t>
            </a:r>
            <a:r>
              <a:rPr lang="en-US" altLang="ko-KR" dirty="0"/>
              <a:t>, </a:t>
            </a:r>
            <a:r>
              <a:rPr lang="ko-KR" altLang="en-US" dirty="0"/>
              <a:t>빙판</a:t>
            </a:r>
            <a:r>
              <a:rPr lang="en-US" altLang="ko-KR" dirty="0"/>
              <a:t>, </a:t>
            </a:r>
            <a:r>
              <a:rPr lang="ko-KR" altLang="en-US" dirty="0"/>
              <a:t>금속판</a:t>
            </a:r>
            <a:r>
              <a:rPr lang="en-US" altLang="ko-KR" dirty="0"/>
              <a:t>, </a:t>
            </a:r>
            <a:r>
              <a:rPr lang="ko-KR" altLang="en-US" dirty="0"/>
              <a:t>표면 얼룩</a:t>
            </a:r>
            <a:r>
              <a:rPr lang="en-US" altLang="ko-KR" dirty="0"/>
              <a:t>, </a:t>
            </a:r>
            <a:r>
              <a:rPr lang="ko-KR" altLang="en-US" dirty="0"/>
              <a:t>스크래치 등</a:t>
            </a:r>
            <a:endParaRPr lang="en-US" altLang="ko-KR" dirty="0"/>
          </a:p>
          <a:p>
            <a:r>
              <a:rPr lang="ko-KR" altLang="en-US" dirty="0"/>
              <a:t>물리 기반 렌더링 </a:t>
            </a:r>
            <a:r>
              <a:rPr lang="en-US" altLang="ko-KR" dirty="0"/>
              <a:t>(PBR; physically Based Rendering)</a:t>
            </a:r>
          </a:p>
          <a:p>
            <a:pPr lvl="1"/>
            <a:r>
              <a:rPr lang="ko-KR" altLang="en-US" dirty="0" err="1"/>
              <a:t>머티리얼의</a:t>
            </a:r>
            <a:r>
              <a:rPr lang="ko-KR" altLang="en-US" dirty="0"/>
              <a:t> 물리적인 특성을 재질로 표현하고 그 재질에 기반하여 렌더링하는 기법</a:t>
            </a:r>
            <a:endParaRPr lang="en-US" altLang="ko-KR" dirty="0"/>
          </a:p>
          <a:p>
            <a:pPr lvl="2"/>
            <a:r>
              <a:rPr lang="ko-KR" altLang="en-US" dirty="0" err="1"/>
              <a:t>씬의</a:t>
            </a:r>
            <a:r>
              <a:rPr lang="ko-KR" altLang="en-US" dirty="0"/>
              <a:t> 상황 변화</a:t>
            </a:r>
            <a:r>
              <a:rPr lang="en-US" altLang="ko-KR" dirty="0"/>
              <a:t>(</a:t>
            </a:r>
            <a:r>
              <a:rPr lang="ko-KR" altLang="en-US" dirty="0"/>
              <a:t>밤낮의 변화</a:t>
            </a:r>
            <a:r>
              <a:rPr lang="en-US" altLang="ko-KR" dirty="0"/>
              <a:t>, </a:t>
            </a:r>
            <a:r>
              <a:rPr lang="ko-KR" altLang="en-US" dirty="0"/>
              <a:t>밝기 변화</a:t>
            </a:r>
            <a:r>
              <a:rPr lang="en-US" altLang="ko-KR" dirty="0"/>
              <a:t>, </a:t>
            </a:r>
            <a:r>
              <a:rPr lang="ko-KR" altLang="en-US" dirty="0"/>
              <a:t>기후 변화 등</a:t>
            </a:r>
            <a:r>
              <a:rPr lang="en-US" altLang="ko-KR" dirty="0"/>
              <a:t>)</a:t>
            </a:r>
            <a:r>
              <a:rPr lang="ko-KR" altLang="en-US" dirty="0"/>
              <a:t>가 반영되어 </a:t>
            </a:r>
            <a:r>
              <a:rPr lang="ko-KR" altLang="en-US" dirty="0" err="1"/>
              <a:t>렌더링됨</a:t>
            </a:r>
            <a:endParaRPr lang="en-US" altLang="ko-KR" dirty="0"/>
          </a:p>
          <a:p>
            <a:pPr lvl="1"/>
            <a:r>
              <a:rPr lang="en-US" altLang="ko-KR" dirty="0"/>
              <a:t>UE</a:t>
            </a:r>
            <a:r>
              <a:rPr lang="ko-KR" altLang="en-US" dirty="0"/>
              <a:t>는 </a:t>
            </a:r>
            <a:r>
              <a:rPr lang="en-US" altLang="ko-KR" dirty="0"/>
              <a:t>PBR</a:t>
            </a:r>
            <a:r>
              <a:rPr lang="ko-KR" altLang="en-US" dirty="0"/>
              <a:t> 렌더링 기법을 채용하고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머티리얼의</a:t>
            </a:r>
            <a:r>
              <a:rPr lang="ko-KR" altLang="en-US" dirty="0"/>
              <a:t> 다룰 범위</a:t>
            </a:r>
            <a:endParaRPr lang="en-US" altLang="ko-KR" dirty="0"/>
          </a:p>
          <a:p>
            <a:pPr lvl="1"/>
            <a:r>
              <a:rPr lang="ko-KR" altLang="en-US" dirty="0" err="1"/>
              <a:t>머티리얼은</a:t>
            </a:r>
            <a:r>
              <a:rPr lang="ko-KR" altLang="en-US" dirty="0"/>
              <a:t> 매우 방대한 분량의 내용임</a:t>
            </a:r>
            <a:endParaRPr lang="en-US" altLang="ko-KR" dirty="0"/>
          </a:p>
          <a:p>
            <a:pPr lvl="1"/>
            <a:r>
              <a:rPr lang="ko-KR" altLang="en-US" dirty="0"/>
              <a:t>우리는 간단한 정도로만 </a:t>
            </a:r>
            <a:r>
              <a:rPr lang="ko-KR" altLang="en-US" dirty="0" err="1"/>
              <a:t>머티리얼을</a:t>
            </a:r>
            <a:r>
              <a:rPr lang="ko-KR" altLang="en-US" dirty="0"/>
              <a:t> 소개할 것임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43E8F6-4647-4EC7-8C0E-89776253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6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C606F-C8E6-427E-9E19-41D56551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4F0B5-481A-4291-9AD9-BB540F674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/>
              <a:t>머티리얼과</a:t>
            </a:r>
            <a:r>
              <a:rPr lang="ko-KR" altLang="en-US" dirty="0"/>
              <a:t> 텍스처의 차이</a:t>
            </a:r>
            <a:endParaRPr lang="en-US" altLang="ko-KR" dirty="0"/>
          </a:p>
          <a:p>
            <a:pPr lvl="1" fontAlgn="base"/>
            <a:r>
              <a:rPr lang="ko-KR" altLang="en-US" dirty="0"/>
              <a:t>텍스처는 단순히 픽셀들의 이차원 배열인 이미지 자체를 의미함</a:t>
            </a:r>
            <a:endParaRPr lang="en-US" altLang="ko-KR" dirty="0"/>
          </a:p>
          <a:p>
            <a:pPr lvl="2" fontAlgn="base"/>
            <a:r>
              <a:rPr lang="ko-KR" altLang="en-US" dirty="0"/>
              <a:t>이미지 파일로부터 </a:t>
            </a:r>
            <a:r>
              <a:rPr lang="ko-KR" altLang="en-US" dirty="0" err="1"/>
              <a:t>읽어들인</a:t>
            </a:r>
            <a:r>
              <a:rPr lang="ko-KR" altLang="en-US" dirty="0"/>
              <a:t> 이미지 데이터를 텍스처라고 이해하자</a:t>
            </a:r>
            <a:r>
              <a:rPr lang="en-US" altLang="ko-KR" dirty="0"/>
              <a:t>.</a:t>
            </a:r>
          </a:p>
          <a:p>
            <a:pPr lvl="1" fontAlgn="base"/>
            <a:r>
              <a:rPr lang="ko-KR" altLang="en-US" dirty="0" err="1"/>
              <a:t>머티리얼은</a:t>
            </a:r>
            <a:r>
              <a:rPr lang="ko-KR" altLang="en-US" dirty="0"/>
              <a:t> 객체의 표면을 칠하는 방법을 정의하는 </a:t>
            </a:r>
            <a:r>
              <a:rPr lang="ko-KR" altLang="en-US" dirty="0" err="1"/>
              <a:t>애셋임</a:t>
            </a:r>
            <a:endParaRPr lang="en-US" altLang="ko-KR" dirty="0"/>
          </a:p>
          <a:p>
            <a:pPr lvl="2" fontAlgn="base"/>
            <a:r>
              <a:rPr lang="ko-KR" altLang="en-US" dirty="0" err="1"/>
              <a:t>머티리얼은</a:t>
            </a:r>
            <a:r>
              <a:rPr lang="ko-KR" altLang="en-US" dirty="0"/>
              <a:t> 내부적으로 하나 또는 </a:t>
            </a:r>
            <a:r>
              <a:rPr lang="ko-KR" altLang="en-US" dirty="0" err="1"/>
              <a:t>여러개의</a:t>
            </a:r>
            <a:r>
              <a:rPr lang="ko-KR" altLang="en-US" dirty="0"/>
              <a:t> 텍스처를 활용해서 컬러나 깊이나 투명도 등을 계산함</a:t>
            </a:r>
          </a:p>
          <a:p>
            <a:pPr fontAlgn="base"/>
            <a:r>
              <a:rPr lang="ko-KR" altLang="en-US" dirty="0"/>
              <a:t>텍스처에서의 </a:t>
            </a:r>
            <a:r>
              <a:rPr lang="en-US" altLang="ko-KR" dirty="0"/>
              <a:t>UV </a:t>
            </a:r>
            <a:r>
              <a:rPr lang="ko-KR" altLang="en-US" dirty="0"/>
              <a:t>공간</a:t>
            </a:r>
            <a:endParaRPr lang="en-US" altLang="ko-KR" dirty="0"/>
          </a:p>
          <a:p>
            <a:pPr lvl="1" fontAlgn="base"/>
            <a:r>
              <a:rPr lang="ko-KR" altLang="en-US" dirty="0"/>
              <a:t>텍스처는 픽셀의 이차원 배열임</a:t>
            </a:r>
            <a:endParaRPr lang="en-US" altLang="ko-KR" dirty="0"/>
          </a:p>
          <a:p>
            <a:pPr lvl="1" fontAlgn="base"/>
            <a:r>
              <a:rPr lang="ko-KR" altLang="en-US" dirty="0"/>
              <a:t>이 배열의 좌표 공간을 정수 배열 인덱스가 아닌 </a:t>
            </a:r>
            <a:r>
              <a:rPr lang="en-US" altLang="ko-KR" dirty="0"/>
              <a:t>[0,1]</a:t>
            </a:r>
            <a:r>
              <a:rPr lang="ko-KR" altLang="en-US" dirty="0"/>
              <a:t>의 </a:t>
            </a:r>
            <a:r>
              <a:rPr lang="ko-KR" altLang="en-US" dirty="0" err="1"/>
              <a:t>실수값으로</a:t>
            </a:r>
            <a:r>
              <a:rPr lang="ko-KR" altLang="en-US" dirty="0"/>
              <a:t> </a:t>
            </a:r>
            <a:r>
              <a:rPr lang="ko-KR" altLang="en-US" dirty="0" err="1"/>
              <a:t>정규화되어</a:t>
            </a:r>
            <a:r>
              <a:rPr lang="ko-KR" altLang="en-US" dirty="0"/>
              <a:t> 표현함</a:t>
            </a:r>
            <a:endParaRPr lang="en-US" altLang="ko-KR" dirty="0"/>
          </a:p>
          <a:p>
            <a:pPr lvl="2" fontAlgn="base"/>
            <a:r>
              <a:rPr lang="ko-KR" altLang="en-US" dirty="0"/>
              <a:t>왼쪽 하단이 좌표 공간의 원점이고 오른쪽 방향이 </a:t>
            </a:r>
            <a:r>
              <a:rPr lang="en-US" altLang="ko-KR" dirty="0"/>
              <a:t>U </a:t>
            </a:r>
            <a:r>
              <a:rPr lang="ko-KR" altLang="en-US" dirty="0"/>
              <a:t>좌표계이고 위쪽 방향이 </a:t>
            </a:r>
            <a:r>
              <a:rPr lang="en-US" altLang="ko-KR" dirty="0"/>
              <a:t>V </a:t>
            </a:r>
            <a:r>
              <a:rPr lang="ko-KR" altLang="en-US" dirty="0"/>
              <a:t>좌표계임</a:t>
            </a:r>
            <a:endParaRPr lang="en-US" altLang="ko-KR" dirty="0"/>
          </a:p>
          <a:p>
            <a:pPr lvl="1" fontAlgn="base"/>
            <a:r>
              <a:rPr lang="ko-KR" altLang="en-US" dirty="0"/>
              <a:t>이러한 텍스처의 좌표 공간을 </a:t>
            </a:r>
            <a:r>
              <a:rPr lang="en-US" altLang="ko-KR" dirty="0"/>
              <a:t>UV </a:t>
            </a:r>
            <a:r>
              <a:rPr lang="ko-KR" altLang="en-US" dirty="0"/>
              <a:t>공간이라고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43E8F6-4647-4EC7-8C0E-89776253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8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8BF17-2FAF-4B63-8DDA-5FD4E482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2. </a:t>
            </a:r>
            <a:r>
              <a:rPr lang="ko-KR" altLang="en-US" dirty="0" err="1">
                <a:solidFill>
                  <a:srgbClr val="0070C0"/>
                </a:solidFill>
              </a:rPr>
              <a:t>머티리얼</a:t>
            </a:r>
            <a:r>
              <a:rPr lang="ko-KR" altLang="en-US" dirty="0">
                <a:solidFill>
                  <a:srgbClr val="0070C0"/>
                </a:solidFill>
              </a:rPr>
              <a:t> 처음으로 </a:t>
            </a:r>
            <a:r>
              <a:rPr lang="ko-KR" altLang="en-US" dirty="0" err="1">
                <a:solidFill>
                  <a:srgbClr val="0070C0"/>
                </a:solidFill>
              </a:rPr>
              <a:t>만들어보기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D1600-5A3C-4070-8B47-F5DD883B3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머티리얼을</a:t>
            </a:r>
            <a:r>
              <a:rPr lang="ko-KR" altLang="en-US" dirty="0"/>
              <a:t> 처음으로 만들어보자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28E340-6D04-42FC-A946-0879D289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0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6462B-35ED-4105-9CCA-4F3BA9A6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머티리얼</a:t>
            </a:r>
            <a:r>
              <a:rPr lang="ko-KR" altLang="en-US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87EE5-7AAB-4E60-8A64-AF3C61E13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/>
              <a:t>머티리얼</a:t>
            </a:r>
            <a:r>
              <a:rPr lang="ko-KR" altLang="en-US" dirty="0"/>
              <a:t> 그래프와 </a:t>
            </a:r>
            <a:r>
              <a:rPr lang="ko-KR" altLang="en-US" b="1" dirty="0"/>
              <a:t>메인 </a:t>
            </a:r>
            <a:r>
              <a:rPr lang="ko-KR" altLang="en-US" b="1" dirty="0" err="1"/>
              <a:t>머티리얼</a:t>
            </a:r>
            <a:r>
              <a:rPr lang="ko-KR" altLang="en-US" b="1" dirty="0"/>
              <a:t> 노드</a:t>
            </a:r>
            <a:endParaRPr lang="ko-KR" altLang="en-US" dirty="0"/>
          </a:p>
          <a:p>
            <a:pPr lvl="1" fontAlgn="base"/>
            <a:r>
              <a:rPr lang="ko-KR" altLang="en-US" dirty="0" err="1"/>
              <a:t>머티리얼을</a:t>
            </a:r>
            <a:r>
              <a:rPr lang="ko-KR" altLang="en-US" dirty="0"/>
              <a:t> 만드는 것은 </a:t>
            </a:r>
            <a:r>
              <a:rPr lang="ko-KR" altLang="en-US" dirty="0" err="1"/>
              <a:t>머티리얼</a:t>
            </a:r>
            <a:r>
              <a:rPr lang="ko-KR" altLang="en-US" dirty="0"/>
              <a:t> 그래프를 만드는 것임</a:t>
            </a:r>
            <a:endParaRPr lang="en-US" altLang="ko-KR" dirty="0"/>
          </a:p>
          <a:p>
            <a:pPr lvl="1" fontAlgn="base"/>
            <a:r>
              <a:rPr lang="ko-KR" altLang="en-US" b="1" dirty="0"/>
              <a:t>메인 </a:t>
            </a:r>
            <a:r>
              <a:rPr lang="ko-KR" altLang="en-US" b="1" dirty="0" err="1"/>
              <a:t>머티리얼</a:t>
            </a:r>
            <a:r>
              <a:rPr lang="ko-KR" altLang="en-US" b="1" dirty="0"/>
              <a:t> 노드</a:t>
            </a:r>
            <a:r>
              <a:rPr lang="en-US" altLang="ko-KR" dirty="0"/>
              <a:t>(Main Material Node)</a:t>
            </a:r>
            <a:r>
              <a:rPr lang="ko-KR" altLang="en-US" dirty="0"/>
              <a:t>라는 최종 노드가 </a:t>
            </a:r>
            <a:r>
              <a:rPr lang="ko-KR" altLang="en-US" dirty="0" err="1"/>
              <a:t>머티리얼</a:t>
            </a:r>
            <a:r>
              <a:rPr lang="ko-KR" altLang="en-US" dirty="0"/>
              <a:t> 그래프의 가장 오른쪽에 있음</a:t>
            </a:r>
            <a:endParaRPr lang="en-US" altLang="ko-KR" dirty="0"/>
          </a:p>
          <a:p>
            <a:pPr lvl="2" fontAlgn="base"/>
            <a:r>
              <a:rPr lang="ko-KR" altLang="en-US" dirty="0" err="1"/>
              <a:t>머티리얼</a:t>
            </a:r>
            <a:r>
              <a:rPr lang="ko-KR" altLang="en-US" dirty="0"/>
              <a:t> 그래프는 </a:t>
            </a:r>
            <a:r>
              <a:rPr lang="ko-KR" altLang="en-US" b="1" dirty="0"/>
              <a:t>메인 </a:t>
            </a:r>
            <a:r>
              <a:rPr lang="ko-KR" altLang="en-US" b="1" dirty="0" err="1"/>
              <a:t>머티리얼</a:t>
            </a:r>
            <a:r>
              <a:rPr lang="ko-KR" altLang="en-US" b="1" dirty="0"/>
              <a:t> 노드</a:t>
            </a:r>
            <a:r>
              <a:rPr lang="ko-KR" altLang="en-US" spc="-150" dirty="0"/>
              <a:t>의 입력을 만들기 위한 </a:t>
            </a:r>
            <a:r>
              <a:rPr lang="ko-KR" altLang="en-US" b="1" dirty="0" err="1"/>
              <a:t>머티리얼</a:t>
            </a:r>
            <a:r>
              <a:rPr lang="ko-KR" altLang="en-US" b="1" dirty="0"/>
              <a:t> 표현식</a:t>
            </a:r>
            <a:r>
              <a:rPr lang="en-US" altLang="ko-KR" b="1" spc="-150" dirty="0"/>
              <a:t> </a:t>
            </a:r>
            <a:r>
              <a:rPr lang="ko-KR" altLang="en-US" spc="-150" dirty="0"/>
              <a:t>노드들의 노드 네트워크임</a:t>
            </a:r>
            <a:endParaRPr lang="en-US" altLang="ko-KR" spc="-150" dirty="0"/>
          </a:p>
          <a:p>
            <a:pPr lvl="3" fontAlgn="base"/>
            <a:r>
              <a:rPr lang="ko-KR" altLang="en-US" dirty="0"/>
              <a:t>여기서 </a:t>
            </a:r>
            <a:r>
              <a:rPr lang="ko-KR" altLang="en-US" b="1" dirty="0" err="1"/>
              <a:t>머티리얼</a:t>
            </a:r>
            <a:r>
              <a:rPr lang="ko-KR" altLang="en-US" b="1" dirty="0"/>
              <a:t> 표현식</a:t>
            </a:r>
            <a:r>
              <a:rPr lang="en-US" altLang="ko-KR" dirty="0"/>
              <a:t>(Material Expression)</a:t>
            </a:r>
            <a:r>
              <a:rPr lang="ko-KR" altLang="en-US" b="1" dirty="0"/>
              <a:t> </a:t>
            </a:r>
            <a:r>
              <a:rPr lang="ko-KR" altLang="en-US" dirty="0"/>
              <a:t>노드는 메인 </a:t>
            </a:r>
            <a:r>
              <a:rPr lang="ko-KR" altLang="en-US" dirty="0" err="1"/>
              <a:t>머티리얼</a:t>
            </a:r>
            <a:r>
              <a:rPr lang="ko-KR" altLang="en-US" dirty="0"/>
              <a:t> 노드 이외의 모든 노드를 지칭함</a:t>
            </a:r>
            <a:endParaRPr lang="en-US" altLang="ko-KR" dirty="0"/>
          </a:p>
          <a:p>
            <a:pPr lvl="1" fontAlgn="base"/>
            <a:r>
              <a:rPr lang="ko-KR" altLang="en-US" b="1" dirty="0"/>
              <a:t>메인 </a:t>
            </a:r>
            <a:r>
              <a:rPr lang="ko-KR" altLang="en-US" b="1" dirty="0" err="1"/>
              <a:t>머티리얼</a:t>
            </a:r>
            <a:r>
              <a:rPr lang="ko-KR" altLang="en-US" b="1" dirty="0"/>
              <a:t> 노드</a:t>
            </a:r>
            <a:r>
              <a:rPr lang="ko-KR" altLang="en-US" dirty="0"/>
              <a:t>의 입력에 어떤 것을 넣어주는가에 따라서 </a:t>
            </a:r>
            <a:r>
              <a:rPr lang="ko-KR" altLang="en-US" dirty="0" err="1"/>
              <a:t>머티리얼의</a:t>
            </a:r>
            <a:r>
              <a:rPr lang="ko-KR" altLang="en-US" dirty="0"/>
              <a:t> 모든 것이 결정됨</a:t>
            </a:r>
            <a:endParaRPr lang="en-US" altLang="ko-KR" dirty="0"/>
          </a:p>
          <a:p>
            <a:pPr fontAlgn="base"/>
            <a:r>
              <a:rPr lang="ko-KR" altLang="en-US" dirty="0" err="1"/>
              <a:t>머티리얼과</a:t>
            </a:r>
            <a:r>
              <a:rPr lang="ko-KR" altLang="en-US" dirty="0"/>
              <a:t> 렌더링의 관계</a:t>
            </a:r>
            <a:endParaRPr lang="en-US" altLang="ko-KR" dirty="0"/>
          </a:p>
          <a:p>
            <a:pPr lvl="1" fontAlgn="base"/>
            <a:r>
              <a:rPr lang="ko-KR" altLang="en-US" dirty="0" err="1"/>
              <a:t>머티리얼을</a:t>
            </a:r>
            <a:r>
              <a:rPr lang="ko-KR" altLang="en-US" dirty="0"/>
              <a:t> 사용해서 표면을 렌더링하는 일은 </a:t>
            </a:r>
            <a:r>
              <a:rPr lang="en-US" altLang="ko-KR" dirty="0"/>
              <a:t>GPU</a:t>
            </a:r>
            <a:r>
              <a:rPr lang="ko-KR" altLang="en-US" dirty="0"/>
              <a:t>에서 실행됨</a:t>
            </a:r>
            <a:endParaRPr lang="en-US" altLang="ko-KR" dirty="0"/>
          </a:p>
          <a:p>
            <a:pPr lvl="1" fontAlgn="base"/>
            <a:r>
              <a:rPr lang="en-US" altLang="ko-KR" dirty="0"/>
              <a:t>GPU</a:t>
            </a:r>
            <a:r>
              <a:rPr lang="ko-KR" altLang="en-US" dirty="0"/>
              <a:t>에서의 렌더링 작업을 위한 프로그램은 </a:t>
            </a:r>
            <a:r>
              <a:rPr lang="ko-KR" altLang="en-US" dirty="0" err="1"/>
              <a:t>셰이딩</a:t>
            </a:r>
            <a:r>
              <a:rPr lang="ko-KR" altLang="en-US" dirty="0"/>
              <a:t> 언어로 명시됨</a:t>
            </a:r>
            <a:endParaRPr lang="en-US" altLang="ko-KR" dirty="0"/>
          </a:p>
          <a:p>
            <a:pPr lvl="2" fontAlgn="base"/>
            <a:r>
              <a:rPr lang="ko-KR" altLang="en-US" dirty="0"/>
              <a:t>대표적인 </a:t>
            </a:r>
            <a:r>
              <a:rPr lang="ko-KR" altLang="en-US" dirty="0" err="1"/>
              <a:t>셰이딩</a:t>
            </a:r>
            <a:r>
              <a:rPr lang="ko-KR" altLang="en-US" dirty="0"/>
              <a:t> 언어</a:t>
            </a:r>
            <a:endParaRPr lang="en-US" altLang="ko-KR" dirty="0"/>
          </a:p>
          <a:p>
            <a:pPr lvl="3" fontAlgn="base"/>
            <a:r>
              <a:rPr lang="en-US" altLang="ko-KR" dirty="0"/>
              <a:t>DirectX API</a:t>
            </a:r>
            <a:r>
              <a:rPr lang="ko-KR" altLang="en-US" dirty="0"/>
              <a:t>에서 사용되는 </a:t>
            </a:r>
            <a:r>
              <a:rPr lang="en-US" altLang="ko-KR" b="1" dirty="0"/>
              <a:t>HLSL</a:t>
            </a:r>
            <a:r>
              <a:rPr lang="en-US" altLang="ko-KR" dirty="0"/>
              <a:t>(High Level Shader Language)</a:t>
            </a:r>
          </a:p>
          <a:p>
            <a:pPr lvl="3" fontAlgn="base"/>
            <a:r>
              <a:rPr lang="en-US" altLang="ko-KR" dirty="0"/>
              <a:t>OpenGL API</a:t>
            </a:r>
            <a:r>
              <a:rPr lang="ko-KR" altLang="en-US" dirty="0"/>
              <a:t>에서 사용되는 </a:t>
            </a:r>
            <a:r>
              <a:rPr lang="en-US" altLang="ko-KR" b="1" dirty="0"/>
              <a:t>GLSL</a:t>
            </a:r>
            <a:r>
              <a:rPr lang="en-US" altLang="ko-KR" dirty="0"/>
              <a:t>(OpenGL Shading Language)</a:t>
            </a:r>
          </a:p>
          <a:p>
            <a:pPr lvl="3" fontAlgn="base"/>
            <a:r>
              <a:rPr lang="ko-KR" altLang="en-US" dirty="0"/>
              <a:t>엔비디아의 </a:t>
            </a:r>
            <a:r>
              <a:rPr lang="en-US" altLang="ko-KR" b="1" dirty="0"/>
              <a:t>Cg</a:t>
            </a:r>
            <a:r>
              <a:rPr lang="en-US" altLang="ko-KR" dirty="0"/>
              <a:t>(C for Graphics)</a:t>
            </a:r>
          </a:p>
          <a:p>
            <a:pPr lvl="2" fontAlgn="base"/>
            <a:r>
              <a:rPr lang="ko-KR" altLang="en-US" dirty="0"/>
              <a:t>이들은 모두 서로 협력하여 개발하였기 때문에 거의 유사함</a:t>
            </a:r>
            <a:endParaRPr lang="en-US" altLang="ko-KR" dirty="0"/>
          </a:p>
          <a:p>
            <a:pPr lvl="2" fontAlgn="base"/>
            <a:r>
              <a:rPr lang="en-US" altLang="ko-KR" dirty="0"/>
              <a:t>UE</a:t>
            </a:r>
            <a:r>
              <a:rPr lang="ko-KR" altLang="en-US" dirty="0"/>
              <a:t>은 </a:t>
            </a:r>
            <a:r>
              <a:rPr lang="en-US" altLang="ko-KR" b="1" dirty="0"/>
              <a:t>HLSL</a:t>
            </a:r>
            <a:r>
              <a:rPr lang="ko-KR" altLang="en-US" dirty="0"/>
              <a:t>을 사용함</a:t>
            </a:r>
            <a:endParaRPr lang="en-US" altLang="ko-KR" dirty="0"/>
          </a:p>
          <a:p>
            <a:pPr lvl="1" fontAlgn="base"/>
            <a:r>
              <a:rPr lang="ko-KR" altLang="en-US" dirty="0" err="1"/>
              <a:t>머티리얼</a:t>
            </a:r>
            <a:r>
              <a:rPr lang="ko-KR" altLang="en-US" dirty="0"/>
              <a:t> 그래프에서 사용되는 </a:t>
            </a:r>
            <a:r>
              <a:rPr lang="ko-KR" altLang="en-US" dirty="0" err="1"/>
              <a:t>머티리얼</a:t>
            </a:r>
            <a:r>
              <a:rPr lang="ko-KR" altLang="en-US" dirty="0"/>
              <a:t> 표현식 노드들은 바로 </a:t>
            </a:r>
            <a:r>
              <a:rPr lang="en-US" altLang="ko-KR" dirty="0"/>
              <a:t>HLSL </a:t>
            </a:r>
            <a:r>
              <a:rPr lang="ko-KR" altLang="en-US" dirty="0" err="1"/>
              <a:t>셰이더</a:t>
            </a:r>
            <a:r>
              <a:rPr lang="ko-KR" altLang="en-US" dirty="0"/>
              <a:t> 언어의 문장에 해당함</a:t>
            </a:r>
            <a:endParaRPr lang="en-US" altLang="ko-KR" dirty="0"/>
          </a:p>
          <a:p>
            <a:pPr lvl="1" fontAlgn="base"/>
            <a:r>
              <a:rPr lang="ko-KR" altLang="en-US" b="1" dirty="0"/>
              <a:t>메인 </a:t>
            </a:r>
            <a:r>
              <a:rPr lang="ko-KR" altLang="en-US" b="1" dirty="0" err="1"/>
              <a:t>머티리얼</a:t>
            </a:r>
            <a:r>
              <a:rPr lang="ko-KR" altLang="en-US" b="1" dirty="0"/>
              <a:t> 노드</a:t>
            </a:r>
            <a:r>
              <a:rPr lang="ko-KR" altLang="en-US" spc="-150" dirty="0"/>
              <a:t>는 </a:t>
            </a:r>
            <a:r>
              <a:rPr lang="ko-KR" altLang="en-US" spc="-150" dirty="0" err="1"/>
              <a:t>머티리얼</a:t>
            </a:r>
            <a:r>
              <a:rPr lang="ko-KR" altLang="en-US" spc="-150" dirty="0"/>
              <a:t> 표현식 노드 네트워크를 렌더링하는 기능을 수행하는 것에 해당함</a:t>
            </a:r>
            <a:endParaRPr lang="en-US" altLang="ko-KR" spc="-150" dirty="0"/>
          </a:p>
          <a:p>
            <a:pPr lvl="1" fontAlgn="base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AD19B5-A1FE-4F28-BEC8-F9B18900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17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6462B-35ED-4105-9CCA-4F3BA9A6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머티리얼</a:t>
            </a:r>
            <a:r>
              <a:rPr lang="ko-KR" altLang="en-US" dirty="0"/>
              <a:t> 만들기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87EE5-7AAB-4E60-8A64-AF3C61E13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/>
              <a:t>머티리얼의</a:t>
            </a:r>
            <a:r>
              <a:rPr lang="ko-KR" altLang="en-US" dirty="0"/>
              <a:t> 노드 그래프</a:t>
            </a:r>
            <a:endParaRPr lang="en-US" altLang="ko-KR" dirty="0"/>
          </a:p>
          <a:p>
            <a:pPr lvl="1" fontAlgn="base"/>
            <a:r>
              <a:rPr lang="ko-KR" altLang="en-US" dirty="0" err="1"/>
              <a:t>머티리얼의</a:t>
            </a:r>
            <a:r>
              <a:rPr lang="ko-KR" altLang="en-US" dirty="0"/>
              <a:t> 노드 그래프는 </a:t>
            </a:r>
            <a:r>
              <a:rPr lang="ko-KR" altLang="en-US" dirty="0" err="1"/>
              <a:t>블루프린트의</a:t>
            </a:r>
            <a:r>
              <a:rPr lang="ko-KR" altLang="en-US" dirty="0"/>
              <a:t> 노드 그래프와는 전혀 다른 별개의 그래프임</a:t>
            </a:r>
            <a:endParaRPr lang="en-US" altLang="ko-KR" dirty="0"/>
          </a:p>
          <a:p>
            <a:pPr lvl="2" fontAlgn="base"/>
            <a:r>
              <a:rPr lang="ko-KR" altLang="en-US" dirty="0" err="1"/>
              <a:t>머티리얼</a:t>
            </a:r>
            <a:r>
              <a:rPr lang="ko-KR" altLang="en-US" dirty="0"/>
              <a:t> 표현식 노드는 이전의 </a:t>
            </a:r>
            <a:r>
              <a:rPr lang="ko-KR" altLang="en-US" dirty="0" err="1"/>
              <a:t>블루프린트</a:t>
            </a:r>
            <a:r>
              <a:rPr lang="ko-KR" altLang="en-US" dirty="0"/>
              <a:t> 노드와 관련이 없는 별개의 노드임</a:t>
            </a:r>
          </a:p>
          <a:p>
            <a:pPr lvl="1" fontAlgn="base"/>
            <a:r>
              <a:rPr lang="ko-KR" altLang="en-US" dirty="0" err="1"/>
              <a:t>머티리얼의</a:t>
            </a:r>
            <a:r>
              <a:rPr lang="ko-KR" altLang="en-US" dirty="0"/>
              <a:t> 노드 그래프는 </a:t>
            </a:r>
            <a:r>
              <a:rPr lang="ko-KR" altLang="en-US" b="1" dirty="0" err="1"/>
              <a:t>셰이더</a:t>
            </a:r>
            <a:r>
              <a:rPr lang="ko-KR" altLang="en-US" b="1" dirty="0"/>
              <a:t> </a:t>
            </a:r>
            <a:r>
              <a:rPr lang="en-US" altLang="ko-KR" b="1" dirty="0"/>
              <a:t>HLSL </a:t>
            </a:r>
            <a:r>
              <a:rPr lang="ko-KR" altLang="en-US" b="1" dirty="0"/>
              <a:t>코딩</a:t>
            </a:r>
            <a:r>
              <a:rPr lang="ko-KR" altLang="en-US" dirty="0"/>
              <a:t>을 대신하는 목적임</a:t>
            </a:r>
            <a:endParaRPr lang="en-US" altLang="ko-KR" dirty="0"/>
          </a:p>
          <a:p>
            <a:pPr lvl="2" fontAlgn="base"/>
            <a:r>
              <a:rPr lang="ko-KR" altLang="en-US" dirty="0"/>
              <a:t>비교 </a:t>
            </a:r>
            <a:r>
              <a:rPr lang="en-US" altLang="ko-KR" dirty="0"/>
              <a:t>: </a:t>
            </a:r>
            <a:r>
              <a:rPr lang="ko-KR" altLang="en-US" dirty="0" err="1"/>
              <a:t>블루프린트의</a:t>
            </a:r>
            <a:r>
              <a:rPr lang="ko-KR" altLang="en-US" dirty="0"/>
              <a:t> 노드 그래프는 </a:t>
            </a:r>
            <a:r>
              <a:rPr lang="en-US" altLang="ko-KR" dirty="0"/>
              <a:t>C++ </a:t>
            </a:r>
            <a:r>
              <a:rPr lang="ko-KR" altLang="en-US" dirty="0"/>
              <a:t>클래스 코딩을 대신하는 목적임</a:t>
            </a:r>
            <a:endParaRPr lang="en-US" altLang="ko-KR" dirty="0"/>
          </a:p>
          <a:p>
            <a:pPr lvl="1" fontAlgn="base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 err="1"/>
              <a:t>머티리얼</a:t>
            </a:r>
            <a:r>
              <a:rPr lang="ko-KR" altLang="en-US" dirty="0"/>
              <a:t> 그래프는 </a:t>
            </a:r>
            <a:r>
              <a:rPr lang="en-US" altLang="ko-KR" dirty="0"/>
              <a:t>HLSL </a:t>
            </a:r>
            <a:r>
              <a:rPr lang="ko-KR" altLang="en-US" dirty="0"/>
              <a:t>코드로 바뀌게 됨</a:t>
            </a:r>
          </a:p>
          <a:p>
            <a:pPr lvl="2" fontAlgn="base"/>
            <a:r>
              <a:rPr lang="ko-KR" altLang="en-US" dirty="0"/>
              <a:t>비교 </a:t>
            </a:r>
            <a:r>
              <a:rPr lang="en-US" altLang="ko-KR" dirty="0"/>
              <a:t>: </a:t>
            </a:r>
            <a:r>
              <a:rPr lang="ko-KR" altLang="en-US" dirty="0" err="1"/>
              <a:t>블루프린트</a:t>
            </a:r>
            <a:r>
              <a:rPr lang="ko-KR" altLang="en-US" dirty="0"/>
              <a:t> 노드 그래프는 </a:t>
            </a:r>
            <a:r>
              <a:rPr lang="en-US" altLang="ko-KR" dirty="0"/>
              <a:t>C++ </a:t>
            </a:r>
            <a:r>
              <a:rPr lang="ko-KR" altLang="en-US" dirty="0"/>
              <a:t>코드로 바뀌게 됨</a:t>
            </a:r>
            <a:endParaRPr lang="en-US" altLang="ko-KR" dirty="0"/>
          </a:p>
          <a:p>
            <a:pPr lvl="1" fontAlgn="base"/>
            <a:r>
              <a:rPr lang="ko-KR" altLang="en-US" dirty="0" err="1"/>
              <a:t>머티리얼</a:t>
            </a:r>
            <a:r>
              <a:rPr lang="ko-KR" altLang="en-US" dirty="0"/>
              <a:t> 표현 노드는 </a:t>
            </a:r>
            <a:r>
              <a:rPr lang="en-US" altLang="ko-KR" dirty="0"/>
              <a:t>HLSL</a:t>
            </a:r>
            <a:r>
              <a:rPr lang="ko-KR" altLang="en-US" dirty="0"/>
              <a:t>에서의 문법이나 함수와 관련됨</a:t>
            </a:r>
            <a:endParaRPr lang="en-US" altLang="ko-KR" dirty="0"/>
          </a:p>
          <a:p>
            <a:pPr lvl="2" fontAlgn="base"/>
            <a:r>
              <a:rPr lang="ko-KR" altLang="en-US" dirty="0" err="1"/>
              <a:t>머티리얼</a:t>
            </a:r>
            <a:r>
              <a:rPr lang="ko-KR" altLang="en-US" dirty="0"/>
              <a:t> 표현 노드는 </a:t>
            </a:r>
            <a:r>
              <a:rPr lang="ko-KR" altLang="en-US" dirty="0" err="1"/>
              <a:t>셰이더의</a:t>
            </a:r>
            <a:r>
              <a:rPr lang="ko-KR" altLang="en-US" dirty="0"/>
              <a:t> 기본 개념을 내포하고 있음</a:t>
            </a:r>
            <a:endParaRPr lang="en-US" altLang="ko-KR" dirty="0"/>
          </a:p>
          <a:p>
            <a:pPr lvl="3" fontAlgn="base"/>
            <a:r>
              <a:rPr lang="ko-KR" altLang="en-US" dirty="0"/>
              <a:t>따라서 </a:t>
            </a:r>
            <a:r>
              <a:rPr lang="ko-KR" altLang="en-US" dirty="0" err="1"/>
              <a:t>셰이더에</a:t>
            </a:r>
            <a:r>
              <a:rPr lang="ko-KR" altLang="en-US" dirty="0"/>
              <a:t> 익숙하지 않다면 복잡하게 느껴질 수 있음</a:t>
            </a:r>
            <a:endParaRPr lang="en-US" altLang="ko-KR" dirty="0"/>
          </a:p>
          <a:p>
            <a:pPr lvl="3" fontAlgn="base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AD19B5-A1FE-4F28-BEC8-F9B18900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38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84652-C26A-4E7C-AF89-CF6B3231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머티리얼</a:t>
            </a:r>
            <a:r>
              <a:rPr lang="ko-KR" altLang="en-US" dirty="0"/>
              <a:t> 에디터에서 </a:t>
            </a:r>
            <a:r>
              <a:rPr lang="ko-KR" altLang="en-US" dirty="0" err="1"/>
              <a:t>머티리얼</a:t>
            </a:r>
            <a:r>
              <a:rPr lang="ko-KR" altLang="en-US" dirty="0"/>
              <a:t> 작성하기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CB4B5-3C98-4218-9FA1-567D6EB07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머티리얼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lvl="1"/>
            <a:r>
              <a:rPr lang="ko-KR" altLang="en-US" dirty="0" err="1"/>
              <a:t>머티리얼</a:t>
            </a:r>
            <a:r>
              <a:rPr lang="ko-KR" altLang="en-US" dirty="0"/>
              <a:t> 에디터에서 </a:t>
            </a:r>
            <a:r>
              <a:rPr lang="ko-KR" altLang="en-US" dirty="0" err="1"/>
              <a:t>머티리얼</a:t>
            </a:r>
            <a:r>
              <a:rPr lang="ko-KR" altLang="en-US" dirty="0"/>
              <a:t> 그래프를 작성함</a:t>
            </a:r>
            <a:endParaRPr lang="en-US" altLang="ko-KR" dirty="0"/>
          </a:p>
          <a:p>
            <a:pPr lvl="2"/>
            <a:r>
              <a:rPr lang="ko-KR" altLang="en-US" dirty="0" err="1"/>
              <a:t>머티리얼</a:t>
            </a:r>
            <a:r>
              <a:rPr lang="ko-KR" altLang="en-US" dirty="0"/>
              <a:t> 에디터 </a:t>
            </a:r>
            <a:r>
              <a:rPr lang="en-US" altLang="ko-KR" dirty="0"/>
              <a:t>= </a:t>
            </a:r>
            <a:r>
              <a:rPr lang="ko-KR" altLang="en-US" dirty="0"/>
              <a:t>노드 기반의 </a:t>
            </a:r>
            <a:r>
              <a:rPr lang="ko-KR" altLang="en-US" dirty="0" err="1"/>
              <a:t>셰이더</a:t>
            </a:r>
            <a:r>
              <a:rPr lang="ko-KR" altLang="en-US" dirty="0"/>
              <a:t> 에디터</a:t>
            </a:r>
            <a:endParaRPr lang="en-US" altLang="ko-KR" dirty="0"/>
          </a:p>
          <a:p>
            <a:pPr lvl="2"/>
            <a:r>
              <a:rPr lang="ko-KR" altLang="en-US" dirty="0"/>
              <a:t>메인 </a:t>
            </a:r>
            <a:r>
              <a:rPr lang="ko-KR" altLang="en-US" dirty="0" err="1"/>
              <a:t>머티리얼</a:t>
            </a:r>
            <a:r>
              <a:rPr lang="en-US" altLang="ko-KR" dirty="0"/>
              <a:t> </a:t>
            </a:r>
            <a:r>
              <a:rPr lang="ko-KR" altLang="en-US" dirty="0"/>
              <a:t>노드를</a:t>
            </a:r>
            <a:r>
              <a:rPr lang="en-US" altLang="ko-KR" dirty="0"/>
              <a:t> </a:t>
            </a:r>
            <a:r>
              <a:rPr lang="ko-KR" altLang="en-US" dirty="0"/>
              <a:t>최종 출력하는 노드 네트워크를 작성하면 됨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F19645-40ED-492C-8C20-2DF63192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BCEBC3-32FD-46F6-A94F-950453D29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084" y="2478537"/>
            <a:ext cx="5171830" cy="38704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A477F2-5302-43B0-B747-9F67FE8BB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658" y="1118323"/>
            <a:ext cx="1680741" cy="467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66170"/>
      </p:ext>
    </p:extLst>
  </p:cSld>
  <p:clrMapOvr>
    <a:masterClrMapping/>
  </p:clrMapOvr>
</p:sld>
</file>

<file path=ppt/theme/theme1.xml><?xml version="1.0" encoding="utf-8"?>
<a:theme xmlns:a="http://schemas.openxmlformats.org/drawingml/2006/main" name="c00_prefa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c00_preface</Template>
  <TotalTime>31832</TotalTime>
  <Words>1698</Words>
  <Application>Microsoft Office PowerPoint</Application>
  <PresentationFormat>와이드스크린</PresentationFormat>
  <Paragraphs>252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Tempus Sans ITC</vt:lpstr>
      <vt:lpstr>Times New Roman</vt:lpstr>
      <vt:lpstr>Wingdings</vt:lpstr>
      <vt:lpstr>c00_preface</vt:lpstr>
      <vt:lpstr>24_ 머티리얼 기초</vt:lpstr>
      <vt:lpstr>24_ 머티리얼 기초</vt:lpstr>
      <vt:lpstr>1. 개요</vt:lpstr>
      <vt:lpstr>머티리얼이란</vt:lpstr>
      <vt:lpstr>용어 정리</vt:lpstr>
      <vt:lpstr>2. 머티리얼 처음으로 만들어보기</vt:lpstr>
      <vt:lpstr>머티리얼 만들기</vt:lpstr>
      <vt:lpstr>머티리얼 만들기’</vt:lpstr>
      <vt:lpstr>머티리얼 에디터에서 머티리얼 작성하기</vt:lpstr>
      <vt:lpstr>참고 : 머티리얼의 프로퍼티</vt:lpstr>
      <vt:lpstr>참고 : 머티리얼의 프로퍼티’</vt:lpstr>
      <vt:lpstr>참고 : 머티리얼의 프로퍼티’’</vt:lpstr>
      <vt:lpstr>참고 : 머티리얼의 프로퍼티’’’</vt:lpstr>
      <vt:lpstr>참고 : 머티리얼 입력</vt:lpstr>
      <vt:lpstr>실습 [2. 머티리얼 처음으로 만들어보기]</vt:lpstr>
      <vt:lpstr>3. 머티리얼 파라미터와 머티리얼 인스턴스</vt:lpstr>
      <vt:lpstr>머티리얼 파라미터</vt:lpstr>
      <vt:lpstr>머티리얼 인스턴스</vt:lpstr>
      <vt:lpstr>머티리얼 인스턴스’</vt:lpstr>
      <vt:lpstr>실습 [3. 머티리얼 파라미터와 머티리얼 인스턴스]</vt:lpstr>
      <vt:lpstr>4. 베이스 컬러 입력 사용하기</vt:lpstr>
      <vt:lpstr>베이스 컬러 입력 사용하기 예제 </vt:lpstr>
      <vt:lpstr>실습 [4. 베이스 컬러 입력 사용하기]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실수의 표현</dc:title>
  <dc:creator>Prof</dc:creator>
  <cp:lastModifiedBy>Prof</cp:lastModifiedBy>
  <cp:revision>1972</cp:revision>
  <dcterms:created xsi:type="dcterms:W3CDTF">2022-04-23T07:10:57Z</dcterms:created>
  <dcterms:modified xsi:type="dcterms:W3CDTF">2022-11-23T08:52:22Z</dcterms:modified>
</cp:coreProperties>
</file>