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61" r:id="rId2"/>
    <p:sldId id="717" r:id="rId3"/>
    <p:sldId id="718" r:id="rId4"/>
    <p:sldId id="719" r:id="rId5"/>
    <p:sldId id="723" r:id="rId6"/>
    <p:sldId id="724" r:id="rId7"/>
    <p:sldId id="725" r:id="rId8"/>
    <p:sldId id="721" r:id="rId9"/>
    <p:sldId id="720" r:id="rId10"/>
    <p:sldId id="726" r:id="rId11"/>
    <p:sldId id="722" r:id="rId12"/>
    <p:sldId id="40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23"/>
            <p14:sldId id="724"/>
            <p14:sldId id="725"/>
            <p14:sldId id="721"/>
            <p14:sldId id="720"/>
            <p14:sldId id="726"/>
            <p14:sldId id="722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25_ </a:t>
            </a:r>
            <a:r>
              <a:rPr lang="ko-KR" altLang="en-US" dirty="0" err="1"/>
              <a:t>머티리얼</a:t>
            </a:r>
            <a:r>
              <a:rPr lang="ko-KR" altLang="en-US" dirty="0"/>
              <a:t> 제작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03273-0A7F-4388-8637-007DE2DD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이미시브</a:t>
            </a:r>
            <a:r>
              <a:rPr lang="ko-KR" altLang="en-US" dirty="0"/>
              <a:t> 컬러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B31F-3842-42CE-B627-F5C22683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이미시브</a:t>
            </a:r>
            <a:r>
              <a:rPr lang="ko-KR" altLang="en-US" dirty="0"/>
              <a:t> 컬러</a:t>
            </a:r>
            <a:r>
              <a:rPr lang="en-US" altLang="ko-KR" dirty="0"/>
              <a:t>(Emissive Color)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 err="1"/>
              <a:t>머티리얼이</a:t>
            </a:r>
            <a:r>
              <a:rPr lang="ko-KR" altLang="en-US" dirty="0"/>
              <a:t> 스스로 빛을 발산하는 효과를 냄</a:t>
            </a:r>
            <a:endParaRPr lang="en-US" altLang="ko-KR" dirty="0"/>
          </a:p>
          <a:p>
            <a:pPr lvl="1"/>
            <a:r>
              <a:rPr lang="ko-KR" altLang="en-US" dirty="0"/>
              <a:t>광원과 무관함</a:t>
            </a:r>
            <a:endParaRPr lang="en-US" altLang="ko-KR" dirty="0"/>
          </a:p>
          <a:p>
            <a:pPr lvl="1"/>
            <a:r>
              <a:rPr lang="ko-KR" altLang="en-US" dirty="0"/>
              <a:t>네온사인 등을 구현하기 위해서 사용됨</a:t>
            </a:r>
            <a:endParaRPr lang="en-US" altLang="ko-KR" dirty="0"/>
          </a:p>
          <a:p>
            <a:pPr lvl="1"/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이상의 </a:t>
            </a:r>
            <a:r>
              <a:rPr lang="ko-KR" altLang="en-US" dirty="0" err="1"/>
              <a:t>실수값을</a:t>
            </a:r>
            <a:r>
              <a:rPr lang="ko-KR" altLang="en-US" dirty="0"/>
              <a:t> 사용하면 됨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이 넘는 큰 값에 대해서도 유효하게 동작함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8B18B-6B3C-4320-A446-6F77D24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5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DC173-F644-4EBC-9A93-CE8C24F5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073AE-6748-48B4-8080-3D29F59F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머티리얼</a:t>
            </a:r>
            <a:r>
              <a:rPr lang="ko-KR" altLang="en-US" dirty="0"/>
              <a:t> 인스턴스 사용의 한계</a:t>
            </a:r>
            <a:endParaRPr lang="en-US" altLang="ko-KR" dirty="0"/>
          </a:p>
          <a:p>
            <a:pPr lvl="1"/>
            <a:r>
              <a:rPr lang="ko-KR" altLang="en-US" dirty="0" err="1"/>
              <a:t>머티리얼</a:t>
            </a:r>
            <a:r>
              <a:rPr lang="ko-KR" altLang="en-US" dirty="0"/>
              <a:t> 인스턴스 </a:t>
            </a:r>
            <a:r>
              <a:rPr lang="en-US" altLang="ko-KR" dirty="0"/>
              <a:t>:</a:t>
            </a:r>
            <a:r>
              <a:rPr lang="ko-KR" altLang="en-US" dirty="0"/>
              <a:t> 에디터에서 작성한 </a:t>
            </a:r>
            <a:r>
              <a:rPr lang="ko-KR" altLang="en-US" dirty="0" err="1"/>
              <a:t>애셋이므로</a:t>
            </a:r>
            <a:r>
              <a:rPr lang="ko-KR" altLang="en-US" dirty="0"/>
              <a:t> 게임 실행 중에는 파라미터를 변경하지 못함</a:t>
            </a:r>
            <a:endParaRPr lang="en-US" altLang="ko-KR" dirty="0"/>
          </a:p>
          <a:p>
            <a:pPr lvl="2"/>
            <a:r>
              <a:rPr lang="ko-KR" altLang="en-US" dirty="0"/>
              <a:t>실행 중에는 컴파일하지 않으므로 성능 상에 이점은 있음</a:t>
            </a:r>
            <a:endParaRPr lang="en-US" altLang="ko-KR" dirty="0"/>
          </a:p>
          <a:p>
            <a:r>
              <a:rPr lang="ko-KR" altLang="en-US" dirty="0"/>
              <a:t>파라미터 변경을 위한 해결책 </a:t>
            </a:r>
            <a:r>
              <a:rPr lang="en-US" altLang="ko-KR" dirty="0"/>
              <a:t>: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파라메터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 err="1"/>
              <a:t>머티리얼</a:t>
            </a:r>
            <a:r>
              <a:rPr lang="ko-KR" altLang="en-US" dirty="0"/>
              <a:t> 인스턴스에서 </a:t>
            </a:r>
            <a:r>
              <a:rPr lang="en-US" altLang="ko-KR" dirty="0"/>
              <a:t>‘</a:t>
            </a:r>
            <a:r>
              <a:rPr lang="ko-KR" altLang="en-US" dirty="0" err="1"/>
              <a:t>머티리얼</a:t>
            </a:r>
            <a:r>
              <a:rPr lang="ko-KR" altLang="en-US" dirty="0"/>
              <a:t> 파라메터</a:t>
            </a:r>
            <a:r>
              <a:rPr lang="en-US" altLang="ko-KR" dirty="0"/>
              <a:t>’</a:t>
            </a:r>
            <a:r>
              <a:rPr lang="ko-KR" altLang="en-US" dirty="0"/>
              <a:t>를 사용하면 </a:t>
            </a:r>
            <a:r>
              <a:rPr lang="ko-KR" altLang="en-US" dirty="0" err="1"/>
              <a:t>인자값을</a:t>
            </a:r>
            <a:r>
              <a:rPr lang="ko-KR" altLang="en-US" dirty="0"/>
              <a:t> 컴파일하지 않고도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플레이 전이나 플레이 중에 즉시 </a:t>
            </a:r>
            <a:r>
              <a:rPr lang="ko-KR" altLang="en-US" dirty="0" err="1"/>
              <a:t>바꾸어볼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1"/>
            <a:r>
              <a:rPr lang="ko-KR" altLang="en-US" spc="-150" dirty="0"/>
              <a:t>그러나 이 경우도</a:t>
            </a:r>
            <a:r>
              <a:rPr lang="en-US" altLang="ko-KR" spc="-150" dirty="0"/>
              <a:t>, </a:t>
            </a:r>
            <a:r>
              <a:rPr lang="ko-KR" altLang="en-US" spc="-150" dirty="0"/>
              <a:t>에디터에서 수정해볼 수는 있지만 프로그램 내부에서 수정하는 것은 매우 어려움</a:t>
            </a:r>
            <a:endParaRPr lang="en-US" altLang="ko-KR" spc="-150" dirty="0"/>
          </a:p>
          <a:p>
            <a:pPr lvl="1"/>
            <a:r>
              <a:rPr lang="ko-KR" altLang="en-US" spc="-150" dirty="0"/>
              <a:t>또한</a:t>
            </a:r>
            <a:r>
              <a:rPr lang="en-US" altLang="ko-KR" spc="-150" dirty="0"/>
              <a:t>, </a:t>
            </a:r>
            <a:r>
              <a:rPr lang="ko-KR" altLang="en-US" spc="-150" dirty="0"/>
              <a:t>게임 실행 중에 파라미터를 변경하면 해당 </a:t>
            </a:r>
            <a:r>
              <a:rPr lang="ko-KR" altLang="en-US" spc="-150" dirty="0" err="1"/>
              <a:t>머티리얼</a:t>
            </a:r>
            <a:r>
              <a:rPr lang="ko-KR" altLang="en-US" spc="-150" dirty="0"/>
              <a:t> 인스턴스가 적용된 모든 </a:t>
            </a:r>
            <a:r>
              <a:rPr lang="ko-KR" altLang="en-US" spc="-150" dirty="0" err="1"/>
              <a:t>액터의</a:t>
            </a:r>
            <a:r>
              <a:rPr lang="ko-KR" altLang="en-US" spc="-150" dirty="0"/>
              <a:t> 외양이 바뀜</a:t>
            </a:r>
            <a:endParaRPr lang="en-US" altLang="ko-KR" spc="-150" dirty="0"/>
          </a:p>
          <a:p>
            <a:r>
              <a:rPr lang="ko-KR" altLang="en-US" dirty="0"/>
              <a:t>파라미터 변경을 위한 해결책 </a:t>
            </a:r>
            <a:r>
              <a:rPr lang="en-US" altLang="ko-KR" dirty="0"/>
              <a:t>: </a:t>
            </a:r>
            <a:r>
              <a:rPr lang="ko-KR" altLang="en-US" b="1" dirty="0"/>
              <a:t>다이내믹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인스턴스</a:t>
            </a:r>
            <a:endParaRPr lang="en-US" altLang="ko-KR" b="1" dirty="0"/>
          </a:p>
          <a:p>
            <a:pPr lvl="1" fontAlgn="base"/>
            <a:r>
              <a:rPr lang="en-US" altLang="ko-KR" dirty="0"/>
              <a:t>C++ </a:t>
            </a:r>
            <a:r>
              <a:rPr lang="ko-KR" altLang="en-US" dirty="0"/>
              <a:t>코드나 </a:t>
            </a:r>
            <a:r>
              <a:rPr lang="ko-KR" altLang="en-US" dirty="0" err="1"/>
              <a:t>블루프린트</a:t>
            </a:r>
            <a:r>
              <a:rPr lang="ko-KR" altLang="en-US" dirty="0"/>
              <a:t> 그래프 내에서 동적으로 생성한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인스턴스를 의미함</a:t>
            </a:r>
            <a:endParaRPr lang="en-US" altLang="ko-KR" dirty="0"/>
          </a:p>
          <a:p>
            <a:pPr lvl="1" fontAlgn="base"/>
            <a:r>
              <a:rPr lang="ko-KR" altLang="en-US" dirty="0"/>
              <a:t>코드에서 </a:t>
            </a:r>
            <a:r>
              <a:rPr lang="en-US" altLang="ko-KR" b="1" dirty="0" err="1"/>
              <a:t>CreateDynamicMaterialInstance</a:t>
            </a:r>
            <a:r>
              <a:rPr lang="ko-KR" altLang="en-US" dirty="0"/>
              <a:t> 함수를 호출하여 만들면 됨</a:t>
            </a:r>
            <a:endParaRPr lang="en-US" altLang="ko-KR" dirty="0"/>
          </a:p>
          <a:p>
            <a:pPr lvl="1" fontAlgn="base"/>
            <a:r>
              <a:rPr lang="ko-KR" altLang="en-US" b="1" dirty="0"/>
              <a:t>다이내믹 </a:t>
            </a:r>
            <a:r>
              <a:rPr lang="ko-KR" altLang="en-US" b="1" dirty="0" err="1"/>
              <a:t>머티리얼</a:t>
            </a:r>
            <a:r>
              <a:rPr lang="ko-KR" altLang="en-US" b="1" dirty="0"/>
              <a:t> 인스턴스</a:t>
            </a:r>
            <a:r>
              <a:rPr lang="ko-KR" altLang="en-US" dirty="0"/>
              <a:t>에서는 실행 중에 </a:t>
            </a:r>
            <a:r>
              <a:rPr lang="ko-KR" altLang="en-US" dirty="0" err="1"/>
              <a:t>인자값을</a:t>
            </a:r>
            <a:r>
              <a:rPr lang="ko-KR" altLang="en-US" dirty="0"/>
              <a:t> 개별적으로 편리하게 수정할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F2BDA-BD5E-4269-AEFF-94DC550E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7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이미시브</a:t>
            </a:r>
            <a:r>
              <a:rPr lang="ko-KR" altLang="en-US" dirty="0"/>
              <a:t> 컬러 입력과 다이내믹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Pmtldynamic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Pmtldynamic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25_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r>
              <a:rPr lang="ko-KR" altLang="en-US" dirty="0">
                <a:solidFill>
                  <a:srgbClr val="0070C0"/>
                </a:solidFill>
              </a:rPr>
              <a:t>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노말</a:t>
            </a:r>
            <a:r>
              <a:rPr lang="ko-KR" altLang="en-US" dirty="0"/>
              <a:t> 입력 사용하기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이미시브</a:t>
            </a:r>
            <a:r>
              <a:rPr lang="ko-KR" altLang="en-US" dirty="0"/>
              <a:t> 컬러 입력과 다이내믹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 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C6DB-CE86-4E07-B17F-3DFA5E08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C86D0-0851-4A53-A5B1-35E0AEA6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0"/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dirty="0" err="1"/>
              <a:t>노말</a:t>
            </a:r>
            <a:r>
              <a:rPr lang="ko-KR" altLang="en-US" dirty="0"/>
              <a:t> 입력을 사용할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dirty="0" err="1"/>
              <a:t>이미시브</a:t>
            </a:r>
            <a:r>
              <a:rPr lang="ko-KR" altLang="en-US" dirty="0"/>
              <a:t> 컬러 입력을 사용할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다이내믹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인스턴스를 생성하고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AB0223-1AEE-48F4-A785-A18DF17D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5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C6DB-CE86-4E07-B17F-3DFA5E08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 err="1">
                <a:solidFill>
                  <a:srgbClr val="0070C0"/>
                </a:solidFill>
              </a:rPr>
              <a:t>노말</a:t>
            </a:r>
            <a:r>
              <a:rPr lang="ko-KR" altLang="en-US" dirty="0">
                <a:solidFill>
                  <a:srgbClr val="0070C0"/>
                </a:solidFill>
              </a:rPr>
              <a:t> 입력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C86D0-0851-4A53-A5B1-35E0AEA6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b="1" dirty="0" err="1"/>
              <a:t>노말</a:t>
            </a:r>
            <a:r>
              <a:rPr lang="ko-KR" altLang="en-US" dirty="0"/>
              <a:t> 입력에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AB0223-1AEE-48F4-A785-A18DF17D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B2D7D-08ED-4995-98A1-1073668B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노말맵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FADAB-1B37-4939-B565-83B8A56E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울퉁불퉁한 표면의 표현</a:t>
            </a:r>
            <a:endParaRPr lang="en-US" altLang="ko-KR" dirty="0"/>
          </a:p>
          <a:p>
            <a:pPr lvl="1" fontAlgn="base"/>
            <a:r>
              <a:rPr lang="ko-KR" altLang="en-US" dirty="0"/>
              <a:t>울퉁불퉁한 표면을 메시로 자세히 표현하면 기하가 복잡해져서 비용이 커짐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 </a:t>
            </a:r>
            <a:r>
              <a:rPr lang="ko-KR" altLang="en-US" dirty="0"/>
              <a:t>→ 다른 방법이 필요함</a:t>
            </a:r>
          </a:p>
          <a:p>
            <a:pPr lvl="1" fontAlgn="base"/>
            <a:r>
              <a:rPr lang="ko-KR" altLang="en-US" dirty="0" err="1"/>
              <a:t>노말</a:t>
            </a:r>
            <a:r>
              <a:rPr lang="ko-KR" altLang="en-US" dirty="0"/>
              <a:t> 벡터 </a:t>
            </a:r>
            <a:r>
              <a:rPr lang="en-US" altLang="ko-KR" dirty="0"/>
              <a:t>: </a:t>
            </a:r>
            <a:r>
              <a:rPr lang="ko-KR" altLang="en-US" dirty="0"/>
              <a:t>빛이 반사되어 카메라로 관찰되는 컬러를 계산할 때에 필요한 </a:t>
            </a:r>
            <a:r>
              <a:rPr lang="ko-KR" altLang="en-US" dirty="0" err="1"/>
              <a:t>성분값임</a:t>
            </a:r>
            <a:endParaRPr lang="en-US" altLang="ko-KR" dirty="0"/>
          </a:p>
          <a:p>
            <a:pPr lvl="1" fontAlgn="base"/>
            <a:r>
              <a:rPr lang="ko-KR" altLang="en-US" dirty="0"/>
              <a:t>물체의 표면이 평면인 경우</a:t>
            </a:r>
            <a:r>
              <a:rPr lang="en-US" altLang="ko-KR" dirty="0"/>
              <a:t>, </a:t>
            </a:r>
            <a:r>
              <a:rPr lang="ko-KR" altLang="en-US" dirty="0"/>
              <a:t>평면 위의 모든 점에서 </a:t>
            </a:r>
            <a:r>
              <a:rPr lang="ko-KR" altLang="en-US" dirty="0" err="1"/>
              <a:t>노말</a:t>
            </a:r>
            <a:r>
              <a:rPr lang="ko-KR" altLang="en-US" dirty="0"/>
              <a:t> 벡터가 동일함</a:t>
            </a:r>
            <a:endParaRPr lang="en-US" altLang="ko-KR" dirty="0"/>
          </a:p>
          <a:p>
            <a:pPr lvl="2" fontAlgn="base"/>
            <a:r>
              <a:rPr lang="ko-KR" altLang="en-US" dirty="0" err="1"/>
              <a:t>노말</a:t>
            </a:r>
            <a:r>
              <a:rPr lang="ko-KR" altLang="en-US" dirty="0"/>
              <a:t> 벡터가 동일하므로 빛의 강도도 동일하게 결정되고 깊이감이 느껴지지 않음</a:t>
            </a:r>
          </a:p>
          <a:p>
            <a:pPr lvl="1" fontAlgn="base"/>
            <a:r>
              <a:rPr lang="ko-KR" altLang="en-US" dirty="0"/>
              <a:t>만약 표면이 평면이더라도 표면 위의 각 지점에서 </a:t>
            </a:r>
            <a:r>
              <a:rPr lang="ko-KR" altLang="en-US" dirty="0" err="1"/>
              <a:t>노말</a:t>
            </a:r>
            <a:r>
              <a:rPr lang="ko-KR" altLang="en-US" dirty="0"/>
              <a:t> 벡터를 다르게 지정해준다면</a:t>
            </a:r>
            <a:endParaRPr lang="en-US" altLang="ko-KR" dirty="0"/>
          </a:p>
          <a:p>
            <a:pPr lvl="2" fontAlgn="base"/>
            <a:r>
              <a:rPr lang="ko-KR" altLang="en-US" dirty="0"/>
              <a:t>그 위치에서의 </a:t>
            </a:r>
            <a:r>
              <a:rPr lang="ko-KR" altLang="en-US" dirty="0" err="1"/>
              <a:t>노말</a:t>
            </a:r>
            <a:r>
              <a:rPr lang="ko-KR" altLang="en-US" dirty="0"/>
              <a:t> 벡터를 사용하여 빛의 </a:t>
            </a:r>
            <a:r>
              <a:rPr lang="ko-KR" altLang="en-US" dirty="0" err="1"/>
              <a:t>디퓨즈</a:t>
            </a:r>
            <a:r>
              <a:rPr lang="ko-KR" altLang="en-US" dirty="0"/>
              <a:t> 성분이나 </a:t>
            </a:r>
            <a:r>
              <a:rPr lang="ko-KR" altLang="en-US" dirty="0" err="1"/>
              <a:t>스페큘러</a:t>
            </a:r>
            <a:r>
              <a:rPr lang="ko-KR" altLang="en-US" dirty="0"/>
              <a:t> 성분이 계산됨</a:t>
            </a:r>
            <a:endParaRPr lang="en-US" altLang="ko-KR" dirty="0"/>
          </a:p>
          <a:p>
            <a:pPr lvl="2" fontAlgn="base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마치 그 위치에서 표면의 각도가 튀어나오거나 안으로 들어간 것처럼 보이게 됨</a:t>
            </a:r>
            <a:endParaRPr lang="en-US" altLang="ko-KR" dirty="0"/>
          </a:p>
          <a:p>
            <a:pPr fontAlgn="base"/>
            <a:r>
              <a:rPr lang="ko-KR" altLang="en-US" dirty="0" err="1"/>
              <a:t>노말맵이란</a:t>
            </a:r>
            <a:endParaRPr lang="en-US" altLang="ko-KR" dirty="0"/>
          </a:p>
          <a:p>
            <a:pPr lvl="1" fontAlgn="base"/>
            <a:r>
              <a:rPr lang="ko-KR" altLang="en-US" spc="-150" dirty="0"/>
              <a:t>실제로 기하 구조를 바꾸지 않고 </a:t>
            </a:r>
            <a:r>
              <a:rPr lang="ko-KR" altLang="en-US" spc="-150" dirty="0" err="1"/>
              <a:t>노말</a:t>
            </a:r>
            <a:r>
              <a:rPr lang="ko-KR" altLang="en-US" spc="-150" dirty="0"/>
              <a:t> 성분을 수정해서 깊이가 있는 것처럼 계산되도록 하는 기법임</a:t>
            </a:r>
            <a:endParaRPr lang="en-US" altLang="ko-KR" spc="-150" dirty="0"/>
          </a:p>
          <a:p>
            <a:pPr lvl="1" fontAlgn="base"/>
            <a:r>
              <a:rPr lang="ko-KR" altLang="en-US" dirty="0"/>
              <a:t>즉 울퉁불퉁하게 깊이가 있는 것처럼 착시가 일어나도록 하는 기법임</a:t>
            </a:r>
            <a:endParaRPr lang="en-US" altLang="ko-KR" dirty="0"/>
          </a:p>
          <a:p>
            <a:pPr lvl="1" fontAlgn="base"/>
            <a:r>
              <a:rPr lang="ko-KR" altLang="en-US" spc="-150" dirty="0" err="1"/>
              <a:t>노말맵은</a:t>
            </a:r>
            <a:r>
              <a:rPr lang="ko-KR" altLang="en-US" spc="-150" dirty="0"/>
              <a:t> 표면에 파인 홈이나 </a:t>
            </a:r>
            <a:r>
              <a:rPr lang="ko-KR" altLang="en-US" spc="-150" dirty="0" err="1"/>
              <a:t>갈리진</a:t>
            </a:r>
            <a:r>
              <a:rPr lang="ko-KR" altLang="en-US" spc="-150" dirty="0"/>
              <a:t> 금이나 스크래치 같은 것을 사실적으로 표현할 수 있는 효과적인 방법임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EB3B5-E103-4A85-92AB-98D03151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B2D7D-08ED-4995-98A1-1073668B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노말맵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FADAB-1B37-4939-B565-83B8A56E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노말맵의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 fontAlgn="base"/>
            <a:r>
              <a:rPr lang="ko-KR" altLang="en-US" dirty="0"/>
              <a:t>각 픽셀이 </a:t>
            </a:r>
            <a:r>
              <a:rPr lang="ko-KR" altLang="en-US" dirty="0" err="1"/>
              <a:t>노말</a:t>
            </a:r>
            <a:r>
              <a:rPr lang="ko-KR" altLang="en-US" dirty="0"/>
              <a:t> 벡터를 표현하는 텍스처를 만들자 </a:t>
            </a:r>
            <a:r>
              <a:rPr lang="en-US" altLang="ko-KR" dirty="0"/>
              <a:t>: </a:t>
            </a:r>
            <a:r>
              <a:rPr lang="ko-KR" altLang="en-US" dirty="0"/>
              <a:t>이러한 텍스처를 </a:t>
            </a:r>
            <a:r>
              <a:rPr lang="ko-KR" altLang="en-US" dirty="0" err="1"/>
              <a:t>노말맵이라고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노말맵은</a:t>
            </a:r>
            <a:r>
              <a:rPr lang="ko-KR" altLang="en-US" dirty="0"/>
              <a:t> </a:t>
            </a:r>
            <a:r>
              <a:rPr lang="ko-KR" altLang="en-US" dirty="0" err="1"/>
              <a:t>디퓨즈</a:t>
            </a:r>
            <a:r>
              <a:rPr lang="ko-KR" altLang="en-US" dirty="0"/>
              <a:t> 컬러를 표현하는 텍스처와 동일한 크기의 텍스처로 표현함</a:t>
            </a:r>
            <a:endParaRPr lang="en-US" altLang="ko-KR" dirty="0"/>
          </a:p>
          <a:p>
            <a:pPr lvl="2" fontAlgn="base"/>
            <a:r>
              <a:rPr lang="ko-KR" altLang="en-US" dirty="0"/>
              <a:t>각 픽셀은 </a:t>
            </a:r>
            <a:r>
              <a:rPr lang="en-US" altLang="ko-KR" dirty="0"/>
              <a:t>RGB</a:t>
            </a:r>
            <a:r>
              <a:rPr lang="ko-KR" altLang="en-US" dirty="0"/>
              <a:t>값이 아닌 </a:t>
            </a:r>
            <a:r>
              <a:rPr lang="en-US" altLang="ko-KR" dirty="0"/>
              <a:t>XYZ</a:t>
            </a:r>
            <a:r>
              <a:rPr lang="ko-KR" altLang="en-US" dirty="0"/>
              <a:t>값을 나타냄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/>
              <a:t>표면이 평평하다면 </a:t>
            </a:r>
            <a:r>
              <a:rPr lang="ko-KR" altLang="en-US" dirty="0" err="1"/>
              <a:t>노말맵의</a:t>
            </a:r>
            <a:r>
              <a:rPr lang="ko-KR" altLang="en-US" dirty="0"/>
              <a:t> 모든 </a:t>
            </a:r>
            <a:r>
              <a:rPr lang="ko-KR" altLang="en-US" dirty="0" err="1"/>
              <a:t>노말</a:t>
            </a:r>
            <a:r>
              <a:rPr lang="ko-KR" altLang="en-US" dirty="0"/>
              <a:t> 벡터가 </a:t>
            </a:r>
            <a:r>
              <a:rPr lang="en-US" altLang="ko-KR" dirty="0"/>
              <a:t>(0,0,1)</a:t>
            </a:r>
            <a:r>
              <a:rPr lang="ko-KR" altLang="en-US" dirty="0"/>
              <a:t>임</a:t>
            </a:r>
          </a:p>
          <a:p>
            <a:pPr lvl="2" fontAlgn="base"/>
            <a:r>
              <a:rPr lang="ko-KR" altLang="en-US" dirty="0"/>
              <a:t>울퉁불퉁한 경사만큼 </a:t>
            </a:r>
            <a:r>
              <a:rPr lang="en-US" altLang="ko-KR" dirty="0"/>
              <a:t>(0,0,1)</a:t>
            </a:r>
            <a:r>
              <a:rPr lang="ko-KR" altLang="en-US" dirty="0"/>
              <a:t>에서 달라짐</a:t>
            </a:r>
          </a:p>
          <a:p>
            <a:pPr lvl="2" fontAlgn="base"/>
            <a:r>
              <a:rPr lang="ko-KR" altLang="en-US" dirty="0"/>
              <a:t>텍스처는 항상 전면을 향해 있으므로 </a:t>
            </a:r>
            <a:r>
              <a:rPr lang="en-US" altLang="ko-KR" dirty="0"/>
              <a:t>Z</a:t>
            </a:r>
            <a:r>
              <a:rPr lang="ko-KR" altLang="en-US" dirty="0"/>
              <a:t>성분은 양수이어야 함</a:t>
            </a:r>
            <a:endParaRPr lang="en-US" altLang="ko-KR" dirty="0"/>
          </a:p>
          <a:p>
            <a:pPr lvl="3" fontAlgn="base"/>
            <a:r>
              <a:rPr lang="en-US" altLang="ko-KR" dirty="0"/>
              <a:t>X,Y</a:t>
            </a:r>
            <a:r>
              <a:rPr lang="ko-KR" altLang="en-US" dirty="0"/>
              <a:t>성분은 범위가 </a:t>
            </a:r>
            <a:r>
              <a:rPr lang="en-US" altLang="ko-KR" dirty="0"/>
              <a:t>[-1,1]</a:t>
            </a:r>
            <a:r>
              <a:rPr lang="ko-KR" altLang="en-US" dirty="0"/>
              <a:t>이고</a:t>
            </a:r>
            <a:r>
              <a:rPr lang="en-US" altLang="ko-KR" dirty="0"/>
              <a:t>, Z</a:t>
            </a:r>
            <a:r>
              <a:rPr lang="ko-KR" altLang="en-US" dirty="0"/>
              <a:t>성분은 범위가 </a:t>
            </a:r>
            <a:r>
              <a:rPr lang="en-US" altLang="ko-KR" dirty="0"/>
              <a:t>[0,1]</a:t>
            </a:r>
            <a:r>
              <a:rPr lang="ko-KR" altLang="en-US" dirty="0"/>
              <a:t>이어야 함</a:t>
            </a:r>
            <a:endParaRPr lang="en-US" altLang="ko-KR" dirty="0"/>
          </a:p>
          <a:p>
            <a:pPr lvl="1" fontAlgn="base"/>
            <a:r>
              <a:rPr lang="ko-KR" altLang="en-US" dirty="0" err="1"/>
              <a:t>노말맵에서</a:t>
            </a:r>
            <a:r>
              <a:rPr lang="ko-KR" altLang="en-US" dirty="0"/>
              <a:t> 픽셀의 </a:t>
            </a:r>
            <a:r>
              <a:rPr lang="en-US" altLang="ko-KR" dirty="0"/>
              <a:t>XYZ</a:t>
            </a:r>
            <a:r>
              <a:rPr lang="ko-KR" altLang="en-US" dirty="0"/>
              <a:t>의 각 성분은 한 바이트로 저장됨</a:t>
            </a:r>
            <a:endParaRPr lang="en-US" altLang="ko-KR" dirty="0"/>
          </a:p>
          <a:p>
            <a:pPr lvl="2" fontAlgn="base"/>
            <a:r>
              <a:rPr lang="ko-KR" altLang="en-US" dirty="0"/>
              <a:t>따라서 </a:t>
            </a:r>
            <a:r>
              <a:rPr lang="ko-KR" altLang="en-US" dirty="0" err="1"/>
              <a:t>노말</a:t>
            </a:r>
            <a:r>
              <a:rPr lang="ko-KR" altLang="en-US" dirty="0"/>
              <a:t> 벡터에서의 범위 </a:t>
            </a:r>
            <a:r>
              <a:rPr lang="en-US" altLang="ko-KR" dirty="0"/>
              <a:t>[-1,1]</a:t>
            </a:r>
            <a:r>
              <a:rPr lang="ko-KR" altLang="en-US" dirty="0"/>
              <a:t>를 바이트 범위 </a:t>
            </a:r>
            <a:r>
              <a:rPr lang="en-US" altLang="ko-KR" dirty="0"/>
              <a:t>[0,255]</a:t>
            </a:r>
            <a:r>
              <a:rPr lang="ko-KR" altLang="en-US" dirty="0"/>
              <a:t>로 매핑해주어야 함</a:t>
            </a:r>
            <a:endParaRPr lang="en-US" altLang="ko-KR" dirty="0"/>
          </a:p>
          <a:p>
            <a:pPr lvl="3" fontAlgn="base"/>
            <a:r>
              <a:rPr lang="en-US" altLang="ko-KR" dirty="0"/>
              <a:t>0</a:t>
            </a:r>
            <a:r>
              <a:rPr lang="ko-KR" altLang="en-US" dirty="0"/>
              <a:t>에 해당하는 값이 </a:t>
            </a:r>
            <a:r>
              <a:rPr lang="en-US" altLang="ko-KR" dirty="0"/>
              <a:t>128</a:t>
            </a:r>
            <a:r>
              <a:rPr lang="ko-KR" altLang="en-US" dirty="0"/>
              <a:t>임</a:t>
            </a:r>
            <a:endParaRPr lang="en-US" altLang="ko-KR" dirty="0"/>
          </a:p>
          <a:p>
            <a:pPr lvl="3" fontAlgn="base"/>
            <a:r>
              <a:rPr lang="en-US" altLang="ko-KR" dirty="0"/>
              <a:t>Z</a:t>
            </a:r>
            <a:r>
              <a:rPr lang="ko-KR" altLang="en-US" dirty="0"/>
              <a:t>성분의 범위는 </a:t>
            </a:r>
            <a:r>
              <a:rPr lang="en-US" altLang="ko-KR" dirty="0"/>
              <a:t>[0,1]</a:t>
            </a:r>
            <a:r>
              <a:rPr lang="ko-KR" altLang="en-US" dirty="0"/>
              <a:t>이어야 하므로 바이트 범위로 </a:t>
            </a:r>
            <a:r>
              <a:rPr lang="en-US" altLang="ko-KR" dirty="0"/>
              <a:t>[128,255]</a:t>
            </a:r>
            <a:r>
              <a:rPr lang="ko-KR" altLang="en-US" dirty="0"/>
              <a:t>이어야 함</a:t>
            </a:r>
            <a:endParaRPr lang="en-US" altLang="ko-KR" dirty="0"/>
          </a:p>
          <a:p>
            <a:pPr lvl="2" fontAlgn="base"/>
            <a:r>
              <a:rPr lang="ko-KR" altLang="en-US" dirty="0"/>
              <a:t>평면인 경우의 </a:t>
            </a:r>
            <a:r>
              <a:rPr lang="ko-KR" altLang="en-US" dirty="0" err="1"/>
              <a:t>노말</a:t>
            </a:r>
            <a:r>
              <a:rPr lang="ko-KR" altLang="en-US" dirty="0"/>
              <a:t> 벡터 </a:t>
            </a:r>
            <a:r>
              <a:rPr lang="en-US" altLang="ko-KR" dirty="0"/>
              <a:t>(0,0,1)</a:t>
            </a:r>
            <a:r>
              <a:rPr lang="ko-KR" altLang="en-US" dirty="0"/>
              <a:t>을 실제로 </a:t>
            </a:r>
            <a:r>
              <a:rPr lang="en-US" altLang="ko-KR" dirty="0"/>
              <a:t>(128,128,255)</a:t>
            </a:r>
            <a:r>
              <a:rPr lang="ko-KR" altLang="en-US" dirty="0"/>
              <a:t>의 </a:t>
            </a:r>
            <a:r>
              <a:rPr lang="ko-KR" altLang="en-US" dirty="0" err="1"/>
              <a:t>픽셀값</a:t>
            </a:r>
            <a:r>
              <a:rPr lang="en-US" altLang="ko-KR" dirty="0"/>
              <a:t>(#8080FF)</a:t>
            </a:r>
            <a:r>
              <a:rPr lang="ko-KR" altLang="en-US" dirty="0"/>
              <a:t>에 해당함</a:t>
            </a:r>
          </a:p>
          <a:p>
            <a:pPr lvl="3"/>
            <a:r>
              <a:rPr lang="ko-KR" altLang="en-US" dirty="0" err="1"/>
              <a:t>노말맵</a:t>
            </a:r>
            <a:r>
              <a:rPr lang="ko-KR" altLang="en-US" dirty="0"/>
              <a:t> 텍스처는 전체적으로 연보라색으로 보임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EB3B5-E103-4A85-92AB-98D03151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6B109-E667-4E37-A2AF-27CEE8E2DE10}"/>
              </a:ext>
            </a:extLst>
          </p:cNvPr>
          <p:cNvSpPr/>
          <p:nvPr/>
        </p:nvSpPr>
        <p:spPr>
          <a:xfrm>
            <a:off x="10848392" y="4082447"/>
            <a:ext cx="671804" cy="671804"/>
          </a:xfrm>
          <a:prstGeom prst="rect">
            <a:avLst/>
          </a:prstGeom>
          <a:solidFill>
            <a:srgbClr val="808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7DA4A-74B6-4BFA-A218-CB7D40FD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05" y="4850980"/>
            <a:ext cx="2809195" cy="14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A4666-11D3-448B-970F-F0D3190B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머티리얼을</a:t>
            </a:r>
            <a:r>
              <a:rPr lang="ko-KR" altLang="en-US" dirty="0"/>
              <a:t> 만들어보자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448D1-4F66-49C7-8910-FE2C6705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머티리얼을</a:t>
            </a:r>
            <a:r>
              <a:rPr lang="ko-KR" altLang="en-US" dirty="0"/>
              <a:t> 만들어보자</a:t>
            </a:r>
            <a:endParaRPr lang="en-US" altLang="ko-KR" dirty="0"/>
          </a:p>
          <a:p>
            <a:pPr lvl="1" fontAlgn="base"/>
            <a:r>
              <a:rPr lang="en-US" altLang="ko-KR" b="1" dirty="0" err="1"/>
              <a:t>M_Normal_Colorwithout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흰색 컬러를 </a:t>
            </a:r>
            <a:r>
              <a:rPr lang="ko-KR" altLang="en-US" b="1" dirty="0"/>
              <a:t>베이스 컬러</a:t>
            </a:r>
            <a:r>
              <a:rPr lang="ko-KR" altLang="en-US" dirty="0"/>
              <a:t> </a:t>
            </a:r>
            <a:r>
              <a:rPr lang="ko-KR" altLang="en-US" dirty="0" err="1"/>
              <a:t>입력핀에만</a:t>
            </a:r>
            <a:r>
              <a:rPr lang="ko-KR" altLang="en-US" dirty="0"/>
              <a:t> 연결하고 </a:t>
            </a:r>
            <a:r>
              <a:rPr lang="ko-KR" altLang="en-US" dirty="0" err="1"/>
              <a:t>노말을</a:t>
            </a:r>
            <a:r>
              <a:rPr lang="ko-KR" altLang="en-US" dirty="0"/>
              <a:t> 사용하지 않음 </a:t>
            </a:r>
            <a:r>
              <a:rPr lang="en-US" altLang="ko-KR" dirty="0"/>
              <a:t>(</a:t>
            </a:r>
            <a:r>
              <a:rPr lang="ko-KR" altLang="en-US" dirty="0"/>
              <a:t>복습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b="1" dirty="0" err="1"/>
              <a:t>M_Normal_Colorwith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흰색 컬러와 더불어 </a:t>
            </a:r>
            <a:r>
              <a:rPr lang="ko-KR" altLang="en-US" dirty="0" err="1"/>
              <a:t>노말을</a:t>
            </a:r>
            <a:r>
              <a:rPr lang="ko-KR" altLang="en-US" dirty="0"/>
              <a:t> 함께 사용함</a:t>
            </a:r>
          </a:p>
          <a:p>
            <a:pPr lvl="1" fontAlgn="base"/>
            <a:r>
              <a:rPr lang="en-US" altLang="ko-KR" b="1" dirty="0" err="1"/>
              <a:t>M_Normal_Texwithout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텍스처를 </a:t>
            </a:r>
            <a:r>
              <a:rPr lang="ko-KR" altLang="en-US" b="1" dirty="0"/>
              <a:t>베이스 컬러</a:t>
            </a:r>
            <a:r>
              <a:rPr lang="ko-KR" altLang="en-US" dirty="0"/>
              <a:t> </a:t>
            </a:r>
            <a:r>
              <a:rPr lang="ko-KR" altLang="en-US" dirty="0" err="1"/>
              <a:t>입력핀에만</a:t>
            </a:r>
            <a:r>
              <a:rPr lang="ko-KR" altLang="en-US" dirty="0"/>
              <a:t> 연결하고 </a:t>
            </a:r>
            <a:r>
              <a:rPr lang="ko-KR" altLang="en-US" dirty="0" err="1"/>
              <a:t>노말을</a:t>
            </a:r>
            <a:r>
              <a:rPr lang="ko-KR" altLang="en-US" dirty="0"/>
              <a:t> 사용하지 않음</a:t>
            </a:r>
            <a:r>
              <a:rPr lang="en-US" altLang="ko-KR" dirty="0"/>
              <a:t> (</a:t>
            </a:r>
            <a:r>
              <a:rPr lang="ko-KR" altLang="en-US" dirty="0"/>
              <a:t>복습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b="1" dirty="0" err="1"/>
              <a:t>M_Normal_Texwith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텍스처와 더불어 </a:t>
            </a:r>
            <a:r>
              <a:rPr lang="ko-KR" altLang="en-US" dirty="0" err="1"/>
              <a:t>노말도</a:t>
            </a:r>
            <a:r>
              <a:rPr lang="ko-KR" altLang="en-US" dirty="0"/>
              <a:t> 함께 사용함</a:t>
            </a:r>
          </a:p>
          <a:p>
            <a:pPr lvl="1" fontAlgn="base"/>
            <a:r>
              <a:rPr lang="en-US" altLang="ko-KR" b="1" dirty="0" err="1"/>
              <a:t>M_Normal_Texwithweight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 err="1"/>
              <a:t>노말</a:t>
            </a:r>
            <a:r>
              <a:rPr lang="ko-KR" altLang="en-US" dirty="0"/>
              <a:t> </a:t>
            </a:r>
            <a:r>
              <a:rPr lang="ko-KR" altLang="en-US" dirty="0" err="1"/>
              <a:t>입력핀에</a:t>
            </a:r>
            <a:r>
              <a:rPr lang="ko-KR" altLang="en-US" dirty="0"/>
              <a:t> 연결하는 네트워크에서 연산을 추가하여 </a:t>
            </a:r>
            <a:r>
              <a:rPr lang="ko-KR" altLang="en-US" dirty="0" err="1"/>
              <a:t>노말이</a:t>
            </a:r>
            <a:r>
              <a:rPr lang="ko-KR" altLang="en-US" dirty="0"/>
              <a:t> 더욱 부각되도록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D16C6-EB28-459D-9E7E-2BFD8C4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6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 err="1"/>
              <a:t>노말</a:t>
            </a:r>
            <a:r>
              <a:rPr lang="ko-KR" altLang="en-US" dirty="0"/>
              <a:t> 입력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Pmtlnodenormal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Pmtlnodenormal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8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C6DB-CE86-4E07-B17F-3DFA5E08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이미시브</a:t>
            </a:r>
            <a:r>
              <a:rPr lang="ko-KR" altLang="en-US" dirty="0">
                <a:solidFill>
                  <a:srgbClr val="0070C0"/>
                </a:solidFill>
              </a:rPr>
              <a:t> 컬러 입력과 다이내믹 </a:t>
            </a:r>
            <a:r>
              <a:rPr lang="ko-KR" altLang="en-US" dirty="0" err="1">
                <a:solidFill>
                  <a:srgbClr val="0070C0"/>
                </a:solidFill>
              </a:rPr>
              <a:t>머티리얼</a:t>
            </a:r>
            <a:r>
              <a:rPr lang="ko-KR" altLang="en-US" dirty="0">
                <a:solidFill>
                  <a:srgbClr val="0070C0"/>
                </a:solidFill>
              </a:rPr>
              <a:t> 인스턴스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C86D0-0851-4A53-A5B1-35E0AEA6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머티리얼</a:t>
            </a:r>
            <a:r>
              <a:rPr lang="ko-KR" altLang="en-US" dirty="0"/>
              <a:t> 노드의 </a:t>
            </a:r>
            <a:r>
              <a:rPr lang="ko-KR" altLang="en-US" b="1" dirty="0" err="1"/>
              <a:t>이미시브</a:t>
            </a:r>
            <a:r>
              <a:rPr lang="ko-KR" altLang="en-US" b="1" dirty="0"/>
              <a:t> 컬러</a:t>
            </a:r>
            <a:r>
              <a:rPr lang="ko-KR" altLang="en-US" dirty="0"/>
              <a:t> 입력에 대해서 학습하자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다애내믹</a:t>
            </a:r>
            <a:r>
              <a:rPr lang="ko-KR" altLang="en-US" dirty="0"/>
              <a:t> </a:t>
            </a:r>
            <a:r>
              <a:rPr lang="ko-KR" altLang="en-US" dirty="0" err="1"/>
              <a:t>머티리얼</a:t>
            </a:r>
            <a:r>
              <a:rPr lang="ko-KR" altLang="en-US" dirty="0"/>
              <a:t> 인스턴스에 대해서 학습한다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AB0223-1AEE-48F4-A785-A18DF17D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28814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31670</TotalTime>
  <Words>642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Tempus Sans ITC</vt:lpstr>
      <vt:lpstr>Times New Roman</vt:lpstr>
      <vt:lpstr>Wingdings</vt:lpstr>
      <vt:lpstr>c00_preface</vt:lpstr>
      <vt:lpstr>25_ 머티리얼 제작</vt:lpstr>
      <vt:lpstr>25_ 머티리얼 제작</vt:lpstr>
      <vt:lpstr>1. 개요</vt:lpstr>
      <vt:lpstr>2. 노말 입력 사용하기</vt:lpstr>
      <vt:lpstr>노말맵</vt:lpstr>
      <vt:lpstr>노말맵’</vt:lpstr>
      <vt:lpstr>머티리얼을 만들어보자</vt:lpstr>
      <vt:lpstr>실습 [2. 노말 입력 사용하기]</vt:lpstr>
      <vt:lpstr>3. 이미시브 컬러 입력과 다이내믹 머티리얼 인스턴스 사용하기</vt:lpstr>
      <vt:lpstr>이미시브 컬러</vt:lpstr>
      <vt:lpstr>다이내믹 머티리얼 인스턴스</vt:lpstr>
      <vt:lpstr>실습 [3. 이미시브 컬러 입력과 다이내믹 머티리얼 인스턴스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1960</cp:revision>
  <dcterms:created xsi:type="dcterms:W3CDTF">2022-04-23T07:10:57Z</dcterms:created>
  <dcterms:modified xsi:type="dcterms:W3CDTF">2022-09-11T19:51:30Z</dcterms:modified>
</cp:coreProperties>
</file>