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261" r:id="rId2"/>
    <p:sldId id="717" r:id="rId3"/>
    <p:sldId id="718" r:id="rId4"/>
    <p:sldId id="722" r:id="rId5"/>
    <p:sldId id="725" r:id="rId6"/>
    <p:sldId id="723" r:id="rId7"/>
    <p:sldId id="726" r:id="rId8"/>
    <p:sldId id="727" r:id="rId9"/>
    <p:sldId id="728" r:id="rId10"/>
    <p:sldId id="729" r:id="rId11"/>
    <p:sldId id="730" r:id="rId12"/>
    <p:sldId id="731" r:id="rId13"/>
    <p:sldId id="732" r:id="rId14"/>
    <p:sldId id="733" r:id="rId15"/>
    <p:sldId id="734" r:id="rId16"/>
    <p:sldId id="719" r:id="rId17"/>
    <p:sldId id="735" r:id="rId18"/>
    <p:sldId id="409" r:id="rId19"/>
    <p:sldId id="720" r:id="rId20"/>
    <p:sldId id="72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717"/>
            <p14:sldId id="718"/>
            <p14:sldId id="722"/>
            <p14:sldId id="725"/>
            <p14:sldId id="723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19"/>
            <p14:sldId id="735"/>
            <p14:sldId id="409"/>
            <p14:sldId id="720"/>
            <p14:sldId id="721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07" autoAdjust="0"/>
  </p:normalViewPr>
  <p:slideViewPr>
    <p:cSldViewPr snapToGrid="0">
      <p:cViewPr varScale="1">
        <p:scale>
          <a:sx n="103" d="100"/>
          <a:sy n="103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docs.unrealengine.com/how-to-create-particle-effects-that-emit-light-in-niagara-for-unreal-engi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26_ </a:t>
            </a:r>
            <a:r>
              <a:rPr lang="ko-KR" altLang="en-US" dirty="0" err="1"/>
              <a:t>라이팅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9629F-7F6C-4B90-BC78-76139F80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라이트매스</a:t>
            </a:r>
            <a:r>
              <a:rPr lang="ko-KR" altLang="en-US" dirty="0"/>
              <a:t> </a:t>
            </a:r>
            <a:r>
              <a:rPr lang="ko-KR" altLang="en-US" dirty="0" err="1"/>
              <a:t>임포턴스</a:t>
            </a:r>
            <a:r>
              <a:rPr lang="ko-KR" altLang="en-US" dirty="0"/>
              <a:t> 볼륨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E4F98-CB41-4414-841F-52ADB5CB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라이트매스</a:t>
            </a:r>
            <a:r>
              <a:rPr lang="ko-KR" altLang="en-US" dirty="0"/>
              <a:t> </a:t>
            </a:r>
            <a:r>
              <a:rPr lang="ko-KR" altLang="en-US" dirty="0" err="1"/>
              <a:t>임포턴스</a:t>
            </a:r>
            <a:r>
              <a:rPr lang="ko-KR" altLang="en-US" dirty="0"/>
              <a:t> 볼륨</a:t>
            </a:r>
            <a:r>
              <a:rPr lang="en-US" altLang="ko-KR" dirty="0"/>
              <a:t>(</a:t>
            </a:r>
            <a:r>
              <a:rPr lang="en-US" altLang="ko-KR" dirty="0" err="1"/>
              <a:t>Lightmass</a:t>
            </a:r>
            <a:r>
              <a:rPr lang="en-US" altLang="ko-KR" dirty="0"/>
              <a:t> Importance Volume)</a:t>
            </a:r>
          </a:p>
          <a:p>
            <a:pPr lvl="1"/>
            <a:r>
              <a:rPr lang="ko-KR" altLang="en-US" dirty="0"/>
              <a:t>대역 조명</a:t>
            </a:r>
            <a:r>
              <a:rPr lang="en-US" altLang="ko-KR" dirty="0"/>
              <a:t>(Global Illumination)</a:t>
            </a:r>
            <a:r>
              <a:rPr lang="ko-KR" altLang="en-US" dirty="0"/>
              <a:t> 기능을 제공함</a:t>
            </a:r>
            <a:endParaRPr lang="en-US" altLang="ko-KR" dirty="0"/>
          </a:p>
          <a:p>
            <a:pPr lvl="2"/>
            <a:r>
              <a:rPr lang="ko-KR" altLang="en-US" dirty="0"/>
              <a:t>빛이 광원으로부터 직접 도달하는 효과를 계산하는 것은 물론</a:t>
            </a:r>
            <a:r>
              <a:rPr lang="en-US" altLang="ko-KR" dirty="0"/>
              <a:t>,</a:t>
            </a:r>
          </a:p>
          <a:p>
            <a:pPr marL="914400" lvl="2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빛이 다른 물체에 반사되어 확산되는 영향까지도 계산함</a:t>
            </a:r>
            <a:endParaRPr lang="en-US" altLang="ko-KR" dirty="0"/>
          </a:p>
          <a:p>
            <a:pPr lvl="1"/>
            <a:r>
              <a:rPr lang="ko-KR" altLang="en-US" dirty="0" err="1"/>
              <a:t>계산량이</a:t>
            </a:r>
            <a:r>
              <a:rPr lang="ko-KR" altLang="en-US" dirty="0"/>
              <a:t> 매우 큼</a:t>
            </a:r>
            <a:endParaRPr lang="en-US" altLang="ko-KR" dirty="0"/>
          </a:p>
          <a:p>
            <a:pPr lvl="2"/>
            <a:r>
              <a:rPr lang="ko-KR" altLang="en-US" dirty="0"/>
              <a:t>이 볼륨 내부에서만 대역 조명 계산을 수행함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7FBC8F-FFA6-4792-B4BD-18B2C4DC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A9D2DE-138C-4180-ACC7-74F25995A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15" y="3596341"/>
            <a:ext cx="9408368" cy="2284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2FCEEF-822E-4300-8167-31D870DD8A7F}"/>
              </a:ext>
            </a:extLst>
          </p:cNvPr>
          <p:cNvSpPr txBox="1"/>
          <p:nvPr/>
        </p:nvSpPr>
        <p:spPr>
          <a:xfrm>
            <a:off x="4223792" y="3319342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왼쪽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라이트매스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임포턴스</a:t>
            </a:r>
            <a:r>
              <a:rPr lang="ko-KR" altLang="en-US" sz="1200" dirty="0"/>
              <a:t> 볼륨 사용</a:t>
            </a:r>
            <a:r>
              <a:rPr lang="en-US" altLang="ko-KR" sz="1200" dirty="0"/>
              <a:t>, </a:t>
            </a:r>
            <a:r>
              <a:rPr lang="ko-KR" altLang="en-US" sz="1200" dirty="0"/>
              <a:t>오른쪽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미사용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229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F8A84-E2B2-42F9-B5FA-76CE5F69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리플렉션</a:t>
            </a:r>
            <a:r>
              <a:rPr lang="ko-KR" altLang="en-US" dirty="0"/>
              <a:t> 캡처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2FECF-3ED2-4AEF-BDFE-8070CBE1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리플렉션</a:t>
            </a:r>
            <a:r>
              <a:rPr lang="ko-KR" altLang="en-US" dirty="0"/>
              <a:t> 캡처</a:t>
            </a:r>
            <a:r>
              <a:rPr lang="en-US" altLang="ko-KR" dirty="0"/>
              <a:t>(Reflection Capture)</a:t>
            </a:r>
          </a:p>
          <a:p>
            <a:pPr lvl="1"/>
            <a:r>
              <a:rPr lang="ko-KR" altLang="en-US" dirty="0"/>
              <a:t>빛이 표면에 닿은 후에 반사되는 효과를 구현함</a:t>
            </a:r>
            <a:endParaRPr lang="en-US" altLang="ko-KR" dirty="0"/>
          </a:p>
          <a:p>
            <a:pPr lvl="1"/>
            <a:r>
              <a:rPr lang="ko-KR" altLang="en-US" dirty="0"/>
              <a:t>반사광 계산은 매우 부하가 크므로 매 프레임 계산하지 않음</a:t>
            </a:r>
            <a:endParaRPr lang="en-US" altLang="ko-KR" dirty="0"/>
          </a:p>
          <a:p>
            <a:pPr lvl="2"/>
            <a:r>
              <a:rPr lang="ko-KR" altLang="en-US" dirty="0"/>
              <a:t>사전에 </a:t>
            </a:r>
            <a:r>
              <a:rPr lang="ko-KR" altLang="en-US" dirty="0" err="1"/>
              <a:t>맵에</a:t>
            </a:r>
            <a:r>
              <a:rPr lang="ko-KR" altLang="en-US" dirty="0"/>
              <a:t> 구체 </a:t>
            </a:r>
            <a:r>
              <a:rPr lang="ko-KR" altLang="en-US" dirty="0" err="1"/>
              <a:t>리플렉션</a:t>
            </a:r>
            <a:r>
              <a:rPr lang="ko-KR" altLang="en-US" dirty="0"/>
              <a:t> 캡처 객체를 배치하여 반사 결과를 미리 계산해두고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게임 중에 합성해서 반사 효과를 구현함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D18F7-F736-4DEF-AC25-3DE9D04E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D92AD-D9BF-4A9F-BF94-80E678BB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포인트 라이트</a:t>
            </a:r>
            <a:r>
              <a:rPr lang="en-US" altLang="ko-KR" dirty="0"/>
              <a:t>, </a:t>
            </a:r>
            <a:r>
              <a:rPr lang="ko-KR" altLang="en-US" dirty="0" err="1"/>
              <a:t>스포트</a:t>
            </a:r>
            <a:r>
              <a:rPr lang="ko-KR" altLang="en-US" dirty="0"/>
              <a:t> 라이트</a:t>
            </a:r>
            <a:r>
              <a:rPr lang="en-US" altLang="ko-KR" dirty="0"/>
              <a:t>, </a:t>
            </a:r>
            <a:r>
              <a:rPr lang="ko-KR" altLang="en-US" dirty="0" err="1"/>
              <a:t>파티클</a:t>
            </a:r>
            <a:r>
              <a:rPr lang="ko-KR" altLang="en-US" dirty="0"/>
              <a:t> 라이트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BB800-52C9-47F6-BB54-48FBDC273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포인트 라이트</a:t>
            </a:r>
            <a:endParaRPr lang="en-US" altLang="ko-KR" dirty="0"/>
          </a:p>
          <a:p>
            <a:pPr lvl="1"/>
            <a:r>
              <a:rPr lang="ko-KR" altLang="en-US" dirty="0"/>
              <a:t>전구처럼 모든 방향으로 빛이 방출됨</a:t>
            </a:r>
            <a:endParaRPr lang="en-US" altLang="ko-KR" dirty="0"/>
          </a:p>
          <a:p>
            <a:pPr lvl="1"/>
            <a:r>
              <a:rPr lang="ko-KR" altLang="en-US" dirty="0"/>
              <a:t>거리에 따라 감쇠가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pPr lvl="2"/>
            <a:r>
              <a:rPr lang="ko-KR" altLang="en-US" dirty="0"/>
              <a:t>위치가 중요함 </a:t>
            </a:r>
            <a:r>
              <a:rPr lang="en-US" altLang="ko-KR" dirty="0"/>
              <a:t>(</a:t>
            </a:r>
            <a:r>
              <a:rPr lang="ko-KR" altLang="en-US" dirty="0"/>
              <a:t>방향은 의미가 없음</a:t>
            </a:r>
            <a:r>
              <a:rPr lang="en-US" altLang="ko-KR" dirty="0"/>
              <a:t> ↔</a:t>
            </a:r>
            <a:r>
              <a:rPr lang="ko-KR" altLang="en-US" dirty="0" err="1"/>
              <a:t>디렉셔널</a:t>
            </a:r>
            <a:r>
              <a:rPr lang="ko-KR" altLang="en-US" dirty="0"/>
              <a:t> 라이트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포인트 </a:t>
            </a:r>
            <a:r>
              <a:rPr lang="ko-KR" altLang="en-US" dirty="0" err="1"/>
              <a:t>라이트에만</a:t>
            </a:r>
            <a:r>
              <a:rPr lang="ko-KR" altLang="en-US" dirty="0"/>
              <a:t> 있는 프로퍼티</a:t>
            </a:r>
            <a:endParaRPr lang="en-US" altLang="ko-KR" dirty="0"/>
          </a:p>
          <a:p>
            <a:pPr lvl="2"/>
            <a:r>
              <a:rPr lang="en-US" altLang="ko-KR" dirty="0"/>
              <a:t>‘Attenuation Radius’ : </a:t>
            </a:r>
            <a:r>
              <a:rPr lang="ko-KR" altLang="en-US" dirty="0"/>
              <a:t>빛이 닿는 범위를 지정함</a:t>
            </a:r>
            <a:r>
              <a:rPr lang="en-US" altLang="ko-KR" dirty="0"/>
              <a:t>. </a:t>
            </a:r>
          </a:p>
          <a:p>
            <a:pPr lvl="3"/>
            <a:r>
              <a:rPr lang="ko-KR" altLang="en-US" dirty="0"/>
              <a:t>지정한 거리까지 빛의 감쇠가 일어나며</a:t>
            </a:r>
            <a:r>
              <a:rPr lang="en-US" altLang="ko-KR" dirty="0"/>
              <a:t>, </a:t>
            </a:r>
            <a:r>
              <a:rPr lang="ko-KR" altLang="en-US" dirty="0"/>
              <a:t>지정한 거리를 넘어가는 부분에는 빛의 효과가 없음</a:t>
            </a:r>
            <a:endParaRPr lang="en-US" altLang="ko-KR" dirty="0"/>
          </a:p>
          <a:p>
            <a:pPr lvl="2"/>
            <a:r>
              <a:rPr lang="en-US" altLang="ko-KR" dirty="0"/>
              <a:t>‘Source Radius’ : </a:t>
            </a:r>
            <a:r>
              <a:rPr lang="ko-KR" altLang="en-US" dirty="0"/>
              <a:t>광원 자체의 크기를 지정함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광원이 클 수록 그림자의 가장자리가 부드럽게 만들어짐</a:t>
            </a:r>
            <a:endParaRPr lang="en-US" altLang="ko-KR" dirty="0"/>
          </a:p>
          <a:p>
            <a:pPr lvl="2"/>
            <a:r>
              <a:rPr lang="en-US" altLang="ko-KR" dirty="0"/>
              <a:t>‘Source Length’ : </a:t>
            </a:r>
            <a:r>
              <a:rPr lang="ko-KR" altLang="en-US" dirty="0"/>
              <a:t>형광등처럼 광원이 길이를 가지고 있는 경우에 사용함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Y</a:t>
            </a:r>
            <a:r>
              <a:rPr lang="ko-KR" altLang="en-US" dirty="0"/>
              <a:t>축 방향으로 광원을 늘림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FC077B-AE0D-4C2F-9035-0EEE61F8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026" name="Picture 2" descr="LIGHTS">
            <a:extLst>
              <a:ext uri="{FF2B5EF4-FFF2-40B4-BE49-F238E27FC236}">
                <a16:creationId xmlns:a16="http://schemas.microsoft.com/office/drawing/2014/main" id="{89149F51-DCB5-4DC5-93E1-91CD890B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013" y="4556237"/>
            <a:ext cx="4669971" cy="169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삼파장 전구 20W 대체 LED 볼전구 12W : 네이버 블로그">
            <a:extLst>
              <a:ext uri="{FF2B5EF4-FFF2-40B4-BE49-F238E27FC236}">
                <a16:creationId xmlns:a16="http://schemas.microsoft.com/office/drawing/2014/main" id="{BA04C160-5C49-4603-92E0-6B9E01393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579" y="1112322"/>
            <a:ext cx="1826821" cy="182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82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D92AD-D9BF-4A9F-BF94-80E678BB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포인트 라이트</a:t>
            </a:r>
            <a:r>
              <a:rPr lang="en-US" altLang="ko-KR" dirty="0"/>
              <a:t>, </a:t>
            </a:r>
            <a:r>
              <a:rPr lang="ko-KR" altLang="en-US" dirty="0" err="1"/>
              <a:t>스포트</a:t>
            </a:r>
            <a:r>
              <a:rPr lang="ko-KR" altLang="en-US" dirty="0"/>
              <a:t> 라이트</a:t>
            </a:r>
            <a:r>
              <a:rPr lang="en-US" altLang="ko-KR" dirty="0"/>
              <a:t>, </a:t>
            </a:r>
            <a:r>
              <a:rPr lang="ko-KR" altLang="en-US" dirty="0" err="1"/>
              <a:t>파티클</a:t>
            </a:r>
            <a:r>
              <a:rPr lang="ko-KR" altLang="en-US" dirty="0"/>
              <a:t> 라이트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BB800-52C9-47F6-BB54-48FBDC273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스포트</a:t>
            </a:r>
            <a:r>
              <a:rPr lang="ko-KR" altLang="en-US" dirty="0"/>
              <a:t> 라이트</a:t>
            </a:r>
            <a:endParaRPr lang="en-US" altLang="ko-KR" dirty="0"/>
          </a:p>
          <a:p>
            <a:pPr lvl="1"/>
            <a:r>
              <a:rPr lang="ko-KR" altLang="en-US" dirty="0"/>
              <a:t>원뿔 모양으로 빛을 방출함</a:t>
            </a:r>
            <a:endParaRPr lang="en-US" altLang="ko-KR" dirty="0"/>
          </a:p>
          <a:p>
            <a:pPr lvl="1"/>
            <a:r>
              <a:rPr lang="ko-KR" altLang="en-US" dirty="0"/>
              <a:t>거리에 따라 빛의 세기가 </a:t>
            </a:r>
            <a:r>
              <a:rPr lang="ko-KR" altLang="en-US" dirty="0" err="1"/>
              <a:t>감쇠됨</a:t>
            </a:r>
            <a:endParaRPr lang="en-US" altLang="ko-KR" dirty="0"/>
          </a:p>
          <a:p>
            <a:pPr lvl="1"/>
            <a:r>
              <a:rPr lang="ko-KR" altLang="en-US" dirty="0"/>
              <a:t>위치와 방향이 모두 의미 있음</a:t>
            </a:r>
            <a:endParaRPr lang="en-US" altLang="ko-KR" dirty="0"/>
          </a:p>
          <a:p>
            <a:pPr lvl="1"/>
            <a:r>
              <a:rPr lang="ko-KR" altLang="en-US" dirty="0"/>
              <a:t>활용 </a:t>
            </a:r>
            <a:r>
              <a:rPr lang="en-US" altLang="ko-KR" dirty="0"/>
              <a:t>: </a:t>
            </a:r>
            <a:r>
              <a:rPr lang="ko-KR" altLang="en-US" dirty="0"/>
              <a:t>무대 조명</a:t>
            </a:r>
            <a:r>
              <a:rPr lang="en-US" altLang="ko-KR" dirty="0"/>
              <a:t>, </a:t>
            </a:r>
            <a:r>
              <a:rPr lang="ko-KR" altLang="en-US" dirty="0"/>
              <a:t>회중 전등</a:t>
            </a:r>
            <a:r>
              <a:rPr lang="en-US" altLang="ko-KR" dirty="0"/>
              <a:t>, </a:t>
            </a:r>
            <a:r>
              <a:rPr lang="ko-KR" altLang="en-US" dirty="0"/>
              <a:t>건물 내부 조명 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파티클</a:t>
            </a:r>
            <a:r>
              <a:rPr lang="ko-KR" altLang="en-US" dirty="0"/>
              <a:t> 시스템의 </a:t>
            </a:r>
            <a:r>
              <a:rPr lang="ko-KR" altLang="en-US" dirty="0" err="1"/>
              <a:t>이미터에</a:t>
            </a:r>
            <a:r>
              <a:rPr lang="ko-KR" altLang="en-US" dirty="0"/>
              <a:t> </a:t>
            </a:r>
            <a:r>
              <a:rPr lang="en-US" altLang="ko-KR" dirty="0"/>
              <a:t>Light </a:t>
            </a:r>
            <a:r>
              <a:rPr lang="ko-KR" altLang="en-US" dirty="0"/>
              <a:t>모듈을 추가할 수 있음</a:t>
            </a:r>
            <a:endParaRPr lang="en-US" altLang="ko-KR" dirty="0"/>
          </a:p>
          <a:p>
            <a:pPr lvl="1"/>
            <a:r>
              <a:rPr lang="ko-KR" altLang="en-US" dirty="0" err="1"/>
              <a:t>파티클이</a:t>
            </a:r>
            <a:r>
              <a:rPr lang="ko-KR" altLang="en-US" dirty="0"/>
              <a:t> 빛나는 것처럼 보이게 만들어 줌</a:t>
            </a:r>
            <a:endParaRPr lang="en-US" altLang="ko-KR" dirty="0"/>
          </a:p>
          <a:p>
            <a:pPr lvl="1"/>
            <a:r>
              <a:rPr lang="ko-KR" altLang="en-US" dirty="0"/>
              <a:t>한계점 </a:t>
            </a:r>
            <a:r>
              <a:rPr lang="en-US" altLang="ko-KR" dirty="0"/>
              <a:t>: </a:t>
            </a:r>
          </a:p>
          <a:p>
            <a:pPr lvl="2"/>
            <a:r>
              <a:rPr lang="ko-KR" altLang="en-US" dirty="0"/>
              <a:t>빛으로 취급하지 않음</a:t>
            </a:r>
            <a:r>
              <a:rPr lang="en-US" altLang="ko-KR" dirty="0"/>
              <a:t>. </a:t>
            </a:r>
            <a:r>
              <a:rPr lang="ko-KR" altLang="en-US" dirty="0"/>
              <a:t>따라서 그림자 만들어지지 않음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입자가 </a:t>
            </a:r>
            <a:r>
              <a:rPr lang="ko-KR" altLang="en-US" dirty="0" err="1"/>
              <a:t>컬링되면</a:t>
            </a:r>
            <a:r>
              <a:rPr lang="ko-KR" altLang="en-US" dirty="0"/>
              <a:t> 빛 효과가 사라짐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나이아가라 시스템에서 </a:t>
            </a:r>
            <a:r>
              <a:rPr lang="ko-KR" altLang="en-US" dirty="0" err="1"/>
              <a:t>파티클</a:t>
            </a:r>
            <a:r>
              <a:rPr lang="ko-KR" altLang="en-US" dirty="0"/>
              <a:t> 라이트 만드는 방법</a:t>
            </a:r>
            <a:endParaRPr lang="en-US" altLang="ko-KR" dirty="0"/>
          </a:p>
          <a:p>
            <a:pPr lvl="2"/>
            <a:r>
              <a:rPr lang="en-US" altLang="ko-KR" sz="1100" dirty="0">
                <a:hlinkClick r:id="rId2"/>
              </a:rPr>
              <a:t>https://docs.unrealengine.com/how-to-create-particle-effects-that-emit-light-in-niagara-for-unreal-engine/</a:t>
            </a:r>
            <a:endParaRPr lang="en-US" altLang="ko-KR" sz="1100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FC077B-AE0D-4C2F-9035-0EEE61F8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050" name="Picture 2" descr="Particle Lights | Unreal Engine Documentation">
            <a:extLst>
              <a:ext uri="{FF2B5EF4-FFF2-40B4-BE49-F238E27FC236}">
                <a16:creationId xmlns:a16="http://schemas.microsoft.com/office/drawing/2014/main" id="{8FE52AE8-A5AA-44E0-A5AD-B698C2EE1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1" y="3154828"/>
            <a:ext cx="2133600" cy="261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ot Light Pictures | Download Free Images on Unsplash">
            <a:extLst>
              <a:ext uri="{FF2B5EF4-FFF2-40B4-BE49-F238E27FC236}">
                <a16:creationId xmlns:a16="http://schemas.microsoft.com/office/drawing/2014/main" id="{D351B4D8-9B75-4985-AE56-76D67DBB4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1161661"/>
            <a:ext cx="2133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35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D3AAF-6458-4F5C-A416-9FC7420C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라이트의 </a:t>
            </a:r>
            <a:r>
              <a:rPr lang="ko-KR" altLang="en-US" dirty="0" err="1"/>
              <a:t>모빌리티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1717D-E50B-4C81-89BD-F9D140163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빛과 그림자 </a:t>
            </a:r>
            <a:r>
              <a:rPr lang="en-US" altLang="ko-KR" dirty="0"/>
              <a:t>: </a:t>
            </a:r>
            <a:r>
              <a:rPr lang="ko-KR" altLang="en-US" dirty="0"/>
              <a:t>계산이 매우 복잡함</a:t>
            </a:r>
            <a:endParaRPr lang="en-US" altLang="ko-KR" dirty="0"/>
          </a:p>
          <a:p>
            <a:pPr lvl="1"/>
            <a:r>
              <a:rPr lang="ko-KR" altLang="en-US" dirty="0"/>
              <a:t>동적으로 매 프레임 계산하는 것은 부하가 큼</a:t>
            </a:r>
            <a:endParaRPr lang="en-US" altLang="ko-KR" dirty="0"/>
          </a:p>
          <a:p>
            <a:pPr lvl="1"/>
            <a:r>
              <a:rPr lang="ko-KR" altLang="en-US" dirty="0"/>
              <a:t>빛과 그림자를 미리 계산하고 라이트 맵 등의 텍스처 이미지로 만들어서 활용하자</a:t>
            </a:r>
            <a:endParaRPr lang="en-US" altLang="ko-KR" dirty="0"/>
          </a:p>
          <a:p>
            <a:pPr lvl="2"/>
            <a:r>
              <a:rPr lang="ko-KR" altLang="en-US" dirty="0"/>
              <a:t>이 과정을 </a:t>
            </a:r>
            <a:r>
              <a:rPr lang="en-US" altLang="ko-KR" dirty="0"/>
              <a:t>‘</a:t>
            </a:r>
            <a:r>
              <a:rPr lang="ko-KR" altLang="en-US" dirty="0" err="1"/>
              <a:t>베이크</a:t>
            </a:r>
            <a:r>
              <a:rPr lang="en-US" altLang="ko-KR" dirty="0"/>
              <a:t>’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2"/>
            <a:r>
              <a:rPr lang="en-US" altLang="ko-KR" dirty="0"/>
              <a:t>(+) </a:t>
            </a:r>
            <a:r>
              <a:rPr lang="ko-KR" altLang="en-US" dirty="0" err="1"/>
              <a:t>베이크하면</a:t>
            </a:r>
            <a:r>
              <a:rPr lang="ko-KR" altLang="en-US" dirty="0"/>
              <a:t> 게임의 부하를 낮출 수 있고 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   </a:t>
            </a:r>
            <a:r>
              <a:rPr lang="ko-KR" altLang="en-US" dirty="0" err="1"/>
              <a:t>베이크</a:t>
            </a:r>
            <a:r>
              <a:rPr lang="ko-KR" altLang="en-US" dirty="0"/>
              <a:t> 시간을 충분히 길게 해서 정밀하게 </a:t>
            </a:r>
            <a:r>
              <a:rPr lang="ko-KR" altLang="en-US" dirty="0" err="1"/>
              <a:t>시뮬레이션하여</a:t>
            </a:r>
            <a:r>
              <a:rPr lang="ko-KR" altLang="en-US" dirty="0"/>
              <a:t> </a:t>
            </a:r>
            <a:r>
              <a:rPr lang="ko-KR" altLang="en-US" dirty="0" err="1"/>
              <a:t>라이팅의</a:t>
            </a:r>
            <a:r>
              <a:rPr lang="ko-KR" altLang="en-US" dirty="0"/>
              <a:t> 품질을 높일 수 있음</a:t>
            </a:r>
            <a:endParaRPr lang="en-US" altLang="ko-KR" dirty="0"/>
          </a:p>
          <a:p>
            <a:pPr lvl="2"/>
            <a:r>
              <a:rPr lang="en-US" altLang="ko-KR" dirty="0"/>
              <a:t>(-) </a:t>
            </a:r>
            <a:r>
              <a:rPr lang="ko-KR" altLang="en-US" dirty="0"/>
              <a:t>게임 실행 중에 파라미터를 변화시킬 수 없음</a:t>
            </a:r>
            <a:r>
              <a:rPr lang="en-US" altLang="ko-KR" dirty="0"/>
              <a:t>. </a:t>
            </a:r>
            <a:r>
              <a:rPr lang="ko-KR" altLang="en-US" dirty="0"/>
              <a:t>광원의 위치를 이동시키면 안됨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광원을 두 부류로 구분해두자</a:t>
            </a:r>
            <a:endParaRPr lang="en-US" altLang="ko-KR" dirty="0"/>
          </a:p>
          <a:p>
            <a:pPr lvl="2"/>
            <a:r>
              <a:rPr lang="ko-KR" altLang="en-US" dirty="0"/>
              <a:t>광원을 정적 광원과 동적 광원으로 구분하고</a:t>
            </a:r>
            <a:r>
              <a:rPr lang="en-US" altLang="ko-KR" dirty="0"/>
              <a:t>, </a:t>
            </a:r>
            <a:r>
              <a:rPr lang="ko-KR" altLang="en-US" dirty="0"/>
              <a:t>정적 광원에 대해서만 </a:t>
            </a:r>
            <a:r>
              <a:rPr lang="ko-KR" altLang="en-US" dirty="0" err="1"/>
              <a:t>베이크하자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실시간에는 동적 광원만 계산한 후에 이를 </a:t>
            </a:r>
            <a:r>
              <a:rPr lang="ko-KR" altLang="en-US" dirty="0" err="1"/>
              <a:t>베이크와</a:t>
            </a:r>
            <a:r>
              <a:rPr lang="ko-KR" altLang="en-US" dirty="0"/>
              <a:t> 조합하여 출력함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밤의 달빛과 가로등 </a:t>
            </a:r>
            <a:r>
              <a:rPr lang="en-US" altLang="ko-KR" dirty="0"/>
              <a:t>: </a:t>
            </a:r>
            <a:r>
              <a:rPr lang="ko-KR" altLang="en-US" dirty="0"/>
              <a:t>정적 광원</a:t>
            </a:r>
            <a:r>
              <a:rPr lang="en-US" altLang="ko-KR" dirty="0"/>
              <a:t>, </a:t>
            </a:r>
            <a:r>
              <a:rPr lang="ko-KR" altLang="en-US" dirty="0"/>
              <a:t>캐릭터가 들고 있는 손전등 </a:t>
            </a:r>
            <a:r>
              <a:rPr lang="en-US" altLang="ko-KR" dirty="0"/>
              <a:t>: </a:t>
            </a:r>
            <a:r>
              <a:rPr lang="ko-KR" altLang="en-US" dirty="0"/>
              <a:t>동적 광원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BB8704-81A2-4616-8BC6-DB4B0629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684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8C90E-47C3-4492-9D36-CC768D02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라이트의 </a:t>
            </a:r>
            <a:r>
              <a:rPr lang="ko-KR" altLang="en-US" dirty="0" err="1"/>
              <a:t>모빌리티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6DCF1-12D6-4B18-A752-4E6C77E25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라이트의 </a:t>
            </a:r>
            <a:r>
              <a:rPr lang="ko-KR" altLang="en-US" dirty="0" err="1"/>
              <a:t>모빌리티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1"/>
            <a:r>
              <a:rPr lang="ko-KR" altLang="en-US" dirty="0"/>
              <a:t>라이트가 정적인지 동적인지를 결정함</a:t>
            </a:r>
            <a:endParaRPr lang="en-US" altLang="ko-KR" dirty="0"/>
          </a:p>
          <a:p>
            <a:pPr lvl="1"/>
            <a:r>
              <a:rPr lang="ko-KR" altLang="en-US" dirty="0" err="1"/>
              <a:t>스태틱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정적 광원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게임 실행 중에 위치와</a:t>
            </a:r>
            <a:r>
              <a:rPr lang="en-US" altLang="ko-KR" dirty="0"/>
              <a:t> </a:t>
            </a:r>
            <a:r>
              <a:rPr lang="ko-KR" altLang="en-US" dirty="0"/>
              <a:t>방향</a:t>
            </a:r>
            <a:r>
              <a:rPr lang="en-US" altLang="ko-KR" dirty="0"/>
              <a:t>, </a:t>
            </a:r>
            <a:r>
              <a:rPr lang="ko-KR" altLang="en-US" dirty="0"/>
              <a:t>라이트의 파라메터가 모두 변하지 않음</a:t>
            </a:r>
            <a:endParaRPr lang="en-US" altLang="ko-KR" dirty="0"/>
          </a:p>
          <a:p>
            <a:pPr lvl="2"/>
            <a:r>
              <a:rPr lang="ko-KR" altLang="en-US" dirty="0"/>
              <a:t>빛과 그림자는 에디터에서 사전 계산하여 </a:t>
            </a:r>
            <a:r>
              <a:rPr lang="ko-KR" altLang="en-US" dirty="0" err="1"/>
              <a:t>베이크함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스태틱</a:t>
            </a:r>
            <a:r>
              <a:rPr lang="ko-KR" altLang="en-US" dirty="0"/>
              <a:t> 액터들에 대해서만 그림자를 만듦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(+) </a:t>
            </a:r>
            <a:r>
              <a:rPr lang="ko-KR" altLang="en-US" dirty="0"/>
              <a:t>처리 부하가 매우 적으며 고품질임</a:t>
            </a:r>
            <a:endParaRPr lang="en-US" altLang="ko-KR" dirty="0"/>
          </a:p>
          <a:p>
            <a:pPr lvl="2"/>
            <a:r>
              <a:rPr lang="en-US" altLang="ko-KR" dirty="0"/>
              <a:t>(-) </a:t>
            </a:r>
            <a:r>
              <a:rPr lang="ko-KR" altLang="en-US" dirty="0" err="1"/>
              <a:t>무버블</a:t>
            </a:r>
            <a:r>
              <a:rPr lang="ko-KR" altLang="en-US" dirty="0"/>
              <a:t> </a:t>
            </a:r>
            <a:r>
              <a:rPr lang="ko-KR" altLang="en-US" dirty="0" err="1"/>
              <a:t>액터가</a:t>
            </a:r>
            <a:r>
              <a:rPr lang="ko-KR" altLang="en-US" dirty="0"/>
              <a:t> 주변으로 이동해와도 그림자를 드리우지 못함</a:t>
            </a:r>
            <a:endParaRPr lang="en-US" altLang="ko-KR" dirty="0"/>
          </a:p>
          <a:p>
            <a:pPr lvl="1"/>
            <a:r>
              <a:rPr lang="ko-KR" altLang="en-US" dirty="0" err="1"/>
              <a:t>스테이셔너리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고정 광원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게임 실행 중에 위치와 방향은 바꾸지 않지만</a:t>
            </a:r>
            <a:r>
              <a:rPr lang="en-US" altLang="ko-KR" dirty="0"/>
              <a:t>, </a:t>
            </a:r>
            <a:r>
              <a:rPr lang="ko-KR" altLang="en-US" dirty="0"/>
              <a:t>플레이어의 조작에 반응하고 프로퍼티를 바꿀 수 있음</a:t>
            </a:r>
            <a:endParaRPr lang="en-US" altLang="ko-KR" dirty="0"/>
          </a:p>
          <a:p>
            <a:pPr lvl="2"/>
            <a:r>
              <a:rPr lang="ko-KR" altLang="en-US" dirty="0"/>
              <a:t>다른 라이트와 독립적으로 </a:t>
            </a:r>
            <a:r>
              <a:rPr lang="ko-KR" altLang="en-US" dirty="0" err="1"/>
              <a:t>베이크됨</a:t>
            </a:r>
            <a:endParaRPr lang="en-US" altLang="ko-KR" dirty="0"/>
          </a:p>
          <a:p>
            <a:pPr lvl="2"/>
            <a:r>
              <a:rPr lang="ko-KR" altLang="en-US" dirty="0"/>
              <a:t>따라서 게임 중에 불을 켜고 끄거나 색상 등의 프로퍼티를 바꿀 수 있음 </a:t>
            </a:r>
            <a:r>
              <a:rPr lang="en-US" altLang="ko-KR" dirty="0"/>
              <a:t>(</a:t>
            </a:r>
            <a:r>
              <a:rPr lang="ko-KR" altLang="en-US" dirty="0"/>
              <a:t>위치 방향은 바꿀 수 없음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(+) </a:t>
            </a:r>
            <a:r>
              <a:rPr lang="ko-KR" altLang="en-US" dirty="0"/>
              <a:t>처리 부하는 </a:t>
            </a:r>
            <a:r>
              <a:rPr lang="ko-KR" altLang="en-US" dirty="0" err="1"/>
              <a:t>스태틱보다는</a:t>
            </a:r>
            <a:r>
              <a:rPr lang="ko-KR" altLang="en-US" dirty="0"/>
              <a:t> 무겁지만 무버블보다는 매우 가벼움</a:t>
            </a:r>
            <a:endParaRPr lang="en-US" altLang="ko-KR" dirty="0"/>
          </a:p>
          <a:p>
            <a:pPr lvl="1"/>
            <a:r>
              <a:rPr lang="ko-KR" altLang="en-US" dirty="0" err="1"/>
              <a:t>무버블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동적 광원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빛과 그림자 등을 모두 동적으로 계산함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자동차의 램프</a:t>
            </a:r>
            <a:r>
              <a:rPr lang="en-US" altLang="ko-KR" dirty="0"/>
              <a:t>, </a:t>
            </a:r>
            <a:r>
              <a:rPr lang="ko-KR" altLang="en-US" dirty="0"/>
              <a:t>손전등</a:t>
            </a:r>
            <a:r>
              <a:rPr lang="en-US" altLang="ko-KR" dirty="0"/>
              <a:t>(</a:t>
            </a:r>
            <a:r>
              <a:rPr lang="ko-KR" altLang="en-US" dirty="0"/>
              <a:t>이동과 회전함</a:t>
            </a:r>
            <a:r>
              <a:rPr lang="en-US" altLang="ko-KR" dirty="0"/>
              <a:t>), </a:t>
            </a:r>
            <a:r>
              <a:rPr lang="ko-KR" altLang="en-US" dirty="0"/>
              <a:t>군사 기지의 서치라이트</a:t>
            </a:r>
            <a:r>
              <a:rPr lang="en-US" altLang="ko-KR" dirty="0"/>
              <a:t>(</a:t>
            </a:r>
            <a:r>
              <a:rPr lang="ko-KR" altLang="en-US" dirty="0"/>
              <a:t>회전만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(-) </a:t>
            </a:r>
            <a:r>
              <a:rPr lang="ko-KR" altLang="en-US" dirty="0"/>
              <a:t>처리 부하가 매우 크며 </a:t>
            </a:r>
            <a:r>
              <a:rPr lang="ko-KR" altLang="en-US" dirty="0" err="1"/>
              <a:t>저품질임</a:t>
            </a:r>
            <a:endParaRPr lang="en-US" altLang="ko-KR" dirty="0"/>
          </a:p>
          <a:p>
            <a:pPr lvl="2"/>
            <a:r>
              <a:rPr lang="en-US" altLang="ko-KR" dirty="0"/>
              <a:t>(+) </a:t>
            </a:r>
            <a:r>
              <a:rPr lang="ko-KR" altLang="en-US" dirty="0"/>
              <a:t>게임 내에서의 활용에 제약이 없는 가장 유연한 설정임</a:t>
            </a:r>
            <a:endParaRPr lang="en-US" altLang="ko-KR" dirty="0"/>
          </a:p>
          <a:p>
            <a:pPr lvl="2"/>
            <a:r>
              <a:rPr lang="ko-KR" altLang="en-US" dirty="0"/>
              <a:t>게임 중에 </a:t>
            </a:r>
            <a:r>
              <a:rPr lang="ko-KR" altLang="en-US" dirty="0" err="1"/>
              <a:t>블루프린트</a:t>
            </a:r>
            <a:r>
              <a:rPr lang="en-US" altLang="ko-KR" dirty="0"/>
              <a:t>/C++</a:t>
            </a:r>
            <a:r>
              <a:rPr lang="ko-KR" altLang="en-US" dirty="0"/>
              <a:t>에서 동적으로 생성한 광원은 자동으로 무버블로 설정됨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5E7CF-1961-430B-9FB6-C5E0C344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1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5A7E8-D8A0-427F-893D-8591216E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en-US" dirty="0">
                <a:solidFill>
                  <a:srgbClr val="0070C0"/>
                </a:solidFill>
              </a:rPr>
              <a:t>디폴트 레벨에서의 </a:t>
            </a:r>
            <a:r>
              <a:rPr lang="ko-KR" altLang="en-US" dirty="0" err="1">
                <a:solidFill>
                  <a:srgbClr val="0070C0"/>
                </a:solidFill>
              </a:rPr>
              <a:t>라이팅</a:t>
            </a:r>
            <a:r>
              <a:rPr lang="ko-KR" altLang="en-US" dirty="0">
                <a:solidFill>
                  <a:srgbClr val="0070C0"/>
                </a:solidFill>
              </a:rPr>
              <a:t>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99BC6-582D-4AF8-A74E-F523861C2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디폴트 레벨에 배치되어 있는 </a:t>
            </a:r>
            <a:r>
              <a:rPr lang="ko-KR" altLang="en-US" dirty="0" err="1"/>
              <a:t>라이팅</a:t>
            </a:r>
            <a:r>
              <a:rPr lang="ko-KR" altLang="en-US" dirty="0"/>
              <a:t> 기능에 대해서 학습해보자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EDD296-1944-45E5-9FE0-716DB2A1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01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6D1EA-86CB-461B-9518-6A954AA1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대기의 표현</a:t>
            </a:r>
            <a:r>
              <a:rPr lang="en-US" altLang="ko-KR" dirty="0"/>
              <a:t>, </a:t>
            </a:r>
            <a:r>
              <a:rPr lang="ko-KR" altLang="en-US" dirty="0"/>
              <a:t>간접광의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1A321-F103-42D8-B45E-2E134EE3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대기의 표현</a:t>
            </a:r>
            <a:endParaRPr lang="en-US" altLang="ko-KR" dirty="0"/>
          </a:p>
          <a:p>
            <a:pPr lvl="1" fontAlgn="base"/>
            <a:r>
              <a:rPr lang="ko-KR" altLang="en-US" dirty="0"/>
              <a:t>태양 빛이 하늘에서 산란하는 대기 효과를 표현해야 하늘이 보임</a:t>
            </a:r>
            <a:endParaRPr lang="en-US" altLang="ko-KR" dirty="0"/>
          </a:p>
          <a:p>
            <a:pPr lvl="1" fontAlgn="base"/>
            <a:r>
              <a:rPr lang="ko-KR" altLang="en-US" dirty="0"/>
              <a:t>대표적으로 </a:t>
            </a:r>
            <a:r>
              <a:rPr lang="en-US" altLang="ko-KR" b="1" dirty="0" err="1"/>
              <a:t>SkyAtmosphere</a:t>
            </a:r>
            <a:r>
              <a:rPr lang="ko-KR" altLang="en-US" dirty="0"/>
              <a:t> </a:t>
            </a:r>
            <a:r>
              <a:rPr lang="ko-KR" altLang="en-US" dirty="0" err="1"/>
              <a:t>액터가</a:t>
            </a:r>
            <a:r>
              <a:rPr lang="ko-KR" altLang="en-US" dirty="0"/>
              <a:t> 있음</a:t>
            </a:r>
            <a:endParaRPr lang="en-US" altLang="ko-KR" dirty="0"/>
          </a:p>
          <a:p>
            <a:pPr lvl="2" fontAlgn="base"/>
            <a:r>
              <a:rPr lang="ko-KR" altLang="en-US" dirty="0" err="1"/>
              <a:t>액터는</a:t>
            </a:r>
            <a:r>
              <a:rPr lang="ko-KR" altLang="en-US" dirty="0"/>
              <a:t> 태양에 해당하는 방향 광원에 의한 대기의 산란</a:t>
            </a:r>
            <a:r>
              <a:rPr lang="en-US" altLang="ko-KR" dirty="0"/>
              <a:t>(scattering) </a:t>
            </a:r>
            <a:r>
              <a:rPr lang="ko-KR" altLang="en-US" dirty="0"/>
              <a:t>효과를 표현함</a:t>
            </a:r>
            <a:endParaRPr lang="en-US" altLang="ko-KR" dirty="0"/>
          </a:p>
          <a:p>
            <a:pPr fontAlgn="base"/>
            <a:r>
              <a:rPr lang="ko-KR" altLang="en-US" dirty="0"/>
              <a:t>간접광을 포함한 전체적으로 </a:t>
            </a:r>
            <a:r>
              <a:rPr lang="ko-KR" altLang="en-US" dirty="0" err="1"/>
              <a:t>라이팅</a:t>
            </a:r>
            <a:r>
              <a:rPr lang="ko-KR" altLang="en-US" dirty="0"/>
              <a:t> 효과의 표현 </a:t>
            </a:r>
            <a:r>
              <a:rPr lang="en-US" altLang="ko-KR" dirty="0"/>
              <a:t>: </a:t>
            </a:r>
            <a:r>
              <a:rPr lang="ko-KR" altLang="en-US" b="1" dirty="0"/>
              <a:t>스카이 라이트</a:t>
            </a:r>
            <a:endParaRPr lang="en-US" altLang="ko-KR" dirty="0"/>
          </a:p>
          <a:p>
            <a:pPr lvl="1" fontAlgn="base"/>
            <a:r>
              <a:rPr lang="ko-KR" altLang="en-US" dirty="0"/>
              <a:t>직접광이 아니어도 주변 환경에서의 반사와 산란으로 인해 밝을 수 있음</a:t>
            </a:r>
            <a:endParaRPr lang="en-US" altLang="ko-KR" dirty="0"/>
          </a:p>
          <a:p>
            <a:pPr lvl="1" fontAlgn="base"/>
            <a:r>
              <a:rPr lang="ko-KR" altLang="en-US" dirty="0"/>
              <a:t>복잡한 반사 특성을 </a:t>
            </a:r>
            <a:r>
              <a:rPr lang="ko-KR" altLang="en-US" dirty="0" err="1"/>
              <a:t>큐브맵을</a:t>
            </a:r>
            <a:r>
              <a:rPr lang="ko-KR" altLang="en-US" dirty="0"/>
              <a:t> 사용하여 재현하는 </a:t>
            </a:r>
            <a:r>
              <a:rPr lang="ko-KR" altLang="en-US" b="1" dirty="0"/>
              <a:t>스카이 라이트</a:t>
            </a:r>
            <a:r>
              <a:rPr lang="en-US" altLang="ko-KR" dirty="0"/>
              <a:t>(</a:t>
            </a:r>
            <a:r>
              <a:rPr lang="en-US" altLang="ko-KR" b="1" dirty="0" err="1"/>
              <a:t>SkyLight</a:t>
            </a:r>
            <a:r>
              <a:rPr lang="en-US" altLang="ko-KR" dirty="0"/>
              <a:t>) </a:t>
            </a:r>
            <a:r>
              <a:rPr lang="ko-KR" altLang="en-US" dirty="0" err="1"/>
              <a:t>액터가</a:t>
            </a:r>
            <a:r>
              <a:rPr lang="ko-KR" altLang="en-US" dirty="0"/>
              <a:t> 있음</a:t>
            </a:r>
            <a:endParaRPr lang="en-US" altLang="ko-KR" dirty="0"/>
          </a:p>
          <a:p>
            <a:pPr lvl="2" fontAlgn="base"/>
            <a:r>
              <a:rPr lang="ko-KR" altLang="en-US" dirty="0"/>
              <a:t>이 </a:t>
            </a:r>
            <a:r>
              <a:rPr lang="ko-KR" altLang="en-US" dirty="0" err="1"/>
              <a:t>액터는</a:t>
            </a:r>
            <a:r>
              <a:rPr lang="ko-KR" altLang="en-US" dirty="0"/>
              <a:t> 하늘이나 간접광의 효과를 자연스럽게 표현함</a:t>
            </a:r>
          </a:p>
          <a:p>
            <a:pPr fontAlgn="base"/>
            <a:r>
              <a:rPr lang="ko-KR" altLang="en-US" spc="-150" dirty="0"/>
              <a:t>국부적인 지점에 대해서의 간접광까지 표현하면 더 정교한 조명 표현이 가능함 </a:t>
            </a:r>
            <a:r>
              <a:rPr lang="en-US" altLang="ko-KR" dirty="0"/>
              <a:t>: </a:t>
            </a:r>
            <a:r>
              <a:rPr lang="ko-KR" altLang="en-US" b="1" dirty="0" err="1"/>
              <a:t>리플렉션</a:t>
            </a:r>
            <a:r>
              <a:rPr lang="ko-KR" altLang="en-US" b="1" dirty="0"/>
              <a:t> 캡처</a:t>
            </a:r>
            <a:endParaRPr lang="en-US" altLang="ko-KR" dirty="0"/>
          </a:p>
          <a:p>
            <a:pPr lvl="1" fontAlgn="base"/>
            <a:r>
              <a:rPr lang="ko-KR" altLang="en-US" dirty="0"/>
              <a:t>근거리 반사 특성을 표현하는</a:t>
            </a:r>
            <a:r>
              <a:rPr lang="en-US" altLang="ko-KR" dirty="0"/>
              <a:t> </a:t>
            </a:r>
            <a:r>
              <a:rPr lang="en-US" altLang="ko-KR" b="1" dirty="0" err="1"/>
              <a:t>ReflectionCapture</a:t>
            </a:r>
            <a:r>
              <a:rPr lang="ko-KR" altLang="en-US" dirty="0"/>
              <a:t> </a:t>
            </a:r>
            <a:r>
              <a:rPr lang="ko-KR" altLang="en-US" dirty="0" err="1"/>
              <a:t>액터가</a:t>
            </a:r>
            <a:r>
              <a:rPr lang="ko-KR" altLang="en-US" dirty="0"/>
              <a:t> 있음</a:t>
            </a:r>
            <a:endParaRPr lang="en-US" altLang="ko-KR" dirty="0"/>
          </a:p>
          <a:p>
            <a:pPr lvl="2" fontAlgn="base"/>
            <a:r>
              <a:rPr lang="ko-KR" altLang="en-US" dirty="0"/>
              <a:t>특정 위치에 배치하면 그 위치에서의 국부적인 </a:t>
            </a:r>
            <a:r>
              <a:rPr lang="ko-KR" altLang="en-US" dirty="0" err="1"/>
              <a:t>큐브맵을</a:t>
            </a:r>
            <a:r>
              <a:rPr lang="ko-KR" altLang="en-US" dirty="0"/>
              <a:t> 캡처하고 이를 조명에 사용함</a:t>
            </a:r>
            <a:endParaRPr lang="en-US" altLang="ko-KR" dirty="0"/>
          </a:p>
          <a:p>
            <a:pPr lvl="3"/>
            <a:r>
              <a:rPr lang="ko-KR" altLang="en-US" dirty="0"/>
              <a:t>두 종류가 있음 </a:t>
            </a:r>
            <a:r>
              <a:rPr lang="en-US" altLang="ko-KR" dirty="0"/>
              <a:t>: </a:t>
            </a:r>
            <a:r>
              <a:rPr lang="en-US" altLang="ko-KR" b="1" dirty="0" err="1"/>
              <a:t>SphereReflectionCapture</a:t>
            </a:r>
            <a:r>
              <a:rPr lang="ko-KR" altLang="en-US" dirty="0"/>
              <a:t> </a:t>
            </a:r>
            <a:r>
              <a:rPr lang="ko-KR" altLang="en-US" dirty="0" err="1"/>
              <a:t>엑터와</a:t>
            </a:r>
            <a:r>
              <a:rPr lang="ko-KR" altLang="en-US" dirty="0"/>
              <a:t> </a:t>
            </a:r>
            <a:r>
              <a:rPr lang="en-US" altLang="ko-KR" b="1" dirty="0" err="1"/>
              <a:t>BoxReflectionCapture</a:t>
            </a:r>
            <a:r>
              <a:rPr lang="ko-KR" altLang="en-US" dirty="0"/>
              <a:t> </a:t>
            </a:r>
            <a:r>
              <a:rPr lang="ko-KR" altLang="en-US" dirty="0" err="1"/>
              <a:t>액터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683A3F-2EAE-4D91-93DC-DF296DC6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904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[2. </a:t>
            </a:r>
            <a:r>
              <a:rPr lang="ko-KR" altLang="en-US" dirty="0"/>
              <a:t>디폴트 레벨에서의 </a:t>
            </a:r>
            <a:r>
              <a:rPr lang="ko-KR" altLang="en-US" dirty="0" err="1"/>
              <a:t>라이팅</a:t>
            </a:r>
            <a:r>
              <a:rPr lang="ko-KR" altLang="en-US" dirty="0"/>
              <a:t> 학습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Pdirlight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Pdirlight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13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5A7E8-D8A0-427F-893D-8591216E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3. </a:t>
            </a:r>
            <a:r>
              <a:rPr lang="ko-KR" altLang="en-US" dirty="0">
                <a:solidFill>
                  <a:srgbClr val="0070C0"/>
                </a:solidFill>
              </a:rPr>
              <a:t>다양한 라이트를 사용한 건물 </a:t>
            </a:r>
            <a:r>
              <a:rPr lang="ko-KR" altLang="en-US" dirty="0" err="1">
                <a:solidFill>
                  <a:srgbClr val="0070C0"/>
                </a:solidFill>
              </a:rPr>
              <a:t>만들어보기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99BC6-582D-4AF8-A74E-F523861C2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종류의 라이트를 사용해서 건물 내부의 </a:t>
            </a:r>
            <a:r>
              <a:rPr lang="ko-KR" altLang="en-US" dirty="0" err="1"/>
              <a:t>라이팅</a:t>
            </a:r>
            <a:r>
              <a:rPr lang="ko-KR" altLang="en-US" dirty="0"/>
              <a:t> 방법에 대해서 학습해보자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EDD296-1944-45E5-9FE0-716DB2A1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3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783A-3636-45AB-92B1-A458CF82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26_ </a:t>
            </a:r>
            <a:r>
              <a:rPr lang="ko-KR" altLang="en-US" dirty="0" err="1">
                <a:solidFill>
                  <a:srgbClr val="0070C0"/>
                </a:solidFill>
              </a:rPr>
              <a:t>라이팅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9CB6E-700D-4E3F-B2DE-37BDFFA5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디폴트 레벨에서의 </a:t>
            </a:r>
            <a:r>
              <a:rPr lang="ko-KR" altLang="en-US" dirty="0" err="1"/>
              <a:t>라이팅</a:t>
            </a:r>
            <a:r>
              <a:rPr lang="ko-KR" altLang="en-US" dirty="0"/>
              <a:t> 학습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다양한 라이트를 사용한 건물 </a:t>
            </a:r>
            <a:r>
              <a:rPr lang="ko-KR" altLang="en-US" dirty="0" err="1"/>
              <a:t>만들어보기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10DD1-2571-4F58-9BC6-7D040FB2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07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[3. </a:t>
            </a:r>
            <a:r>
              <a:rPr lang="ko-KR" altLang="en-US" dirty="0"/>
              <a:t>다양한 라이트를 사용한 건물 </a:t>
            </a:r>
            <a:r>
              <a:rPr lang="ko-KR" altLang="en-US" dirty="0" err="1"/>
              <a:t>만들어보기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Phouselight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Phouselight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7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5A7E8-D8A0-427F-893D-8591216E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499BC6-582D-4AF8-A74E-F523861C2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 dirty="0"/>
              <a:t>디폴트 레벨에 배치되어 있는 </a:t>
            </a:r>
            <a:r>
              <a:rPr lang="ko-KR" altLang="en-US" dirty="0" err="1"/>
              <a:t>라이팅</a:t>
            </a:r>
            <a:r>
              <a:rPr lang="ko-KR" altLang="en-US" dirty="0"/>
              <a:t> 기능을 이해한다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다양한 종류의 라이트를 사용해서 건물 내부를 </a:t>
            </a:r>
            <a:r>
              <a:rPr lang="ko-KR" altLang="en-US" dirty="0" err="1"/>
              <a:t>라이팅할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EDD296-1944-45E5-9FE0-716DB2A1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6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0F58F-74D0-44F4-8790-5ED51A7C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7EC36-A409-4022-B690-B8FEC5AA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장면에는</a:t>
            </a:r>
            <a:r>
              <a:rPr lang="en-US" altLang="ko-KR" dirty="0"/>
              <a:t> </a:t>
            </a:r>
            <a:r>
              <a:rPr lang="ko-KR" altLang="en-US" dirty="0"/>
              <a:t>라이트가 필요함</a:t>
            </a:r>
            <a:endParaRPr lang="en-US" altLang="ko-KR" dirty="0"/>
          </a:p>
          <a:p>
            <a:pPr lvl="1"/>
            <a:r>
              <a:rPr lang="ko-KR" altLang="en-US" dirty="0"/>
              <a:t>라이트가 없으면 화면이 완전히 검게 나올 것임</a:t>
            </a:r>
            <a:endParaRPr lang="en-US" altLang="ko-KR" dirty="0"/>
          </a:p>
          <a:p>
            <a:pPr lvl="1"/>
            <a:r>
              <a:rPr lang="ko-KR" altLang="en-US" dirty="0"/>
              <a:t>기본적인 작업을 위해서는 </a:t>
            </a:r>
            <a:r>
              <a:rPr lang="ko-KR" altLang="en-US" dirty="0" err="1"/>
              <a:t>디렉셔널</a:t>
            </a:r>
            <a:r>
              <a:rPr lang="ko-KR" altLang="en-US" dirty="0"/>
              <a:t> 라이트를 </a:t>
            </a:r>
            <a:r>
              <a:rPr lang="en-US" altLang="ko-KR" dirty="0"/>
              <a:t>1~2</a:t>
            </a:r>
            <a:r>
              <a:rPr lang="ko-KR" altLang="en-US" dirty="0"/>
              <a:t>개 추가하면 대부분 해결됨</a:t>
            </a:r>
            <a:endParaRPr lang="en-US" altLang="ko-KR" dirty="0"/>
          </a:p>
          <a:p>
            <a:pPr lvl="1"/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완성도를 높이려면 본격적인 </a:t>
            </a:r>
            <a:r>
              <a:rPr lang="ko-KR" altLang="en-US" dirty="0" err="1"/>
              <a:t>라이팅</a:t>
            </a:r>
            <a:r>
              <a:rPr lang="ko-KR" altLang="en-US" dirty="0"/>
              <a:t> 작업이 필요함</a:t>
            </a:r>
            <a:endParaRPr lang="en-US" altLang="ko-KR" dirty="0"/>
          </a:p>
          <a:p>
            <a:r>
              <a:rPr lang="ko-KR" altLang="en-US" dirty="0" err="1"/>
              <a:t>라이팅</a:t>
            </a:r>
            <a:r>
              <a:rPr lang="ko-KR" altLang="en-US" dirty="0"/>
              <a:t> 작업의 기능</a:t>
            </a:r>
            <a:endParaRPr lang="en-US" altLang="ko-KR" dirty="0"/>
          </a:p>
          <a:p>
            <a:pPr lvl="1"/>
            <a:r>
              <a:rPr lang="ko-KR" altLang="en-US" dirty="0" err="1"/>
              <a:t>라이팅</a:t>
            </a:r>
            <a:r>
              <a:rPr lang="ko-KR" altLang="en-US" dirty="0"/>
              <a:t> 작업은</a:t>
            </a:r>
            <a:r>
              <a:rPr lang="en-US" altLang="ko-KR" dirty="0"/>
              <a:t> </a:t>
            </a:r>
            <a:r>
              <a:rPr lang="ko-KR" altLang="en-US" dirty="0"/>
              <a:t>물체를 더 현실감 있게 보이도록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pPr lvl="1"/>
            <a:r>
              <a:rPr lang="ko-KR" altLang="en-US" dirty="0"/>
              <a:t>그림자로 물체의 존재감을 더할 수 있고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조명으로 장면에 특정한 분위기를 만들 수도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5E0FC0-AF01-408C-9889-1D410F1C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12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0F58F-74D0-44F4-8790-5ED51A7C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라이팅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7EC36-A409-4022-B690-B8FEC5AA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라이트의 종류</a:t>
            </a:r>
            <a:endParaRPr lang="en-US" altLang="ko-KR" dirty="0"/>
          </a:p>
          <a:p>
            <a:pPr lvl="1"/>
            <a:r>
              <a:rPr lang="ko-KR" altLang="en-US" dirty="0" err="1"/>
              <a:t>디렉셔널</a:t>
            </a:r>
            <a:r>
              <a:rPr lang="ko-KR" altLang="en-US" dirty="0"/>
              <a:t> 라이트</a:t>
            </a:r>
            <a:r>
              <a:rPr lang="en-US" altLang="ko-KR" dirty="0"/>
              <a:t>, </a:t>
            </a:r>
            <a:r>
              <a:rPr lang="ko-KR" altLang="en-US" dirty="0"/>
              <a:t>포인트 라이트</a:t>
            </a:r>
            <a:r>
              <a:rPr lang="en-US" altLang="ko-KR" dirty="0"/>
              <a:t>, </a:t>
            </a:r>
            <a:r>
              <a:rPr lang="ko-KR" altLang="en-US" dirty="0" err="1"/>
              <a:t>스포트</a:t>
            </a:r>
            <a:r>
              <a:rPr lang="ko-KR" altLang="en-US" dirty="0"/>
              <a:t> 라이트</a:t>
            </a:r>
            <a:endParaRPr lang="en-US" altLang="ko-KR" dirty="0"/>
          </a:p>
          <a:p>
            <a:r>
              <a:rPr lang="ko-KR" altLang="en-US" dirty="0"/>
              <a:t>밝은 씬 </a:t>
            </a:r>
            <a:r>
              <a:rPr lang="ko-KR" altLang="en-US" dirty="0" err="1"/>
              <a:t>라이팅</a:t>
            </a:r>
            <a:r>
              <a:rPr lang="ko-KR" altLang="en-US" dirty="0"/>
              <a:t> 기법</a:t>
            </a:r>
            <a:endParaRPr lang="en-US" altLang="ko-KR" dirty="0"/>
          </a:p>
          <a:p>
            <a:pPr lvl="1"/>
            <a:r>
              <a:rPr lang="ko-KR" altLang="en-US" dirty="0" err="1"/>
              <a:t>디렉셔널</a:t>
            </a:r>
            <a:r>
              <a:rPr lang="ko-KR" altLang="en-US" dirty="0"/>
              <a:t> 라이트</a:t>
            </a:r>
          </a:p>
          <a:p>
            <a:pPr lvl="1"/>
            <a:r>
              <a:rPr lang="en-US" altLang="ko-KR" b="1" dirty="0" err="1"/>
              <a:t>SkyAtmosphere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스카이 라이트</a:t>
            </a:r>
          </a:p>
          <a:p>
            <a:pPr lvl="1"/>
            <a:r>
              <a:rPr lang="ko-KR" altLang="en-US" dirty="0" err="1"/>
              <a:t>라이트매스</a:t>
            </a:r>
            <a:r>
              <a:rPr lang="ko-KR" altLang="en-US" dirty="0"/>
              <a:t> </a:t>
            </a:r>
            <a:r>
              <a:rPr lang="ko-KR" altLang="en-US" dirty="0" err="1"/>
              <a:t>임포턴스</a:t>
            </a:r>
            <a:r>
              <a:rPr lang="ko-KR" altLang="en-US" dirty="0"/>
              <a:t> 볼륨</a:t>
            </a:r>
          </a:p>
          <a:p>
            <a:pPr lvl="1"/>
            <a:r>
              <a:rPr lang="ko-KR" altLang="en-US" dirty="0" err="1"/>
              <a:t>리플렉션</a:t>
            </a:r>
            <a:r>
              <a:rPr lang="ko-KR" altLang="en-US" dirty="0"/>
              <a:t> 캡처</a:t>
            </a:r>
          </a:p>
          <a:p>
            <a:r>
              <a:rPr lang="ko-KR" altLang="en-US" dirty="0"/>
              <a:t>어두운 씬 </a:t>
            </a:r>
            <a:r>
              <a:rPr lang="ko-KR" altLang="en-US" dirty="0" err="1"/>
              <a:t>라이팅</a:t>
            </a:r>
            <a:r>
              <a:rPr lang="ko-KR" altLang="en-US" dirty="0"/>
              <a:t> 기법</a:t>
            </a:r>
            <a:endParaRPr lang="en-US" altLang="ko-KR" dirty="0"/>
          </a:p>
          <a:p>
            <a:pPr lvl="1"/>
            <a:r>
              <a:rPr lang="ko-KR" altLang="en-US" dirty="0"/>
              <a:t>포인트 라이트</a:t>
            </a:r>
            <a:endParaRPr lang="en-US" altLang="ko-KR" dirty="0"/>
          </a:p>
          <a:p>
            <a:pPr lvl="1"/>
            <a:r>
              <a:rPr lang="ko-KR" altLang="en-US" dirty="0" err="1"/>
              <a:t>파티클</a:t>
            </a:r>
            <a:r>
              <a:rPr lang="ko-KR" altLang="en-US" dirty="0"/>
              <a:t> 시스템에서의 </a:t>
            </a:r>
            <a:r>
              <a:rPr lang="en-US" altLang="ko-KR" dirty="0"/>
              <a:t>Light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1"/>
            <a:r>
              <a:rPr lang="ko-KR" altLang="en-US" dirty="0" err="1"/>
              <a:t>스포트</a:t>
            </a:r>
            <a:r>
              <a:rPr lang="ko-KR" altLang="en-US" dirty="0"/>
              <a:t> 라이트</a:t>
            </a:r>
            <a:endParaRPr lang="en-US" altLang="ko-KR" dirty="0"/>
          </a:p>
          <a:p>
            <a:r>
              <a:rPr lang="ko-KR" altLang="en-US" dirty="0"/>
              <a:t>참고 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어두운 </a:t>
            </a:r>
            <a:r>
              <a:rPr lang="ko-KR" altLang="en-US" dirty="0" err="1"/>
              <a:t>씬의</a:t>
            </a:r>
            <a:r>
              <a:rPr lang="ko-KR" altLang="en-US" dirty="0"/>
              <a:t> 테스트를 위해서는 밀폐된 실내 공간이 적당함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5E0FC0-AF01-408C-9889-1D410F1C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4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051D4-123A-401C-B207-3C27B529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디렉셔널</a:t>
            </a:r>
            <a:r>
              <a:rPr lang="ko-KR" altLang="en-US" dirty="0"/>
              <a:t> 라이트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9CA4D-9E5A-4073-A0C2-757E04B19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디렉셔널</a:t>
            </a:r>
            <a:r>
              <a:rPr lang="ko-KR" altLang="en-US" dirty="0"/>
              <a:t> 라이트</a:t>
            </a:r>
            <a:endParaRPr lang="en-US" altLang="ko-KR" dirty="0"/>
          </a:p>
          <a:p>
            <a:pPr lvl="1"/>
            <a:r>
              <a:rPr lang="ko-KR" altLang="en-US" dirty="0"/>
              <a:t>태양과 같은 주 광원으로 사용함</a:t>
            </a:r>
            <a:endParaRPr lang="en-US" altLang="ko-KR" dirty="0"/>
          </a:p>
          <a:p>
            <a:pPr lvl="1"/>
            <a:r>
              <a:rPr lang="ko-KR" altLang="en-US" dirty="0"/>
              <a:t>일반적으로 하나의 </a:t>
            </a:r>
            <a:r>
              <a:rPr lang="ko-KR" altLang="en-US" dirty="0" err="1"/>
              <a:t>씬에</a:t>
            </a:r>
            <a:r>
              <a:rPr lang="ko-KR" altLang="en-US" dirty="0"/>
              <a:t> 하나만 배치함</a:t>
            </a:r>
            <a:endParaRPr lang="en-US" altLang="ko-KR" dirty="0"/>
          </a:p>
          <a:p>
            <a:pPr lvl="1"/>
            <a:r>
              <a:rPr lang="ko-KR" altLang="en-US" dirty="0"/>
              <a:t>빛이 평행으로 진행하며 거리에 따른 감쇠가 없음</a:t>
            </a:r>
            <a:endParaRPr lang="en-US" altLang="ko-KR" dirty="0"/>
          </a:p>
          <a:p>
            <a:pPr lvl="2"/>
            <a:r>
              <a:rPr lang="ko-KR" altLang="en-US" dirty="0"/>
              <a:t>따라서 라이트의 방향만 의미를 가지며 라이트의 위치는 의미가 없음</a:t>
            </a:r>
            <a:endParaRPr lang="en-US" altLang="ko-KR" dirty="0"/>
          </a:p>
          <a:p>
            <a:r>
              <a:rPr lang="ko-KR" altLang="en-US" dirty="0" err="1"/>
              <a:t>디렉셔널</a:t>
            </a:r>
            <a:r>
              <a:rPr lang="ko-KR" altLang="en-US" dirty="0"/>
              <a:t> 라이트의 주요 프로퍼티</a:t>
            </a:r>
            <a:endParaRPr lang="en-US" altLang="ko-KR" dirty="0"/>
          </a:p>
          <a:p>
            <a:pPr lvl="1"/>
            <a:r>
              <a:rPr lang="en-US" altLang="ko-KR" dirty="0"/>
              <a:t>Intensity : </a:t>
            </a:r>
            <a:r>
              <a:rPr lang="ko-KR" altLang="en-US" dirty="0" err="1"/>
              <a:t>라이트에서</a:t>
            </a:r>
            <a:r>
              <a:rPr lang="ko-KR" altLang="en-US" dirty="0"/>
              <a:t> 방출되는 에너지의 양</a:t>
            </a:r>
            <a:endParaRPr lang="en-US" altLang="ko-KR" dirty="0"/>
          </a:p>
          <a:p>
            <a:pPr lvl="1"/>
            <a:r>
              <a:rPr lang="en-US" altLang="ko-KR" dirty="0"/>
              <a:t>Light Color : </a:t>
            </a:r>
            <a:r>
              <a:rPr lang="ko-KR" altLang="en-US" dirty="0"/>
              <a:t>라이트의 빛 색상</a:t>
            </a:r>
            <a:endParaRPr lang="en-US" altLang="ko-KR" dirty="0"/>
          </a:p>
          <a:p>
            <a:pPr lvl="1"/>
            <a:r>
              <a:rPr lang="en-US" altLang="ko-KR" dirty="0"/>
              <a:t>Atmospheric Sun Light : </a:t>
            </a:r>
          </a:p>
          <a:p>
            <a:pPr lvl="2"/>
            <a:r>
              <a:rPr lang="ko-KR" altLang="en-US" dirty="0"/>
              <a:t>체크하면</a:t>
            </a:r>
            <a:r>
              <a:rPr lang="en-US" altLang="ko-KR" dirty="0"/>
              <a:t>, </a:t>
            </a:r>
            <a:r>
              <a:rPr lang="ko-KR" altLang="en-US" dirty="0" err="1"/>
              <a:t>디렉셔널</a:t>
            </a:r>
            <a:r>
              <a:rPr lang="ko-KR" altLang="en-US" dirty="0"/>
              <a:t> 라이트를 대기 표현 </a:t>
            </a:r>
            <a:r>
              <a:rPr lang="ko-KR" altLang="en-US" dirty="0" err="1"/>
              <a:t>액터</a:t>
            </a:r>
            <a:r>
              <a:rPr lang="en-US" altLang="ko-KR" dirty="0"/>
              <a:t>(</a:t>
            </a:r>
            <a:r>
              <a:rPr lang="en-US" altLang="ko-KR" b="1" dirty="0" err="1"/>
              <a:t>SkyAtmosphere</a:t>
            </a:r>
            <a:r>
              <a:rPr lang="en-US" altLang="ko-KR" dirty="0"/>
              <a:t>) </a:t>
            </a:r>
            <a:r>
              <a:rPr lang="ko-KR" altLang="en-US" dirty="0"/>
              <a:t>등에 연결해줌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3C3886-4980-42DB-9499-529ADBD0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43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FE820-D786-48F9-A037-C17310D8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 err="1"/>
              <a:t>스카이박스</a:t>
            </a:r>
            <a:r>
              <a:rPr lang="en-US" altLang="ko-KR" dirty="0"/>
              <a:t>(</a:t>
            </a:r>
            <a:r>
              <a:rPr lang="en-US" altLang="ko-KR" dirty="0" err="1"/>
              <a:t>BP_Sky_Sphere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495C5-E43E-448A-8A01-E8E0B242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스카이박스</a:t>
            </a:r>
            <a:endParaRPr lang="en-US" altLang="ko-KR" dirty="0"/>
          </a:p>
          <a:p>
            <a:pPr lvl="1"/>
            <a:r>
              <a:rPr lang="ko-KR" altLang="en-US" dirty="0"/>
              <a:t>하늘을 그리기 위한 용도임</a:t>
            </a:r>
            <a:endParaRPr lang="en-US" altLang="ko-KR" dirty="0"/>
          </a:p>
          <a:p>
            <a:pPr lvl="2"/>
            <a:r>
              <a:rPr lang="ko-KR" altLang="en-US" dirty="0"/>
              <a:t>라이트 기능은 없음 </a:t>
            </a:r>
            <a:r>
              <a:rPr lang="en-US" altLang="ko-KR" dirty="0"/>
              <a:t>(</a:t>
            </a:r>
            <a:r>
              <a:rPr lang="ko-KR" altLang="en-US" dirty="0"/>
              <a:t>그림자 없음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 err="1"/>
              <a:t>애트머스페릭</a:t>
            </a:r>
            <a:r>
              <a:rPr lang="ko-KR" altLang="en-US" dirty="0"/>
              <a:t> </a:t>
            </a:r>
            <a:r>
              <a:rPr lang="ko-KR" altLang="en-US" dirty="0" err="1"/>
              <a:t>포그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대기 표현 </a:t>
            </a:r>
            <a:r>
              <a:rPr lang="en-US" altLang="ko-KR" dirty="0"/>
              <a:t>(</a:t>
            </a:r>
            <a:r>
              <a:rPr lang="ko-KR" altLang="en-US" dirty="0"/>
              <a:t>햇빛이 대기를 통과하는 빛의 산란 효과를 표현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엔진에서 제공하는 표준 </a:t>
            </a:r>
            <a:r>
              <a:rPr lang="ko-KR" altLang="en-US" dirty="0" err="1"/>
              <a:t>스카이박스</a:t>
            </a:r>
            <a:r>
              <a:rPr lang="ko-KR" altLang="en-US" dirty="0"/>
              <a:t> </a:t>
            </a:r>
            <a:r>
              <a:rPr lang="ko-KR" altLang="en-US" dirty="0" err="1"/>
              <a:t>블루프린트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BP_Sky_Sphere</a:t>
            </a:r>
            <a:endParaRPr lang="en-US" altLang="ko-KR" dirty="0"/>
          </a:p>
          <a:p>
            <a:pPr lvl="2"/>
            <a:r>
              <a:rPr lang="ko-KR" altLang="en-US" dirty="0"/>
              <a:t>구</a:t>
            </a:r>
            <a:r>
              <a:rPr lang="en-US" altLang="ko-KR" dirty="0"/>
              <a:t>(Sphere) </a:t>
            </a:r>
            <a:r>
              <a:rPr lang="ko-KR" altLang="en-US" dirty="0"/>
              <a:t>메시 내부에</a:t>
            </a:r>
            <a:r>
              <a:rPr lang="en-US" altLang="ko-KR" dirty="0"/>
              <a:t> </a:t>
            </a:r>
            <a:r>
              <a:rPr lang="ko-KR" altLang="en-US" dirty="0"/>
              <a:t>텍스처</a:t>
            </a:r>
            <a:r>
              <a:rPr lang="en-US" altLang="ko-KR" dirty="0"/>
              <a:t>(</a:t>
            </a:r>
            <a:r>
              <a:rPr lang="ko-KR" altLang="en-US" dirty="0"/>
              <a:t>태양</a:t>
            </a:r>
            <a:r>
              <a:rPr lang="en-US" altLang="ko-KR" dirty="0"/>
              <a:t>, </a:t>
            </a:r>
            <a:r>
              <a:rPr lang="ko-KR" altLang="en-US" dirty="0"/>
              <a:t>구름 등</a:t>
            </a:r>
            <a:r>
              <a:rPr lang="en-US" altLang="ko-KR" dirty="0"/>
              <a:t>)</a:t>
            </a:r>
            <a:r>
              <a:rPr lang="ko-KR" altLang="en-US" dirty="0"/>
              <a:t>를 붙여서 하늘을 표현</a:t>
            </a:r>
            <a:endParaRPr lang="en-US" altLang="ko-KR" dirty="0"/>
          </a:p>
          <a:p>
            <a:pPr lvl="2"/>
            <a:r>
              <a:rPr lang="ko-KR" altLang="en-US" dirty="0" err="1"/>
              <a:t>애트머스페릭</a:t>
            </a:r>
            <a:r>
              <a:rPr lang="ko-KR" altLang="en-US" dirty="0"/>
              <a:t> </a:t>
            </a:r>
            <a:r>
              <a:rPr lang="ko-KR" altLang="en-US" dirty="0" err="1"/>
              <a:t>포그와</a:t>
            </a:r>
            <a:r>
              <a:rPr lang="ko-KR" altLang="en-US" dirty="0"/>
              <a:t> 더불어 </a:t>
            </a:r>
            <a:r>
              <a:rPr lang="ko-KR" altLang="en-US" dirty="0" err="1"/>
              <a:t>스카이박스도</a:t>
            </a:r>
            <a:r>
              <a:rPr lang="ko-KR" altLang="en-US" dirty="0"/>
              <a:t> </a:t>
            </a:r>
            <a:r>
              <a:rPr lang="ko-KR" altLang="en-US" dirty="0" err="1"/>
              <a:t>디렉셔널</a:t>
            </a:r>
            <a:r>
              <a:rPr lang="ko-KR" altLang="en-US" dirty="0"/>
              <a:t> 라이트 </a:t>
            </a:r>
            <a:r>
              <a:rPr lang="ko-KR" altLang="en-US" dirty="0" err="1"/>
              <a:t>액터와</a:t>
            </a:r>
            <a:r>
              <a:rPr lang="ko-KR" altLang="en-US" dirty="0"/>
              <a:t> 연결되어 있어서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 같은 태양의 위치를 가짐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D31ACE-2873-49E7-BF85-56599FB8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6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FE820-D786-48F9-A037-C17310D8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 err="1"/>
              <a:t>스카이박스</a:t>
            </a:r>
            <a:r>
              <a:rPr lang="en-US" altLang="ko-KR" dirty="0"/>
              <a:t>(</a:t>
            </a:r>
            <a:r>
              <a:rPr lang="en-US" altLang="ko-KR" dirty="0" err="1"/>
              <a:t>BP_Sky_Sphere</a:t>
            </a:r>
            <a:r>
              <a:rPr lang="en-US" altLang="ko-KR" dirty="0"/>
              <a:t>)’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495C5-E43E-448A-8A01-E8E0B242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BP_Sky_Sphere</a:t>
            </a:r>
            <a:r>
              <a:rPr lang="ko-KR" altLang="en-US" dirty="0"/>
              <a:t>의 주요 프로퍼티</a:t>
            </a:r>
            <a:endParaRPr lang="en-US" altLang="ko-KR" dirty="0"/>
          </a:p>
          <a:p>
            <a:pPr lvl="1"/>
            <a:r>
              <a:rPr lang="en-US" altLang="ko-KR" dirty="0"/>
              <a:t>Refresh Material : </a:t>
            </a:r>
          </a:p>
          <a:p>
            <a:pPr lvl="2"/>
            <a:r>
              <a:rPr lang="ko-KR" altLang="en-US" dirty="0"/>
              <a:t>연결하고자 하는 </a:t>
            </a:r>
            <a:r>
              <a:rPr lang="ko-KR" altLang="en-US" dirty="0" err="1"/>
              <a:t>디렉셔널</a:t>
            </a:r>
            <a:r>
              <a:rPr lang="ko-KR" altLang="en-US" dirty="0"/>
              <a:t> 라이트 </a:t>
            </a:r>
            <a:r>
              <a:rPr lang="ko-KR" altLang="en-US" dirty="0" err="1"/>
              <a:t>액터를</a:t>
            </a:r>
            <a:r>
              <a:rPr lang="ko-KR" altLang="en-US" dirty="0"/>
              <a:t> 움직인 이후에 버튼을 클릭하여 설정을 </a:t>
            </a:r>
            <a:r>
              <a:rPr lang="ko-KR" altLang="en-US" dirty="0" err="1"/>
              <a:t>머티리얼에</a:t>
            </a:r>
            <a:r>
              <a:rPr lang="ko-KR" altLang="en-US" dirty="0"/>
              <a:t> 반영함</a:t>
            </a:r>
            <a:endParaRPr lang="en-US" altLang="ko-KR" dirty="0"/>
          </a:p>
          <a:p>
            <a:pPr lvl="3"/>
            <a:r>
              <a:rPr lang="ko-KR" altLang="en-US" dirty="0"/>
              <a:t>체크박스가 아니고 버튼임</a:t>
            </a:r>
            <a:endParaRPr lang="en-US" altLang="ko-KR" dirty="0"/>
          </a:p>
          <a:p>
            <a:pPr lvl="1"/>
            <a:r>
              <a:rPr lang="en-US" altLang="ko-KR" dirty="0"/>
              <a:t>Colors Determined By Sun Position : </a:t>
            </a:r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디폴트 체크</a:t>
            </a:r>
            <a:r>
              <a:rPr lang="en-US" altLang="ko-KR" dirty="0"/>
              <a:t>) </a:t>
            </a:r>
            <a:r>
              <a:rPr lang="ko-KR" altLang="en-US" dirty="0"/>
              <a:t>태양의 높이를 기반으로 하루 중의 하늘 색을 자동으로 결정함</a:t>
            </a:r>
            <a:endParaRPr lang="en-US" altLang="ko-KR" dirty="0"/>
          </a:p>
          <a:p>
            <a:pPr lvl="3"/>
            <a:r>
              <a:rPr lang="ko-KR" altLang="en-US" dirty="0"/>
              <a:t>특이한 형태의 기상을 표현하고자 하는 경우 </a:t>
            </a:r>
            <a:r>
              <a:rPr lang="en-US" altLang="ko-KR" dirty="0"/>
              <a:t>: </a:t>
            </a:r>
            <a:r>
              <a:rPr lang="ko-KR" altLang="en-US" dirty="0"/>
              <a:t>체크 해제 후 </a:t>
            </a:r>
            <a:r>
              <a:rPr lang="en-US" altLang="ko-KR" dirty="0"/>
              <a:t>‘Override Settings’ </a:t>
            </a:r>
            <a:r>
              <a:rPr lang="ko-KR" altLang="en-US" dirty="0"/>
              <a:t>카테고리에서 색 관련 설정을 변경</a:t>
            </a:r>
            <a:endParaRPr lang="en-US" altLang="ko-KR" dirty="0"/>
          </a:p>
          <a:p>
            <a:pPr lvl="1"/>
            <a:r>
              <a:rPr lang="en-US" altLang="ko-KR" dirty="0"/>
              <a:t>Sun Brightness :</a:t>
            </a:r>
          </a:p>
          <a:p>
            <a:pPr lvl="2"/>
            <a:r>
              <a:rPr lang="ko-KR" altLang="en-US" dirty="0"/>
              <a:t>태양 주변에 발생하는 햇무리를 얼마나 강하게 나타낼 지를 결정함 </a:t>
            </a:r>
            <a:r>
              <a:rPr lang="en-US" altLang="ko-KR" dirty="0"/>
              <a:t>(</a:t>
            </a:r>
            <a:r>
              <a:rPr lang="ko-KR" altLang="en-US" dirty="0"/>
              <a:t>태양의 밝기 조절이 아님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0</a:t>
            </a:r>
            <a:r>
              <a:rPr lang="ko-KR" altLang="en-US" dirty="0"/>
              <a:t>이면 해가 달처럼 보이고</a:t>
            </a:r>
            <a:r>
              <a:rPr lang="en-US" altLang="ko-KR" dirty="0"/>
              <a:t>, </a:t>
            </a:r>
            <a:r>
              <a:rPr lang="ko-KR" altLang="en-US" dirty="0"/>
              <a:t>수치를 높이면 눈부신 표현이 됨</a:t>
            </a:r>
            <a:endParaRPr lang="en-US" altLang="ko-KR" dirty="0"/>
          </a:p>
          <a:p>
            <a:pPr lvl="1"/>
            <a:r>
              <a:rPr lang="en-US" altLang="ko-KR" dirty="0"/>
              <a:t>Cloud Speed : </a:t>
            </a:r>
          </a:p>
          <a:p>
            <a:pPr lvl="2"/>
            <a:r>
              <a:rPr lang="ko-KR" altLang="en-US" dirty="0"/>
              <a:t>구름이 하늘에서 흐르는 속도를 지정함</a:t>
            </a:r>
            <a:endParaRPr lang="en-US" altLang="ko-KR" dirty="0"/>
          </a:p>
          <a:p>
            <a:pPr lvl="1"/>
            <a:r>
              <a:rPr lang="en-US" altLang="ko-KR" dirty="0"/>
              <a:t>Could Opacity : </a:t>
            </a:r>
          </a:p>
          <a:p>
            <a:pPr lvl="2"/>
            <a:r>
              <a:rPr lang="ko-KR" altLang="en-US" dirty="0"/>
              <a:t>구름의 양을 조절함</a:t>
            </a:r>
            <a:r>
              <a:rPr lang="en-US" altLang="ko-KR" dirty="0"/>
              <a:t>. 0</a:t>
            </a:r>
            <a:r>
              <a:rPr lang="ko-KR" altLang="en-US" dirty="0"/>
              <a:t>은 구름이 없은 맑은 하늘이고 수치를 높이면 구름이 </a:t>
            </a:r>
            <a:r>
              <a:rPr lang="ko-KR" altLang="en-US" dirty="0" err="1"/>
              <a:t>많아짐</a:t>
            </a:r>
            <a:endParaRPr lang="en-US" altLang="ko-KR" dirty="0"/>
          </a:p>
          <a:p>
            <a:pPr lvl="3"/>
            <a:r>
              <a:rPr lang="ko-KR" altLang="en-US" dirty="0"/>
              <a:t>대략 </a:t>
            </a:r>
            <a:r>
              <a:rPr lang="en-US" altLang="ko-KR" dirty="0"/>
              <a:t>0~4 </a:t>
            </a:r>
            <a:r>
              <a:rPr lang="ko-KR" altLang="en-US" dirty="0"/>
              <a:t>정도로 조정함</a:t>
            </a:r>
            <a:endParaRPr lang="en-US" altLang="ko-KR" dirty="0"/>
          </a:p>
          <a:p>
            <a:pPr lvl="1"/>
            <a:r>
              <a:rPr lang="en-US" altLang="ko-KR" dirty="0"/>
              <a:t>Stars Brightness :</a:t>
            </a:r>
          </a:p>
          <a:p>
            <a:pPr lvl="2"/>
            <a:r>
              <a:rPr lang="ko-KR" altLang="en-US" dirty="0"/>
              <a:t>밤인 경우에 </a:t>
            </a:r>
            <a:r>
              <a:rPr lang="en-US" altLang="ko-KR" dirty="0"/>
              <a:t>(</a:t>
            </a:r>
            <a:r>
              <a:rPr lang="ko-KR" altLang="en-US" dirty="0"/>
              <a:t>태양의 위치가 지평면 이하인 경우</a:t>
            </a:r>
            <a:r>
              <a:rPr lang="en-US" altLang="ko-KR" dirty="0"/>
              <a:t>), </a:t>
            </a:r>
            <a:r>
              <a:rPr lang="ko-KR" altLang="en-US" dirty="0"/>
              <a:t>자동으로 별이 생성되며 이때의 별의 밝기를 조정함</a:t>
            </a:r>
            <a:endParaRPr lang="en-US" altLang="ko-KR" dirty="0"/>
          </a:p>
          <a:p>
            <a:pPr lvl="1"/>
            <a:r>
              <a:rPr lang="en-US" altLang="ko-KR" dirty="0"/>
              <a:t>Sun Height :</a:t>
            </a:r>
          </a:p>
          <a:p>
            <a:pPr lvl="2"/>
            <a:r>
              <a:rPr lang="ko-KR" altLang="en-US" dirty="0" err="1"/>
              <a:t>디렉셔널</a:t>
            </a:r>
            <a:r>
              <a:rPr lang="ko-KR" altLang="en-US" dirty="0"/>
              <a:t> 라이트와 연결되지 않았을 때는 이 프로퍼티를 기반으로 태양의 높이</a:t>
            </a:r>
            <a:r>
              <a:rPr lang="en-US" altLang="ko-KR" dirty="0"/>
              <a:t>(</a:t>
            </a:r>
            <a:r>
              <a:rPr lang="ko-KR" altLang="en-US" dirty="0"/>
              <a:t>시간대</a:t>
            </a:r>
            <a:r>
              <a:rPr lang="en-US" altLang="ko-KR" dirty="0"/>
              <a:t>)</a:t>
            </a:r>
            <a:r>
              <a:rPr lang="ko-KR" altLang="en-US" dirty="0"/>
              <a:t>를 설정함 </a:t>
            </a:r>
            <a:r>
              <a:rPr lang="en-US" altLang="ko-KR" dirty="0"/>
              <a:t>(-1~1)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D31ACE-2873-49E7-BF85-56599FB8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AFB325-BB2A-4734-9F01-7B0DFCFD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00" y="3718248"/>
            <a:ext cx="2176474" cy="1008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DCD23E-9B36-4895-BC2C-E61538F869E9}"/>
              </a:ext>
            </a:extLst>
          </p:cNvPr>
          <p:cNvSpPr txBox="1"/>
          <p:nvPr/>
        </p:nvSpPr>
        <p:spPr>
          <a:xfrm>
            <a:off x="10056440" y="3502224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Sun</a:t>
            </a:r>
            <a:r>
              <a:rPr lang="ko-KR" altLang="en-US" sz="1200" dirty="0"/>
              <a:t> </a:t>
            </a:r>
            <a:r>
              <a:rPr lang="en-US" altLang="ko-KR" sz="1200" dirty="0"/>
              <a:t>Brightness</a:t>
            </a:r>
            <a:r>
              <a:rPr lang="ko-KR" altLang="en-US" sz="1200" dirty="0"/>
              <a:t> 비교</a:t>
            </a:r>
          </a:p>
        </p:txBody>
      </p:sp>
    </p:spTree>
    <p:extLst>
      <p:ext uri="{BB962C8B-B14F-4D97-AF65-F5344CB8AC3E}">
        <p14:creationId xmlns:p14="http://schemas.microsoft.com/office/powerpoint/2010/main" val="376352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07423-A1A9-49F0-8D5A-43E774AC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스카이 라이트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63910-554C-4862-9B76-3613AC4DB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간접광을 위한 조명이 필요함</a:t>
            </a:r>
            <a:endParaRPr lang="en-US" altLang="ko-KR" dirty="0"/>
          </a:p>
          <a:p>
            <a:pPr lvl="1"/>
            <a:r>
              <a:rPr lang="ko-KR" altLang="en-US" dirty="0"/>
              <a:t>직접광이 닿지 않는 표면도 주변 환경에 따라 밝기 보일 수 있음</a:t>
            </a:r>
            <a:endParaRPr lang="en-US" altLang="ko-KR" dirty="0"/>
          </a:p>
          <a:p>
            <a:r>
              <a:rPr lang="ko-KR" altLang="en-US" dirty="0"/>
              <a:t>스카이 라이트 </a:t>
            </a:r>
            <a:r>
              <a:rPr lang="en-US" altLang="ko-KR" dirty="0"/>
              <a:t>(</a:t>
            </a:r>
            <a:r>
              <a:rPr lang="en-US" altLang="ko-KR" b="1" dirty="0" err="1"/>
              <a:t>SkyLight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레벨의 먼 부분을 캡처하여 그 부분을 </a:t>
            </a:r>
            <a:r>
              <a:rPr lang="ko-KR" altLang="en-US" dirty="0" err="1"/>
              <a:t>씬에</a:t>
            </a:r>
            <a:r>
              <a:rPr lang="ko-KR" altLang="en-US" dirty="0"/>
              <a:t> 라이트로 적용함</a:t>
            </a:r>
            <a:endParaRPr lang="en-US" altLang="ko-KR" dirty="0"/>
          </a:p>
          <a:p>
            <a:pPr lvl="1"/>
            <a:r>
              <a:rPr lang="ko-KR" altLang="en-US" dirty="0"/>
              <a:t>스카이 라이트는 일반 </a:t>
            </a:r>
            <a:r>
              <a:rPr lang="ko-KR" altLang="en-US" dirty="0" err="1"/>
              <a:t>라이팅이</a:t>
            </a:r>
            <a:r>
              <a:rPr lang="ko-KR" altLang="en-US" dirty="0"/>
              <a:t> 아닌 특별한 </a:t>
            </a:r>
            <a:r>
              <a:rPr lang="ko-KR" altLang="en-US" dirty="0" err="1"/>
              <a:t>라이팅임</a:t>
            </a:r>
            <a:r>
              <a:rPr lang="ko-KR" altLang="en-US" dirty="0"/>
              <a:t> </a:t>
            </a:r>
            <a:r>
              <a:rPr lang="en-US" altLang="ko-KR" dirty="0"/>
              <a:t>(IBL, Image-Based Lighting)</a:t>
            </a:r>
          </a:p>
          <a:p>
            <a:pPr lvl="2"/>
            <a:r>
              <a:rPr lang="ko-KR" altLang="en-US" dirty="0"/>
              <a:t>일반 </a:t>
            </a:r>
            <a:r>
              <a:rPr lang="ko-KR" altLang="en-US" dirty="0" err="1"/>
              <a:t>라이팅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라이트의 배치와 파라미터를 기반으로 빛과 그림자를 계산</a:t>
            </a:r>
            <a:endParaRPr lang="en-US" altLang="ko-KR" dirty="0"/>
          </a:p>
          <a:p>
            <a:pPr lvl="2"/>
            <a:r>
              <a:rPr lang="en-US" altLang="ko-KR" dirty="0"/>
              <a:t>IBL : </a:t>
            </a:r>
            <a:r>
              <a:rPr lang="ko-KR" altLang="en-US" dirty="0"/>
              <a:t>원경을 나타내는 특수한 텍스처 이미지를 기반으로 방향과 강도를 계산해서 빛과 그림자를 생성함</a:t>
            </a:r>
            <a:endParaRPr lang="en-US" altLang="ko-KR" dirty="0"/>
          </a:p>
          <a:p>
            <a:pPr lvl="1"/>
            <a:r>
              <a:rPr lang="ko-KR" altLang="en-US" dirty="0"/>
              <a:t>씬 전체가 밝아지고</a:t>
            </a:r>
            <a:r>
              <a:rPr lang="en-US" altLang="ko-KR" dirty="0"/>
              <a:t>, </a:t>
            </a:r>
            <a:r>
              <a:rPr lang="ko-KR" altLang="en-US" dirty="0"/>
              <a:t>그림자가  </a:t>
            </a:r>
            <a:r>
              <a:rPr lang="ko-KR" altLang="en-US" dirty="0" err="1"/>
              <a:t>옅어지는</a:t>
            </a:r>
            <a:r>
              <a:rPr lang="ko-KR" altLang="en-US" dirty="0"/>
              <a:t> 효과가 있음</a:t>
            </a:r>
            <a:endParaRPr lang="en-US" altLang="ko-KR" dirty="0"/>
          </a:p>
          <a:p>
            <a:pPr lvl="1"/>
            <a:r>
              <a:rPr lang="ko-KR" altLang="en-US" dirty="0"/>
              <a:t>스카이 라이트가 배치된 위치에서 멀리 있는 원경을 </a:t>
            </a:r>
            <a:r>
              <a:rPr lang="ko-KR" altLang="en-US" dirty="0" err="1"/>
              <a:t>큐브맵에</a:t>
            </a:r>
            <a:r>
              <a:rPr lang="ko-KR" altLang="en-US" dirty="0"/>
              <a:t> 렌더링해서 </a:t>
            </a:r>
            <a:r>
              <a:rPr lang="en-US" altLang="ko-KR" dirty="0"/>
              <a:t>IBL</a:t>
            </a:r>
            <a:r>
              <a:rPr lang="ko-KR" altLang="en-US" dirty="0"/>
              <a:t>을 수행함</a:t>
            </a:r>
            <a:endParaRPr lang="en-US" altLang="ko-KR" dirty="0"/>
          </a:p>
          <a:p>
            <a:pPr lvl="2"/>
            <a:r>
              <a:rPr lang="ko-KR" altLang="en-US" dirty="0"/>
              <a:t>따라서 배치된 위치가 중요함 </a:t>
            </a:r>
            <a:r>
              <a:rPr lang="en-US" altLang="ko-KR" dirty="0"/>
              <a:t>(↔ </a:t>
            </a:r>
            <a:r>
              <a:rPr lang="ko-KR" altLang="en-US" dirty="0" err="1"/>
              <a:t>디렉셔널</a:t>
            </a:r>
            <a:r>
              <a:rPr lang="ko-KR" altLang="en-US" dirty="0"/>
              <a:t> 라이트</a:t>
            </a:r>
            <a:r>
              <a:rPr lang="en-US" altLang="ko-KR" dirty="0"/>
              <a:t>,</a:t>
            </a:r>
            <a:r>
              <a:rPr lang="en-US" altLang="ko-KR" b="1" dirty="0"/>
              <a:t> </a:t>
            </a:r>
            <a:r>
              <a:rPr lang="en-US" altLang="ko-KR" b="1" dirty="0" err="1"/>
              <a:t>SkyAtmosphere</a:t>
            </a:r>
            <a:r>
              <a:rPr lang="en-US" altLang="ko-KR" dirty="0"/>
              <a:t> </a:t>
            </a:r>
            <a:r>
              <a:rPr lang="ko-KR" altLang="en-US" dirty="0"/>
              <a:t>등은 방향만 중요함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원경 여부 </a:t>
            </a:r>
            <a:r>
              <a:rPr lang="en-US" altLang="ko-KR" dirty="0"/>
              <a:t>: ‘Sky Distance Threshold’ </a:t>
            </a:r>
            <a:r>
              <a:rPr lang="ko-KR" altLang="en-US" dirty="0"/>
              <a:t>프로퍼티에 지정된 거리보다 멀리 있는 것을 원경으로 취급함</a:t>
            </a:r>
            <a:endParaRPr lang="en-US" altLang="ko-KR" dirty="0"/>
          </a:p>
          <a:p>
            <a:pPr lvl="3"/>
            <a:r>
              <a:rPr lang="ko-KR" altLang="en-US" dirty="0"/>
              <a:t>이 값은 보통 매우 커서</a:t>
            </a:r>
            <a:r>
              <a:rPr lang="en-US" altLang="ko-KR" dirty="0"/>
              <a:t>(</a:t>
            </a:r>
            <a:r>
              <a:rPr lang="ko-KR" altLang="en-US" dirty="0"/>
              <a:t>디폴트 </a:t>
            </a:r>
            <a:r>
              <a:rPr lang="en-US" altLang="ko-KR" dirty="0"/>
              <a:t>1.5km) </a:t>
            </a:r>
            <a:r>
              <a:rPr lang="ko-KR" altLang="en-US" dirty="0"/>
              <a:t>보통 </a:t>
            </a:r>
            <a:r>
              <a:rPr lang="ko-KR" altLang="en-US" dirty="0" err="1"/>
              <a:t>스카이박스나</a:t>
            </a:r>
            <a:r>
              <a:rPr lang="ko-KR" altLang="en-US" dirty="0"/>
              <a:t> 대기 정도만 캡처함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AD5DDF-EA5B-4102-9263-3910F61B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657463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32179</TotalTime>
  <Words>1329</Words>
  <Application>Microsoft Office PowerPoint</Application>
  <PresentationFormat>와이드스크린</PresentationFormat>
  <Paragraphs>205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Tempus Sans ITC</vt:lpstr>
      <vt:lpstr>Times New Roman</vt:lpstr>
      <vt:lpstr>Wingdings</vt:lpstr>
      <vt:lpstr>c00_preface</vt:lpstr>
      <vt:lpstr>26_ 라이팅</vt:lpstr>
      <vt:lpstr>26_ 라이팅</vt:lpstr>
      <vt:lpstr>1. 개요</vt:lpstr>
      <vt:lpstr>라이팅</vt:lpstr>
      <vt:lpstr>라이팅’</vt:lpstr>
      <vt:lpstr>디렉셔널 라이트</vt:lpstr>
      <vt:lpstr>참고: 스카이박스(BP_Sky_Sphere)</vt:lpstr>
      <vt:lpstr>참고: 스카이박스(BP_Sky_Sphere)’</vt:lpstr>
      <vt:lpstr>스카이 라이트</vt:lpstr>
      <vt:lpstr>라이트매스 임포턴스 볼륨</vt:lpstr>
      <vt:lpstr>리플렉션 캡처</vt:lpstr>
      <vt:lpstr>포인트 라이트, 스포트 라이트, 파티클 라이트</vt:lpstr>
      <vt:lpstr>포인트 라이트, 스포트 라이트, 파티클 라이트’</vt:lpstr>
      <vt:lpstr>라이트의 모빌리티</vt:lpstr>
      <vt:lpstr>라이트의 모빌리티’</vt:lpstr>
      <vt:lpstr>2. 디폴트 레벨에서의 라이팅 학습</vt:lpstr>
      <vt:lpstr>대기의 표현, 간접광의 표현</vt:lpstr>
      <vt:lpstr>실습 [2. 디폴트 레벨에서의 라이팅 학습]</vt:lpstr>
      <vt:lpstr>3. 다양한 라이트를 사용한 건물 만들어보기</vt:lpstr>
      <vt:lpstr>실습 [3. 다양한 라이트를 사용한 건물 만들어보기]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1963</cp:revision>
  <dcterms:created xsi:type="dcterms:W3CDTF">2022-04-23T07:10:57Z</dcterms:created>
  <dcterms:modified xsi:type="dcterms:W3CDTF">2022-09-11T19:52:09Z</dcterms:modified>
</cp:coreProperties>
</file>