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61" r:id="rId2"/>
    <p:sldId id="717" r:id="rId3"/>
    <p:sldId id="718" r:id="rId4"/>
    <p:sldId id="719" r:id="rId5"/>
    <p:sldId id="725" r:id="rId6"/>
    <p:sldId id="726" r:id="rId7"/>
    <p:sldId id="727" r:id="rId8"/>
    <p:sldId id="728" r:id="rId9"/>
    <p:sldId id="405" r:id="rId10"/>
    <p:sldId id="720" r:id="rId11"/>
    <p:sldId id="723" r:id="rId12"/>
    <p:sldId id="721" r:id="rId13"/>
    <p:sldId id="724" r:id="rId14"/>
    <p:sldId id="722" r:id="rId15"/>
    <p:sldId id="730" r:id="rId16"/>
    <p:sldId id="732" r:id="rId17"/>
    <p:sldId id="729" r:id="rId18"/>
    <p:sldId id="731" r:id="rId19"/>
    <p:sldId id="40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19"/>
            <p14:sldId id="725"/>
            <p14:sldId id="726"/>
            <p14:sldId id="727"/>
            <p14:sldId id="728"/>
            <p14:sldId id="405"/>
            <p14:sldId id="720"/>
            <p14:sldId id="723"/>
            <p14:sldId id="721"/>
            <p14:sldId id="724"/>
            <p14:sldId id="722"/>
            <p14:sldId id="730"/>
            <p14:sldId id="732"/>
            <p14:sldId id="729"/>
            <p14:sldId id="731"/>
            <p14:sldId id="409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2" autoAdjust="0"/>
    <p:restoredTop sz="94607" autoAdjust="0"/>
  </p:normalViewPr>
  <p:slideViewPr>
    <p:cSldViewPr snapToGrid="0">
      <p:cViewPr>
        <p:scale>
          <a:sx n="150" d="100"/>
          <a:sy n="150" d="100"/>
        </p:scale>
        <p:origin x="3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13_ </a:t>
            </a:r>
            <a:r>
              <a:rPr lang="ko-KR" altLang="en-US"/>
              <a:t>변수와 함수 기초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FF5D1-21F3-4524-922C-924C5372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구조체의 생성과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D0D9-593A-4C62-9F39-559D9DD5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 변수의 생성과 사용에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Get/Set </a:t>
            </a:r>
            <a:r>
              <a:rPr lang="ko-KR" altLang="en-US" dirty="0"/>
              <a:t>노드</a:t>
            </a:r>
            <a:endParaRPr lang="en-US" altLang="ko-KR" dirty="0"/>
          </a:p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b="1" dirty="0"/>
              <a:t>만들기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  <a:endParaRPr lang="en-US" altLang="ko-KR" b="1" dirty="0"/>
          </a:p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b="1" dirty="0"/>
              <a:t>분해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  <a:endParaRPr lang="en-US" altLang="ko-KR" b="1" dirty="0"/>
          </a:p>
          <a:p>
            <a:r>
              <a:rPr lang="ko-KR" altLang="en-US" dirty="0"/>
              <a:t>구조체</a:t>
            </a:r>
            <a:r>
              <a:rPr lang="en-US" altLang="ko-KR" dirty="0"/>
              <a:t> </a:t>
            </a:r>
            <a:r>
              <a:rPr lang="ko-KR" altLang="en-US" b="1" dirty="0"/>
              <a:t>멤버 설정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  <a:endParaRPr lang="en-US" altLang="ko-KR" b="1" dirty="0"/>
          </a:p>
          <a:p>
            <a:pPr lvl="1"/>
            <a:r>
              <a:rPr lang="ko-KR" altLang="en-US" dirty="0"/>
              <a:t>구조체의 특정 요소의 값만 선택적으로 바꾸고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나머지는 유지함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흐름제어 노드</a:t>
            </a:r>
            <a:endParaRPr lang="en-US" altLang="ko-KR" dirty="0"/>
          </a:p>
          <a:p>
            <a:pPr lvl="1"/>
            <a:r>
              <a:rPr lang="ko-KR" altLang="en-US" b="1" dirty="0"/>
              <a:t>시퀀스</a:t>
            </a:r>
            <a:r>
              <a:rPr lang="ko-KR" altLang="en-US" dirty="0"/>
              <a:t> 노드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EB248-4E67-4149-A554-2AE39608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3933C-490B-4185-9517-DF4F70FA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613" y="1651883"/>
            <a:ext cx="3261773" cy="1236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ED470A-008A-42C9-B6C1-D6A6A06AA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47"/>
          <a:stretch/>
        </p:blipFill>
        <p:spPr>
          <a:xfrm>
            <a:off x="7202350" y="4430918"/>
            <a:ext cx="4525036" cy="16049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7ED10A-758A-41CB-A32E-1C760500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7" y="2966496"/>
            <a:ext cx="4150929" cy="13859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C69C96-9FAF-494A-9D45-4FBA12F8A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525" y="4989267"/>
            <a:ext cx="1409350" cy="12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3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구조체의 생성과 사용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Pvariable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Pvariable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Pvariable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6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FF5D1-21F3-4524-922C-924C5372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4. </a:t>
            </a:r>
            <a:r>
              <a:rPr lang="ko-KR" altLang="en-US" dirty="0">
                <a:solidFill>
                  <a:srgbClr val="0070C0"/>
                </a:solidFill>
              </a:rPr>
              <a:t>열거형 변수의 생성과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D0D9-593A-4C62-9F39-559D9DD5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열거형 변수의 생성과 사용에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Get/Set </a:t>
            </a:r>
            <a:r>
              <a:rPr lang="ko-KR" altLang="en-US" dirty="0"/>
              <a:t>노드</a:t>
            </a:r>
            <a:endParaRPr lang="en-US" altLang="ko-KR" dirty="0"/>
          </a:p>
          <a:p>
            <a:r>
              <a:rPr lang="ko-KR" altLang="en-US" dirty="0"/>
              <a:t>열거형</a:t>
            </a:r>
            <a:r>
              <a:rPr lang="ko-KR" altLang="en-US" b="1" dirty="0"/>
              <a:t>에 따른 스위치</a:t>
            </a:r>
            <a:r>
              <a:rPr lang="ko-KR" altLang="en-US" dirty="0"/>
              <a:t> 노드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EB248-4E67-4149-A554-2AE39608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F38A0-20B6-4028-BFA0-03660296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3522"/>
            <a:ext cx="5603846" cy="1266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8B0A54-D53D-4B6F-87B5-55F0131C2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5"/>
          <a:stretch/>
        </p:blipFill>
        <p:spPr>
          <a:xfrm>
            <a:off x="8897923" y="2014303"/>
            <a:ext cx="2783548" cy="14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[4. </a:t>
            </a:r>
            <a:r>
              <a:rPr lang="ko-KR" altLang="en-US" dirty="0"/>
              <a:t>열거형 변수의 생성과 사용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Pvariable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Pvariable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2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FF5D1-21F3-4524-922C-924C5372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5. </a:t>
            </a:r>
            <a:r>
              <a:rPr lang="ko-KR" altLang="en-US" dirty="0">
                <a:solidFill>
                  <a:srgbClr val="0070C0"/>
                </a:solidFill>
              </a:rPr>
              <a:t>함수의 생성과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D0D9-593A-4C62-9F39-559D9DD5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생성과 사용에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EB248-4E67-4149-A554-2AE39608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8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CE2B-2BE2-4836-9924-088AF931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0EA5B-CEBA-4740-897B-6F78DEEF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묶음의 재사용</a:t>
            </a:r>
            <a:endParaRPr lang="en-US" altLang="ko-KR" dirty="0"/>
          </a:p>
          <a:p>
            <a:pPr lvl="1"/>
            <a:r>
              <a:rPr lang="ko-KR" altLang="en-US" dirty="0"/>
              <a:t>반복적으로 사용할 코드 묶음을 독립적으로 분리해두자 → 이벤트 그래프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매크로 등</a:t>
            </a:r>
            <a:endParaRPr lang="en-US" altLang="ko-KR" dirty="0"/>
          </a:p>
          <a:p>
            <a:pPr lvl="1"/>
            <a:r>
              <a:rPr lang="ko-KR" altLang="en-US" dirty="0"/>
              <a:t>함수란 </a:t>
            </a:r>
            <a:r>
              <a:rPr lang="en-US" altLang="ko-KR" dirty="0"/>
              <a:t>: </a:t>
            </a:r>
            <a:r>
              <a:rPr lang="ko-KR" altLang="en-US" dirty="0"/>
              <a:t>이벤트 그래프와 거의 유사함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함수의 사용 방법</a:t>
            </a:r>
            <a:endParaRPr lang="en-US" altLang="ko-KR" dirty="0"/>
          </a:p>
          <a:p>
            <a:pPr lvl="1"/>
            <a:r>
              <a:rPr lang="ko-KR" altLang="en-US" dirty="0"/>
              <a:t>추가 </a:t>
            </a:r>
            <a:r>
              <a:rPr lang="en-US" altLang="ko-KR" dirty="0"/>
              <a:t>: ‘</a:t>
            </a:r>
            <a:r>
              <a:rPr lang="ko-KR" altLang="en-US" dirty="0"/>
              <a:t>내 </a:t>
            </a:r>
            <a:r>
              <a:rPr lang="ko-KR" altLang="en-US" dirty="0" err="1"/>
              <a:t>블루프린트</a:t>
            </a:r>
            <a:r>
              <a:rPr lang="en-US" altLang="ko-KR" dirty="0"/>
              <a:t>’ </a:t>
            </a:r>
            <a:r>
              <a:rPr lang="ko-KR" altLang="en-US" dirty="0"/>
              <a:t>탭에서 함수 추가</a:t>
            </a:r>
            <a:endParaRPr lang="en-US" altLang="ko-KR" dirty="0"/>
          </a:p>
          <a:p>
            <a:pPr lvl="1"/>
            <a:r>
              <a:rPr lang="ko-KR" altLang="en-US" dirty="0"/>
              <a:t>각 함수별로 노드 네트워크를 작성함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함수 추가</a:t>
            </a:r>
            <a:r>
              <a:rPr lang="en-US" altLang="ko-KR" dirty="0"/>
              <a:t>/</a:t>
            </a:r>
            <a:r>
              <a:rPr lang="ko-KR" altLang="en-US" dirty="0"/>
              <a:t>수정하면 각 함수의 전용 그래프 창이 열림</a:t>
            </a:r>
            <a:endParaRPr lang="en-US" altLang="ko-KR" dirty="0"/>
          </a:p>
          <a:p>
            <a:pPr lvl="2"/>
            <a:r>
              <a:rPr lang="ko-KR" altLang="en-US" dirty="0"/>
              <a:t>용어 </a:t>
            </a:r>
            <a:r>
              <a:rPr lang="en-US" altLang="ko-KR" dirty="0"/>
              <a:t>: </a:t>
            </a:r>
            <a:r>
              <a:rPr lang="ko-KR" altLang="en-US" dirty="0"/>
              <a:t>이벤트 그래프와 구별되도록 </a:t>
            </a:r>
            <a:r>
              <a:rPr lang="en-US" altLang="ko-KR" dirty="0"/>
              <a:t>‘</a:t>
            </a:r>
            <a:r>
              <a:rPr lang="ko-KR" altLang="en-US" dirty="0"/>
              <a:t>함수 그래프</a:t>
            </a:r>
            <a:r>
              <a:rPr lang="en-US" altLang="ko-KR" dirty="0"/>
              <a:t>‘</a:t>
            </a:r>
            <a:r>
              <a:rPr lang="ko-KR" altLang="en-US" dirty="0"/>
              <a:t>라고 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F2818-3F5C-4FB5-80D9-F463B836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8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CE2B-2BE2-4836-9924-088AF931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이벤트 그래프의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0EA5B-CEBA-4740-897B-6F78DEEF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함수와 이벤트 그래프의 차이점 </a:t>
            </a:r>
            <a:r>
              <a:rPr lang="en-US" altLang="ko-KR" dirty="0"/>
              <a:t>: </a:t>
            </a:r>
            <a:r>
              <a:rPr lang="ko-KR" altLang="en-US" dirty="0"/>
              <a:t>다음과 같은 차이점이 있음</a:t>
            </a:r>
            <a:endParaRPr lang="en-US" altLang="ko-KR" dirty="0"/>
          </a:p>
          <a:p>
            <a:pPr lvl="1" fontAlgn="base"/>
            <a:r>
              <a:rPr lang="ko-KR" altLang="en-US" dirty="0"/>
              <a:t>격자판에서의 노드 네트워크 작성 방식</a:t>
            </a:r>
            <a:endParaRPr lang="en-US" altLang="ko-KR" dirty="0"/>
          </a:p>
          <a:p>
            <a:pPr lvl="2" fontAlgn="base"/>
            <a:r>
              <a:rPr lang="ko-KR" altLang="en-US" spc="-150" dirty="0"/>
              <a:t>이벤트 그래프는 격자판을 다른 이벤트 그래프와 함께 사용할 수 있으나</a:t>
            </a:r>
            <a:r>
              <a:rPr lang="en-US" altLang="ko-KR" spc="-150" dirty="0"/>
              <a:t>, </a:t>
            </a:r>
            <a:r>
              <a:rPr lang="ko-KR" altLang="en-US" spc="-150" dirty="0"/>
              <a:t>함수는 자신의 전용 격자판을 사용함</a:t>
            </a:r>
          </a:p>
          <a:p>
            <a:pPr lvl="1" fontAlgn="base"/>
            <a:r>
              <a:rPr lang="ko-KR" altLang="en-US" dirty="0"/>
              <a:t>값을 </a:t>
            </a:r>
            <a:r>
              <a:rPr lang="ko-KR" altLang="en-US" dirty="0" err="1"/>
              <a:t>리턴할</a:t>
            </a:r>
            <a:r>
              <a:rPr lang="ko-KR" altLang="en-US" dirty="0"/>
              <a:t> 수 있는 지의 여부</a:t>
            </a:r>
            <a:endParaRPr lang="en-US" altLang="ko-KR" dirty="0"/>
          </a:p>
          <a:p>
            <a:pPr lvl="2" fontAlgn="base"/>
            <a:r>
              <a:rPr lang="ko-KR" altLang="en-US" dirty="0"/>
              <a:t>이벤트 그래프에서는 리턴이 없으나</a:t>
            </a:r>
            <a:r>
              <a:rPr lang="en-US" altLang="ko-KR" dirty="0"/>
              <a:t>, </a:t>
            </a:r>
            <a:r>
              <a:rPr lang="ko-KR" altLang="en-US" dirty="0"/>
              <a:t>함수는 </a:t>
            </a:r>
            <a:r>
              <a:rPr lang="ko-KR" altLang="en-US" dirty="0" err="1"/>
              <a:t>리턴할</a:t>
            </a:r>
            <a:r>
              <a:rPr lang="ko-KR" altLang="en-US" dirty="0"/>
              <a:t> 수 있음</a:t>
            </a:r>
          </a:p>
          <a:p>
            <a:pPr lvl="1" fontAlgn="base"/>
            <a:r>
              <a:rPr lang="ko-KR" altLang="en-US" dirty="0" err="1"/>
              <a:t>잠복성</a:t>
            </a:r>
            <a:r>
              <a:rPr lang="en-US" altLang="ko-KR" dirty="0"/>
              <a:t>(latent) </a:t>
            </a:r>
            <a:r>
              <a:rPr lang="ko-KR" altLang="en-US" dirty="0"/>
              <a:t>액션 </a:t>
            </a:r>
            <a:r>
              <a:rPr lang="en-US" altLang="ko-KR" dirty="0"/>
              <a:t>(</a:t>
            </a:r>
            <a:r>
              <a:rPr lang="en-US" altLang="ko-KR" b="1" dirty="0"/>
              <a:t>Delay</a:t>
            </a:r>
            <a:r>
              <a:rPr lang="ko-KR" altLang="en-US" dirty="0"/>
              <a:t> 노드 등</a:t>
            </a:r>
            <a:r>
              <a:rPr lang="en-US" altLang="ko-KR" dirty="0"/>
              <a:t>)</a:t>
            </a:r>
            <a:r>
              <a:rPr lang="ko-KR" altLang="en-US" dirty="0"/>
              <a:t>이나 타임라인 기능의 사용 여부</a:t>
            </a:r>
            <a:endParaRPr lang="en-US" altLang="ko-KR" dirty="0"/>
          </a:p>
          <a:p>
            <a:pPr lvl="2" fontAlgn="base"/>
            <a:r>
              <a:rPr lang="ko-KR" altLang="en-US" dirty="0"/>
              <a:t>이벤트 그래프는 </a:t>
            </a:r>
            <a:r>
              <a:rPr lang="ko-KR" altLang="en-US" dirty="0" err="1"/>
              <a:t>잠복성</a:t>
            </a:r>
            <a:r>
              <a:rPr lang="ko-KR" altLang="en-US" dirty="0"/>
              <a:t> 액션이나 타임라인 기능을 사용할 수 있으나</a:t>
            </a:r>
            <a:r>
              <a:rPr lang="en-US" altLang="ko-KR" dirty="0"/>
              <a:t>,</a:t>
            </a:r>
            <a:r>
              <a:rPr lang="ko-KR" altLang="en-US" dirty="0"/>
              <a:t> 함수에서는 이들을 사용할 수 없음</a:t>
            </a:r>
            <a:endParaRPr lang="en-US" altLang="ko-KR" dirty="0"/>
          </a:p>
          <a:p>
            <a:pPr lvl="2" fontAlgn="base"/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호출하면 즉각적으로 실행이 끝나야 함</a:t>
            </a:r>
          </a:p>
          <a:p>
            <a:pPr lvl="1" fontAlgn="base"/>
            <a:r>
              <a:rPr lang="ko-KR" altLang="en-US" dirty="0"/>
              <a:t>로컬 변수의 사용 여부</a:t>
            </a:r>
            <a:endParaRPr lang="en-US" altLang="ko-KR" dirty="0"/>
          </a:p>
          <a:p>
            <a:pPr lvl="2" fontAlgn="base"/>
            <a:r>
              <a:rPr lang="ko-KR" altLang="en-US" spc="-150" dirty="0"/>
              <a:t>이벤트에는 로컬 변수의 개념이 없으나</a:t>
            </a:r>
            <a:r>
              <a:rPr lang="en-US" altLang="ko-KR" spc="-150" dirty="0"/>
              <a:t>, </a:t>
            </a:r>
            <a:r>
              <a:rPr lang="ko-KR" altLang="en-US" spc="-150" dirty="0"/>
              <a:t>함수는 함수 내부에서만 사용되는 로컬 변수를 정의하여 사용할 수 있음</a:t>
            </a:r>
          </a:p>
          <a:p>
            <a:pPr lvl="1" fontAlgn="base"/>
            <a:r>
              <a:rPr lang="ko-KR" altLang="en-US" dirty="0" err="1"/>
              <a:t>진입점</a:t>
            </a:r>
            <a:r>
              <a:rPr lang="en-US" altLang="ko-KR" dirty="0"/>
              <a:t>(entry point)</a:t>
            </a:r>
            <a:r>
              <a:rPr lang="ko-KR" altLang="en-US" dirty="0"/>
              <a:t>의 개수</a:t>
            </a:r>
            <a:endParaRPr lang="en-US" altLang="ko-KR" dirty="0"/>
          </a:p>
          <a:p>
            <a:pPr lvl="2" fontAlgn="base"/>
            <a:r>
              <a:rPr lang="ko-KR" altLang="en-US" dirty="0"/>
              <a:t>이벤트 그래프는 실행이 시작되는 진입점이 여러 개가 있을 수 있지만</a:t>
            </a:r>
            <a:r>
              <a:rPr lang="en-US" altLang="ko-KR" dirty="0"/>
              <a:t>, </a:t>
            </a:r>
            <a:r>
              <a:rPr lang="ko-KR" altLang="en-US" dirty="0"/>
              <a:t>함수는 진입점이 하나만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F2818-3F5C-4FB5-80D9-F463B836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6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CE2B-2BE2-4836-9924-088AF931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 이벤트 그래프의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0EA5B-CEBA-4740-897B-6F78DEEF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함수와 이벤트 그래프의 구분 지침</a:t>
            </a:r>
            <a:endParaRPr lang="en-US" altLang="ko-KR" dirty="0"/>
          </a:p>
          <a:p>
            <a:pPr lvl="1"/>
            <a:r>
              <a:rPr lang="ko-KR" altLang="en-US" dirty="0"/>
              <a:t>엄격하게 구분할 필요 없음</a:t>
            </a:r>
            <a:endParaRPr lang="en-US" altLang="ko-KR" dirty="0"/>
          </a:p>
          <a:p>
            <a:pPr lvl="1"/>
            <a:r>
              <a:rPr lang="ko-KR" altLang="en-US" dirty="0"/>
              <a:t>정하기가 어려우면 일단 커스텀</a:t>
            </a:r>
            <a:r>
              <a:rPr lang="en-US" altLang="ko-KR" dirty="0"/>
              <a:t> </a:t>
            </a:r>
            <a:r>
              <a:rPr lang="ko-KR" altLang="en-US" dirty="0"/>
              <a:t>이벤트로 만들자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출력값의</a:t>
            </a:r>
            <a:r>
              <a:rPr lang="ko-KR" altLang="en-US" dirty="0"/>
              <a:t> 리턴이 필요한 경우에는 함수로 만들자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pc="-150" dirty="0" err="1"/>
              <a:t>잠복성</a:t>
            </a:r>
            <a:r>
              <a:rPr lang="ko-KR" altLang="en-US" spc="-150" dirty="0"/>
              <a:t> 액션이나 타임라인을 사용할 가능성이 없고 독립된 형태로 구현해두고 싶은 경우에 함수로 만들자</a:t>
            </a:r>
            <a:r>
              <a:rPr lang="en-US" altLang="ko-KR" spc="-15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F2818-3F5C-4FB5-80D9-F463B836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6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96CD3-18A5-4E1C-B8F1-CB87A26E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D6EA5-B147-4897-9888-577E15C0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흐름제어 노드</a:t>
            </a:r>
            <a:endParaRPr lang="en-US" altLang="ko-KR" dirty="0"/>
          </a:p>
          <a:p>
            <a:pPr lvl="1"/>
            <a:r>
              <a:rPr lang="en-US" altLang="ko-KR" b="1" dirty="0"/>
              <a:t>Branch</a:t>
            </a:r>
            <a:r>
              <a:rPr lang="en-US" altLang="ko-KR" dirty="0"/>
              <a:t>(</a:t>
            </a:r>
            <a:r>
              <a:rPr lang="ko-KR" altLang="en-US" dirty="0"/>
              <a:t>분기</a:t>
            </a:r>
            <a:r>
              <a:rPr lang="en-US" altLang="ko-KR" dirty="0"/>
              <a:t>)</a:t>
            </a:r>
            <a:r>
              <a:rPr lang="ko-KR" altLang="en-US" dirty="0"/>
              <a:t> 노드</a:t>
            </a:r>
            <a:endParaRPr lang="en-US" altLang="ko-KR" dirty="0"/>
          </a:p>
          <a:p>
            <a:pPr lvl="2"/>
            <a:r>
              <a:rPr lang="ko-KR" altLang="en-US" dirty="0"/>
              <a:t>명칭 </a:t>
            </a:r>
            <a:r>
              <a:rPr lang="en-US" altLang="ko-KR" dirty="0"/>
              <a:t>: Branch </a:t>
            </a:r>
            <a:r>
              <a:rPr lang="ko-KR" altLang="en-US" dirty="0"/>
              <a:t>노드 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If 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조건식의 결과를 분기 노드의 </a:t>
            </a:r>
            <a:r>
              <a:rPr lang="en-US" altLang="ko-KR" dirty="0"/>
              <a:t>Condition </a:t>
            </a:r>
            <a:r>
              <a:rPr lang="ko-KR" altLang="en-US" dirty="0" err="1"/>
              <a:t>입력핀으로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조건식 노드 </a:t>
            </a:r>
            <a:r>
              <a:rPr lang="en-US" altLang="ko-KR" dirty="0"/>
              <a:t>: </a:t>
            </a:r>
            <a:r>
              <a:rPr lang="ko-KR" altLang="en-US" dirty="0" err="1"/>
              <a:t>입력핀의</a:t>
            </a:r>
            <a:r>
              <a:rPr lang="ko-KR" altLang="en-US" dirty="0"/>
              <a:t> 값을 검사하여 </a:t>
            </a:r>
            <a:r>
              <a:rPr lang="ko-KR" altLang="en-US" dirty="0" err="1"/>
              <a:t>출력핀으로</a:t>
            </a:r>
            <a:r>
              <a:rPr lang="ko-KR" altLang="en-US" dirty="0"/>
              <a:t> 참 또는 거짓을 출력함</a:t>
            </a:r>
          </a:p>
          <a:p>
            <a:pPr lvl="1"/>
            <a:r>
              <a:rPr lang="ko-KR" altLang="en-US" dirty="0"/>
              <a:t>조건식 노드 </a:t>
            </a:r>
            <a:r>
              <a:rPr lang="en-US" altLang="ko-KR" dirty="0"/>
              <a:t>: </a:t>
            </a:r>
            <a:r>
              <a:rPr lang="en-US" altLang="ko-KR" b="1" dirty="0"/>
              <a:t>&gt;</a:t>
            </a:r>
            <a:r>
              <a:rPr lang="en-US" altLang="ko-KR" dirty="0"/>
              <a:t>, </a:t>
            </a:r>
            <a:r>
              <a:rPr lang="en-US" altLang="ko-KR" b="1" dirty="0"/>
              <a:t>&lt;</a:t>
            </a:r>
            <a:r>
              <a:rPr lang="en-US" altLang="ko-KR" dirty="0"/>
              <a:t>, </a:t>
            </a:r>
            <a:r>
              <a:rPr lang="en-US" altLang="ko-KR" b="1" dirty="0"/>
              <a:t>&gt;=</a:t>
            </a:r>
            <a:r>
              <a:rPr lang="en-US" altLang="ko-KR" dirty="0"/>
              <a:t>, </a:t>
            </a:r>
            <a:r>
              <a:rPr lang="en-US" altLang="ko-KR" b="1" dirty="0"/>
              <a:t>&lt;=</a:t>
            </a:r>
            <a:r>
              <a:rPr lang="en-US" altLang="ko-KR" dirty="0"/>
              <a:t>, </a:t>
            </a:r>
            <a:r>
              <a:rPr lang="en-US" altLang="ko-KR" b="1" dirty="0"/>
              <a:t>==</a:t>
            </a:r>
            <a:r>
              <a:rPr lang="en-US" altLang="ko-KR" dirty="0"/>
              <a:t>, </a:t>
            </a:r>
            <a:r>
              <a:rPr lang="en-US" altLang="ko-KR" b="1" dirty="0"/>
              <a:t>!=</a:t>
            </a:r>
          </a:p>
          <a:p>
            <a:pPr lvl="2"/>
            <a:r>
              <a:rPr lang="ko-KR" altLang="en-US" dirty="0"/>
              <a:t>기호의 명칭 </a:t>
            </a:r>
            <a:r>
              <a:rPr lang="en-US" altLang="ko-KR" dirty="0"/>
              <a:t>: Greater,</a:t>
            </a:r>
            <a:r>
              <a:rPr lang="ko-KR" altLang="en-US" dirty="0"/>
              <a:t> </a:t>
            </a:r>
            <a:r>
              <a:rPr lang="en-US" altLang="ko-KR" dirty="0"/>
              <a:t>Less,</a:t>
            </a:r>
            <a:r>
              <a:rPr lang="ko-KR" altLang="en-US" dirty="0"/>
              <a:t> </a:t>
            </a:r>
            <a:r>
              <a:rPr lang="en-US" altLang="ko-KR" dirty="0" err="1"/>
              <a:t>GreaterEqual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LessEqual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Equal,</a:t>
            </a:r>
            <a:r>
              <a:rPr lang="ko-KR" altLang="en-US" dirty="0"/>
              <a:t> </a:t>
            </a:r>
            <a:r>
              <a:rPr lang="en-US" altLang="ko-KR" dirty="0" err="1"/>
              <a:t>NotEqual</a:t>
            </a:r>
            <a:endParaRPr lang="en-US" altLang="ko-KR" dirty="0"/>
          </a:p>
          <a:p>
            <a:pPr lvl="3"/>
            <a:r>
              <a:rPr lang="ko-KR" altLang="en-US" dirty="0"/>
              <a:t>한글 명칭 </a:t>
            </a:r>
            <a:r>
              <a:rPr lang="en-US" altLang="ko-KR" dirty="0"/>
              <a:t>:  </a:t>
            </a:r>
            <a:r>
              <a:rPr lang="ko-KR" altLang="en-US" dirty="0"/>
              <a:t>큼</a:t>
            </a:r>
            <a:r>
              <a:rPr lang="en-US" altLang="ko-KR" dirty="0"/>
              <a:t>, </a:t>
            </a:r>
            <a:r>
              <a:rPr lang="ko-KR" altLang="en-US" dirty="0"/>
              <a:t>작음</a:t>
            </a:r>
            <a:r>
              <a:rPr lang="en-US" altLang="ko-KR" dirty="0"/>
              <a:t>, </a:t>
            </a:r>
            <a:r>
              <a:rPr lang="ko-KR" altLang="en-US" dirty="0"/>
              <a:t>크거나 같음</a:t>
            </a:r>
            <a:r>
              <a:rPr lang="en-US" altLang="ko-KR" dirty="0"/>
              <a:t>, </a:t>
            </a:r>
            <a:r>
              <a:rPr lang="ko-KR" altLang="en-US" dirty="0"/>
              <a:t>작거나 같음</a:t>
            </a:r>
            <a:r>
              <a:rPr lang="en-US" altLang="ko-KR" dirty="0"/>
              <a:t>, </a:t>
            </a:r>
            <a:r>
              <a:rPr lang="ko-KR" altLang="en-US" dirty="0"/>
              <a:t>같음</a:t>
            </a:r>
            <a:r>
              <a:rPr lang="en-US" altLang="ko-KR" dirty="0"/>
              <a:t>, </a:t>
            </a:r>
            <a:r>
              <a:rPr lang="ko-KR" altLang="en-US" dirty="0"/>
              <a:t>같지 않음</a:t>
            </a:r>
            <a:endParaRPr lang="en-US" altLang="ko-KR" dirty="0"/>
          </a:p>
          <a:p>
            <a:pPr lvl="1"/>
            <a:r>
              <a:rPr lang="ko-KR" altLang="en-US" dirty="0"/>
              <a:t>조합 노드 </a:t>
            </a:r>
            <a:r>
              <a:rPr lang="en-US" altLang="ko-KR" dirty="0"/>
              <a:t>: </a:t>
            </a:r>
            <a:r>
              <a:rPr lang="ko-KR" altLang="en-US" dirty="0"/>
              <a:t>조건식을 조합하여 더 복잡한 조건식을 만들 수 있음</a:t>
            </a:r>
            <a:endParaRPr lang="en-US" altLang="ko-KR" dirty="0"/>
          </a:p>
          <a:p>
            <a:pPr lvl="2"/>
            <a:r>
              <a:rPr lang="en-US" altLang="ko-KR" b="1" dirty="0"/>
              <a:t>AND</a:t>
            </a:r>
            <a:r>
              <a:rPr lang="en-US" altLang="ko-KR" dirty="0"/>
              <a:t>, </a:t>
            </a:r>
            <a:r>
              <a:rPr lang="en-US" altLang="ko-KR" b="1" dirty="0"/>
              <a:t>OR</a:t>
            </a:r>
            <a:r>
              <a:rPr lang="en-US" altLang="ko-KR" dirty="0"/>
              <a:t>, </a:t>
            </a:r>
            <a:r>
              <a:rPr lang="en-US" altLang="ko-KR" b="1" dirty="0"/>
              <a:t>XOR</a:t>
            </a:r>
            <a:r>
              <a:rPr lang="en-US" altLang="ko-KR" dirty="0"/>
              <a:t>, </a:t>
            </a:r>
            <a:r>
              <a:rPr lang="en-US" altLang="ko-KR" b="1" dirty="0"/>
              <a:t>NAND</a:t>
            </a:r>
            <a:r>
              <a:rPr lang="en-US" altLang="ko-KR" dirty="0"/>
              <a:t>, </a:t>
            </a:r>
            <a:r>
              <a:rPr lang="en-US" altLang="ko-KR" b="1" dirty="0"/>
              <a:t>NOR</a:t>
            </a:r>
            <a:r>
              <a:rPr lang="en-US" altLang="ko-KR" dirty="0"/>
              <a:t>, </a:t>
            </a:r>
            <a:r>
              <a:rPr lang="en-US" altLang="ko-KR" b="1" dirty="0"/>
              <a:t>NOT</a:t>
            </a:r>
          </a:p>
          <a:p>
            <a:pPr lvl="2"/>
            <a:r>
              <a:rPr lang="ko-KR" altLang="en-US" dirty="0"/>
              <a:t>정식 명칭 </a:t>
            </a:r>
            <a:r>
              <a:rPr lang="en-US" altLang="ko-KR" dirty="0"/>
              <a:t>:</a:t>
            </a:r>
            <a:r>
              <a:rPr lang="ko-KR" altLang="en-US" dirty="0"/>
              <a:t> 뒤에 </a:t>
            </a:r>
            <a:r>
              <a:rPr lang="en-US" altLang="ko-KR" dirty="0"/>
              <a:t>Boolean</a:t>
            </a:r>
            <a:r>
              <a:rPr lang="ko-KR" altLang="en-US" dirty="0"/>
              <a:t>을 붙이면 됨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‘AND Boolean’)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5D1E7-5C9D-4374-95C2-1AEA6F7D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80299-C1CA-4A8C-B48C-DDB76A74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946" y="1163538"/>
            <a:ext cx="1679454" cy="1014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82483D-950E-4BF0-AE0B-63FB34F9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505" y="2387758"/>
            <a:ext cx="2186896" cy="15887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5F23-0E29-4193-A580-25894B5EB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593" y="4054978"/>
            <a:ext cx="2810807" cy="21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1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[5. </a:t>
            </a:r>
            <a:r>
              <a:rPr lang="ko-KR" altLang="en-US" dirty="0"/>
              <a:t>함수의 생성과 사용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Pfunction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Pfunction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13_ </a:t>
            </a:r>
            <a:r>
              <a:rPr lang="ko-KR" altLang="en-US" dirty="0">
                <a:solidFill>
                  <a:srgbClr val="0070C0"/>
                </a:solidFill>
              </a:rPr>
              <a:t>변수와 함수 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변수의 생성과 사용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구조체의 생성과 사용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열거형 변수의 생성과 사용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함수의 생성과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FF5D1-21F3-4524-922C-924C5372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D0D9-593A-4C62-9F39-559D9DD5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변수를 생성하고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구조체를 생성하고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열거형 변수를 생성하고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함수를 생성하고 사용할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EB248-4E67-4149-A554-2AE39608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FF5D1-21F3-4524-922C-924C5372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변수의 생성과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D0D9-593A-4C62-9F39-559D9DD5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생성과 사용에 대해서 학습하자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EB248-4E67-4149-A554-2AE39608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D465-A929-4FAE-8F00-21FE237F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생성</a:t>
            </a:r>
            <a:r>
              <a:rPr lang="en-US" altLang="ko-KR" dirty="0"/>
              <a:t>, </a:t>
            </a:r>
            <a:r>
              <a:rPr lang="ko-KR" altLang="en-US" dirty="0"/>
              <a:t>변수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BDA8B-1EBA-463F-9362-FFFB22B2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생성 방법</a:t>
            </a:r>
            <a:endParaRPr lang="en-US" altLang="ko-KR" dirty="0"/>
          </a:p>
          <a:p>
            <a:pPr lvl="1"/>
            <a:r>
              <a:rPr lang="ko-KR" altLang="en-US" dirty="0"/>
              <a:t>내 </a:t>
            </a:r>
            <a:r>
              <a:rPr lang="ko-KR" altLang="en-US" dirty="0" err="1"/>
              <a:t>블루프린트</a:t>
            </a:r>
            <a:r>
              <a:rPr lang="ko-KR" altLang="en-US" dirty="0"/>
              <a:t> 패널에서 변수 추가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자주 사용하는 변수 유형</a:t>
            </a:r>
            <a:endParaRPr lang="en-US" altLang="ko-KR" dirty="0"/>
          </a:p>
          <a:p>
            <a:pPr lvl="1"/>
            <a:r>
              <a:rPr lang="ko-KR" altLang="en-US" dirty="0" err="1"/>
              <a:t>부울</a:t>
            </a:r>
            <a:r>
              <a:rPr lang="ko-KR" altLang="en-US" dirty="0"/>
              <a:t> </a:t>
            </a:r>
            <a:r>
              <a:rPr lang="en-US" altLang="ko-KR" dirty="0"/>
              <a:t>: True/False</a:t>
            </a:r>
            <a:r>
              <a:rPr lang="ko-KR" altLang="en-US" dirty="0"/>
              <a:t>의 두 값을 가짐</a:t>
            </a:r>
            <a:endParaRPr lang="en-US" altLang="ko-KR" dirty="0"/>
          </a:p>
          <a:p>
            <a:pPr lvl="1"/>
            <a:r>
              <a:rPr lang="ko-KR" altLang="en-US" dirty="0" err="1"/>
              <a:t>인티저</a:t>
            </a:r>
            <a:r>
              <a:rPr lang="en-US" altLang="ko-KR" dirty="0"/>
              <a:t> : </a:t>
            </a:r>
            <a:r>
              <a:rPr lang="ko-KR" altLang="en-US" dirty="0"/>
              <a:t>소수 부분이 없는 정수임</a:t>
            </a:r>
            <a:endParaRPr lang="en-US" altLang="ko-KR" dirty="0"/>
          </a:p>
          <a:p>
            <a:pPr lvl="1"/>
            <a:r>
              <a:rPr lang="ko-KR" altLang="en-US" dirty="0" err="1"/>
              <a:t>플로트</a:t>
            </a:r>
            <a:r>
              <a:rPr lang="en-US" altLang="ko-KR" dirty="0"/>
              <a:t> : </a:t>
            </a:r>
            <a:r>
              <a:rPr lang="ko-KR" altLang="en-US" dirty="0"/>
              <a:t>소수 부분을 가지는 수임</a:t>
            </a:r>
            <a:endParaRPr lang="en-US" altLang="ko-KR" dirty="0"/>
          </a:p>
          <a:p>
            <a:pPr lvl="1"/>
            <a:r>
              <a:rPr lang="ko-KR" altLang="en-US" dirty="0"/>
              <a:t>벡터</a:t>
            </a:r>
            <a:r>
              <a:rPr lang="en-US" altLang="ko-KR" dirty="0"/>
              <a:t> : X,Y,Z</a:t>
            </a:r>
            <a:r>
              <a:rPr lang="ko-KR" altLang="en-US" dirty="0"/>
              <a:t>의 세 개의 </a:t>
            </a:r>
            <a:r>
              <a:rPr lang="en-US" altLang="ko-KR" dirty="0"/>
              <a:t>Float</a:t>
            </a:r>
            <a:r>
              <a:rPr lang="ko-KR" altLang="en-US" dirty="0"/>
              <a:t>를 가지는 구조체임</a:t>
            </a:r>
            <a:endParaRPr lang="en-US" altLang="ko-KR" dirty="0"/>
          </a:p>
          <a:p>
            <a:pPr lvl="1"/>
            <a:r>
              <a:rPr lang="ko-KR" altLang="en-US" dirty="0"/>
              <a:t>스트링</a:t>
            </a:r>
            <a:r>
              <a:rPr lang="en-US" altLang="ko-KR" dirty="0"/>
              <a:t> : </a:t>
            </a:r>
            <a:r>
              <a:rPr lang="ko-KR" altLang="en-US" dirty="0"/>
              <a:t>문자열임</a:t>
            </a:r>
            <a:endParaRPr lang="en-US" altLang="ko-KR" dirty="0"/>
          </a:p>
          <a:p>
            <a:pPr lvl="1"/>
            <a:r>
              <a:rPr lang="ko-KR" altLang="en-US" dirty="0"/>
              <a:t>오브젝트 타입</a:t>
            </a:r>
            <a:r>
              <a:rPr lang="en-US" altLang="ko-KR" dirty="0"/>
              <a:t> : </a:t>
            </a:r>
            <a:r>
              <a:rPr lang="ko-KR" altLang="en-US" dirty="0"/>
              <a:t>객체임</a:t>
            </a:r>
            <a:endParaRPr lang="en-US" altLang="ko-KR" dirty="0"/>
          </a:p>
          <a:p>
            <a:r>
              <a:rPr lang="ko-KR" altLang="en-US" dirty="0"/>
              <a:t>변수 유형</a:t>
            </a:r>
            <a:endParaRPr lang="en-US" altLang="ko-KR" dirty="0"/>
          </a:p>
          <a:p>
            <a:pPr lvl="1"/>
            <a:r>
              <a:rPr lang="ko-KR" altLang="en-US" dirty="0"/>
              <a:t>각 변수 유형마다 컬러가 다름</a:t>
            </a:r>
            <a:endParaRPr lang="en-US" altLang="ko-KR" dirty="0"/>
          </a:p>
          <a:p>
            <a:pPr lvl="1"/>
            <a:r>
              <a:rPr lang="ko-KR" altLang="en-US" dirty="0"/>
              <a:t>오브젝트 타입 등의 경우에는 동일한 객체 색이라고 하더라도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호환되지 않을 경우에는 핀을 서로 연결할 수 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D057F-FB77-41E0-AA12-18688DD3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081C73-091A-4A16-960F-75C525F26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156230"/>
            <a:ext cx="2933333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3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C9941-F192-4C1D-B705-03A2D51D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C6C86-C8A1-439D-8505-FC1D691E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UE</a:t>
            </a:r>
            <a:r>
              <a:rPr lang="ko-KR" altLang="en-US" dirty="0"/>
              <a:t>이 제공하는 변수 유형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BD8BED-4BD6-4C1E-B3CE-8F586A7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DF323B-5A77-4970-B984-1A171834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54643"/>
              </p:ext>
            </p:extLst>
          </p:nvPr>
        </p:nvGraphicFramePr>
        <p:xfrm>
          <a:off x="1814594" y="1478431"/>
          <a:ext cx="8562810" cy="4738502"/>
        </p:xfrm>
        <a:graphic>
          <a:graphicData uri="http://schemas.openxmlformats.org/drawingml/2006/table">
            <a:tbl>
              <a:tblPr/>
              <a:tblGrid>
                <a:gridCol w="1385806">
                  <a:extLst>
                    <a:ext uri="{9D8B030D-6E8A-4147-A177-3AD203B41FA5}">
                      <a16:colId xmlns:a16="http://schemas.microsoft.com/office/drawing/2014/main" val="50024564"/>
                    </a:ext>
                  </a:extLst>
                </a:gridCol>
                <a:gridCol w="1912776">
                  <a:extLst>
                    <a:ext uri="{9D8B030D-6E8A-4147-A177-3AD203B41FA5}">
                      <a16:colId xmlns:a16="http://schemas.microsoft.com/office/drawing/2014/main" val="61050473"/>
                    </a:ext>
                  </a:extLst>
                </a:gridCol>
                <a:gridCol w="513183">
                  <a:extLst>
                    <a:ext uri="{9D8B030D-6E8A-4147-A177-3AD203B41FA5}">
                      <a16:colId xmlns:a16="http://schemas.microsoft.com/office/drawing/2014/main" val="875196296"/>
                    </a:ext>
                  </a:extLst>
                </a:gridCol>
                <a:gridCol w="3144417">
                  <a:extLst>
                    <a:ext uri="{9D8B030D-6E8A-4147-A177-3AD203B41FA5}">
                      <a16:colId xmlns:a16="http://schemas.microsoft.com/office/drawing/2014/main" val="3542994514"/>
                    </a:ext>
                  </a:extLst>
                </a:gridCol>
                <a:gridCol w="1606628">
                  <a:extLst>
                    <a:ext uri="{9D8B030D-6E8A-4147-A177-3AD203B41FA5}">
                      <a16:colId xmlns:a16="http://schemas.microsoft.com/office/drawing/2014/main" val="562960460"/>
                    </a:ext>
                  </a:extLst>
                </a:gridCol>
              </a:tblGrid>
              <a:tr h="202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C++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27547"/>
                  </a:ext>
                </a:extLst>
              </a:tr>
              <a:tr h="202318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기본 유형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Boolean)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9500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 또는 거짓의 두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값만을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763689"/>
                  </a:ext>
                </a:extLst>
              </a:tr>
              <a:tr h="202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Byte)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6F65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[0,255]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범위의 정수를 가짐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unsigned char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60160"/>
                  </a:ext>
                </a:extLst>
              </a:tr>
              <a:tr h="202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인티저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1FE3AF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[-2</a:t>
                      </a:r>
                      <a:r>
                        <a:rPr lang="en-US" altLang="ko-KR" sz="140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,2</a:t>
                      </a:r>
                      <a:r>
                        <a:rPr lang="en-US" altLang="ko-KR" sz="1400" kern="0" spc="0" baseline="30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-1]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범위의 정수를 가짐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076"/>
                  </a:ext>
                </a:extLst>
              </a:tr>
              <a:tr h="202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인티저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Integer64)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ACE3AF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[-2</a:t>
                      </a:r>
                      <a:r>
                        <a:rPr lang="en-US" altLang="ko-KR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,2</a:t>
                      </a:r>
                      <a:r>
                        <a:rPr lang="en-US" altLang="ko-KR" sz="1400" kern="0" spc="0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-1]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범위의 정수를 가짐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82860"/>
                  </a:ext>
                </a:extLst>
              </a:tr>
              <a:tr h="202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플로트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Float)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38D5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소숫점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숫자값을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4461"/>
                  </a:ext>
                </a:extLst>
              </a:tr>
              <a:tr h="202101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CD82FF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명칭으로 사용되는 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94156"/>
                  </a:ext>
                </a:extLst>
              </a:tr>
              <a:tr h="202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스트링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FF00D4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301373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E77CAA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화면에 출력하기 위한 문자열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308645"/>
                  </a:ext>
                </a:extLst>
              </a:tr>
              <a:tr h="202101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빈번한 구조체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벡터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Vector)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FFCA23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 숫자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(X,Y,Z)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가지는 구조체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94765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로테이터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Rotator)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A0B4FF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공간에서 회전을 정의하는 구조체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742059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트랜스폼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Transform)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FF7300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트랜스폼 구조체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16791"/>
                  </a:ext>
                </a:extLst>
              </a:tr>
              <a:tr h="2023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구조체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구조체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59CB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구조체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struct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530503"/>
                  </a:ext>
                </a:extLst>
              </a:tr>
              <a:tr h="2011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FFFFB4"/>
                          </a:solidFill>
                          <a:effectLst/>
                          <a:latin typeface="+mn-ea"/>
                          <a:ea typeface="+mn-ea"/>
                        </a:rPr>
                        <a:t>⁂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0323"/>
                  </a:ext>
                </a:extLst>
              </a:tr>
              <a:tr h="2011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오브젝트 타입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E1CBAA"/>
                          </a:solidFill>
                          <a:effectLst/>
                          <a:latin typeface="+mn-ea"/>
                          <a:ea typeface="+mn-ea"/>
                        </a:rPr>
                        <a:t>󰏉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블루프린트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객체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1382"/>
                  </a:ext>
                </a:extLst>
              </a:tr>
              <a:tr h="2023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열거형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열거형</a:t>
                      </a:r>
                    </a:p>
                  </a:txBody>
                  <a:tcPr marL="64770" marR="6477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6F65"/>
                          </a:solidFill>
                          <a:effectLst/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열거형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enum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07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08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053E9-FCF1-4983-BBA0-D73650EF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추출과 할당</a:t>
            </a:r>
            <a:r>
              <a:rPr lang="en-US" altLang="ko-KR" dirty="0"/>
              <a:t>, </a:t>
            </a:r>
            <a:r>
              <a:rPr lang="ko-KR" altLang="en-US" dirty="0"/>
              <a:t>변수 노드 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7F129-8841-491F-BE31-27BC011F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변수값의</a:t>
            </a:r>
            <a:r>
              <a:rPr lang="ko-KR" altLang="en-US" dirty="0"/>
              <a:t> 추출과 할당</a:t>
            </a:r>
            <a:endParaRPr lang="en-US" altLang="ko-KR" dirty="0"/>
          </a:p>
          <a:p>
            <a:pPr lvl="1"/>
            <a:r>
              <a:rPr lang="ko-KR" altLang="en-US" dirty="0"/>
              <a:t>추출</a:t>
            </a:r>
            <a:r>
              <a:rPr lang="en-US" altLang="ko-KR" dirty="0"/>
              <a:t>=Get, </a:t>
            </a:r>
            <a:r>
              <a:rPr lang="ko-KR" altLang="en-US" dirty="0"/>
              <a:t>할당</a:t>
            </a:r>
            <a:r>
              <a:rPr lang="en-US" altLang="ko-KR" dirty="0"/>
              <a:t>=Set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변수 노드 배치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내 </a:t>
            </a:r>
            <a:r>
              <a:rPr lang="ko-KR" altLang="en-US" dirty="0" err="1"/>
              <a:t>블루프린트</a:t>
            </a:r>
            <a:r>
              <a:rPr lang="en-US" altLang="ko-KR" dirty="0"/>
              <a:t>’</a:t>
            </a:r>
            <a:r>
              <a:rPr lang="ko-KR" altLang="en-US" dirty="0"/>
              <a:t> 패널에서 변수를 드래그</a:t>
            </a:r>
            <a:r>
              <a:rPr lang="en-US" altLang="ko-KR" dirty="0"/>
              <a:t>&amp;</a:t>
            </a:r>
            <a:r>
              <a:rPr lang="ko-KR" altLang="en-US" dirty="0" err="1"/>
              <a:t>드롭하면</a:t>
            </a:r>
            <a:r>
              <a:rPr lang="en-US" altLang="ko-KR" dirty="0"/>
              <a:t>, Get/Set</a:t>
            </a:r>
            <a:r>
              <a:rPr lang="ko-KR" altLang="en-US" dirty="0"/>
              <a:t>을 선택한 후에 노드가 배치됨</a:t>
            </a:r>
            <a:endParaRPr lang="en-US" altLang="ko-KR" dirty="0"/>
          </a:p>
          <a:p>
            <a:pPr lvl="1"/>
            <a:r>
              <a:rPr lang="en-US" altLang="ko-KR" dirty="0"/>
              <a:t>Ctrl/Alt </a:t>
            </a:r>
            <a:r>
              <a:rPr lang="ko-KR" altLang="en-US" dirty="0"/>
              <a:t>키를 누른 채로 </a:t>
            </a:r>
            <a:r>
              <a:rPr lang="en-US" altLang="ko-KR" dirty="0" err="1"/>
              <a:t>Drag&amp;Drop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묻지 않고 바로 </a:t>
            </a:r>
            <a:r>
              <a:rPr lang="en-US" altLang="ko-KR" dirty="0"/>
              <a:t>Get/Set </a:t>
            </a:r>
            <a:r>
              <a:rPr lang="ko-KR" altLang="en-US" dirty="0"/>
              <a:t>노드가 배치됨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BBE022-7DDF-4CE1-84F5-03CCC15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5C92494-5641-457D-8AA5-E68AA5C62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4320" y="1148874"/>
            <a:ext cx="3688080" cy="9753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1252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6E233-5588-472C-AE6C-9F188286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변수로 승격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84F19-F4BD-4A64-8A03-ECDB4CF3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변수의 </a:t>
            </a:r>
            <a:r>
              <a:rPr lang="en-US" altLang="ko-KR" dirty="0"/>
              <a:t>‘</a:t>
            </a:r>
            <a:r>
              <a:rPr lang="ko-KR" altLang="en-US" dirty="0" err="1"/>
              <a:t>프라이빗</a:t>
            </a:r>
            <a:r>
              <a:rPr lang="en-US" altLang="ko-KR" dirty="0"/>
              <a:t>’</a:t>
            </a:r>
            <a:r>
              <a:rPr lang="ko-KR" altLang="en-US" dirty="0"/>
              <a:t> 프로퍼티를 체크할 경우에는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동일 </a:t>
            </a:r>
            <a:r>
              <a:rPr lang="ko-KR" altLang="en-US" dirty="0" err="1"/>
              <a:t>블루프린트의</a:t>
            </a:r>
            <a:r>
              <a:rPr lang="ko-KR" altLang="en-US" dirty="0"/>
              <a:t> 이벤트 그래프나 함수 그래프 내부에서만 변수에 </a:t>
            </a:r>
            <a:r>
              <a:rPr lang="en-US" altLang="ko-KR" dirty="0"/>
              <a:t>Get/Set</a:t>
            </a:r>
            <a:r>
              <a:rPr lang="ko-KR" altLang="en-US" dirty="0"/>
              <a:t>이 가능함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프라이빗</a:t>
            </a:r>
            <a:r>
              <a:rPr lang="en-US" altLang="ko-KR" dirty="0"/>
              <a:t>’</a:t>
            </a:r>
            <a:r>
              <a:rPr lang="ko-KR" altLang="en-US" dirty="0"/>
              <a:t>이 체크되지 않은 경우에는</a:t>
            </a:r>
            <a:r>
              <a:rPr lang="en-US" altLang="ko-KR" dirty="0"/>
              <a:t>,</a:t>
            </a:r>
            <a:r>
              <a:rPr lang="ko-KR" altLang="en-US" dirty="0"/>
              <a:t> 모든 외부에서 </a:t>
            </a:r>
            <a:r>
              <a:rPr lang="en-US" altLang="ko-KR" dirty="0"/>
              <a:t>Get/Set</a:t>
            </a:r>
            <a:r>
              <a:rPr lang="ko-KR" altLang="en-US" dirty="0"/>
              <a:t>이 가능함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변수로 승격</a:t>
            </a:r>
            <a:endParaRPr lang="en-US" altLang="ko-KR" dirty="0"/>
          </a:p>
          <a:p>
            <a:pPr lvl="1"/>
            <a:r>
              <a:rPr lang="ko-KR" altLang="en-US" dirty="0" err="1"/>
              <a:t>상수값을</a:t>
            </a:r>
            <a:r>
              <a:rPr lang="ko-KR" altLang="en-US" dirty="0"/>
              <a:t> 변수로 만들기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DCF1E-066F-43F3-9ED8-C716A924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A6FFF-1B78-4686-BC48-F51DF55B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61" y="2190057"/>
            <a:ext cx="1900039" cy="533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2A425-DA70-42FC-AD93-8519CE3A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97" y="3391182"/>
            <a:ext cx="3466703" cy="2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변수의 생성과 사용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Pvariable</a:t>
            </a:r>
            <a:r>
              <a:rPr lang="en-US" altLang="ko-KR" dirty="0"/>
              <a:t> (</a:t>
            </a:r>
            <a:r>
              <a:rPr lang="ko-KR" altLang="en-US" dirty="0"/>
              <a:t>다음으로 이어짐</a:t>
            </a:r>
            <a:r>
              <a:rPr lang="en-US" altLang="ko-KR" dirty="0"/>
              <a:t>) [</a:t>
            </a:r>
            <a:r>
              <a:rPr lang="ko-KR" altLang="en-US" dirty="0"/>
              <a:t>제출 시에 </a:t>
            </a:r>
            <a:r>
              <a:rPr lang="en-US" altLang="ko-KR" dirty="0"/>
              <a:t>Pvariable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.zip</a:t>
            </a:r>
            <a:r>
              <a:rPr lang="ko-KR" altLang="en-US" dirty="0"/>
              <a:t>으로 수정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Pvariable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22860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32227</TotalTime>
  <Words>930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Tempus Sans ITC</vt:lpstr>
      <vt:lpstr>Times New Roman</vt:lpstr>
      <vt:lpstr>Wingdings</vt:lpstr>
      <vt:lpstr>c00_preface</vt:lpstr>
      <vt:lpstr>13_ 변수와 함수 기초</vt:lpstr>
      <vt:lpstr>13_ 변수와 함수 기초</vt:lpstr>
      <vt:lpstr>1. 개요</vt:lpstr>
      <vt:lpstr>2. 변수의 생성과 사용</vt:lpstr>
      <vt:lpstr>변수 생성, 변수 유형</vt:lpstr>
      <vt:lpstr>변수 유형</vt:lpstr>
      <vt:lpstr>변수 추출과 할당, 변수 노드 배치</vt:lpstr>
      <vt:lpstr>프라이빗 변수, 변수로 승격</vt:lpstr>
      <vt:lpstr>실습 [2. 변수의 생성과 사용]</vt:lpstr>
      <vt:lpstr>3. 구조체의 생성과 사용</vt:lpstr>
      <vt:lpstr>실습 [3. 구조체의 생성과 사용]</vt:lpstr>
      <vt:lpstr>4. 열거형 변수의 생성과 사용</vt:lpstr>
      <vt:lpstr>실습 [4. 열거형 변수의 생성과 사용]</vt:lpstr>
      <vt:lpstr>5. 함수의 생성과 사용</vt:lpstr>
      <vt:lpstr>함수</vt:lpstr>
      <vt:lpstr>함수와 이벤트 그래프의 차이점</vt:lpstr>
      <vt:lpstr>함수와 이벤트 그래프의 구분</vt:lpstr>
      <vt:lpstr>조건식</vt:lpstr>
      <vt:lpstr>실습 [5. 함수의 생성과 사용]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1969</cp:revision>
  <dcterms:created xsi:type="dcterms:W3CDTF">2022-04-23T07:10:57Z</dcterms:created>
  <dcterms:modified xsi:type="dcterms:W3CDTF">2022-09-30T12:19:21Z</dcterms:modified>
</cp:coreProperties>
</file>