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64"/>
  </p:notesMasterIdLst>
  <p:sldIdLst>
    <p:sldId id="256" r:id="rId2"/>
    <p:sldId id="320" r:id="rId3"/>
    <p:sldId id="333" r:id="rId4"/>
    <p:sldId id="373" r:id="rId5"/>
    <p:sldId id="374" r:id="rId6"/>
    <p:sldId id="372" r:id="rId7"/>
    <p:sldId id="376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394" r:id="rId25"/>
    <p:sldId id="395" r:id="rId26"/>
    <p:sldId id="396" r:id="rId27"/>
    <p:sldId id="397" r:id="rId28"/>
    <p:sldId id="398" r:id="rId29"/>
    <p:sldId id="399" r:id="rId30"/>
    <p:sldId id="377" r:id="rId31"/>
    <p:sldId id="401" r:id="rId32"/>
    <p:sldId id="371" r:id="rId33"/>
    <p:sldId id="370" r:id="rId34"/>
    <p:sldId id="403" r:id="rId35"/>
    <p:sldId id="334" r:id="rId36"/>
    <p:sldId id="404" r:id="rId37"/>
    <p:sldId id="350" r:id="rId38"/>
    <p:sldId id="335" r:id="rId39"/>
    <p:sldId id="337" r:id="rId40"/>
    <p:sldId id="362" r:id="rId41"/>
    <p:sldId id="368" r:id="rId42"/>
    <p:sldId id="336" r:id="rId43"/>
    <p:sldId id="338" r:id="rId44"/>
    <p:sldId id="339" r:id="rId45"/>
    <p:sldId id="405" r:id="rId46"/>
    <p:sldId id="406" r:id="rId47"/>
    <p:sldId id="261" r:id="rId48"/>
    <p:sldId id="326" r:id="rId49"/>
    <p:sldId id="340" r:id="rId50"/>
    <p:sldId id="327" r:id="rId51"/>
    <p:sldId id="352" r:id="rId52"/>
    <p:sldId id="351" r:id="rId53"/>
    <p:sldId id="328" r:id="rId54"/>
    <p:sldId id="353" r:id="rId55"/>
    <p:sldId id="342" r:id="rId56"/>
    <p:sldId id="366" r:id="rId57"/>
    <p:sldId id="345" r:id="rId58"/>
    <p:sldId id="343" r:id="rId59"/>
    <p:sldId id="355" r:id="rId60"/>
    <p:sldId id="346" r:id="rId61"/>
    <p:sldId id="367" r:id="rId62"/>
    <p:sldId id="344" r:id="rId63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256"/>
            <p14:sldId id="320"/>
            <p14:sldId id="333"/>
            <p14:sldId id="373"/>
            <p14:sldId id="374"/>
            <p14:sldId id="372"/>
            <p14:sldId id="376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377"/>
            <p14:sldId id="401"/>
            <p14:sldId id="371"/>
            <p14:sldId id="370"/>
            <p14:sldId id="403"/>
            <p14:sldId id="334"/>
            <p14:sldId id="404"/>
            <p14:sldId id="350"/>
            <p14:sldId id="335"/>
            <p14:sldId id="337"/>
            <p14:sldId id="362"/>
            <p14:sldId id="368"/>
            <p14:sldId id="336"/>
            <p14:sldId id="338"/>
            <p14:sldId id="339"/>
            <p14:sldId id="405"/>
            <p14:sldId id="406"/>
            <p14:sldId id="261"/>
            <p14:sldId id="326"/>
            <p14:sldId id="340"/>
            <p14:sldId id="327"/>
            <p14:sldId id="352"/>
            <p14:sldId id="351"/>
            <p14:sldId id="328"/>
            <p14:sldId id="353"/>
            <p14:sldId id="342"/>
            <p14:sldId id="366"/>
            <p14:sldId id="345"/>
            <p14:sldId id="343"/>
            <p14:sldId id="355"/>
            <p14:sldId id="346"/>
            <p14:sldId id="367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  <a:srgbClr val="0083EF"/>
    <a:srgbClr val="BCEBDF"/>
    <a:srgbClr val="CCFFFF"/>
    <a:srgbClr val="EBFFFF"/>
    <a:srgbClr val="358971"/>
    <a:srgbClr val="339933"/>
    <a:srgbClr val="F8F8F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F91BCA-A79F-4176-B23D-FE9FB734072C}" v="9" dt="2021-08-02T08:48:56.7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51" autoAdjust="0"/>
    <p:restoredTop sz="94625" autoAdjust="0"/>
  </p:normalViewPr>
  <p:slideViewPr>
    <p:cSldViewPr>
      <p:cViewPr varScale="1">
        <p:scale>
          <a:sx n="102" d="100"/>
          <a:sy n="102" d="100"/>
        </p:scale>
        <p:origin x="50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223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663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7EA2AE4-D91D-43D2-A66A-1BD4DAD5C1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8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8469"/>
            <a:ext cx="7191166" cy="68410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5E9B4FC-7EAE-4FF6-A84D-CA1427625F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emen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0704512" y="5085184"/>
            <a:ext cx="1152128" cy="1123356"/>
          </a:xfrm>
          <a:prstGeom prst="ellipse">
            <a:avLst/>
          </a:prstGeom>
          <a:ln w="9525" cap="rnd"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B198E8-9810-4379-95E0-0362925230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015880" y="620688"/>
            <a:ext cx="1658156" cy="183604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-11633" y="1036860"/>
            <a:ext cx="711200" cy="244476"/>
          </a:xfrm>
          <a:prstGeom prst="rect">
            <a:avLst/>
          </a:prstGeo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직사각형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직사각형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  <a:prstGeom prst="rect">
            <a:avLst/>
          </a:prstGeo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430743" y="404814"/>
            <a:ext cx="11330516" cy="6048375"/>
          </a:xfrm>
          <a:prstGeom prst="roundRect">
            <a:avLst>
              <a:gd name="adj" fmla="val 5013"/>
            </a:avLst>
          </a:prstGeom>
          <a:solidFill>
            <a:schemeClr val="tx2">
              <a:alpha val="84706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597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121013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832992" y="908051"/>
            <a:ext cx="311966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952662" y="908051"/>
            <a:ext cx="3119669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9072331" y="908051"/>
            <a:ext cx="3119669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311966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719403" y="1196752"/>
            <a:ext cx="10945216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2535" y="633163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3A01160-D8F5-4E02-A012-150AA5964FF6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6182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5"/>
          <p:cNvSpPr txBox="1">
            <a:spLocks/>
          </p:cNvSpPr>
          <p:nvPr userDrawn="1"/>
        </p:nvSpPr>
        <p:spPr>
          <a:xfrm>
            <a:off x="11516499" y="6423569"/>
            <a:ext cx="440469" cy="288888"/>
          </a:xfrm>
          <a:prstGeom prst="rect">
            <a:avLst/>
          </a:prstGeom>
        </p:spPr>
        <p:txBody>
          <a:bodyPr vert="horz" lIns="94600" tIns="47300" rIns="94600" bIns="47300" rtlCol="0" anchor="ctr"/>
          <a:lstStyle>
            <a:lvl1pPr algn="l">
              <a:defRPr lang="ko-KR" altLang="en-US" sz="1000" b="1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4594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B1A714-22B6-415B-B621-748EF96EC691}" type="slidenum">
              <a:rPr kumimoji="0" lang="en-US" altLang="ko-KR" sz="127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4594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7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CB4EF-5AAA-4224-A02E-6D17BF2438E5}"/>
              </a:ext>
            </a:extLst>
          </p:cNvPr>
          <p:cNvSpPr txBox="1"/>
          <p:nvPr userDrawn="1"/>
        </p:nvSpPr>
        <p:spPr>
          <a:xfrm>
            <a:off x="1720417" y="1404371"/>
            <a:ext cx="8881780" cy="62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0976" indent="-310976">
              <a:buFont typeface="Wingdings" panose="05000000000000000000" pitchFamily="2" charset="2"/>
              <a:buChar char="§"/>
            </a:pPr>
            <a:endParaRPr lang="en-US" altLang="ko-KR" sz="1814" dirty="0"/>
          </a:p>
          <a:p>
            <a:pPr marL="783950" lvl="1" indent="-310976">
              <a:buFont typeface="Wingdings" panose="05000000000000000000" pitchFamily="2" charset="2"/>
              <a:buChar char="§"/>
            </a:pPr>
            <a:endParaRPr lang="ko-KR" altLang="en-US" sz="1632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D370973-2153-4AA1-BD05-D0D55B4027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2261" y="881886"/>
            <a:ext cx="9077770" cy="3233225"/>
          </a:xfrm>
        </p:spPr>
        <p:txBody>
          <a:bodyPr/>
          <a:lstStyle>
            <a:lvl1pPr marL="354730" indent="-354730">
              <a:lnSpc>
                <a:spcPts val="2539"/>
              </a:lnSpc>
              <a:spcAft>
                <a:spcPts val="544"/>
              </a:spcAft>
              <a:buFont typeface="Wingdings" panose="05000000000000000000" pitchFamily="2" charset="2"/>
              <a:buChar char="§"/>
              <a:defRPr sz="1995" b="1"/>
            </a:lvl1pPr>
            <a:lvl2pPr marL="768582" indent="-295609">
              <a:lnSpc>
                <a:spcPts val="2539"/>
              </a:lnSpc>
              <a:spcAft>
                <a:spcPts val="544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§"/>
              <a:defRPr sz="1814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lnSpc>
                <a:spcPct val="100000"/>
              </a:lnSpc>
              <a:spcAft>
                <a:spcPts val="544"/>
              </a:spcAft>
              <a:defRPr sz="1632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lnSpc>
                <a:spcPct val="100000"/>
              </a:lnSpc>
              <a:spcAft>
                <a:spcPts val="544"/>
              </a:spcAft>
              <a:defRPr sz="1632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lnSpc>
                <a:spcPct val="100000"/>
              </a:lnSpc>
              <a:spcAft>
                <a:spcPts val="544"/>
              </a:spcAft>
              <a:defRPr sz="1632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0358AF03-5E36-40A3-BA01-FCB246BD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026" y="163468"/>
            <a:ext cx="8881780" cy="472245"/>
          </a:xfrm>
        </p:spPr>
        <p:txBody>
          <a:bodyPr>
            <a:normAutofit/>
          </a:bodyPr>
          <a:lstStyle>
            <a:lvl1pPr algn="l">
              <a:defRPr sz="2902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0727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6768752" cy="57606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 hasCustomPrompt="1"/>
          </p:nvPr>
        </p:nvSpPr>
        <p:spPr>
          <a:xfrm>
            <a:off x="1487488" y="1052736"/>
            <a:ext cx="10153128" cy="5040560"/>
          </a:xfrm>
        </p:spPr>
        <p:txBody>
          <a:bodyPr vert="horz">
            <a:noAutofit/>
          </a:bodyPr>
          <a:lstStyle>
            <a:lvl1pPr>
              <a:spcAft>
                <a:spcPts val="600"/>
              </a:spcAft>
              <a:defRPr lang="ko-KR" altLang="en-US" sz="2000" b="1" dirty="0" smtClean="0"/>
            </a:lvl1pPr>
            <a:lvl2pPr>
              <a:spcAft>
                <a:spcPts val="600"/>
              </a:spcAft>
              <a:def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lnSpc>
                <a:spcPts val="2600"/>
              </a:lnSpc>
              <a:def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lang="ko-KR" altLang="en-US" sz="1400" dirty="0" smtClean="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>
              <a:lnSpc>
                <a:spcPct val="150000"/>
              </a:lnSpc>
            </a:pPr>
            <a:r>
              <a:rPr lang="ko-KR" altLang="en-US" dirty="0"/>
              <a:t>마스터 텍스트 스타일을 편집합니다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둘째 수준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dirty="0"/>
              <a:t>셋째 수준</a:t>
            </a:r>
          </a:p>
          <a:p>
            <a:pPr lvl="3">
              <a:lnSpc>
                <a:spcPct val="150000"/>
              </a:lnSpc>
            </a:pPr>
            <a:r>
              <a:rPr lang="ko-KR" altLang="en-US" dirty="0"/>
              <a:t>넷째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직사각형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rgbClr val="BCEBD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>
            <a:normAutofit/>
          </a:bodyPr>
          <a:lstStyle>
            <a:lvl1pPr algn="l">
              <a:buNone/>
              <a:defRPr sz="3600" b="0" cap="none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-11633" y="1036860"/>
            <a:ext cx="711200" cy="244476"/>
          </a:xfrm>
          <a:prstGeom prst="rect">
            <a:avLst/>
          </a:prstGeom>
        </p:spPr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-11633" y="1036860"/>
            <a:ext cx="711200" cy="244476"/>
          </a:xfrm>
          <a:prstGeom prst="rect">
            <a:avLst/>
          </a:prstGeom>
        </p:spPr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-11633" y="1036860"/>
            <a:ext cx="7112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8D437B-2966-42F7-A2F5-9BD3A8A7CD30}"/>
              </a:ext>
            </a:extLst>
          </p:cNvPr>
          <p:cNvSpPr txBox="1"/>
          <p:nvPr userDrawn="1"/>
        </p:nvSpPr>
        <p:spPr>
          <a:xfrm>
            <a:off x="11444378" y="644646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A0E80BF-A895-44FD-A81F-88B2D5F7ADFC}" type="slidenum">
              <a:rPr lang="ko-KR" altLang="en-US" sz="1400" smtClean="0"/>
              <a:t>‹#›</a:t>
            </a:fld>
            <a:endParaRPr lang="ko-KR" altLang="en-US" sz="14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-11633" y="1036860"/>
            <a:ext cx="7112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직사각형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AF1C30-4808-424C-A1B0-1103CA66CD9C}"/>
              </a:ext>
            </a:extLst>
          </p:cNvPr>
          <p:cNvSpPr/>
          <p:nvPr userDrawn="1"/>
        </p:nvSpPr>
        <p:spPr bwMode="white">
          <a:xfrm>
            <a:off x="3514" y="-5932"/>
            <a:ext cx="12188486" cy="6662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1919536" y="44328"/>
            <a:ext cx="8136904" cy="5581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525294" y="1121573"/>
            <a:ext cx="10243120" cy="505887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C93F716-253C-4846-9E4F-6F27DC056CD4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100000" l="0" r="100000">
                        <a14:foregroundMark x1="2290" y1="32919" x2="2290" y2="32919"/>
                        <a14:foregroundMark x1="6489" y1="75776" x2="6489" y2="75776"/>
                        <a14:foregroundMark x1="6234" y1="70807" x2="6234" y2="88820"/>
                        <a14:foregroundMark x1="6489" y1="63354" x2="6489" y2="63354"/>
                        <a14:foregroundMark x1="12595" y1="92547" x2="12595" y2="92547"/>
                        <a14:foregroundMark x1="14122" y1="88820" x2="14122" y2="88820"/>
                        <a14:foregroundMark x1="11705" y1="43478" x2="11705" y2="43478"/>
                        <a14:foregroundMark x1="13359" y1="35404" x2="13359" y2="35404"/>
                        <a14:foregroundMark x1="15394" y1="50311" x2="15394" y2="50311"/>
                        <a14:foregroundMark x1="13359" y1="39130" x2="17048" y2="58385"/>
                        <a14:foregroundMark x1="18830" y1="30435" x2="18830" y2="39130"/>
                        <a14:foregroundMark x1="18321" y1="8696" x2="23282" y2="6832"/>
                        <a14:foregroundMark x1="27481" y1="42236" x2="28499" y2="72050"/>
                        <a14:foregroundMark x1="41858" y1="35404" x2="41858" y2="35404"/>
                        <a14:foregroundMark x1="46692" y1="39752" x2="46692" y2="39752"/>
                        <a14:foregroundMark x1="44148" y1="65839" x2="44148" y2="65839"/>
                        <a14:foregroundMark x1="50254" y1="49689" x2="50254" y2="49689"/>
                        <a14:foregroundMark x1="56489" y1="35404" x2="56489" y2="35404"/>
                        <a14:foregroundMark x1="62087" y1="45963" x2="62087" y2="45963"/>
                        <a14:foregroundMark x1="55598" y1="73913" x2="55598" y2="73913"/>
                        <a14:foregroundMark x1="72392" y1="57764" x2="72392" y2="57764"/>
                        <a14:foregroundMark x1="82188" y1="31056" x2="82188" y2="31056"/>
                        <a14:foregroundMark x1="86005" y1="34783" x2="86005" y2="34783"/>
                        <a14:foregroundMark x1="84478" y1="61491" x2="84478" y2="61491"/>
                        <a14:foregroundMark x1="97710" y1="39752" x2="97710" y2="39752"/>
                        <a14:foregroundMark x1="95293" y1="60248" x2="95293" y2="60248"/>
                      </a14:backgroundRemoval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3" y="6525344"/>
            <a:ext cx="1152128" cy="24561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239070-22DF-43F0-841A-90C0B73335F4}"/>
              </a:ext>
            </a:extLst>
          </p:cNvPr>
          <p:cNvSpPr txBox="1"/>
          <p:nvPr userDrawn="1"/>
        </p:nvSpPr>
        <p:spPr>
          <a:xfrm>
            <a:off x="11444378" y="644646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A0E80BF-A895-44FD-A81F-88B2D5F7ADFC}" type="slidenum">
              <a:rPr lang="ko-KR" altLang="en-US" sz="1400" smtClean="0"/>
              <a:t>‹#›</a:t>
            </a:fld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781FCEA-4738-400A-AEA0-0522FF227B05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  <a14:imgEffect>
                      <a14:colorTemperature colorTemp="4700"/>
                    </a14:imgEffect>
                    <a14:imgEffect>
                      <a14:saturation sat="300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783" y="0"/>
            <a:ext cx="638788" cy="7073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482303-7CD7-4D0C-8B16-EEE178D0DFEC}"/>
              </a:ext>
            </a:extLst>
          </p:cNvPr>
          <p:cNvSpPr txBox="1"/>
          <p:nvPr userDrawn="1"/>
        </p:nvSpPr>
        <p:spPr>
          <a:xfrm>
            <a:off x="10818539" y="169505"/>
            <a:ext cx="1251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컴퓨터공학부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</p:sldLayoutIdLs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2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1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14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B11F85-D9D3-4830-836D-EA494A004C42}"/>
              </a:ext>
            </a:extLst>
          </p:cNvPr>
          <p:cNvSpPr txBox="1"/>
          <p:nvPr/>
        </p:nvSpPr>
        <p:spPr>
          <a:xfrm>
            <a:off x="4393561" y="3501008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객체지향 프로그래밍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0FA9B6-6D2A-4435-AA72-5C3DFF041E4B}"/>
              </a:ext>
            </a:extLst>
          </p:cNvPr>
          <p:cNvSpPr txBox="1"/>
          <p:nvPr/>
        </p:nvSpPr>
        <p:spPr>
          <a:xfrm>
            <a:off x="3647728" y="2598003"/>
            <a:ext cx="5236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/>
                <a:latin typeface="Sabon Next LT" panose="02000500000000000000" pitchFamily="2" charset="0"/>
                <a:ea typeface="HY헤드라인M" panose="02030600000101010101" pitchFamily="18" charset="-127"/>
                <a:cs typeface="Sabon Next LT" panose="02000500000000000000" pitchFamily="2" charset="0"/>
              </a:rPr>
              <a:t>C</a:t>
            </a:r>
            <a:r>
              <a:rPr lang="en-US" altLang="ko-KR" sz="4800" b="1" baseline="20000" dirty="0">
                <a:solidFill>
                  <a:schemeClr val="bg1"/>
                </a:solidFill>
                <a:effectLst/>
                <a:latin typeface="Sabon Next LT" panose="02000500000000000000" pitchFamily="2" charset="0"/>
                <a:ea typeface="HY헤드라인M" panose="02030600000101010101" pitchFamily="18" charset="-127"/>
                <a:cs typeface="Sabon Next LT" panose="02000500000000000000" pitchFamily="2" charset="0"/>
              </a:rPr>
              <a:t>++</a:t>
            </a:r>
            <a:r>
              <a:rPr lang="en-US" altLang="ko-KR" sz="4800" b="1" dirty="0">
                <a:solidFill>
                  <a:schemeClr val="bg1"/>
                </a:solidFill>
                <a:effectLst/>
                <a:latin typeface="Sabon Next LT" panose="02000500000000000000" pitchFamily="2" charset="0"/>
                <a:ea typeface="HY헤드라인M" panose="02030600000101010101" pitchFamily="18" charset="-127"/>
                <a:cs typeface="Sabon Next LT" panose="02000500000000000000" pitchFamily="2" charset="0"/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  <a:effectLst/>
                <a:latin typeface="Sabon Next LT" panose="02000500000000000000" pitchFamily="2" charset="0"/>
                <a:ea typeface="HY헤드라인M" panose="02030600000101010101" pitchFamily="18" charset="-127"/>
                <a:cs typeface="Sabon Next LT" panose="02000500000000000000" pitchFamily="2" charset="0"/>
              </a:rPr>
              <a:t>Programming</a:t>
            </a:r>
            <a:endParaRPr lang="ko-KR" altLang="en-US" sz="4400" b="1" dirty="0">
              <a:solidFill>
                <a:schemeClr val="bg1"/>
              </a:solidFill>
              <a:effectLst/>
              <a:latin typeface="Sabon Next LT" panose="02000500000000000000" pitchFamily="2" charset="0"/>
              <a:ea typeface="HY헤드라인M" panose="02030600000101010101" pitchFamily="18" charset="-127"/>
              <a:cs typeface="Sabon Next LT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32B805-860B-4D29-83F5-339CB60443DE}"/>
              </a:ext>
            </a:extLst>
          </p:cNvPr>
          <p:cNvSpPr txBox="1"/>
          <p:nvPr/>
        </p:nvSpPr>
        <p:spPr>
          <a:xfrm>
            <a:off x="7176120" y="5373216"/>
            <a:ext cx="3240360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1624" y="73301"/>
            <a:ext cx="1872208" cy="576064"/>
          </a:xfrm>
        </p:spPr>
        <p:txBody>
          <a:bodyPr>
            <a:normAutofit/>
          </a:bodyPr>
          <a:lstStyle/>
          <a:p>
            <a:r>
              <a:rPr lang="ko-KR" altLang="en-US" sz="2400"/>
              <a:t>연습문제</a:t>
            </a:r>
            <a:endParaRPr lang="ko-KR" altLang="en-US" sz="24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46D0440-ADC7-4EA3-816B-4970B3DF4A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75520" y="1219351"/>
            <a:ext cx="10009112" cy="2090184"/>
          </a:xfrm>
        </p:spPr>
        <p:txBody>
          <a:bodyPr/>
          <a:lstStyle/>
          <a:p>
            <a:pPr marL="0" indent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5. </a:t>
            </a:r>
            <a:r>
              <a:rPr lang="ko-KR" altLang="en-US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다음 코드는 </a:t>
            </a:r>
            <a:r>
              <a:rPr lang="en-US" altLang="ko-KR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Circle </a:t>
            </a:r>
            <a:r>
              <a:rPr lang="ko-KR" altLang="en-US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</a:t>
            </a:r>
            <a:r>
              <a:rPr lang="ko-KR" altLang="en-US" i="0" u="none" strike="noStrike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선언부이다</a:t>
            </a:r>
            <a:r>
              <a:rPr lang="en-US" altLang="ko-KR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틀린 부분을 수정하라</a:t>
            </a:r>
            <a:r>
              <a:rPr lang="en-US" altLang="ko-KR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320040" lvl="1" indent="0">
              <a:spcBef>
                <a:spcPts val="0"/>
              </a:spcBef>
              <a:spcAft>
                <a:spcPts val="500"/>
              </a:spcAft>
              <a:buNone/>
            </a:pPr>
            <a:endParaRPr lang="en-US" altLang="ko-KR" i="0" u="none" strike="noStrike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19088" lvl="1" indent="668338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class Circle {</a:t>
            </a:r>
          </a:p>
          <a:p>
            <a:pPr marL="319088" lvl="1" indent="668338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int radius;</a:t>
            </a:r>
          </a:p>
          <a:p>
            <a:pPr marL="319088" lvl="1" indent="668338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double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getArea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();</a:t>
            </a:r>
          </a:p>
          <a:p>
            <a:pPr marL="319088" lvl="1" indent="668338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}</a:t>
            </a:r>
            <a:endParaRPr lang="ko-KR" altLang="en-US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C98F7C-32C0-47B1-BB67-8D4ECDF32BA6}"/>
              </a:ext>
            </a:extLst>
          </p:cNvPr>
          <p:cNvSpPr txBox="1"/>
          <p:nvPr/>
        </p:nvSpPr>
        <p:spPr>
          <a:xfrm>
            <a:off x="3215680" y="2934964"/>
            <a:ext cx="1728192" cy="374571"/>
          </a:xfrm>
          <a:prstGeom prst="wedgeRoundRectCallout">
            <a:avLst>
              <a:gd name="adj1" fmla="val -59055"/>
              <a:gd name="adj2" fmla="val -2610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</a:rPr>
              <a:t>이 빠져 있음</a:t>
            </a: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43C2FAE6-1142-4469-9D33-D7869B9F2E95}"/>
              </a:ext>
            </a:extLst>
          </p:cNvPr>
          <p:cNvSpPr txBox="1">
            <a:spLocks/>
          </p:cNvSpPr>
          <p:nvPr/>
        </p:nvSpPr>
        <p:spPr>
          <a:xfrm>
            <a:off x="1775520" y="3645024"/>
            <a:ext cx="10009112" cy="2376264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spcAft>
                <a:spcPts val="600"/>
              </a:spcAft>
              <a:buClr>
                <a:schemeClr val="accent2"/>
              </a:buClr>
              <a:buSzPct val="60000"/>
              <a:buFont typeface="Wingdings"/>
              <a:buChar char=""/>
              <a:defRPr kumimoji="0" lang="ko-KR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 2"/>
              <a:buChar char=""/>
              <a:defRPr kumimoji="0" lang="ko-KR" altLang="en-US" sz="1800" kern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indent="-228600" algn="l" rtl="0" eaLnBrk="1" latinLnBrk="1" hangingPunct="1">
              <a:lnSpc>
                <a:spcPts val="2600"/>
              </a:lnSpc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lang="ko-KR" altLang="en-US" sz="1600" kern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lang="ko-KR" altLang="en-US" sz="1400" kern="1200" dirty="0" smtClean="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500"/>
              </a:spcAft>
              <a:buFont typeface="Wingdings"/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다음 코드는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Tower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클래스를 작성한 사례이다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틀린 부분을 수정하라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320040" lvl="1" indent="0">
              <a:spcBef>
                <a:spcPts val="0"/>
              </a:spcBef>
              <a:spcAft>
                <a:spcPts val="500"/>
              </a:spcAft>
              <a:buFont typeface="Wingdings 2"/>
              <a:buNone/>
            </a:pP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19088" lvl="1" indent="668338">
              <a:spcBef>
                <a:spcPts val="0"/>
              </a:spcBef>
              <a:spcAft>
                <a:spcPts val="500"/>
              </a:spcAft>
              <a:buFont typeface="Wingdings 2"/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class Tower {</a:t>
            </a:r>
          </a:p>
          <a:p>
            <a:pPr marL="319088" lvl="1" indent="668338">
              <a:spcBef>
                <a:spcPts val="0"/>
              </a:spcBef>
              <a:spcAft>
                <a:spcPts val="500"/>
              </a:spcAft>
              <a:buFont typeface="Wingdings 2"/>
              <a:buNone/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 height = 20;</a:t>
            </a:r>
          </a:p>
          <a:p>
            <a:pPr marL="319088" lvl="1" indent="668338">
              <a:spcBef>
                <a:spcPts val="0"/>
              </a:spcBef>
              <a:spcAft>
                <a:spcPts val="500"/>
              </a:spcAft>
              <a:buFont typeface="Wingdings 2"/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public:</a:t>
            </a:r>
          </a:p>
          <a:p>
            <a:pPr marL="319088" lvl="1" indent="668338">
              <a:spcBef>
                <a:spcPts val="0"/>
              </a:spcBef>
              <a:spcAft>
                <a:spcPts val="500"/>
              </a:spcAft>
              <a:buFont typeface="Wingdings 2"/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Tower() { height = 10; return; }</a:t>
            </a:r>
          </a:p>
          <a:p>
            <a:pPr marL="319088" lvl="1" indent="668338">
              <a:spcBef>
                <a:spcPts val="0"/>
              </a:spcBef>
              <a:spcAft>
                <a:spcPts val="500"/>
              </a:spcAft>
              <a:buFont typeface="Wingdings 2"/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};</a:t>
            </a:r>
            <a:endParaRPr lang="ko-KR" altLang="en-US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EC8FB-BAE9-47BC-A491-E27F1AA1BEE4}"/>
              </a:ext>
            </a:extLst>
          </p:cNvPr>
          <p:cNvSpPr txBox="1"/>
          <p:nvPr/>
        </p:nvSpPr>
        <p:spPr>
          <a:xfrm>
            <a:off x="5231905" y="4725144"/>
            <a:ext cx="4320480" cy="374571"/>
          </a:xfrm>
          <a:prstGeom prst="wedgeRoundRectCallout">
            <a:avLst>
              <a:gd name="adj1" fmla="val -59055"/>
              <a:gd name="adj2" fmla="val -2610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클래스의 멤버변수에서는 초기화 할 수 없다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5E2BA3-17D4-449A-B22A-23AEAACC8BB6}"/>
              </a:ext>
            </a:extLst>
          </p:cNvPr>
          <p:cNvSpPr txBox="1"/>
          <p:nvPr/>
        </p:nvSpPr>
        <p:spPr>
          <a:xfrm>
            <a:off x="6456040" y="5435204"/>
            <a:ext cx="2232248" cy="374571"/>
          </a:xfrm>
          <a:prstGeom prst="wedgeRoundRectCallout">
            <a:avLst>
              <a:gd name="adj1" fmla="val -59055"/>
              <a:gd name="adj2" fmla="val -2610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생성자는 리턴이 없다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68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1624" y="73301"/>
            <a:ext cx="1872208" cy="576064"/>
          </a:xfrm>
        </p:spPr>
        <p:txBody>
          <a:bodyPr>
            <a:normAutofit/>
          </a:bodyPr>
          <a:lstStyle/>
          <a:p>
            <a:r>
              <a:rPr lang="ko-KR" altLang="en-US" sz="2400"/>
              <a:t>연습문제</a:t>
            </a:r>
            <a:endParaRPr lang="ko-KR" altLang="en-US" sz="24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46D0440-ADC7-4EA3-816B-4970B3DF4A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75520" y="1219350"/>
            <a:ext cx="10009112" cy="4873945"/>
          </a:xfrm>
        </p:spPr>
        <p:txBody>
          <a:bodyPr/>
          <a:lstStyle/>
          <a:p>
            <a:pPr marL="0" indent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7. </a:t>
            </a:r>
            <a:r>
              <a:rPr lang="ko-KR" altLang="en-US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다음 코드에서 틀린 부분을 수정하라</a:t>
            </a:r>
            <a:r>
              <a:rPr lang="en-US" altLang="ko-KR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  <a:p>
            <a:pPr marL="0" indent="0" rtl="0">
              <a:spcBef>
                <a:spcPts val="0"/>
              </a:spcBef>
              <a:spcAft>
                <a:spcPts val="500"/>
              </a:spcAft>
              <a:buNone/>
            </a:pP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19088" lvl="1" indent="668338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class Building {</a:t>
            </a:r>
          </a:p>
          <a:p>
            <a:pPr marL="319088" lvl="1" indent="668338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private:</a:t>
            </a:r>
          </a:p>
          <a:p>
            <a:pPr marL="319088" lvl="1" indent="668338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int floor;</a:t>
            </a:r>
          </a:p>
          <a:p>
            <a:pPr marL="319088" lvl="1" indent="668338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public:</a:t>
            </a:r>
          </a:p>
          <a:p>
            <a:pPr marL="319088" lvl="1" indent="668338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Building(int s) { floor = s; }</a:t>
            </a:r>
          </a:p>
          <a:p>
            <a:pPr marL="319088" lvl="1" indent="668338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};</a:t>
            </a:r>
          </a:p>
          <a:p>
            <a:pPr marL="319088" lvl="1" indent="668338">
              <a:spcBef>
                <a:spcPts val="0"/>
              </a:spcBef>
              <a:spcAft>
                <a:spcPts val="500"/>
              </a:spcAft>
              <a:buNone/>
            </a:pP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19088" lvl="1" indent="668338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 main() {</a:t>
            </a:r>
          </a:p>
          <a:p>
            <a:pPr marL="319088" lvl="1" indent="668338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Building twin, star;</a:t>
            </a:r>
          </a:p>
          <a:p>
            <a:pPr marL="319088" lvl="1" indent="668338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Building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BlueHouse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(s),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jangMi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(14);</a:t>
            </a:r>
          </a:p>
          <a:p>
            <a:pPr marL="319088" lvl="1" indent="668338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}</a:t>
            </a:r>
            <a:endParaRPr lang="ko-KR" altLang="en-US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53FA520-8798-4D3D-B873-5EE9548C55C7}"/>
              </a:ext>
            </a:extLst>
          </p:cNvPr>
          <p:cNvGrpSpPr/>
          <p:nvPr/>
        </p:nvGrpSpPr>
        <p:grpSpPr>
          <a:xfrm>
            <a:off x="4050362" y="3153463"/>
            <a:ext cx="5502022" cy="1436948"/>
            <a:chOff x="4050362" y="3153463"/>
            <a:chExt cx="5502022" cy="143694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8C98F7C-32C0-47B1-BB67-8D4ECDF32BA6}"/>
                </a:ext>
              </a:extLst>
            </p:cNvPr>
            <p:cNvSpPr txBox="1"/>
            <p:nvPr/>
          </p:nvSpPr>
          <p:spPr>
            <a:xfrm>
              <a:off x="7032104" y="3196621"/>
              <a:ext cx="2520280" cy="919401"/>
            </a:xfrm>
            <a:prstGeom prst="wedgeRoundRectCallout">
              <a:avLst>
                <a:gd name="adj1" fmla="val -59055"/>
                <a:gd name="adj2" fmla="val -26109"/>
                <a:gd name="adj3" fmla="val 16667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기본 생성자가 빠져 있음</a:t>
              </a:r>
              <a:endParaRPr lang="en-US" altLang="ko-KR" sz="1600" dirty="0">
                <a:solidFill>
                  <a:srgbClr val="FF0000"/>
                </a:solidFill>
              </a:endParaRPr>
            </a:p>
            <a:p>
              <a:endParaRPr lang="en-US" altLang="ko-KR" sz="1600" dirty="0">
                <a:solidFill>
                  <a:srgbClr val="FF0000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Building() { floor = 0 ; }</a:t>
              </a:r>
              <a:endPara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EFC2AA63-7D1E-4FE7-B617-5D5783E01ADC}"/>
                </a:ext>
              </a:extLst>
            </p:cNvPr>
            <p:cNvSpPr/>
            <p:nvPr/>
          </p:nvSpPr>
          <p:spPr>
            <a:xfrm>
              <a:off x="4050362" y="3153463"/>
              <a:ext cx="2579890" cy="1436948"/>
            </a:xfrm>
            <a:custGeom>
              <a:avLst/>
              <a:gdLst>
                <a:gd name="connsiteX0" fmla="*/ 1116919 w 2579890"/>
                <a:gd name="connsiteY0" fmla="*/ 1436948 h 1436948"/>
                <a:gd name="connsiteX1" fmla="*/ 2552956 w 2579890"/>
                <a:gd name="connsiteY1" fmla="*/ 197291 h 1436948"/>
                <a:gd name="connsiteX2" fmla="*/ 0 w 2579890"/>
                <a:gd name="connsiteY2" fmla="*/ 19321 h 1436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9890" h="1436948">
                  <a:moveTo>
                    <a:pt x="1116919" y="1436948"/>
                  </a:moveTo>
                  <a:cubicBezTo>
                    <a:pt x="1928014" y="935255"/>
                    <a:pt x="2739109" y="433562"/>
                    <a:pt x="2552956" y="197291"/>
                  </a:cubicBezTo>
                  <a:cubicBezTo>
                    <a:pt x="2366803" y="-38980"/>
                    <a:pt x="1183401" y="-9830"/>
                    <a:pt x="0" y="19321"/>
                  </a:cubicBezTo>
                </a:path>
              </a:pathLst>
            </a:custGeom>
            <a:noFill/>
            <a:ln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133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1624" y="73301"/>
            <a:ext cx="1872208" cy="576064"/>
          </a:xfrm>
        </p:spPr>
        <p:txBody>
          <a:bodyPr>
            <a:normAutofit/>
          </a:bodyPr>
          <a:lstStyle/>
          <a:p>
            <a:r>
              <a:rPr lang="ko-KR" altLang="en-US" sz="2400"/>
              <a:t>연습문제</a:t>
            </a:r>
            <a:endParaRPr lang="ko-KR" altLang="en-US" sz="24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46D0440-ADC7-4EA3-816B-4970B3DF4A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75520" y="1219348"/>
            <a:ext cx="10009112" cy="4873945"/>
          </a:xfrm>
        </p:spPr>
        <p:txBody>
          <a:bodyPr/>
          <a:lstStyle/>
          <a:p>
            <a:pPr marL="269875" indent="-269875" rtl="0">
              <a:lnSpc>
                <a:spcPts val="27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8. </a:t>
            </a:r>
            <a:r>
              <a:rPr lang="ko-KR" altLang="en-US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다음 코드는 </a:t>
            </a:r>
            <a:r>
              <a:rPr lang="en-US" altLang="ko-KR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Calendar </a:t>
            </a:r>
            <a:r>
              <a:rPr lang="ko-KR" altLang="en-US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</a:t>
            </a:r>
            <a:r>
              <a:rPr lang="ko-KR" altLang="en-US" i="0" u="none" strike="noStrike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선언부이다</a:t>
            </a:r>
            <a:r>
              <a:rPr lang="en-US" altLang="ko-KR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year</a:t>
            </a:r>
            <a:r>
              <a:rPr lang="ko-KR" altLang="en-US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</a:t>
            </a:r>
            <a:r>
              <a:rPr lang="en-US" altLang="ko-KR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</a:t>
            </a:r>
            <a:r>
              <a:rPr lang="ko-KR" altLang="en-US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으로 초기화하는 생성자와 </a:t>
            </a:r>
            <a:r>
              <a:rPr lang="en-US" altLang="ko-KR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year</a:t>
            </a:r>
            <a:r>
              <a:rPr lang="ko-KR" altLang="en-US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값을 </a:t>
            </a:r>
            <a:r>
              <a:rPr lang="ko-KR" altLang="en-US" i="0" u="none" strike="noStrike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리턴하는</a:t>
            </a:r>
            <a:r>
              <a:rPr lang="ko-KR" altLang="en-US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i="0" u="none" strike="noStrike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getYear</a:t>
            </a:r>
            <a:r>
              <a:rPr lang="en-US" altLang="ko-KR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구현하라</a:t>
            </a:r>
            <a:endParaRPr lang="en-US" altLang="ko-KR" i="0" u="none" strike="noStrike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 rtl="0">
              <a:lnSpc>
                <a:spcPts val="27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19088" lvl="1" indent="668338">
              <a:lnSpc>
                <a:spcPts val="27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class Calendar {</a:t>
            </a:r>
          </a:p>
          <a:p>
            <a:pPr marL="319088" lvl="1" indent="668338">
              <a:lnSpc>
                <a:spcPts val="27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private:</a:t>
            </a:r>
          </a:p>
          <a:p>
            <a:pPr marL="319088" lvl="1" indent="668338">
              <a:lnSpc>
                <a:spcPts val="27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int year;</a:t>
            </a:r>
          </a:p>
          <a:p>
            <a:pPr marL="319088" lvl="1" indent="668338">
              <a:lnSpc>
                <a:spcPts val="27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public:</a:t>
            </a:r>
          </a:p>
          <a:p>
            <a:pPr marL="319088" lvl="1" indent="668338">
              <a:lnSpc>
                <a:spcPts val="27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Calendar();</a:t>
            </a:r>
          </a:p>
          <a:p>
            <a:pPr marL="319088" lvl="1" indent="668338">
              <a:lnSpc>
                <a:spcPts val="27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int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getYear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();</a:t>
            </a:r>
          </a:p>
          <a:p>
            <a:pPr marL="319088" lvl="1" indent="668338">
              <a:lnSpc>
                <a:spcPts val="27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C98F7C-32C0-47B1-BB67-8D4ECDF32BA6}"/>
              </a:ext>
            </a:extLst>
          </p:cNvPr>
          <p:cNvSpPr txBox="1"/>
          <p:nvPr/>
        </p:nvSpPr>
        <p:spPr>
          <a:xfrm>
            <a:off x="7680176" y="2564904"/>
            <a:ext cx="3744416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Calendar :: Calendar() { year = 10; 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    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 Calendar :: </a:t>
            </a:r>
            <a:r>
              <a:rPr lang="en-US" altLang="ko-KR" sz="1600" dirty="0" err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getYear</a:t>
            </a:r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 {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return year;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ACDC8991-E377-4518-95ED-ABE9886FD5C8}"/>
              </a:ext>
            </a:extLst>
          </p:cNvPr>
          <p:cNvSpPr/>
          <p:nvPr/>
        </p:nvSpPr>
        <p:spPr>
          <a:xfrm>
            <a:off x="3111415" y="2749337"/>
            <a:ext cx="4418577" cy="3083272"/>
          </a:xfrm>
          <a:custGeom>
            <a:avLst/>
            <a:gdLst>
              <a:gd name="connsiteX0" fmla="*/ 4418577 w 4418577"/>
              <a:gd name="connsiteY0" fmla="*/ 0 h 3083272"/>
              <a:gd name="connsiteX1" fmla="*/ 2933444 w 4418577"/>
              <a:gd name="connsiteY1" fmla="*/ 2835254 h 3083272"/>
              <a:gd name="connsiteX2" fmla="*/ 0 w 4418577"/>
              <a:gd name="connsiteY2" fmla="*/ 2755474 h 3083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8577" h="3083272">
                <a:moveTo>
                  <a:pt x="4418577" y="0"/>
                </a:moveTo>
                <a:cubicBezTo>
                  <a:pt x="4044225" y="1188004"/>
                  <a:pt x="3669873" y="2376008"/>
                  <a:pt x="2933444" y="2835254"/>
                </a:cubicBezTo>
                <a:cubicBezTo>
                  <a:pt x="2197015" y="3294500"/>
                  <a:pt x="1098507" y="3024987"/>
                  <a:pt x="0" y="2755474"/>
                </a:cubicBezTo>
              </a:path>
            </a:pathLst>
          </a:custGeom>
          <a:noFill/>
          <a:ln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80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1624" y="73301"/>
            <a:ext cx="1872208" cy="576064"/>
          </a:xfrm>
        </p:spPr>
        <p:txBody>
          <a:bodyPr>
            <a:normAutofit/>
          </a:bodyPr>
          <a:lstStyle/>
          <a:p>
            <a:r>
              <a:rPr lang="ko-KR" altLang="en-US" sz="2400"/>
              <a:t>연습문제</a:t>
            </a:r>
            <a:endParaRPr lang="ko-KR" altLang="en-US" sz="24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46D0440-ADC7-4EA3-816B-4970B3DF4A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03512" y="1628800"/>
            <a:ext cx="9289032" cy="1921619"/>
          </a:xfrm>
        </p:spPr>
        <p:txBody>
          <a:bodyPr vert="horz"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소멸자에 대한 설명 중에 틀린 부분을 지적하라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320040" lvl="1" indent="0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소멸자는 ①</a:t>
            </a:r>
            <a:r>
              <a:rPr lang="ko-KR" altLang="en-US" u="sng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객체가 소멸되는 시점에 자동으로 호출되는 멤버 함수로서  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②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u="sng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이름 앞에 </a:t>
            </a:r>
            <a:r>
              <a:rPr lang="en-US" altLang="ko-KR" u="sng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~</a:t>
            </a:r>
            <a:r>
              <a:rPr lang="ko-KR" altLang="en-US" u="sng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붙인 이름으로 선언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되어야 한다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③ </a:t>
            </a:r>
            <a:r>
              <a:rPr lang="ko-KR" altLang="en-US" u="sng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매개 변수 있는 소멸자를 작성하여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소멸 시에 의미 있는 값을 전달할 수 있으며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소멸자가 선언되어 있지 않으면  ④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u="sng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기본 소멸자가 자동으로 생성된다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00F8ECD-5B4B-42D2-8BF0-9A5A546329C3}"/>
              </a:ext>
            </a:extLst>
          </p:cNvPr>
          <p:cNvSpPr/>
          <p:nvPr/>
        </p:nvSpPr>
        <p:spPr>
          <a:xfrm>
            <a:off x="6558733" y="2470299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92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1624" y="73301"/>
            <a:ext cx="1872208" cy="576064"/>
          </a:xfrm>
        </p:spPr>
        <p:txBody>
          <a:bodyPr>
            <a:normAutofit/>
          </a:bodyPr>
          <a:lstStyle/>
          <a:p>
            <a:r>
              <a:rPr lang="ko-KR" altLang="en-US" sz="2400"/>
              <a:t>연습문제</a:t>
            </a:r>
            <a:endParaRPr lang="ko-KR" altLang="en-US" sz="24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46D0440-ADC7-4EA3-816B-4970B3DF4A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631504" y="944724"/>
            <a:ext cx="6768752" cy="4968552"/>
          </a:xfrm>
        </p:spPr>
        <p:txBody>
          <a:bodyPr vert="horz"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11.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다음 프로그램에 대해 답하여라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32004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class House {</a:t>
            </a:r>
          </a:p>
          <a:p>
            <a:pPr marL="319088" lvl="1" indent="306388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numOfRooms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</a:t>
            </a:r>
          </a:p>
          <a:p>
            <a:pPr marL="319088" lvl="1" indent="306388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 size; </a:t>
            </a:r>
          </a:p>
          <a:p>
            <a:pPr marL="319088" lvl="1" indent="36513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public:</a:t>
            </a:r>
          </a:p>
          <a:p>
            <a:pPr marL="32004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House(int n, int s);    </a:t>
            </a:r>
            <a:r>
              <a:rPr lang="en-US" altLang="ko-KR" sz="1400" dirty="0">
                <a:solidFill>
                  <a:srgbClr val="007E39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// n</a:t>
            </a:r>
            <a:r>
              <a:rPr lang="ko-KR" altLang="en-US" sz="1400" dirty="0">
                <a:solidFill>
                  <a:srgbClr val="007E39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 </a:t>
            </a:r>
            <a:r>
              <a:rPr lang="en-US" altLang="ko-KR" sz="1400" dirty="0">
                <a:solidFill>
                  <a:srgbClr val="007E39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</a:t>
            </a:r>
            <a:r>
              <a:rPr lang="ko-KR" altLang="en-US" sz="1400" dirty="0">
                <a:solidFill>
                  <a:srgbClr val="007E39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</a:t>
            </a:r>
            <a:r>
              <a:rPr lang="en-US" altLang="ko-KR" sz="1400" dirty="0" err="1">
                <a:solidFill>
                  <a:srgbClr val="007E39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numOf</a:t>
            </a:r>
            <a:r>
              <a:rPr lang="en-US" altLang="ko-KR" sz="1400" dirty="0">
                <a:solidFill>
                  <a:srgbClr val="007E39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Rooms, size</a:t>
            </a:r>
            <a:r>
              <a:rPr lang="ko-KR" altLang="en-US" sz="1400" dirty="0">
                <a:solidFill>
                  <a:srgbClr val="007E39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각각 초기화</a:t>
            </a:r>
            <a:endParaRPr lang="en-US" altLang="ko-KR" sz="1600" dirty="0">
              <a:solidFill>
                <a:srgbClr val="007E39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2004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};</a:t>
            </a:r>
          </a:p>
          <a:p>
            <a:pPr marL="320040" lvl="1" indent="0">
              <a:spcBef>
                <a:spcPts val="0"/>
              </a:spcBef>
              <a:spcAft>
                <a:spcPts val="300"/>
              </a:spcAft>
              <a:buNone/>
            </a:pPr>
            <a:endParaRPr lang="ko-KR" altLang="en-US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2004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void f() {</a:t>
            </a:r>
          </a:p>
          <a:p>
            <a:pPr marL="32004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House a(2, 20); </a:t>
            </a:r>
          </a:p>
          <a:p>
            <a:pPr marL="32004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}</a:t>
            </a:r>
          </a:p>
          <a:p>
            <a:pPr marL="32004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House b(3, 30), c(4, 48); </a:t>
            </a:r>
          </a:p>
          <a:p>
            <a:pPr marL="32004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 main() {</a:t>
            </a:r>
          </a:p>
          <a:p>
            <a:pPr marL="32004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f(); </a:t>
            </a:r>
          </a:p>
          <a:p>
            <a:pPr marL="32004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House d(5, 50); </a:t>
            </a:r>
          </a:p>
          <a:p>
            <a:pPr marL="32004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3E610-00B4-45AD-8A42-B577EFA38116}"/>
              </a:ext>
            </a:extLst>
          </p:cNvPr>
          <p:cNvSpPr txBox="1"/>
          <p:nvPr/>
        </p:nvSpPr>
        <p:spPr>
          <a:xfrm>
            <a:off x="4607225" y="4077072"/>
            <a:ext cx="640871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62940" lvl="1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r>
              <a:rPr lang="en-US" altLang="ko-KR" sz="16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</a:t>
            </a:r>
            <a:r>
              <a:rPr lang="ko-KR" altLang="en-US" sz="16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 </a:t>
            </a:r>
            <a:r>
              <a:rPr lang="en-US" altLang="ko-KR" sz="16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</a:t>
            </a:r>
            <a:r>
              <a:rPr lang="ko-KR" altLang="en-US" sz="16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</a:t>
            </a:r>
            <a:r>
              <a:rPr lang="en-US" altLang="ko-KR" sz="1600" dirty="0" err="1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numOfRooms</a:t>
            </a:r>
            <a:r>
              <a:rPr lang="en-US" altLang="ko-KR" sz="16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size</a:t>
            </a:r>
            <a:r>
              <a:rPr lang="ko-KR" altLang="en-US" sz="16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각각 초기화하고</a:t>
            </a:r>
            <a:r>
              <a:rPr lang="en-US" altLang="ko-KR" sz="16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이들을 출력하는 생성자를 구현하라</a:t>
            </a:r>
            <a:r>
              <a:rPr lang="en-US" altLang="ko-KR" sz="16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  <a:p>
            <a:pPr marL="662940" lvl="1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r>
              <a:rPr lang="en-US" altLang="ko-KR" sz="16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size</a:t>
            </a:r>
            <a:r>
              <a:rPr lang="ko-KR" altLang="en-US" sz="16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lang="en-US" altLang="ko-KR" sz="1600" dirty="0" err="1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numOfRooms</a:t>
            </a:r>
            <a:r>
              <a:rPr lang="en-US" altLang="ko-KR" sz="16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값을 출력하는 </a:t>
            </a:r>
            <a:r>
              <a:rPr lang="en-US" altLang="ko-KR" sz="16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House </a:t>
            </a:r>
            <a:r>
              <a:rPr lang="ko-KR" altLang="en-US" sz="16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소멸자를 작성하라</a:t>
            </a:r>
            <a:r>
              <a:rPr lang="en-US" altLang="ko-KR" sz="16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  <a:p>
            <a:pPr marL="662940" lvl="1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r>
              <a:rPr lang="ko-KR" altLang="en-US" sz="16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</a:t>
            </a:r>
            <a:r>
              <a:rPr lang="en-US" altLang="ko-KR" sz="1600" dirty="0" err="1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a.b.c.d</a:t>
            </a:r>
            <a:r>
              <a:rPr lang="ko-KR" altLang="en-US" sz="16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생성되는 순서와 소멸되는 순서는 무엇인가</a:t>
            </a:r>
            <a:r>
              <a:rPr lang="en-US" altLang="ko-KR" sz="16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04C9CD9-4FF1-4749-ADAC-F61B91570C30}"/>
              </a:ext>
            </a:extLst>
          </p:cNvPr>
          <p:cNvGrpSpPr/>
          <p:nvPr/>
        </p:nvGrpSpPr>
        <p:grpSpPr>
          <a:xfrm>
            <a:off x="2308324" y="968117"/>
            <a:ext cx="8923637" cy="2231772"/>
            <a:chOff x="2308324" y="968117"/>
            <a:chExt cx="8923637" cy="22317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59EFA7-6F5F-4C0C-9871-2FFB4ED95B59}"/>
                </a:ext>
              </a:extLst>
            </p:cNvPr>
            <p:cNvSpPr txBox="1"/>
            <p:nvPr/>
          </p:nvSpPr>
          <p:spPr>
            <a:xfrm>
              <a:off x="6960096" y="968117"/>
              <a:ext cx="4271865" cy="107721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/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House::House(int n, int s) {</a:t>
              </a:r>
            </a:p>
            <a:p>
              <a:pPr algn="l"/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   </a:t>
              </a:r>
              <a:r>
                <a:rPr lang="en-US" altLang="ko-KR" sz="16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numOfRooms</a:t>
              </a: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= n; size = s;</a:t>
              </a:r>
            </a:p>
            <a:p>
              <a:pPr algn="l"/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   </a:t>
              </a:r>
              <a:r>
                <a:rPr lang="en-US" altLang="ko-KR" sz="16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cout</a:t>
              </a: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&lt;&lt; "</a:t>
              </a:r>
              <a:r>
                <a:rPr lang="ko-KR" altLang="en-US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생성 </a:t>
              </a: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" &lt;&lt; n &lt;&lt; ‘ , ’ &lt;&lt; s &lt;&lt; </a:t>
              </a:r>
              <a:r>
                <a:rPr lang="en-US" altLang="ko-KR" sz="16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endl</a:t>
              </a: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;</a:t>
              </a:r>
            </a:p>
            <a:p>
              <a:pPr algn="l"/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}</a:t>
              </a:r>
              <a:endPara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0CA61B4F-D281-4C84-8378-E16AC5CD5311}"/>
                </a:ext>
              </a:extLst>
            </p:cNvPr>
            <p:cNvSpPr/>
            <p:nvPr/>
          </p:nvSpPr>
          <p:spPr>
            <a:xfrm>
              <a:off x="2308324" y="1481498"/>
              <a:ext cx="4657917" cy="1718391"/>
            </a:xfrm>
            <a:custGeom>
              <a:avLst/>
              <a:gdLst>
                <a:gd name="connsiteX0" fmla="*/ 4657917 w 4657917"/>
                <a:gd name="connsiteY0" fmla="*/ 0 h 1718391"/>
                <a:gd name="connsiteX1" fmla="*/ 3105278 w 4657917"/>
                <a:gd name="connsiteY1" fmla="*/ 1491269 h 1718391"/>
                <a:gd name="connsiteX2" fmla="*/ 0 w 4657917"/>
                <a:gd name="connsiteY2" fmla="*/ 1687651 h 171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7917" h="1718391">
                  <a:moveTo>
                    <a:pt x="4657917" y="0"/>
                  </a:moveTo>
                  <a:cubicBezTo>
                    <a:pt x="4269757" y="604997"/>
                    <a:pt x="3881597" y="1209994"/>
                    <a:pt x="3105278" y="1491269"/>
                  </a:cubicBezTo>
                  <a:cubicBezTo>
                    <a:pt x="2328959" y="1772544"/>
                    <a:pt x="1164479" y="1730097"/>
                    <a:pt x="0" y="1687651"/>
                  </a:cubicBezTo>
                </a:path>
              </a:pathLst>
            </a:custGeom>
            <a:ln>
              <a:headEnd type="oval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2735C1F-7AA8-4E91-A272-E6371926C798}"/>
              </a:ext>
            </a:extLst>
          </p:cNvPr>
          <p:cNvGrpSpPr/>
          <p:nvPr/>
        </p:nvGrpSpPr>
        <p:grpSpPr>
          <a:xfrm>
            <a:off x="2356574" y="2986530"/>
            <a:ext cx="9356050" cy="830997"/>
            <a:chOff x="2356574" y="2986530"/>
            <a:chExt cx="9356050" cy="8309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25F59CE-55A9-4A41-8CA6-798A2DDC1793}"/>
                </a:ext>
              </a:extLst>
            </p:cNvPr>
            <p:cNvSpPr txBox="1"/>
            <p:nvPr/>
          </p:nvSpPr>
          <p:spPr>
            <a:xfrm>
              <a:off x="5879976" y="2986530"/>
              <a:ext cx="5832648" cy="83099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/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House::~House() { </a:t>
              </a:r>
              <a:endPara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algn="l"/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   </a:t>
              </a:r>
              <a:r>
                <a:rPr lang="en-US" altLang="ko-KR" sz="16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cout</a:t>
              </a: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&lt;&lt; "</a:t>
              </a:r>
              <a:r>
                <a:rPr lang="ko-KR" altLang="en-US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소멸 </a:t>
              </a: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" &lt;&lt; </a:t>
              </a:r>
              <a:r>
                <a:rPr lang="en-US" altLang="ko-KR" sz="16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numOfRooms</a:t>
              </a: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&lt;&lt; ‘ , ’ &lt;&lt; size &lt;&lt; </a:t>
              </a:r>
              <a:r>
                <a:rPr lang="en-US" altLang="ko-KR" sz="16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endl</a:t>
              </a: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;</a:t>
              </a:r>
            </a:p>
            <a:p>
              <a:pPr algn="l"/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}</a:t>
              </a:r>
              <a:endPara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BBF65DC1-F598-4F29-9982-B0C9942890A1}"/>
                </a:ext>
              </a:extLst>
            </p:cNvPr>
            <p:cNvSpPr/>
            <p:nvPr/>
          </p:nvSpPr>
          <p:spPr>
            <a:xfrm>
              <a:off x="2356574" y="3375302"/>
              <a:ext cx="3510315" cy="42958"/>
            </a:xfrm>
            <a:custGeom>
              <a:avLst/>
              <a:gdLst>
                <a:gd name="connsiteX0" fmla="*/ 3510315 w 3510315"/>
                <a:gd name="connsiteY0" fmla="*/ 42958 h 42958"/>
                <a:gd name="connsiteX1" fmla="*/ 0 w 3510315"/>
                <a:gd name="connsiteY1" fmla="*/ 0 h 4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0315" h="42958">
                  <a:moveTo>
                    <a:pt x="3510315" y="42958"/>
                  </a:moveTo>
                  <a:lnTo>
                    <a:pt x="0" y="0"/>
                  </a:lnTo>
                </a:path>
              </a:pathLst>
            </a:custGeom>
            <a:ln>
              <a:headEnd type="oval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6152B4A-8199-45A4-BC25-B4BBA420F489}"/>
              </a:ext>
            </a:extLst>
          </p:cNvPr>
          <p:cNvGrpSpPr/>
          <p:nvPr/>
        </p:nvGrpSpPr>
        <p:grpSpPr>
          <a:xfrm>
            <a:off x="369314" y="2641429"/>
            <a:ext cx="2005671" cy="338554"/>
            <a:chOff x="369314" y="2641429"/>
            <a:chExt cx="2005671" cy="33855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1C4916-342F-486D-86A4-A8498648428F}"/>
                </a:ext>
              </a:extLst>
            </p:cNvPr>
            <p:cNvSpPr txBox="1"/>
            <p:nvPr/>
          </p:nvSpPr>
          <p:spPr>
            <a:xfrm>
              <a:off x="369314" y="2641429"/>
              <a:ext cx="1152128" cy="3385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~House();</a:t>
              </a:r>
              <a:endPara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BE139266-D1F6-487A-8263-833DC2BC59E4}"/>
                </a:ext>
              </a:extLst>
            </p:cNvPr>
            <p:cNvSpPr/>
            <p:nvPr/>
          </p:nvSpPr>
          <p:spPr>
            <a:xfrm>
              <a:off x="1540365" y="2810706"/>
              <a:ext cx="834620" cy="55232"/>
            </a:xfrm>
            <a:custGeom>
              <a:avLst/>
              <a:gdLst>
                <a:gd name="connsiteX0" fmla="*/ 0 w 834620"/>
                <a:gd name="connsiteY0" fmla="*/ 0 h 55232"/>
                <a:gd name="connsiteX1" fmla="*/ 834620 w 834620"/>
                <a:gd name="connsiteY1" fmla="*/ 55232 h 55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4620" h="55232">
                  <a:moveTo>
                    <a:pt x="0" y="0"/>
                  </a:moveTo>
                  <a:lnTo>
                    <a:pt x="834620" y="55232"/>
                  </a:lnTo>
                </a:path>
              </a:pathLst>
            </a:custGeom>
            <a:ln>
              <a:headEnd type="oval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B566C54-EC0F-464F-A1D5-DEF5052043B5}"/>
              </a:ext>
            </a:extLst>
          </p:cNvPr>
          <p:cNvSpPr txBox="1"/>
          <p:nvPr/>
        </p:nvSpPr>
        <p:spPr>
          <a:xfrm>
            <a:off x="2207568" y="6023969"/>
            <a:ext cx="820891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b(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생성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 – c(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생성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 – a(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생성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 – a(</a:t>
            </a:r>
            <a:r>
              <a:rPr lang="ko-KR" altLang="en-US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소멸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 – d(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생성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 – d(</a:t>
            </a:r>
            <a:r>
              <a:rPr lang="ko-KR" altLang="en-US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소멸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 – c(</a:t>
            </a:r>
            <a:r>
              <a:rPr lang="ko-KR" altLang="en-US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소멸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 – b(</a:t>
            </a:r>
            <a:r>
              <a:rPr lang="ko-KR" altLang="en-US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소멸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813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1624" y="73301"/>
            <a:ext cx="1872208" cy="576064"/>
          </a:xfrm>
        </p:spPr>
        <p:txBody>
          <a:bodyPr>
            <a:normAutofit/>
          </a:bodyPr>
          <a:lstStyle/>
          <a:p>
            <a:r>
              <a:rPr lang="ko-KR" altLang="en-US" sz="2400"/>
              <a:t>연습문제</a:t>
            </a:r>
            <a:endParaRPr lang="ko-KR" altLang="en-US" sz="24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46D0440-ADC7-4EA3-816B-4970B3DF4A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631504" y="944724"/>
            <a:ext cx="9433048" cy="5436604"/>
          </a:xfrm>
        </p:spPr>
        <p:txBody>
          <a:bodyPr vert="horz"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12.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다음 프로그램에서 객체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a.b.c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생성되고 소멸되는 순서는 무엇인가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2004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class House {</a:t>
            </a:r>
          </a:p>
          <a:p>
            <a:pPr marL="32004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int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numOf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Rooms;</a:t>
            </a:r>
          </a:p>
          <a:p>
            <a:pPr marL="32004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int size; </a:t>
            </a:r>
          </a:p>
          <a:p>
            <a:pPr marL="32004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public:</a:t>
            </a:r>
          </a:p>
          <a:p>
            <a:pPr marL="32004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House(int n, int s) {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numOf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Rooms = n; size =S; } </a:t>
            </a:r>
          </a:p>
          <a:p>
            <a:pPr marL="32004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void test() {</a:t>
            </a:r>
          </a:p>
          <a:p>
            <a:pPr marL="32004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House a(1, 10);</a:t>
            </a:r>
          </a:p>
          <a:p>
            <a:pPr marL="32004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}</a:t>
            </a:r>
          </a:p>
          <a:p>
            <a:pPr marL="32004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};</a:t>
            </a:r>
          </a:p>
          <a:p>
            <a:pPr marL="32004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void f() {</a:t>
            </a:r>
          </a:p>
          <a:p>
            <a:pPr marL="32004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House b(2, 20); </a:t>
            </a:r>
          </a:p>
          <a:p>
            <a:pPr marL="32004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b.test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();</a:t>
            </a:r>
          </a:p>
          <a:p>
            <a:pPr marL="32004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}</a:t>
            </a:r>
          </a:p>
          <a:p>
            <a:pPr marL="32004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House c(3, 30);</a:t>
            </a:r>
          </a:p>
          <a:p>
            <a:pPr marL="32004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 main() {</a:t>
            </a:r>
          </a:p>
          <a:p>
            <a:pPr marL="32004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f();</a:t>
            </a:r>
          </a:p>
          <a:p>
            <a:pPr marL="32004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C10B1E-354B-405F-8586-83B8D75FF0BB}"/>
              </a:ext>
            </a:extLst>
          </p:cNvPr>
          <p:cNvSpPr txBox="1"/>
          <p:nvPr/>
        </p:nvSpPr>
        <p:spPr>
          <a:xfrm>
            <a:off x="5303912" y="4509120"/>
            <a:ext cx="5544616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c(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생성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 – b(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생성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 – a(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생성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 – a(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소멸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 – b(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소멸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 – c(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소멸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612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1624" y="73301"/>
            <a:ext cx="1872208" cy="576064"/>
          </a:xfrm>
        </p:spPr>
        <p:txBody>
          <a:bodyPr>
            <a:normAutofit/>
          </a:bodyPr>
          <a:lstStyle/>
          <a:p>
            <a:r>
              <a:rPr lang="ko-KR" altLang="en-US" sz="2400"/>
              <a:t>연습문제</a:t>
            </a:r>
            <a:endParaRPr lang="ko-KR" altLang="en-US" sz="24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46D0440-ADC7-4EA3-816B-4970B3DF4A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63552" y="1196752"/>
            <a:ext cx="7200800" cy="4536504"/>
          </a:xfrm>
        </p:spPr>
        <p:txBody>
          <a:bodyPr vert="horz"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13.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다음 프로그램 오류를 지적하고 수정하라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2004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class TV {</a:t>
            </a:r>
          </a:p>
          <a:p>
            <a:pPr marL="32004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TV() { channels = 256; }</a:t>
            </a:r>
          </a:p>
          <a:p>
            <a:pPr marL="32004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public:</a:t>
            </a:r>
          </a:p>
          <a:p>
            <a:pPr marL="32004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int channels;</a:t>
            </a:r>
          </a:p>
          <a:p>
            <a:pPr marL="32004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TV(int a) { channels = a ; }</a:t>
            </a:r>
          </a:p>
          <a:p>
            <a:pPr marL="32004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};</a:t>
            </a:r>
          </a:p>
          <a:p>
            <a:pPr marL="320040" lvl="1" indent="0">
              <a:spcBef>
                <a:spcPts val="0"/>
              </a:spcBef>
              <a:spcAft>
                <a:spcPts val="300"/>
              </a:spcAft>
              <a:buNone/>
            </a:pP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2004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 main() {</a:t>
            </a:r>
          </a:p>
          <a:p>
            <a:pPr marL="32004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TV LG;</a:t>
            </a:r>
          </a:p>
          <a:p>
            <a:pPr marL="32004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LG.channels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200;</a:t>
            </a:r>
          </a:p>
          <a:p>
            <a:pPr marL="32004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TV Samsung(100);</a:t>
            </a:r>
          </a:p>
          <a:p>
            <a:pPr marL="32004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8A5CBF1-7AA3-4B2F-A7E0-196252E4CB9C}"/>
              </a:ext>
            </a:extLst>
          </p:cNvPr>
          <p:cNvGrpSpPr/>
          <p:nvPr/>
        </p:nvGrpSpPr>
        <p:grpSpPr>
          <a:xfrm>
            <a:off x="3575720" y="4185908"/>
            <a:ext cx="4308152" cy="338554"/>
            <a:chOff x="3203468" y="3789032"/>
            <a:chExt cx="4308152" cy="3385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524C70-96F5-4116-8F28-D22BCF781E34}"/>
                </a:ext>
              </a:extLst>
            </p:cNvPr>
            <p:cNvSpPr txBox="1"/>
            <p:nvPr/>
          </p:nvSpPr>
          <p:spPr>
            <a:xfrm>
              <a:off x="4559292" y="3789032"/>
              <a:ext cx="2952328" cy="3385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600">
                  <a:solidFill>
                    <a:srgbClr val="FF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먼저 이부분에서 컴파일 오류</a:t>
              </a: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D5FC306-633B-446E-A3EC-2818E004A5C2}"/>
                </a:ext>
              </a:extLst>
            </p:cNvPr>
            <p:cNvSpPr/>
            <p:nvPr/>
          </p:nvSpPr>
          <p:spPr>
            <a:xfrm>
              <a:off x="3203468" y="3958309"/>
              <a:ext cx="1331711" cy="30684"/>
            </a:xfrm>
            <a:custGeom>
              <a:avLst/>
              <a:gdLst>
                <a:gd name="connsiteX0" fmla="*/ 1331711 w 1331711"/>
                <a:gd name="connsiteY0" fmla="*/ 0 h 30684"/>
                <a:gd name="connsiteX1" fmla="*/ 0 w 1331711"/>
                <a:gd name="connsiteY1" fmla="*/ 30684 h 3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1711" h="30684">
                  <a:moveTo>
                    <a:pt x="1331711" y="0"/>
                  </a:moveTo>
                  <a:lnTo>
                    <a:pt x="0" y="30684"/>
                  </a:lnTo>
                </a:path>
              </a:pathLst>
            </a:custGeom>
            <a:ln>
              <a:headEnd type="oval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C29CF6-D8FA-4ADF-9E61-A9040C193A98}"/>
              </a:ext>
            </a:extLst>
          </p:cNvPr>
          <p:cNvGrpSpPr/>
          <p:nvPr/>
        </p:nvGrpSpPr>
        <p:grpSpPr>
          <a:xfrm>
            <a:off x="2711624" y="2127537"/>
            <a:ext cx="2592288" cy="939907"/>
            <a:chOff x="2279576" y="1875509"/>
            <a:chExt cx="2592288" cy="939907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644B8DDF-DE79-414A-ADB6-636A2189AB11}"/>
                </a:ext>
              </a:extLst>
            </p:cNvPr>
            <p:cNvSpPr/>
            <p:nvPr/>
          </p:nvSpPr>
          <p:spPr>
            <a:xfrm>
              <a:off x="2999656" y="2072850"/>
              <a:ext cx="1872208" cy="742566"/>
            </a:xfrm>
            <a:custGeom>
              <a:avLst/>
              <a:gdLst>
                <a:gd name="connsiteX0" fmla="*/ 1699925 w 1988065"/>
                <a:gd name="connsiteY0" fmla="*/ 0 h 742566"/>
                <a:gd name="connsiteX1" fmla="*/ 1853347 w 1988065"/>
                <a:gd name="connsiteY1" fmla="*/ 472542 h 742566"/>
                <a:gd name="connsiteX2" fmla="*/ 0 w 1988065"/>
                <a:gd name="connsiteY2" fmla="*/ 742566 h 74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88065" h="742566">
                  <a:moveTo>
                    <a:pt x="1699925" y="0"/>
                  </a:moveTo>
                  <a:cubicBezTo>
                    <a:pt x="1918296" y="174390"/>
                    <a:pt x="2136668" y="348781"/>
                    <a:pt x="1853347" y="472542"/>
                  </a:cubicBezTo>
                  <a:cubicBezTo>
                    <a:pt x="1570026" y="596303"/>
                    <a:pt x="785013" y="669434"/>
                    <a:pt x="0" y="742566"/>
                  </a:cubicBezTo>
                </a:path>
              </a:pathLst>
            </a:custGeom>
            <a:ln>
              <a:headEnd type="oval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A98AE59-E5B6-4EE0-81D0-FE70E3857E1C}"/>
                </a:ext>
              </a:extLst>
            </p:cNvPr>
            <p:cNvSpPr/>
            <p:nvPr/>
          </p:nvSpPr>
          <p:spPr>
            <a:xfrm>
              <a:off x="2279576" y="1875509"/>
              <a:ext cx="2304256" cy="288032"/>
            </a:xfrm>
            <a:prstGeom prst="rect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356EFD4-2552-4E0B-BF92-F0FB8F1B9303}"/>
              </a:ext>
            </a:extLst>
          </p:cNvPr>
          <p:cNvSpPr txBox="1"/>
          <p:nvPr/>
        </p:nvSpPr>
        <p:spPr>
          <a:xfrm>
            <a:off x="5353821" y="2449629"/>
            <a:ext cx="115212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옮겨야 함</a:t>
            </a:r>
          </a:p>
        </p:txBody>
      </p:sp>
    </p:spTree>
    <p:extLst>
      <p:ext uri="{BB962C8B-B14F-4D97-AF65-F5344CB8AC3E}">
        <p14:creationId xmlns:p14="http://schemas.microsoft.com/office/powerpoint/2010/main" val="398737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1624" y="73301"/>
            <a:ext cx="1872208" cy="576064"/>
          </a:xfrm>
        </p:spPr>
        <p:txBody>
          <a:bodyPr>
            <a:normAutofit/>
          </a:bodyPr>
          <a:lstStyle/>
          <a:p>
            <a:r>
              <a:rPr lang="ko-KR" altLang="en-US" sz="2400"/>
              <a:t>연습문제</a:t>
            </a:r>
            <a:endParaRPr lang="ko-KR" altLang="en-US" sz="24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46D0440-ADC7-4EA3-816B-4970B3DF4A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59496" y="1268760"/>
            <a:ext cx="7200800" cy="4536504"/>
          </a:xfrm>
        </p:spPr>
        <p:txBody>
          <a:bodyPr vert="horz"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14.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다음 프로그램 오류를 지적하고 수정하라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20040" lvl="1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class TV {</a:t>
            </a:r>
          </a:p>
          <a:p>
            <a:pPr marL="320040" lvl="1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int channels;</a:t>
            </a:r>
          </a:p>
          <a:p>
            <a:pPr marL="320040" lvl="1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public:</a:t>
            </a:r>
          </a:p>
          <a:p>
            <a:pPr marL="320040" lvl="1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int color;</a:t>
            </a:r>
          </a:p>
          <a:p>
            <a:pPr marL="320040" lvl="1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TV() { channels = 256; }</a:t>
            </a:r>
          </a:p>
          <a:p>
            <a:pPr marL="320040" lvl="1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TV(int a, int b) { channels = a ;  colors = b; }</a:t>
            </a:r>
          </a:p>
          <a:p>
            <a:pPr marL="320040" lvl="1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};</a:t>
            </a:r>
          </a:p>
          <a:p>
            <a:pPr marL="320040" lvl="1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 main() {</a:t>
            </a:r>
          </a:p>
          <a:p>
            <a:pPr marL="320040" lvl="1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TV LG;</a:t>
            </a:r>
          </a:p>
          <a:p>
            <a:pPr marL="320040" lvl="1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LG.channels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200;</a:t>
            </a:r>
          </a:p>
          <a:p>
            <a:pPr marL="320040" lvl="1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LG.colors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60000;</a:t>
            </a:r>
          </a:p>
          <a:p>
            <a:pPr marL="320040" lvl="1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TV Samsung(100, 50000);</a:t>
            </a:r>
          </a:p>
          <a:p>
            <a:pPr marL="320040" lvl="1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4BD6BC5-66A4-4DE0-B875-EA5D3DCA1197}"/>
              </a:ext>
            </a:extLst>
          </p:cNvPr>
          <p:cNvGrpSpPr/>
          <p:nvPr/>
        </p:nvGrpSpPr>
        <p:grpSpPr>
          <a:xfrm>
            <a:off x="5663952" y="1278647"/>
            <a:ext cx="6264696" cy="4683333"/>
            <a:chOff x="5663952" y="1278647"/>
            <a:chExt cx="6264696" cy="468333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DB71F1-1077-4F45-BB5F-9EB27645C37D}"/>
                </a:ext>
              </a:extLst>
            </p:cNvPr>
            <p:cNvSpPr txBox="1"/>
            <p:nvPr/>
          </p:nvSpPr>
          <p:spPr>
            <a:xfrm>
              <a:off x="6888088" y="1278647"/>
              <a:ext cx="5040560" cy="468333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320040" lvl="1">
                <a:spcAft>
                  <a:spcPts val="500"/>
                </a:spcAft>
                <a:buClr>
                  <a:schemeClr val="accent1"/>
                </a:buClr>
                <a:buSzPct val="70000"/>
              </a:pP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class TV {</a:t>
              </a:r>
            </a:p>
            <a:p>
              <a:pPr marL="319088" lvl="1" indent="306388">
                <a:spcAft>
                  <a:spcPts val="500"/>
                </a:spcAft>
                <a:buClr>
                  <a:schemeClr val="accent1"/>
                </a:buClr>
                <a:buSzPct val="70000"/>
              </a:pP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int channels;</a:t>
              </a:r>
            </a:p>
            <a:p>
              <a:pPr marL="319088" lvl="1" indent="306388">
                <a:spcAft>
                  <a:spcPts val="500"/>
                </a:spcAft>
                <a:buClr>
                  <a:schemeClr val="accent1"/>
                </a:buClr>
                <a:buSzPct val="70000"/>
              </a:pP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int colors;</a:t>
              </a:r>
            </a:p>
            <a:p>
              <a:pPr marL="320040" lvl="1">
                <a:spcAft>
                  <a:spcPts val="500"/>
                </a:spcAft>
                <a:buClr>
                  <a:schemeClr val="accent1"/>
                </a:buClr>
                <a:buSzPct val="70000"/>
              </a:pP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public:</a:t>
              </a:r>
            </a:p>
            <a:p>
              <a:pPr marL="319088" lvl="1" indent="306388">
                <a:spcAft>
                  <a:spcPts val="500"/>
                </a:spcAft>
                <a:buClr>
                  <a:schemeClr val="accent1"/>
                </a:buClr>
                <a:buSzPct val="70000"/>
              </a:pP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TV() { channels = 256; }</a:t>
              </a:r>
            </a:p>
            <a:p>
              <a:pPr marL="319088" lvl="1" indent="306388">
                <a:spcAft>
                  <a:spcPts val="500"/>
                </a:spcAft>
                <a:buClr>
                  <a:schemeClr val="accent1"/>
                </a:buClr>
                <a:buSzPct val="70000"/>
              </a:pPr>
              <a:r>
                <a:rPr lang="fr-FR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void setChannels(int n) { channels = n; }</a:t>
              </a:r>
            </a:p>
            <a:p>
              <a:pPr marL="319088" lvl="1" indent="306388">
                <a:spcAft>
                  <a:spcPts val="500"/>
                </a:spcAft>
                <a:buClr>
                  <a:schemeClr val="accent1"/>
                </a:buClr>
                <a:buSzPct val="70000"/>
              </a:pP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void </a:t>
              </a:r>
              <a:r>
                <a:rPr lang="en-US" altLang="ko-KR" sz="16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setColors</a:t>
              </a: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(int n) { colors = n; }</a:t>
              </a:r>
            </a:p>
            <a:p>
              <a:pPr marL="319088" lvl="1" indent="306388">
                <a:spcAft>
                  <a:spcPts val="500"/>
                </a:spcAft>
                <a:buClr>
                  <a:schemeClr val="accent1"/>
                </a:buClr>
                <a:buSzPct val="70000"/>
              </a:pP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TV(int a, int b) { channels = a; colors = b; }</a:t>
              </a:r>
            </a:p>
            <a:p>
              <a:pPr marL="320040" lvl="1">
                <a:spcAft>
                  <a:spcPts val="500"/>
                </a:spcAft>
                <a:buClr>
                  <a:schemeClr val="accent1"/>
                </a:buClr>
                <a:buSzPct val="70000"/>
              </a:pP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};</a:t>
              </a:r>
            </a:p>
            <a:p>
              <a:pPr marL="320040" lvl="1">
                <a:spcAft>
                  <a:spcPts val="500"/>
                </a:spcAft>
                <a:buClr>
                  <a:schemeClr val="accent1"/>
                </a:buClr>
                <a:buSzPct val="70000"/>
              </a:pP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int main() {</a:t>
              </a:r>
            </a:p>
            <a:p>
              <a:pPr marL="319088" lvl="1" indent="306388">
                <a:spcAft>
                  <a:spcPts val="500"/>
                </a:spcAft>
                <a:buClr>
                  <a:schemeClr val="accent1"/>
                </a:buClr>
                <a:buSzPct val="70000"/>
              </a:pP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TV LG;</a:t>
              </a:r>
            </a:p>
            <a:p>
              <a:pPr marL="319088" lvl="1" indent="306388">
                <a:spcAft>
                  <a:spcPts val="500"/>
                </a:spcAft>
                <a:buClr>
                  <a:schemeClr val="accent1"/>
                </a:buClr>
                <a:buSzPct val="70000"/>
              </a:pPr>
              <a:r>
                <a:rPr lang="en-US" altLang="ko-KR" sz="16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LG.setChannels</a:t>
              </a: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(200);</a:t>
              </a:r>
            </a:p>
            <a:p>
              <a:pPr marL="319088" lvl="1" indent="306388">
                <a:spcAft>
                  <a:spcPts val="500"/>
                </a:spcAft>
                <a:buClr>
                  <a:schemeClr val="accent1"/>
                </a:buClr>
                <a:buSzPct val="70000"/>
              </a:pPr>
              <a:r>
                <a:rPr lang="en-US" altLang="ko-KR" sz="16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LG.setColors</a:t>
              </a: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(60000);</a:t>
              </a:r>
            </a:p>
            <a:p>
              <a:pPr marL="319088" lvl="1" indent="306388">
                <a:spcAft>
                  <a:spcPts val="500"/>
                </a:spcAft>
                <a:buClr>
                  <a:schemeClr val="accent1"/>
                </a:buClr>
                <a:buSzPct val="70000"/>
              </a:pP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TV Samsung(100, 50000);</a:t>
              </a:r>
            </a:p>
            <a:p>
              <a:pPr marL="320040" lvl="1">
                <a:spcAft>
                  <a:spcPts val="500"/>
                </a:spcAft>
                <a:buClr>
                  <a:schemeClr val="accent1"/>
                </a:buClr>
                <a:buSzPct val="70000"/>
              </a:pP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}</a:t>
              </a:r>
              <a:endPara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1DEC790F-8198-410D-826B-C63943CB12BD}"/>
                </a:ext>
              </a:extLst>
            </p:cNvPr>
            <p:cNvSpPr/>
            <p:nvPr/>
          </p:nvSpPr>
          <p:spPr>
            <a:xfrm>
              <a:off x="5663952" y="4725144"/>
              <a:ext cx="936104" cy="43204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548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1624" y="73301"/>
            <a:ext cx="1872208" cy="576064"/>
          </a:xfrm>
        </p:spPr>
        <p:txBody>
          <a:bodyPr>
            <a:normAutofit/>
          </a:bodyPr>
          <a:lstStyle/>
          <a:p>
            <a:r>
              <a:rPr lang="ko-KR" altLang="en-US" sz="2400"/>
              <a:t>연습문제</a:t>
            </a:r>
            <a:endParaRPr lang="ko-KR" altLang="en-US" sz="24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46D0440-ADC7-4EA3-816B-4970B3DF4A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07568" y="1268760"/>
            <a:ext cx="5832648" cy="3456384"/>
          </a:xfrm>
        </p:spPr>
        <p:txBody>
          <a:bodyPr vert="horz"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15.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다음 코드에서 자동 인라인 함수를 찾아라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20040" lvl="1" indent="0">
              <a:lnSpc>
                <a:spcPts val="24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class TV {</a:t>
            </a:r>
          </a:p>
          <a:p>
            <a:pPr marL="320040" lvl="1" indent="0">
              <a:lnSpc>
                <a:spcPts val="24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int channels;</a:t>
            </a:r>
          </a:p>
          <a:p>
            <a:pPr marL="320040" lvl="1" indent="0">
              <a:lnSpc>
                <a:spcPts val="24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public:</a:t>
            </a:r>
          </a:p>
          <a:p>
            <a:pPr marL="320040" lvl="1" indent="0">
              <a:lnSpc>
                <a:spcPts val="24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TV() { channels = 256; }</a:t>
            </a:r>
          </a:p>
          <a:p>
            <a:pPr marL="320040" lvl="1" indent="0">
              <a:lnSpc>
                <a:spcPts val="24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TV(int a) { channels = a; }</a:t>
            </a:r>
          </a:p>
          <a:p>
            <a:pPr marL="320040" lvl="1" indent="0">
              <a:lnSpc>
                <a:spcPts val="24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int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getChannels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();</a:t>
            </a:r>
          </a:p>
          <a:p>
            <a:pPr marL="320040" lvl="1" indent="0">
              <a:lnSpc>
                <a:spcPts val="24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};</a:t>
            </a:r>
          </a:p>
          <a:p>
            <a:pPr marL="320040" lvl="1" indent="0">
              <a:lnSpc>
                <a:spcPts val="24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inline int TV ::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getChannels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 { return channels ; 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8623C5-5B0F-4250-83A0-B5BC2FC0A334}"/>
              </a:ext>
            </a:extLst>
          </p:cNvPr>
          <p:cNvGrpSpPr/>
          <p:nvPr/>
        </p:nvGrpSpPr>
        <p:grpSpPr>
          <a:xfrm>
            <a:off x="2783632" y="2996952"/>
            <a:ext cx="7344816" cy="792088"/>
            <a:chOff x="2135560" y="2996952"/>
            <a:chExt cx="7344816" cy="79208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0FF1B9C-C733-48DD-9A31-274401318FC5}"/>
                </a:ext>
              </a:extLst>
            </p:cNvPr>
            <p:cNvSpPr/>
            <p:nvPr/>
          </p:nvSpPr>
          <p:spPr>
            <a:xfrm>
              <a:off x="2135560" y="2996952"/>
              <a:ext cx="3096344" cy="79208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F93842-3B68-417D-A878-331D8F54B6BE}"/>
                </a:ext>
              </a:extLst>
            </p:cNvPr>
            <p:cNvSpPr txBox="1"/>
            <p:nvPr/>
          </p:nvSpPr>
          <p:spPr>
            <a:xfrm>
              <a:off x="5951984" y="3100608"/>
              <a:ext cx="35283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클래스 선언부에 구현된 생성자는 자동으로 인라인 처리</a:t>
              </a: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4719DB65-B378-41C9-88A3-B79D597CE7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03912" y="3392995"/>
              <a:ext cx="648072" cy="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979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1624" y="73301"/>
            <a:ext cx="1872208" cy="576064"/>
          </a:xfrm>
        </p:spPr>
        <p:txBody>
          <a:bodyPr>
            <a:normAutofit/>
          </a:bodyPr>
          <a:lstStyle/>
          <a:p>
            <a:r>
              <a:rPr lang="ko-KR" altLang="en-US" sz="2400"/>
              <a:t>연습문제</a:t>
            </a:r>
            <a:endParaRPr lang="ko-KR" altLang="en-US" sz="24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46D0440-ADC7-4EA3-816B-4970B3DF4A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63552" y="1196752"/>
            <a:ext cx="7560840" cy="2160240"/>
          </a:xfrm>
        </p:spPr>
        <p:txBody>
          <a:bodyPr vert="horz"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16.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인라인 함수의 장단점을 설명한 것 중 옳은 것은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  <a:p>
            <a:pPr marL="662940" lvl="1" indent="-342900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+mj-ea"/>
              <a:buAutoNum type="circleNumDbPlain"/>
            </a:pP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인라인 함수를 사용하면 컴파일 속도가 향상된다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662940" lvl="1" indent="-342900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+mj-ea"/>
              <a:buAutoNum type="circleNumDbPlain"/>
            </a:pP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인라인 함수를 이용하면 프로그램의 실행 속도가 향상된다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  <a:p>
            <a:pPr marL="662940" lvl="1" indent="-342900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+mj-ea"/>
              <a:buAutoNum type="circleNumDbPlain"/>
            </a:pP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인라인 함수를 사용하면 프로그램 작성 시간이 향상된다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662940" lvl="1" indent="-342900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+mj-ea"/>
              <a:buAutoNum type="circleNumDbPlain"/>
            </a:pP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인라인 함수를 사용하면 프로그램의 크기가 작아져서 효과적이다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EB6334D-BD7A-4DF4-9A6F-A6EA909908CF}"/>
              </a:ext>
            </a:extLst>
          </p:cNvPr>
          <p:cNvSpPr/>
          <p:nvPr/>
        </p:nvSpPr>
        <p:spPr>
          <a:xfrm>
            <a:off x="2399044" y="2072159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4DBCBB41-62EB-4ADA-9035-1B8E0FD24EDA}"/>
              </a:ext>
            </a:extLst>
          </p:cNvPr>
          <p:cNvSpPr txBox="1">
            <a:spLocks/>
          </p:cNvSpPr>
          <p:nvPr/>
        </p:nvSpPr>
        <p:spPr>
          <a:xfrm>
            <a:off x="2063552" y="3645024"/>
            <a:ext cx="8712968" cy="2520280"/>
          </a:xfrm>
          <a:prstGeom prst="rect">
            <a:avLst/>
          </a:prstGeom>
        </p:spPr>
        <p:txBody>
          <a:bodyPr vert="horz">
            <a:noAutofit/>
          </a:bodyPr>
          <a:lstStyle>
            <a:lvl1pPr indent="0"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ct val="60000"/>
              <a:buFont typeface="Wingdings"/>
              <a:buNone/>
              <a:defRPr kumimoji="0" lang="ko-KR" altLang="en-US" sz="20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662940" lvl="1" indent="-342900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+mj-ea"/>
              <a:buAutoNum type="circleNumDbPlain"/>
              <a:defRPr kumimoji="0"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indent="-228600">
              <a:lnSpc>
                <a:spcPts val="2600"/>
              </a:lnSpc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indent="-228600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lang="ko-KR" altLang="en-US" sz="1400" dirty="0" smtClean="0">
                <a:latin typeface="휴먼편지체" pitchFamily="18" charset="-127"/>
                <a:ea typeface="휴먼편지체" pitchFamily="18" charset="-127"/>
              </a:defRPr>
            </a:lvl4pPr>
            <a:lvl5pPr indent="-22860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baseline="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baseline="0"/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baseline="0"/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baseline="0"/>
            </a:lvl9pPr>
          </a:lstStyle>
          <a:p>
            <a:r>
              <a:rPr lang="en-US" altLang="ko-KR" dirty="0"/>
              <a:t>17. </a:t>
            </a:r>
            <a:r>
              <a:rPr lang="ko-KR" altLang="en-US" dirty="0"/>
              <a:t>인라인 함수에 대해 잘못 설명한 것은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인라인 선언은 크기가 큰 함수의 경우 효과적이다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프로그램에는 크기가 작은 멤버 함수가 많기 때문에 이들을 인라인으로 선언하면 효과적이다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컴파일러는 먼저 인라인 함수를 호출하는 곳에 코드를 확장시킨 후 컴파일한다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인라인 함수는 함수 호출에 따른 오버헤드를 줄이기 위한 방법이다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8749AEE-078C-4474-8959-D67B944EAB3C}"/>
              </a:ext>
            </a:extLst>
          </p:cNvPr>
          <p:cNvSpPr/>
          <p:nvPr/>
        </p:nvSpPr>
        <p:spPr>
          <a:xfrm>
            <a:off x="2399044" y="4112258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83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623392" y="2420888"/>
            <a:ext cx="1728192" cy="1880372"/>
          </a:xfrm>
        </p:spPr>
        <p:txBody>
          <a:bodyPr anchor="ctr">
            <a:noAutofit/>
          </a:bodyPr>
          <a:lstStyle/>
          <a:p>
            <a:r>
              <a:rPr lang="en-US" altLang="ko-KR" sz="6000" dirty="0">
                <a:solidFill>
                  <a:schemeClr val="tx1"/>
                </a:solidFill>
              </a:rPr>
              <a:t>3</a:t>
            </a:r>
            <a:r>
              <a:rPr lang="ko-KR" altLang="en-US" sz="6000" dirty="0">
                <a:solidFill>
                  <a:schemeClr val="tx1"/>
                </a:solidFill>
              </a:rPr>
              <a:t>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sz="quarter" idx="4294967295"/>
          </p:nvPr>
        </p:nvSpPr>
        <p:spPr>
          <a:xfrm>
            <a:off x="4439816" y="2138843"/>
            <a:ext cx="6552728" cy="3384129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altLang="ko-KR" sz="1800" b="0" dirty="0"/>
              <a:t>3</a:t>
            </a:r>
            <a:r>
              <a:rPr lang="ko-KR" altLang="en-US" sz="1800" b="0" dirty="0"/>
              <a:t>장 요약 </a:t>
            </a:r>
            <a:r>
              <a:rPr lang="en-US" altLang="ko-KR" sz="1800" b="0" dirty="0"/>
              <a:t>&amp; </a:t>
            </a:r>
            <a:r>
              <a:rPr lang="ko-KR" altLang="en-US" sz="1800" b="0" dirty="0"/>
              <a:t>연습문제와 실습 예제풀이</a:t>
            </a:r>
            <a:endParaRPr lang="en-US" altLang="ko-KR" sz="1800" b="0" dirty="0"/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ko-KR" altLang="en-US" sz="1800" b="0" dirty="0"/>
              <a:t>객체에 대한 포인터를 선언하고 활용할 수 있다</a:t>
            </a:r>
            <a:r>
              <a:rPr lang="en-US" altLang="ko-KR" sz="1800" b="0" dirty="0"/>
              <a:t>.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ko-KR" altLang="en-US" sz="1800" b="0" dirty="0"/>
              <a:t>객체의 배열을 선언하고 활용할 수 있다</a:t>
            </a:r>
            <a:r>
              <a:rPr lang="en-US" altLang="ko-KR" sz="1800" b="0" dirty="0"/>
              <a:t>.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altLang="ko-KR" sz="1800" b="0" dirty="0"/>
              <a:t>new</a:t>
            </a:r>
            <a:r>
              <a:rPr lang="ko-KR" altLang="en-US" sz="1800" b="0" dirty="0"/>
              <a:t>를 이용하여 동적으로 메모리나 배열을 할당 받고 </a:t>
            </a:r>
            <a:r>
              <a:rPr lang="en-US" altLang="ko-KR" sz="1800" b="0" dirty="0"/>
              <a:t>delete</a:t>
            </a:r>
            <a:r>
              <a:rPr lang="ko-KR" altLang="en-US" sz="1800" b="0" dirty="0"/>
              <a:t>를 이용하여 반환할 수 있다</a:t>
            </a:r>
            <a:r>
              <a:rPr lang="en-US" altLang="ko-KR" sz="1800" b="0" dirty="0"/>
              <a:t>.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altLang="ko-KR" sz="1800" b="0" dirty="0"/>
              <a:t>new</a:t>
            </a:r>
            <a:r>
              <a:rPr lang="ko-KR" altLang="en-US" sz="1800" b="0" dirty="0"/>
              <a:t>를 이용하여 동적으로 객체나 객체 배열을 할당 받고 </a:t>
            </a:r>
            <a:r>
              <a:rPr lang="en-US" altLang="ko-KR" sz="1800" b="0" dirty="0"/>
              <a:t>delete</a:t>
            </a:r>
            <a:r>
              <a:rPr lang="ko-KR" altLang="en-US" sz="1800" b="0" dirty="0"/>
              <a:t>를 이용하여 반환할 수 있다</a:t>
            </a:r>
            <a:r>
              <a:rPr lang="en-US" altLang="ko-KR" sz="1800" b="0" dirty="0"/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6AC5238-2DC0-436A-875A-3E09CE416BED}"/>
              </a:ext>
            </a:extLst>
          </p:cNvPr>
          <p:cNvGrpSpPr/>
          <p:nvPr/>
        </p:nvGrpSpPr>
        <p:grpSpPr>
          <a:xfrm rot="1833758">
            <a:off x="-1547054" y="610482"/>
            <a:ext cx="5400600" cy="5400600"/>
            <a:chOff x="-549681" y="1640821"/>
            <a:chExt cx="5400600" cy="5400600"/>
          </a:xfrm>
        </p:grpSpPr>
        <p:sp>
          <p:nvSpPr>
            <p:cNvPr id="4" name="막힌 원호 3">
              <a:extLst>
                <a:ext uri="{FF2B5EF4-FFF2-40B4-BE49-F238E27FC236}">
                  <a16:creationId xmlns:a16="http://schemas.microsoft.com/office/drawing/2014/main" id="{7CBB0D21-A5B4-4F3A-BCBD-009E8CCB4E89}"/>
                </a:ext>
              </a:extLst>
            </p:cNvPr>
            <p:cNvSpPr/>
            <p:nvPr/>
          </p:nvSpPr>
          <p:spPr>
            <a:xfrm rot="5973814">
              <a:off x="-549681" y="1640821"/>
              <a:ext cx="5400600" cy="5400600"/>
            </a:xfrm>
            <a:prstGeom prst="blockArc">
              <a:avLst>
                <a:gd name="adj1" fmla="val 6765046"/>
                <a:gd name="adj2" fmla="val 20877138"/>
                <a:gd name="adj3" fmla="val 154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막힌 원호 6">
              <a:extLst>
                <a:ext uri="{FF2B5EF4-FFF2-40B4-BE49-F238E27FC236}">
                  <a16:creationId xmlns:a16="http://schemas.microsoft.com/office/drawing/2014/main" id="{98430292-2A3A-4B62-B156-5BB490AACC85}"/>
                </a:ext>
              </a:extLst>
            </p:cNvPr>
            <p:cNvSpPr/>
            <p:nvPr/>
          </p:nvSpPr>
          <p:spPr>
            <a:xfrm rot="5973814">
              <a:off x="-435744" y="1753601"/>
              <a:ext cx="5172727" cy="5172727"/>
            </a:xfrm>
            <a:prstGeom prst="blockArc">
              <a:avLst>
                <a:gd name="adj1" fmla="val 6765046"/>
                <a:gd name="adj2" fmla="val 20877138"/>
                <a:gd name="adj3" fmla="val 1547"/>
              </a:avLst>
            </a:prstGeom>
            <a:solidFill>
              <a:srgbClr val="BCEB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E39598C-7DF1-404F-A299-E96B907C44BC}"/>
              </a:ext>
            </a:extLst>
          </p:cNvPr>
          <p:cNvSpPr txBox="1"/>
          <p:nvPr/>
        </p:nvSpPr>
        <p:spPr>
          <a:xfrm>
            <a:off x="4511824" y="1300365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객체포인터와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객체 배열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객체의 동적 생성</a:t>
            </a:r>
          </a:p>
        </p:txBody>
      </p:sp>
    </p:spTree>
    <p:extLst>
      <p:ext uri="{BB962C8B-B14F-4D97-AF65-F5344CB8AC3E}">
        <p14:creationId xmlns:p14="http://schemas.microsoft.com/office/powerpoint/2010/main" val="369591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1624" y="73301"/>
            <a:ext cx="1872208" cy="576064"/>
          </a:xfrm>
        </p:spPr>
        <p:txBody>
          <a:bodyPr>
            <a:normAutofit/>
          </a:bodyPr>
          <a:lstStyle/>
          <a:p>
            <a:r>
              <a:rPr lang="ko-KR" altLang="en-US" sz="2400"/>
              <a:t>연습문제</a:t>
            </a:r>
            <a:endParaRPr lang="ko-KR" altLang="en-US" sz="24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46D0440-ADC7-4EA3-816B-4970B3DF4A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63552" y="1196752"/>
            <a:ext cx="8784976" cy="2160240"/>
          </a:xfrm>
        </p:spPr>
        <p:txBody>
          <a:bodyPr vert="horz">
            <a:noAutofit/>
          </a:bodyPr>
          <a:lstStyle/>
          <a:p>
            <a:pPr marL="355600" indent="-35560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18. inline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선언은 강제 사항이 아니다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다음 함수 중에서 컴파일러가 인라인으로 처리하기에 가장 바람직한 것은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29126F-A32E-4521-8886-DD0F731EB88B}"/>
              </a:ext>
            </a:extLst>
          </p:cNvPr>
          <p:cNvSpPr txBox="1"/>
          <p:nvPr/>
        </p:nvSpPr>
        <p:spPr>
          <a:xfrm>
            <a:off x="2431582" y="2183800"/>
            <a:ext cx="3628256" cy="14904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inline int big(int a, int b)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return a&gt;b? a:b;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287FCE-082B-4905-B293-DFE26CFE424B}"/>
              </a:ext>
            </a:extLst>
          </p:cNvPr>
          <p:cNvSpPr txBox="1"/>
          <p:nvPr/>
        </p:nvSpPr>
        <p:spPr>
          <a:xfrm>
            <a:off x="6656052" y="2196950"/>
            <a:ext cx="397645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inline int sum(int a, int b)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if(a&gt;=b) return a; 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else return a + sum(a+1, b);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}</a:t>
            </a: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C7EBF2-C9A4-4192-8F72-B877D55C7CCE}"/>
              </a:ext>
            </a:extLst>
          </p:cNvPr>
          <p:cNvSpPr txBox="1"/>
          <p:nvPr/>
        </p:nvSpPr>
        <p:spPr>
          <a:xfrm>
            <a:off x="2440973" y="3861048"/>
            <a:ext cx="3628256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inline void add(int a, int b)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int sum=0; 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for(int n=a; n&lt;b; n++) 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sum += n;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6C4761-2A7B-4B13-A707-2F302C166BA5}"/>
              </a:ext>
            </a:extLst>
          </p:cNvPr>
          <p:cNvSpPr txBox="1"/>
          <p:nvPr/>
        </p:nvSpPr>
        <p:spPr>
          <a:xfrm>
            <a:off x="6656052" y="3861048"/>
            <a:ext cx="397645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>
            <a:defPPr>
              <a:defRPr lang="ko-KR"/>
            </a:defPPr>
            <a:lvl1pPr>
              <a:defRPr>
                <a:solidFill>
                  <a:schemeClr val="dk1"/>
                </a:solidFill>
              </a:defRPr>
            </a:lvl1pPr>
            <a:lvl2pPr marL="320040" lvl="1" indent="0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lvl="1"/>
            <a:r>
              <a:rPr lang="en-US" altLang="ko-KR" dirty="0"/>
              <a:t>inline int add(int a) { </a:t>
            </a:r>
          </a:p>
          <a:p>
            <a:pPr lvl="1"/>
            <a:r>
              <a:rPr lang="en-US" altLang="ko-KR" dirty="0"/>
              <a:t>      static int x = 0;</a:t>
            </a:r>
          </a:p>
          <a:p>
            <a:pPr lvl="1"/>
            <a:r>
              <a:rPr lang="en-US" altLang="ko-KR" dirty="0"/>
              <a:t>       x += a; </a:t>
            </a:r>
          </a:p>
          <a:p>
            <a:pPr lvl="1"/>
            <a:r>
              <a:rPr lang="en-US" altLang="ko-KR" dirty="0"/>
              <a:t>       return x;</a:t>
            </a:r>
          </a:p>
          <a:p>
            <a:pPr lvl="1"/>
            <a:r>
              <a:rPr lang="en-US" altLang="ko-KR" dirty="0"/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923B3C-785A-4898-B526-B2F96345B2F5}"/>
              </a:ext>
            </a:extLst>
          </p:cNvPr>
          <p:cNvSpPr txBox="1"/>
          <p:nvPr/>
        </p:nvSpPr>
        <p:spPr>
          <a:xfrm>
            <a:off x="1959535" y="2076817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280EC-B743-4EC0-B440-9186972F74BA}"/>
              </a:ext>
            </a:extLst>
          </p:cNvPr>
          <p:cNvSpPr txBox="1"/>
          <p:nvPr/>
        </p:nvSpPr>
        <p:spPr>
          <a:xfrm>
            <a:off x="6232661" y="2074431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822C1-66E6-4AFE-82E5-B94BE465B9F9}"/>
              </a:ext>
            </a:extLst>
          </p:cNvPr>
          <p:cNvSpPr txBox="1"/>
          <p:nvPr/>
        </p:nvSpPr>
        <p:spPr>
          <a:xfrm>
            <a:off x="1993653" y="3704324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③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BCAD75-D9FB-494C-ABC3-0DF22CA61FFD}"/>
              </a:ext>
            </a:extLst>
          </p:cNvPr>
          <p:cNvSpPr txBox="1"/>
          <p:nvPr/>
        </p:nvSpPr>
        <p:spPr>
          <a:xfrm>
            <a:off x="6240016" y="3704324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④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4587000-896C-4B5E-9702-3E6A55276B6D}"/>
              </a:ext>
            </a:extLst>
          </p:cNvPr>
          <p:cNvSpPr/>
          <p:nvPr/>
        </p:nvSpPr>
        <p:spPr>
          <a:xfrm>
            <a:off x="1994986" y="2110657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7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1624" y="73301"/>
            <a:ext cx="1872208" cy="576064"/>
          </a:xfrm>
        </p:spPr>
        <p:txBody>
          <a:bodyPr>
            <a:normAutofit/>
          </a:bodyPr>
          <a:lstStyle/>
          <a:p>
            <a:r>
              <a:rPr lang="ko-KR" altLang="en-US" sz="2400"/>
              <a:t>연습문제</a:t>
            </a:r>
            <a:endParaRPr lang="ko-KR" altLang="en-US" sz="24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46D0440-ADC7-4EA3-816B-4970B3DF4A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51584" y="1194783"/>
            <a:ext cx="7560840" cy="2160240"/>
          </a:xfrm>
        </p:spPr>
        <p:txBody>
          <a:bodyPr vert="horz"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19. C++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구조체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(struct)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대해 잘못 설명한 것은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  <a:p>
            <a:pPr marL="662940" lvl="1" indent="-342900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+mj-ea"/>
              <a:buAutoNum type="circleNumDbPlain"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C++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구조체를 둔 이유는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언어와의 호환성 때문이다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  <a:p>
            <a:pPr marL="662940" lvl="1" indent="-342900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+mj-ea"/>
              <a:buAutoNum type="circleNumDbPlain"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C++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구조체는 멤버 함수와 멤버 변수를 둘 수 있다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  <a:p>
            <a:pPr marL="662940" lvl="1" indent="-342900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+mj-ea"/>
              <a:buAutoNum type="circleNumDbPlain"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C++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구조체는 생성자와 소멸자를 가진다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  <a:p>
            <a:pPr marL="662940" lvl="1" indent="-342900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+mj-ea"/>
              <a:buAutoNum type="circleNumDbPlain"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C++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구조체는 상속을 지원하지 않는다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662940" lvl="1" indent="-342900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+mj-ea"/>
              <a:buAutoNum type="circleNumDbPlain"/>
            </a:pP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EB6334D-BD7A-4DF4-9A6F-A6EA909908CF}"/>
              </a:ext>
            </a:extLst>
          </p:cNvPr>
          <p:cNvSpPr/>
          <p:nvPr/>
        </p:nvSpPr>
        <p:spPr>
          <a:xfrm>
            <a:off x="2693213" y="2859073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F573B-D4F8-4276-B4EE-9FFC5F72827C}"/>
              </a:ext>
            </a:extLst>
          </p:cNvPr>
          <p:cNvSpPr txBox="1"/>
          <p:nvPr/>
        </p:nvSpPr>
        <p:spPr>
          <a:xfrm>
            <a:off x="2135560" y="3645024"/>
            <a:ext cx="847898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클래스는 기본적인 접근 설정이 </a:t>
            </a:r>
            <a:r>
              <a:rPr lang="en-US" altLang="ko-KR" sz="1600" b="0" i="0" dirty="0"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 sz="1600" b="0" i="0" dirty="0"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 반면</a:t>
            </a:r>
            <a:r>
              <a:rPr lang="en-US" altLang="ko-KR" sz="1600" b="0" i="0" dirty="0"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b="0" i="0" dirty="0"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구조체의 경우 </a:t>
            </a:r>
            <a:r>
              <a:rPr lang="en-US" altLang="ko-KR" sz="1600" b="0" i="0" dirty="0"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 sz="1600" b="0" i="0" dirty="0"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으로 되어 있다</a:t>
            </a:r>
            <a:r>
              <a:rPr lang="en-US" altLang="ko-KR" sz="1600" b="0" i="0" dirty="0"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600" b="0" i="0" dirty="0"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600" b="0" i="0" dirty="0"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struct</a:t>
            </a:r>
            <a:r>
              <a:rPr lang="ko-KR" altLang="en-US" sz="1600" b="0" i="0" dirty="0"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와의 호환을 위해서 </a:t>
            </a:r>
            <a:r>
              <a:rPr lang="en-US" altLang="ko-KR" sz="1600" b="0" i="0" dirty="0"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C++</a:t>
            </a:r>
            <a:r>
              <a:rPr lang="ko-KR" altLang="en-US" sz="1600" b="0" i="0" dirty="0"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600" b="0" i="0" dirty="0"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struct</a:t>
            </a:r>
            <a:r>
              <a:rPr lang="ko-KR" altLang="en-US" sz="1600" b="0" i="0" dirty="0"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 존재</a:t>
            </a:r>
            <a:endParaRPr lang="en-US" altLang="ko-KR" sz="1600" b="0" i="0" dirty="0">
              <a:solidFill>
                <a:srgbClr val="0070C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0" i="0" dirty="0">
              <a:solidFill>
                <a:srgbClr val="0070C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특별한 기본 접근 설정이 필요 없으면서</a:t>
            </a:r>
            <a:r>
              <a:rPr lang="en-US" altLang="ko-KR" sz="1600" b="0" i="0" dirty="0"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b="0" i="0" dirty="0"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변수에 값만 담을 경우엔 </a:t>
            </a:r>
            <a:r>
              <a:rPr lang="en-US" altLang="ko-KR" sz="1600" b="0" i="0" dirty="0"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struct</a:t>
            </a:r>
            <a:r>
              <a:rPr lang="ko-KR" altLang="en-US" sz="1600" b="0" i="0" dirty="0"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사용하고</a:t>
            </a:r>
            <a:r>
              <a:rPr lang="en-US" altLang="ko-KR" sz="1600" b="0" i="0" dirty="0"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b="0" i="0" dirty="0"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그렇지 않은 모든 경우에 대해서는 </a:t>
            </a:r>
            <a:r>
              <a:rPr lang="en-US" altLang="ko-KR" sz="1600" b="0" i="0" dirty="0"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class</a:t>
            </a:r>
            <a:r>
              <a:rPr lang="ko-KR" altLang="en-US" sz="1600" b="0" i="0" dirty="0"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사용한다</a:t>
            </a:r>
            <a:r>
              <a:rPr lang="en-US" altLang="ko-KR" sz="1600" b="0" i="0" dirty="0"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0" i="0" dirty="0">
              <a:solidFill>
                <a:srgbClr val="0070C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간단하게 요약하자면 </a:t>
            </a:r>
            <a:r>
              <a:rPr lang="en-US" altLang="ko-KR" sz="1600" b="0" i="0" dirty="0"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600" b="0" i="0" dirty="0"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600" b="0" i="0" dirty="0"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struct</a:t>
            </a:r>
            <a:r>
              <a:rPr lang="ko-KR" altLang="en-US" sz="1600" b="0" i="0" dirty="0"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1600" b="0" i="0" dirty="0"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C++</a:t>
            </a:r>
            <a:r>
              <a:rPr lang="ko-KR" altLang="en-US" sz="1600" b="0" i="0" dirty="0"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600" b="0" i="0" dirty="0"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struct</a:t>
            </a:r>
            <a:r>
              <a:rPr lang="ko-KR" altLang="en-US" sz="1600" b="0" i="0" dirty="0"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다른 것이며</a:t>
            </a:r>
            <a:r>
              <a:rPr lang="en-US" altLang="ko-KR" sz="1600" b="0" i="0" dirty="0"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C++</a:t>
            </a:r>
            <a:r>
              <a:rPr lang="ko-KR" altLang="en-US" sz="1600" b="0" i="0" dirty="0"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600" b="0" i="0" dirty="0"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struct</a:t>
            </a:r>
            <a:r>
              <a:rPr lang="ko-KR" altLang="en-US" sz="1600" b="0" i="0" dirty="0"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기본 접근 지정자를 제외하고는 </a:t>
            </a:r>
            <a:r>
              <a:rPr lang="en-US" altLang="ko-KR" sz="1600" b="0" i="0" dirty="0"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C++</a:t>
            </a:r>
            <a:r>
              <a:rPr lang="ko-KR" altLang="en-US" sz="1600" b="0" i="0" dirty="0"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600" b="0" i="0" dirty="0"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class</a:t>
            </a:r>
            <a:r>
              <a:rPr lang="ko-KR" altLang="en-US" sz="1600" b="0" i="0" dirty="0"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와 다를 게 없다는 것이다</a:t>
            </a:r>
            <a:r>
              <a:rPr lang="en-US" altLang="ko-KR" sz="1600" b="0" i="0" dirty="0"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600" dirty="0">
              <a:solidFill>
                <a:srgbClr val="0070C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24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1624" y="73301"/>
            <a:ext cx="1872208" cy="576064"/>
          </a:xfrm>
        </p:spPr>
        <p:txBody>
          <a:bodyPr>
            <a:normAutofit/>
          </a:bodyPr>
          <a:lstStyle/>
          <a:p>
            <a:r>
              <a:rPr lang="ko-KR" altLang="en-US" sz="2400"/>
              <a:t>연습문제</a:t>
            </a:r>
            <a:endParaRPr lang="ko-KR" altLang="en-US" sz="24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46D0440-ADC7-4EA3-816B-4970B3DF4A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51584" y="1194782"/>
            <a:ext cx="8712968" cy="4610481"/>
          </a:xfrm>
        </p:spPr>
        <p:txBody>
          <a:bodyPr vert="horz"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다음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C++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구조체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(struct)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동일한 의미를 가지는 클래스로 작성하라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662940" lvl="1" indent="-342900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+mj-ea"/>
              <a:buAutoNum type="circleNumDbPlain"/>
            </a:pP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20040" lvl="1" indent="0">
              <a:spcBef>
                <a:spcPts val="0"/>
              </a:spcBef>
              <a:spcAft>
                <a:spcPts val="1000"/>
              </a:spcAft>
              <a:buClrTx/>
              <a:buSzPct val="100000"/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struct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Family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{</a:t>
            </a:r>
            <a:b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count;</a:t>
            </a:r>
          </a:p>
          <a:p>
            <a:pPr marL="320040" lvl="1" indent="0">
              <a:spcBef>
                <a:spcPts val="0"/>
              </a:spcBef>
              <a:spcAft>
                <a:spcPts val="1000"/>
              </a:spcAft>
              <a:buClrTx/>
              <a:buSzPct val="100000"/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char address[20];</a:t>
            </a:r>
          </a:p>
          <a:p>
            <a:pPr marL="320040" lvl="1" indent="0">
              <a:spcBef>
                <a:spcPts val="0"/>
              </a:spcBef>
              <a:spcAft>
                <a:spcPts val="1000"/>
              </a:spcAft>
              <a:buClrTx/>
              <a:buSzPct val="100000"/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public:</a:t>
            </a:r>
          </a:p>
          <a:p>
            <a:pPr marL="320040" lvl="1" indent="0">
              <a:spcBef>
                <a:spcPts val="0"/>
              </a:spcBef>
              <a:spcAft>
                <a:spcPts val="1000"/>
              </a:spcAft>
              <a:buClrTx/>
              <a:buSzPct val="100000"/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Family();</a:t>
            </a:r>
          </a:p>
          <a:p>
            <a:pPr marL="320040" lvl="1" indent="0">
              <a:spcBef>
                <a:spcPts val="0"/>
              </a:spcBef>
              <a:spcAft>
                <a:spcPts val="1000"/>
              </a:spcAft>
              <a:buClrTx/>
              <a:buSzPct val="100000"/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private:</a:t>
            </a:r>
          </a:p>
          <a:p>
            <a:pPr marL="320040" lvl="1" indent="0">
              <a:spcBef>
                <a:spcPts val="0"/>
              </a:spcBef>
              <a:spcAft>
                <a:spcPts val="1000"/>
              </a:spcAft>
              <a:buClrTx/>
              <a:buSzPct val="100000"/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char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tel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[11];</a:t>
            </a:r>
          </a:p>
          <a:p>
            <a:pPr marL="320040" lvl="1" indent="0">
              <a:spcBef>
                <a:spcPts val="0"/>
              </a:spcBef>
              <a:spcAft>
                <a:spcPts val="1000"/>
              </a:spcAft>
              <a:buClrTx/>
              <a:buSzPct val="100000"/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};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7076DD-B59D-4352-A5DA-3367B1FAA513}"/>
              </a:ext>
            </a:extLst>
          </p:cNvPr>
          <p:cNvGrpSpPr/>
          <p:nvPr/>
        </p:nvGrpSpPr>
        <p:grpSpPr>
          <a:xfrm>
            <a:off x="5735960" y="2204864"/>
            <a:ext cx="4536504" cy="2800767"/>
            <a:chOff x="5735960" y="2204864"/>
            <a:chExt cx="4536504" cy="280076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2C113E-197B-43A2-AB91-178807DB8589}"/>
                </a:ext>
              </a:extLst>
            </p:cNvPr>
            <p:cNvSpPr txBox="1"/>
            <p:nvPr/>
          </p:nvSpPr>
          <p:spPr>
            <a:xfrm>
              <a:off x="6744072" y="2204864"/>
              <a:ext cx="3528392" cy="280076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320040" lvl="1">
                <a:spcAft>
                  <a:spcPts val="1000"/>
                </a:spcAft>
                <a:buSzPct val="100000"/>
              </a:pPr>
              <a:r>
                <a:rPr lang="en-US" altLang="ko-KR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class Family {</a:t>
              </a:r>
            </a:p>
            <a:p>
              <a:pPr marL="320040" lvl="1">
                <a:spcAft>
                  <a:spcPts val="1000"/>
                </a:spcAft>
                <a:buSzPct val="100000"/>
              </a:pPr>
              <a:r>
                <a:rPr lang="en-US" altLang="ko-KR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 char </a:t>
              </a:r>
              <a:r>
                <a:rPr lang="en-US" altLang="ko-KR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tel</a:t>
              </a:r>
              <a:r>
                <a:rPr lang="en-US" altLang="ko-KR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[11];</a:t>
              </a:r>
            </a:p>
            <a:p>
              <a:pPr marL="320040" lvl="1">
                <a:spcAft>
                  <a:spcPts val="1000"/>
                </a:spcAft>
                <a:buSzPct val="100000"/>
              </a:pPr>
              <a:r>
                <a:rPr lang="en-US" altLang="ko-KR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public:</a:t>
              </a:r>
            </a:p>
            <a:p>
              <a:pPr marL="320040" lvl="1">
                <a:spcAft>
                  <a:spcPts val="1000"/>
                </a:spcAft>
                <a:buSzPct val="100000"/>
              </a:pPr>
              <a:r>
                <a:rPr lang="en-US" altLang="ko-KR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 int count;</a:t>
              </a:r>
            </a:p>
            <a:p>
              <a:pPr marL="320040" lvl="1">
                <a:spcAft>
                  <a:spcPts val="1000"/>
                </a:spcAft>
                <a:buSzPct val="100000"/>
              </a:pPr>
              <a:r>
                <a:rPr lang="en-US" altLang="ko-KR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 char address[20];</a:t>
              </a:r>
            </a:p>
            <a:p>
              <a:pPr marL="320040" lvl="1">
                <a:spcAft>
                  <a:spcPts val="1000"/>
                </a:spcAft>
                <a:buSzPct val="100000"/>
              </a:pPr>
              <a:r>
                <a:rPr lang="en-US" altLang="ko-KR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 Family();</a:t>
              </a:r>
            </a:p>
            <a:p>
              <a:pPr marL="320040" lvl="1">
                <a:spcAft>
                  <a:spcPts val="1000"/>
                </a:spcAft>
                <a:buSzPct val="100000"/>
              </a:pPr>
              <a:r>
                <a:rPr lang="en-US" altLang="ko-KR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};</a:t>
              </a:r>
              <a:endPara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310DAEE6-6058-4FAC-B011-1C445694C6AC}"/>
                </a:ext>
              </a:extLst>
            </p:cNvPr>
            <p:cNvSpPr/>
            <p:nvPr/>
          </p:nvSpPr>
          <p:spPr>
            <a:xfrm>
              <a:off x="5735960" y="3573016"/>
              <a:ext cx="648072" cy="432048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964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1624" y="73301"/>
            <a:ext cx="1872208" cy="576064"/>
          </a:xfrm>
        </p:spPr>
        <p:txBody>
          <a:bodyPr>
            <a:normAutofit/>
          </a:bodyPr>
          <a:lstStyle/>
          <a:p>
            <a:r>
              <a:rPr lang="ko-KR" altLang="en-US" sz="2400"/>
              <a:t>연습문제</a:t>
            </a:r>
            <a:endParaRPr lang="ko-KR" altLang="en-US" sz="24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46D0440-ADC7-4EA3-816B-4970B3DF4A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51584" y="1194782"/>
            <a:ext cx="8712968" cy="4610481"/>
          </a:xfrm>
        </p:spPr>
        <p:txBody>
          <a:bodyPr vert="horz"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21.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다음 클래스를 동일한 의미를 가지는 구조체로 작성하라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662940" lvl="1" indent="-342900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+mj-ea"/>
              <a:buAutoNum type="circleNumDbPlain"/>
            </a:pP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20040" lvl="1" indent="0">
              <a:spcBef>
                <a:spcPts val="0"/>
              </a:spcBef>
              <a:spcAft>
                <a:spcPts val="1000"/>
              </a:spcAft>
              <a:buClrTx/>
              <a:buSzPct val="100000"/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class Universe {</a:t>
            </a:r>
          </a:p>
          <a:p>
            <a:pPr marL="319088" lvl="1" indent="398463">
              <a:spcBef>
                <a:spcPts val="0"/>
              </a:spcBef>
              <a:spcAft>
                <a:spcPts val="1000"/>
              </a:spcAft>
              <a:buClrTx/>
              <a:buSzPct val="100000"/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char creator[10];</a:t>
            </a:r>
          </a:p>
          <a:p>
            <a:pPr marL="319088" lvl="1" indent="398463">
              <a:spcBef>
                <a:spcPts val="0"/>
              </a:spcBef>
              <a:spcAft>
                <a:spcPts val="1000"/>
              </a:spcAft>
              <a:buClrTx/>
              <a:buSzPct val="100000"/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 size;      </a:t>
            </a:r>
          </a:p>
          <a:p>
            <a:pPr marL="320040" lvl="1" indent="0">
              <a:spcBef>
                <a:spcPts val="0"/>
              </a:spcBef>
              <a:spcAft>
                <a:spcPts val="1000"/>
              </a:spcAft>
              <a:buClrTx/>
              <a:buSzPct val="100000"/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private:</a:t>
            </a:r>
          </a:p>
          <a:p>
            <a:pPr marL="320040" lvl="1" indent="0">
              <a:spcBef>
                <a:spcPts val="0"/>
              </a:spcBef>
              <a:spcAft>
                <a:spcPts val="1000"/>
              </a:spcAft>
              <a:buClrTx/>
              <a:buSzPct val="100000"/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char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dateCreated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[10];</a:t>
            </a:r>
          </a:p>
          <a:p>
            <a:pPr marL="320040" lvl="1" indent="0">
              <a:spcBef>
                <a:spcPts val="0"/>
              </a:spcBef>
              <a:spcAft>
                <a:spcPts val="1000"/>
              </a:spcAft>
              <a:buClrTx/>
              <a:buSzPct val="100000"/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public:</a:t>
            </a:r>
          </a:p>
          <a:p>
            <a:pPr marL="320040" lvl="1" indent="0">
              <a:spcBef>
                <a:spcPts val="0"/>
              </a:spcBef>
              <a:spcAft>
                <a:spcPts val="1000"/>
              </a:spcAft>
              <a:buClrTx/>
              <a:buSzPct val="100000"/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Universe();</a:t>
            </a:r>
          </a:p>
          <a:p>
            <a:pPr marL="320040" lvl="1" indent="0">
              <a:spcBef>
                <a:spcPts val="0"/>
              </a:spcBef>
              <a:spcAft>
                <a:spcPts val="1000"/>
              </a:spcAft>
              <a:buClrTx/>
              <a:buSzPct val="100000"/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};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7076DD-B59D-4352-A5DA-3367B1FAA513}"/>
              </a:ext>
            </a:extLst>
          </p:cNvPr>
          <p:cNvGrpSpPr/>
          <p:nvPr/>
        </p:nvGrpSpPr>
        <p:grpSpPr>
          <a:xfrm>
            <a:off x="6023992" y="2099638"/>
            <a:ext cx="4536504" cy="2800767"/>
            <a:chOff x="5735960" y="2204864"/>
            <a:chExt cx="4536504" cy="280076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2C113E-197B-43A2-AB91-178807DB8589}"/>
                </a:ext>
              </a:extLst>
            </p:cNvPr>
            <p:cNvSpPr txBox="1"/>
            <p:nvPr/>
          </p:nvSpPr>
          <p:spPr>
            <a:xfrm>
              <a:off x="6744072" y="2204864"/>
              <a:ext cx="3528392" cy="280076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320040" lvl="1">
                <a:spcAft>
                  <a:spcPts val="1000"/>
                </a:spcAft>
                <a:buSzPct val="100000"/>
              </a:pPr>
              <a:r>
                <a:rPr lang="en-US" altLang="ko-KR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struct Universe {</a:t>
              </a:r>
            </a:p>
            <a:p>
              <a:pPr marL="320040" lvl="1">
                <a:spcAft>
                  <a:spcPts val="1000"/>
                </a:spcAft>
                <a:buSzPct val="100000"/>
              </a:pPr>
              <a:r>
                <a:rPr lang="en-US" altLang="ko-KR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   Universe();</a:t>
              </a:r>
            </a:p>
            <a:p>
              <a:pPr marL="320040" lvl="1">
                <a:spcAft>
                  <a:spcPts val="1000"/>
                </a:spcAft>
                <a:buSzPct val="100000"/>
              </a:pPr>
              <a:r>
                <a:rPr lang="en-US" altLang="ko-KR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private:</a:t>
              </a:r>
            </a:p>
            <a:p>
              <a:pPr marL="319088" lvl="1" indent="398463">
                <a:spcAft>
                  <a:spcPts val="1000"/>
                </a:spcAft>
                <a:buSzPct val="100000"/>
              </a:pPr>
              <a:r>
                <a:rPr lang="en-US" altLang="ko-KR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char creator[10];</a:t>
              </a:r>
            </a:p>
            <a:p>
              <a:pPr marL="319088" lvl="1" indent="398463">
                <a:spcAft>
                  <a:spcPts val="1000"/>
                </a:spcAft>
                <a:buSzPct val="100000"/>
              </a:pPr>
              <a:r>
                <a:rPr lang="en-US" altLang="ko-KR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int size;</a:t>
              </a:r>
            </a:p>
            <a:p>
              <a:pPr marL="319088" lvl="1" indent="398463">
                <a:spcAft>
                  <a:spcPts val="1000"/>
                </a:spcAft>
                <a:buSzPct val="100000"/>
              </a:pPr>
              <a:r>
                <a:rPr lang="en-US" altLang="ko-KR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char </a:t>
              </a:r>
              <a:r>
                <a:rPr lang="en-US" altLang="ko-KR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dateCreated</a:t>
              </a:r>
              <a:r>
                <a:rPr lang="en-US" altLang="ko-KR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[10];</a:t>
              </a:r>
            </a:p>
            <a:p>
              <a:pPr marL="320040" lvl="1">
                <a:spcAft>
                  <a:spcPts val="1000"/>
                </a:spcAft>
                <a:buSzPct val="100000"/>
              </a:pPr>
              <a:r>
                <a:rPr lang="en-US" altLang="ko-KR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};</a:t>
              </a:r>
              <a:endPara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310DAEE6-6058-4FAC-B011-1C445694C6AC}"/>
                </a:ext>
              </a:extLst>
            </p:cNvPr>
            <p:cNvSpPr/>
            <p:nvPr/>
          </p:nvSpPr>
          <p:spPr>
            <a:xfrm>
              <a:off x="5735960" y="3573016"/>
              <a:ext cx="648072" cy="432048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11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95600" y="116632"/>
            <a:ext cx="1872208" cy="57606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실습 문제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46D0440-ADC7-4EA3-816B-4970B3DF4A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91544" y="1340769"/>
            <a:ext cx="8712968" cy="504056"/>
          </a:xfrm>
        </p:spPr>
        <p:txBody>
          <a:bodyPr vert="horz"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 main()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실행 결과가 다음과 같도록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Tower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클래스를 작성하라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320040" lvl="1" indent="0">
              <a:spcBef>
                <a:spcPts val="0"/>
              </a:spcBef>
              <a:spcAft>
                <a:spcPts val="1000"/>
              </a:spcAft>
              <a:buClrTx/>
              <a:buSzPct val="100000"/>
              <a:buNone/>
            </a:pP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02046D-8D74-4D0A-969D-EAD50205E9D9}"/>
              </a:ext>
            </a:extLst>
          </p:cNvPr>
          <p:cNvSpPr txBox="1"/>
          <p:nvPr/>
        </p:nvSpPr>
        <p:spPr>
          <a:xfrm>
            <a:off x="5519936" y="1988840"/>
            <a:ext cx="252028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높이는 </a:t>
            </a:r>
            <a:r>
              <a:rPr lang="en-US" altLang="ko-KR" dirty="0">
                <a:solidFill>
                  <a:srgbClr val="0070C0"/>
                </a:solidFill>
              </a:rPr>
              <a:t>1</a:t>
            </a:r>
            <a:r>
              <a:rPr lang="ko-KR" altLang="en-US" dirty="0">
                <a:solidFill>
                  <a:srgbClr val="0070C0"/>
                </a:solidFill>
              </a:rPr>
              <a:t>미터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높이는 </a:t>
            </a:r>
            <a:r>
              <a:rPr lang="en-US" altLang="ko-KR" dirty="0">
                <a:solidFill>
                  <a:srgbClr val="0070C0"/>
                </a:solidFill>
              </a:rPr>
              <a:t>100</a:t>
            </a:r>
            <a:r>
              <a:rPr lang="ko-KR" altLang="en-US" dirty="0">
                <a:solidFill>
                  <a:srgbClr val="0070C0"/>
                </a:solidFill>
              </a:rPr>
              <a:t>미터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EE7B4464-8E80-4DB4-96D4-D1EC42395FD8}"/>
              </a:ext>
            </a:extLst>
          </p:cNvPr>
          <p:cNvSpPr txBox="1">
            <a:spLocks/>
          </p:cNvSpPr>
          <p:nvPr/>
        </p:nvSpPr>
        <p:spPr>
          <a:xfrm>
            <a:off x="1991544" y="3176972"/>
            <a:ext cx="8712968" cy="828092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spcAft>
                <a:spcPts val="600"/>
              </a:spcAft>
              <a:buClr>
                <a:schemeClr val="accent2"/>
              </a:buClr>
              <a:buSzPct val="60000"/>
              <a:buFont typeface="Wingdings"/>
              <a:buChar char=""/>
              <a:defRPr kumimoji="0" lang="ko-KR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 2"/>
              <a:buChar char=""/>
              <a:defRPr kumimoji="0" lang="ko-KR" altLang="en-US" sz="1800" kern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indent="-228600" algn="l" rtl="0" eaLnBrk="1" latinLnBrk="1" hangingPunct="1">
              <a:lnSpc>
                <a:spcPts val="2600"/>
              </a:lnSpc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lang="ko-KR" altLang="en-US" sz="1600" kern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lang="ko-KR" altLang="en-US" sz="1400" kern="1200" dirty="0" smtClean="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>
              <a:spcBef>
                <a:spcPts val="0"/>
              </a:spcBef>
              <a:spcAft>
                <a:spcPts val="1200"/>
              </a:spcAft>
              <a:buFont typeface="Wingdings"/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날짜를 다루는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Date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클래스를 작성하고자 한다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Date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이용하는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main()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 실행결과는 다음과 같다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Date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작성하여 아래 프로그램에 추가하라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20040" lvl="1" indent="0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Wingdings 2"/>
              <a:buNone/>
            </a:pP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E0B9E3-F182-4BE8-BAB7-759F8076986E}"/>
              </a:ext>
            </a:extLst>
          </p:cNvPr>
          <p:cNvSpPr txBox="1"/>
          <p:nvPr/>
        </p:nvSpPr>
        <p:spPr>
          <a:xfrm>
            <a:off x="5517100" y="4223699"/>
            <a:ext cx="252028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1945</a:t>
            </a:r>
            <a:r>
              <a:rPr lang="ko-KR" altLang="en-US" dirty="0">
                <a:solidFill>
                  <a:srgbClr val="0070C0"/>
                </a:solidFill>
              </a:rPr>
              <a:t>년 </a:t>
            </a:r>
            <a:r>
              <a:rPr lang="en-US" altLang="ko-KR" dirty="0">
                <a:solidFill>
                  <a:srgbClr val="0070C0"/>
                </a:solidFill>
              </a:rPr>
              <a:t>8</a:t>
            </a:r>
            <a:r>
              <a:rPr lang="ko-KR" altLang="en-US" dirty="0">
                <a:solidFill>
                  <a:srgbClr val="0070C0"/>
                </a:solidFill>
              </a:rPr>
              <a:t>월 </a:t>
            </a:r>
            <a:r>
              <a:rPr lang="en-US" altLang="ko-KR" dirty="0">
                <a:solidFill>
                  <a:srgbClr val="0070C0"/>
                </a:solidFill>
              </a:rPr>
              <a:t>15</a:t>
            </a:r>
            <a:r>
              <a:rPr lang="ko-KR" altLang="en-US" dirty="0">
                <a:solidFill>
                  <a:srgbClr val="0070C0"/>
                </a:solidFill>
              </a:rPr>
              <a:t>일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rgbClr val="0070C0"/>
                </a:solidFill>
              </a:rPr>
              <a:t>2014, 3, 20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7EC0D7-B229-4E85-8D7C-E81392C5D4F6}"/>
              </a:ext>
            </a:extLst>
          </p:cNvPr>
          <p:cNvSpPr txBox="1"/>
          <p:nvPr/>
        </p:nvSpPr>
        <p:spPr>
          <a:xfrm>
            <a:off x="2459596" y="5224843"/>
            <a:ext cx="7776864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힌트</a:t>
            </a: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&lt;string&gt; 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 파일의 </a:t>
            </a:r>
            <a:r>
              <a:rPr lang="en-US" altLang="ko-KR" sz="16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stoi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 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함수를 이용하면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string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문자열을 숫자로 변환할 수 있다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 </a:t>
            </a:r>
            <a:r>
              <a:rPr lang="en-US" altLang="ko-KR" sz="16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stoi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C++11 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표준부터 삽입되었다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385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95600" y="116632"/>
            <a:ext cx="1872208" cy="57606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실습 문제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46D0440-ADC7-4EA3-816B-4970B3DF4A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75520" y="1412776"/>
            <a:ext cx="9433048" cy="3024335"/>
          </a:xfrm>
        </p:spPr>
        <p:txBody>
          <a:bodyPr vert="horz">
            <a:noAutofit/>
          </a:bodyPr>
          <a:lstStyle/>
          <a:p>
            <a:pPr marL="269875" indent="-269875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4.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CoffeeMachine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클래스를 만들어 보자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main()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함수와 실행 결과가 다음과 같도록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CoffeeMachine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클래스를 작성하라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69875" lvl="1" indent="49213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에스프레소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1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장에는 커피와 물이 각각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1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씩 소비되고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아메리카노는 커피는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1,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물은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2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가 소비되고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설탕 커피는 커피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1,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물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2,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설탕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1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이 소비된다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. </a:t>
            </a:r>
          </a:p>
          <a:p>
            <a:pPr marL="269875" lvl="1" indent="49213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CoffeeMachine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 클래스에는 어떤 멤버 변수와 어떤 멤버 함수가 </a:t>
            </a:r>
            <a:r>
              <a:rPr lang="ko-KR" altLang="en-US" dirty="0">
                <a:cs typeface="함초롬바탕" panose="02030604000101010101" pitchFamily="18" charset="-127"/>
              </a:rPr>
              <a:t>필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요한지 잘 판단하여 작성하라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. </a:t>
            </a:r>
          </a:p>
          <a:p>
            <a:pPr marL="320040" lvl="1" indent="0">
              <a:lnSpc>
                <a:spcPts val="2800"/>
              </a:lnSpc>
              <a:spcBef>
                <a:spcPts val="0"/>
              </a:spcBef>
              <a:spcAft>
                <a:spcPts val="1000"/>
              </a:spcAft>
              <a:buClrTx/>
              <a:buSzPct val="100000"/>
              <a:buNone/>
            </a:pP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0343A7-1BF2-4C28-B946-9EA075D7B1E1}"/>
              </a:ext>
            </a:extLst>
          </p:cNvPr>
          <p:cNvSpPr txBox="1"/>
          <p:nvPr/>
        </p:nvSpPr>
        <p:spPr>
          <a:xfrm>
            <a:off x="4007768" y="4077072"/>
            <a:ext cx="5400600" cy="14311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dirty="0">
                <a:solidFill>
                  <a:srgbClr val="0070C0"/>
                </a:solidFill>
              </a:rPr>
              <a:t>커피 머신 상태</a:t>
            </a:r>
            <a:r>
              <a:rPr lang="en-US" altLang="ko-KR" dirty="0">
                <a:solidFill>
                  <a:srgbClr val="0070C0"/>
                </a:solidFill>
              </a:rPr>
              <a:t>,      </a:t>
            </a:r>
            <a:r>
              <a:rPr lang="ko-KR" altLang="en-US" dirty="0">
                <a:solidFill>
                  <a:srgbClr val="0070C0"/>
                </a:solidFill>
              </a:rPr>
              <a:t>커피</a:t>
            </a:r>
            <a:r>
              <a:rPr lang="en-US" altLang="ko-KR" dirty="0">
                <a:solidFill>
                  <a:srgbClr val="0070C0"/>
                </a:solidFill>
              </a:rPr>
              <a:t>:4     </a:t>
            </a:r>
            <a:r>
              <a:rPr lang="ko-KR" altLang="en-US" dirty="0">
                <a:solidFill>
                  <a:srgbClr val="0070C0"/>
                </a:solidFill>
              </a:rPr>
              <a:t>물</a:t>
            </a:r>
            <a:r>
              <a:rPr lang="en-US" altLang="ko-KR" dirty="0">
                <a:solidFill>
                  <a:srgbClr val="0070C0"/>
                </a:solidFill>
              </a:rPr>
              <a:t>:9     </a:t>
            </a:r>
            <a:r>
              <a:rPr lang="ko-KR" altLang="en-US" dirty="0">
                <a:solidFill>
                  <a:srgbClr val="0070C0"/>
                </a:solidFill>
              </a:rPr>
              <a:t>설탕</a:t>
            </a:r>
            <a:r>
              <a:rPr lang="en-US" altLang="ko-KR" dirty="0">
                <a:solidFill>
                  <a:srgbClr val="0070C0"/>
                </a:solidFill>
              </a:rPr>
              <a:t>:3</a:t>
            </a:r>
          </a:p>
          <a:p>
            <a:pPr>
              <a:spcAft>
                <a:spcPts val="600"/>
              </a:spcAft>
            </a:pPr>
            <a:r>
              <a:rPr lang="ko-KR" altLang="en-US" dirty="0">
                <a:solidFill>
                  <a:srgbClr val="0070C0"/>
                </a:solidFill>
              </a:rPr>
              <a:t>커피 머신 상태</a:t>
            </a:r>
            <a:r>
              <a:rPr lang="en-US" altLang="ko-KR" dirty="0">
                <a:solidFill>
                  <a:srgbClr val="0070C0"/>
                </a:solidFill>
              </a:rPr>
              <a:t>,      </a:t>
            </a:r>
            <a:r>
              <a:rPr lang="ko-KR" altLang="en-US" dirty="0">
                <a:solidFill>
                  <a:srgbClr val="0070C0"/>
                </a:solidFill>
              </a:rPr>
              <a:t>커피</a:t>
            </a:r>
            <a:r>
              <a:rPr lang="en-US" altLang="ko-KR" dirty="0">
                <a:solidFill>
                  <a:srgbClr val="0070C0"/>
                </a:solidFill>
              </a:rPr>
              <a:t>:3     </a:t>
            </a:r>
            <a:r>
              <a:rPr lang="ko-KR" altLang="en-US" dirty="0">
                <a:solidFill>
                  <a:srgbClr val="0070C0"/>
                </a:solidFill>
              </a:rPr>
              <a:t>물</a:t>
            </a:r>
            <a:r>
              <a:rPr lang="en-US" altLang="ko-KR" dirty="0">
                <a:solidFill>
                  <a:srgbClr val="0070C0"/>
                </a:solidFill>
              </a:rPr>
              <a:t>:7     </a:t>
            </a:r>
            <a:r>
              <a:rPr lang="ko-KR" altLang="en-US" dirty="0">
                <a:solidFill>
                  <a:srgbClr val="0070C0"/>
                </a:solidFill>
              </a:rPr>
              <a:t>설탕</a:t>
            </a:r>
            <a:r>
              <a:rPr lang="en-US" altLang="ko-KR" dirty="0">
                <a:solidFill>
                  <a:srgbClr val="0070C0"/>
                </a:solidFill>
              </a:rPr>
              <a:t>:3</a:t>
            </a:r>
          </a:p>
          <a:p>
            <a:pPr>
              <a:spcAft>
                <a:spcPts val="600"/>
              </a:spcAft>
            </a:pPr>
            <a:r>
              <a:rPr lang="ko-KR" altLang="en-US" dirty="0">
                <a:solidFill>
                  <a:srgbClr val="0070C0"/>
                </a:solidFill>
              </a:rPr>
              <a:t>커피 머신 상태</a:t>
            </a:r>
            <a:r>
              <a:rPr lang="en-US" altLang="ko-KR" dirty="0">
                <a:solidFill>
                  <a:srgbClr val="0070C0"/>
                </a:solidFill>
              </a:rPr>
              <a:t>,      </a:t>
            </a:r>
            <a:r>
              <a:rPr lang="ko-KR" altLang="en-US" dirty="0">
                <a:solidFill>
                  <a:srgbClr val="0070C0"/>
                </a:solidFill>
              </a:rPr>
              <a:t>커피</a:t>
            </a:r>
            <a:r>
              <a:rPr lang="en-US" altLang="ko-KR" dirty="0">
                <a:solidFill>
                  <a:srgbClr val="0070C0"/>
                </a:solidFill>
              </a:rPr>
              <a:t>:2     </a:t>
            </a:r>
            <a:r>
              <a:rPr lang="ko-KR" altLang="en-US" dirty="0">
                <a:solidFill>
                  <a:srgbClr val="0070C0"/>
                </a:solidFill>
              </a:rPr>
              <a:t>물</a:t>
            </a:r>
            <a:r>
              <a:rPr lang="en-US" altLang="ko-KR" dirty="0">
                <a:solidFill>
                  <a:srgbClr val="0070C0"/>
                </a:solidFill>
              </a:rPr>
              <a:t>:5     </a:t>
            </a:r>
            <a:r>
              <a:rPr lang="ko-KR" altLang="en-US" dirty="0">
                <a:solidFill>
                  <a:srgbClr val="0070C0"/>
                </a:solidFill>
              </a:rPr>
              <a:t>설탕</a:t>
            </a:r>
            <a:r>
              <a:rPr lang="en-US" altLang="ko-KR" dirty="0">
                <a:solidFill>
                  <a:srgbClr val="0070C0"/>
                </a:solidFill>
              </a:rPr>
              <a:t>:2</a:t>
            </a:r>
          </a:p>
          <a:p>
            <a:pPr>
              <a:spcAft>
                <a:spcPts val="600"/>
              </a:spcAft>
            </a:pPr>
            <a:r>
              <a:rPr lang="ko-KR" altLang="en-US" dirty="0">
                <a:solidFill>
                  <a:srgbClr val="0070C0"/>
                </a:solidFill>
              </a:rPr>
              <a:t>커피 머신 상태</a:t>
            </a:r>
            <a:r>
              <a:rPr lang="en-US" altLang="ko-KR" dirty="0">
                <a:solidFill>
                  <a:srgbClr val="0070C0"/>
                </a:solidFill>
              </a:rPr>
              <a:t>,      </a:t>
            </a:r>
            <a:r>
              <a:rPr lang="ko-KR" altLang="en-US" dirty="0">
                <a:solidFill>
                  <a:srgbClr val="0070C0"/>
                </a:solidFill>
              </a:rPr>
              <a:t>커피</a:t>
            </a:r>
            <a:r>
              <a:rPr lang="en-US" altLang="ko-KR" dirty="0">
                <a:solidFill>
                  <a:srgbClr val="0070C0"/>
                </a:solidFill>
              </a:rPr>
              <a:t>:10  </a:t>
            </a:r>
            <a:r>
              <a:rPr lang="en-US" altLang="ko-KR" spc="300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물</a:t>
            </a:r>
            <a:r>
              <a:rPr lang="en-US" altLang="ko-KR" dirty="0">
                <a:solidFill>
                  <a:srgbClr val="0070C0"/>
                </a:solidFill>
              </a:rPr>
              <a:t>:10   </a:t>
            </a:r>
            <a:r>
              <a:rPr lang="en-US" altLang="ko-KR" spc="-300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설탕</a:t>
            </a:r>
            <a:r>
              <a:rPr lang="en-US" altLang="ko-KR" dirty="0">
                <a:solidFill>
                  <a:srgbClr val="0070C0"/>
                </a:solidFill>
              </a:rPr>
              <a:t>:10</a:t>
            </a:r>
          </a:p>
        </p:txBody>
      </p:sp>
    </p:spTree>
    <p:extLst>
      <p:ext uri="{BB962C8B-B14F-4D97-AF65-F5344CB8AC3E}">
        <p14:creationId xmlns:p14="http://schemas.microsoft.com/office/powerpoint/2010/main" val="1656974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95600" y="116632"/>
            <a:ext cx="1872208" cy="57606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실습 문제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46D0440-ADC7-4EA3-816B-4970B3DF4A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91544" y="1412776"/>
            <a:ext cx="7992888" cy="3024335"/>
          </a:xfrm>
        </p:spPr>
        <p:txBody>
          <a:bodyPr vert="horz">
            <a:noAutofit/>
          </a:bodyPr>
          <a:lstStyle/>
          <a:p>
            <a:pPr marL="269875" indent="-269875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짝수 정수만 랜덤하게 발생시키는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EvenRandom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클래스를 작성하고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EvenRandom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클래스를 이용하여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개의 짝수를 랜덤하게 출력하는 프로그램을 완성하라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0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도 짝수로 처리한다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320040" lvl="1" indent="0">
              <a:lnSpc>
                <a:spcPts val="2800"/>
              </a:lnSpc>
              <a:spcBef>
                <a:spcPts val="0"/>
              </a:spcBef>
              <a:spcAft>
                <a:spcPts val="1000"/>
              </a:spcAft>
              <a:buClrTx/>
              <a:buSzPct val="100000"/>
              <a:buNone/>
            </a:pP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389676-C988-4007-9C67-8BE93496C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089" y="3068960"/>
            <a:ext cx="7681367" cy="231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55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95600" y="116632"/>
            <a:ext cx="1872208" cy="57606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실습 문제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46D0440-ADC7-4EA3-816B-4970B3DF4A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03512" y="1459081"/>
            <a:ext cx="9145016" cy="3024335"/>
          </a:xfrm>
        </p:spPr>
        <p:txBody>
          <a:bodyPr vert="horz">
            <a:noAutofit/>
          </a:bodyPr>
          <a:lstStyle/>
          <a:p>
            <a:pPr marL="269875" indent="-269875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생성자를 이용하여 짝수 홀수를 선택할 수 있도록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SelectableRandom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클래스를 작성하고 짝수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홀수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개를 랜덤하게 발생시키는 프로그램을 작성하라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19DB50-C2C1-494E-905F-AD1009464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2852936"/>
            <a:ext cx="7056784" cy="269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04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95600" y="116632"/>
            <a:ext cx="1872208" cy="57606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실습 문제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46D0440-ADC7-4EA3-816B-4970B3DF4A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75520" y="1124744"/>
            <a:ext cx="9145016" cy="5256584"/>
          </a:xfrm>
        </p:spPr>
        <p:txBody>
          <a:bodyPr vert="horz">
            <a:noAutofit/>
          </a:bodyPr>
          <a:lstStyle/>
          <a:p>
            <a:pPr marL="269875" indent="-269875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8. int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타입의 정수를 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객체화한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Integer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클래스를 작성하라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Integer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모든 멤버 함수를 자동 인라인으로 작성하라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Integer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클래스를 활용하는 코드는 다음과 같다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589915" lvl="1" indent="-269875">
              <a:spcBef>
                <a:spcPts val="0"/>
              </a:spcBef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#include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&lt;iostream&gt;</a:t>
            </a:r>
          </a:p>
          <a:p>
            <a:pPr marL="589915" lvl="1" indent="-269875">
              <a:spcBef>
                <a:spcPts val="0"/>
              </a:spcBef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#include &lt;string&gt;</a:t>
            </a:r>
          </a:p>
          <a:p>
            <a:pPr marL="589915" lvl="1" indent="-269875">
              <a:spcBef>
                <a:spcPts val="0"/>
              </a:spcBef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using namespace std;</a:t>
            </a:r>
          </a:p>
          <a:p>
            <a:pPr marL="589915" lvl="1" indent="-269875">
              <a:spcBef>
                <a:spcPts val="0"/>
              </a:spcBef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 main() {</a:t>
            </a:r>
          </a:p>
          <a:p>
            <a:pPr marL="589915" lvl="1" indent="-269875">
              <a:spcBef>
                <a:spcPts val="0"/>
              </a:spcBef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Integer n(30);</a:t>
            </a:r>
          </a:p>
          <a:p>
            <a:pPr marL="589915" lvl="1" indent="-269875">
              <a:spcBef>
                <a:spcPts val="0"/>
              </a:spcBef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cout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&lt;&lt;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n.get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 &lt;&lt; ‘ ‘ ;</a:t>
            </a:r>
          </a:p>
          <a:p>
            <a:pPr marL="589915" lvl="1" indent="-269875">
              <a:spcBef>
                <a:spcPts val="0"/>
              </a:spcBef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n.set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(50);</a:t>
            </a:r>
          </a:p>
          <a:p>
            <a:pPr marL="589915" lvl="1" indent="-269875">
              <a:spcBef>
                <a:spcPts val="0"/>
              </a:spcBef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cout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&lt;&lt;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n.get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 &lt;&lt; ‘ ‘ ;</a:t>
            </a:r>
          </a:p>
          <a:p>
            <a:pPr marL="589915" lvl="1" indent="-269875">
              <a:spcBef>
                <a:spcPts val="0"/>
              </a:spcBef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Integer m(“300”);</a:t>
            </a:r>
          </a:p>
          <a:p>
            <a:pPr marL="589915" lvl="1" indent="-269875">
              <a:spcBef>
                <a:spcPts val="0"/>
              </a:spcBef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cout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&lt;&lt;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m.get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 &lt;&lt; ‘ ‘ ;</a:t>
            </a:r>
          </a:p>
          <a:p>
            <a:pPr marL="589915" lvl="1" indent="-269875">
              <a:spcBef>
                <a:spcPts val="0"/>
              </a:spcBef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cout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&lt;&lt;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m.isEven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 ;</a:t>
            </a:r>
          </a:p>
          <a:p>
            <a:pPr marL="589915" lvl="1" indent="-269875">
              <a:spcBef>
                <a:spcPts val="0"/>
              </a:spcBef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}</a:t>
            </a:r>
          </a:p>
          <a:p>
            <a:pPr marL="589915" lvl="1" indent="-269875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2A0F8-BB73-47DB-B128-F457A97444F2}"/>
              </a:ext>
            </a:extLst>
          </p:cNvPr>
          <p:cNvSpPr txBox="1"/>
          <p:nvPr/>
        </p:nvSpPr>
        <p:spPr>
          <a:xfrm>
            <a:off x="5591944" y="5734612"/>
            <a:ext cx="19703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30  50  300  1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526AC8-8203-48F0-92AF-B4052D9CFF89}"/>
              </a:ext>
            </a:extLst>
          </p:cNvPr>
          <p:cNvSpPr txBox="1"/>
          <p:nvPr/>
        </p:nvSpPr>
        <p:spPr>
          <a:xfrm>
            <a:off x="5663952" y="4221088"/>
            <a:ext cx="5832648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힌트</a:t>
            </a: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&lt;string&gt; 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 파일의 </a:t>
            </a:r>
            <a:r>
              <a:rPr lang="en-US" altLang="ko-KR" sz="16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stoi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 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함수를 이용하면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string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문자열을 숫자로 변환할 수 있다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014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95600" y="116632"/>
            <a:ext cx="1872208" cy="57606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실습 문제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46D0440-ADC7-4EA3-816B-4970B3DF4A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75520" y="1124744"/>
            <a:ext cx="9145016" cy="2520280"/>
          </a:xfrm>
        </p:spPr>
        <p:txBody>
          <a:bodyPr vert="horz">
            <a:noAutofit/>
          </a:bodyPr>
          <a:lstStyle/>
          <a:p>
            <a:pPr marL="269875" indent="-269875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다수의 클래스를 선언하고 활용하는 간단한 문제이다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더하기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(+),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빼기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(-),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곱하기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(*),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나누기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(/)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수행하는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개의 클래스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Add, Sub, Mul,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Div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만들고자 한다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이들은 모두 공통으로 다음 멤버를 가진다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  <a:p>
            <a:pPr marL="60579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타입 변수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a, b :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피연산자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60579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void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setValue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(int x, int y)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함수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매개변수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x, y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멤버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a, b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복사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60579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 calculate()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함수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연산을 실행하고 결과 리턴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D684C-C760-46CE-ADBB-4C4E2CFC5FF9}"/>
              </a:ext>
            </a:extLst>
          </p:cNvPr>
          <p:cNvSpPr txBox="1"/>
          <p:nvPr/>
        </p:nvSpPr>
        <p:spPr>
          <a:xfrm>
            <a:off x="2567608" y="3805589"/>
            <a:ext cx="158417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a;</a:t>
            </a:r>
          </a:p>
          <a:p>
            <a:r>
              <a:rPr lang="en-US" altLang="ko-KR" dirty="0"/>
              <a:t>int b;</a:t>
            </a:r>
          </a:p>
          <a:p>
            <a:r>
              <a:rPr lang="en-US" altLang="ko-KR" dirty="0" err="1"/>
              <a:t>setValue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calculator()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660AC-6665-459E-BD61-173D3196322A}"/>
              </a:ext>
            </a:extLst>
          </p:cNvPr>
          <p:cNvSpPr txBox="1"/>
          <p:nvPr/>
        </p:nvSpPr>
        <p:spPr>
          <a:xfrm>
            <a:off x="4295800" y="4636586"/>
            <a:ext cx="2520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Add, Sub, Mul,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Div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B07FDA-5C0D-48AC-A478-4E9F35601230}"/>
              </a:ext>
            </a:extLst>
          </p:cNvPr>
          <p:cNvSpPr txBox="1"/>
          <p:nvPr/>
        </p:nvSpPr>
        <p:spPr>
          <a:xfrm>
            <a:off x="2243572" y="5317757"/>
            <a:ext cx="9145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main() </a:t>
            </a:r>
            <a:r>
              <a:rPr lang="ko-KR" altLang="en-US" sz="1600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함수는 </a:t>
            </a:r>
            <a:r>
              <a:rPr lang="en-US" altLang="ko-KR" sz="1600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Add, Sub, Mul, </a:t>
            </a:r>
            <a:r>
              <a:rPr lang="en-US" altLang="ko-KR" sz="1600" dirty="0" err="1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Div</a:t>
            </a:r>
            <a:r>
              <a:rPr lang="en-US" altLang="ko-KR" sz="1600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클래스 타입의 객체 </a:t>
            </a:r>
            <a:r>
              <a:rPr lang="en-US" altLang="ko-KR" sz="1600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a, s, m, d</a:t>
            </a:r>
            <a:r>
              <a:rPr lang="ko-KR" altLang="en-US" sz="1600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생성하고 아래와 같이 키보드로 부터 두 개의 정수와 연산자를 </a:t>
            </a:r>
            <a:r>
              <a:rPr lang="ko-KR" altLang="en-US" sz="1600" dirty="0" err="1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입력받고</a:t>
            </a:r>
            <a:r>
              <a:rPr lang="ko-KR" altLang="en-US" sz="1600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a, s, m, d </a:t>
            </a:r>
            <a:r>
              <a:rPr lang="ko-KR" altLang="en-US" sz="1600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객체 중에서 연산을 처리할 객체의 </a:t>
            </a:r>
            <a:r>
              <a:rPr lang="en-US" altLang="ko-KR" sz="1600" dirty="0" err="1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setValue</a:t>
            </a:r>
            <a:r>
              <a:rPr lang="en-US" altLang="ko-KR" sz="1600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  <a:r>
              <a:rPr lang="ko-KR" altLang="en-US" sz="1600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함수를 호출한 후</a:t>
            </a:r>
            <a:r>
              <a:rPr lang="en-US" altLang="ko-KR" sz="1600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calculate()</a:t>
            </a:r>
            <a:r>
              <a:rPr lang="ko-KR" altLang="en-US" sz="1600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호출하여 결과를 화면에 출력한다</a:t>
            </a:r>
            <a:r>
              <a:rPr lang="en-US" altLang="ko-KR" sz="1600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5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회만 실행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3DB3C1-7251-456A-B0DC-CF706D5FAE97}"/>
              </a:ext>
            </a:extLst>
          </p:cNvPr>
          <p:cNvSpPr txBox="1"/>
          <p:nvPr/>
        </p:nvSpPr>
        <p:spPr>
          <a:xfrm>
            <a:off x="6816080" y="3942781"/>
            <a:ext cx="4176464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sz="1600" dirty="0" err="1"/>
              <a:t>선언부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구현부</a:t>
            </a:r>
            <a:r>
              <a:rPr lang="ko-KR" altLang="en-US" sz="1600" dirty="0"/>
              <a:t> 분리하고 </a:t>
            </a:r>
            <a:r>
              <a:rPr lang="en-US" altLang="ko-KR" sz="1600" dirty="0"/>
              <a:t>calculator.cpp</a:t>
            </a:r>
            <a:r>
              <a:rPr lang="ko-KR" altLang="en-US" sz="1600" dirty="0"/>
              <a:t>에 모든 코드 작성</a:t>
            </a:r>
            <a:endParaRPr lang="en-US" altLang="ko-KR" sz="1600" dirty="0"/>
          </a:p>
          <a:p>
            <a:pPr marL="342900" indent="-342900">
              <a:buAutoNum type="arabicParenBoth"/>
            </a:pPr>
            <a:r>
              <a:rPr lang="ko-KR" altLang="en-US" sz="1600" dirty="0"/>
              <a:t>선언부와 구현부를 헤더파일과 </a:t>
            </a:r>
            <a:r>
              <a:rPr lang="en-US" altLang="ko-KR" sz="1600" dirty="0" err="1"/>
              <a:t>cpp</a:t>
            </a:r>
            <a:r>
              <a:rPr lang="ko-KR" altLang="en-US" sz="1600" dirty="0"/>
              <a:t>파일로 분리해 보자</a:t>
            </a:r>
          </a:p>
        </p:txBody>
      </p:sp>
    </p:spTree>
    <p:extLst>
      <p:ext uri="{BB962C8B-B14F-4D97-AF65-F5344CB8AC3E}">
        <p14:creationId xmlns:p14="http://schemas.microsoft.com/office/powerpoint/2010/main" val="331139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1584" y="44624"/>
            <a:ext cx="2376264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장 요약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46D0440-ADC7-4EA3-816B-4970B3DF4A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71464" y="1124744"/>
            <a:ext cx="10009112" cy="5040560"/>
          </a:xfrm>
        </p:spPr>
        <p:txBody>
          <a:bodyPr/>
          <a:lstStyle/>
          <a:p>
            <a:pPr>
              <a:lnSpc>
                <a:spcPts val="2500"/>
              </a:lnSpc>
              <a:spcBef>
                <a:spcPts val="0"/>
              </a:spcBef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객체에 대한 이해 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ts val="2500"/>
              </a:lnSpc>
              <a:spcBef>
                <a:spcPts val="0"/>
              </a:spcBef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실세계는 객체들의 집합이며 객체들이 상호 통신하는 시스템이다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lvl="1">
              <a:lnSpc>
                <a:spcPts val="2500"/>
              </a:lnSpc>
              <a:spcBef>
                <a:spcPts val="0"/>
              </a:spcBef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캡슐화는 객체를 캡슐로 싸서 그 내부를 볼 수 없게 하고 외부의 접근으로부터 보호한다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>
              <a:lnSpc>
                <a:spcPts val="2500"/>
              </a:lnSpc>
              <a:spcBef>
                <a:spcPts val="0"/>
              </a:spcBef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C++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객체는 멤버 변수와 멤버 함수로 구성되며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멤버 변수는 객체의 상태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(state)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를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멤버 함수는 객체의 행동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(behavior)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을 표현한다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lvl="1">
              <a:lnSpc>
                <a:spcPts val="2500"/>
              </a:lnSpc>
              <a:spcBef>
                <a:spcPts val="0"/>
              </a:spcBef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C++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클래스는 객체를 정의하는 틀 혹은 설계도로서 사용자는 클래스로 새로운 데이터 타입을 선언한다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C++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객체는 실행 중에 생성되어 존재하므로 실체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(instance)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라고도 부른다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>
              <a:lnSpc>
                <a:spcPts val="2500"/>
              </a:lnSpc>
              <a:spcBef>
                <a:spcPts val="1200"/>
              </a:spcBef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C++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클래스 만들기 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ts val="2500"/>
              </a:lnSpc>
              <a:spcBef>
                <a:spcPts val="0"/>
              </a:spcBef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class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키워드를 이용하여 클래스를 선언한다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클래스 선언 뒤에는 반드시 세미콜론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(;)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을 붙인다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>
              <a:lnSpc>
                <a:spcPts val="2500"/>
              </a:lnSpc>
              <a:spcBef>
                <a:spcPts val="0"/>
              </a:spcBef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클래스는 선언부와 구현부로 나누어 작성하는 것이 원칙이다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lvl="1">
              <a:lnSpc>
                <a:spcPts val="2500"/>
              </a:lnSpc>
              <a:spcBef>
                <a:spcPts val="0"/>
              </a:spcBef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클래스 구현부는 클래스 선언부에 선언 된 함수들의 코드를 구현하는 부분이다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lvl="1">
              <a:lnSpc>
                <a:spcPts val="2500"/>
              </a:lnSpc>
              <a:spcBef>
                <a:spcPts val="0"/>
              </a:spcBef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객체의 멤버 접근은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객체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멤버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'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형식을 사용한다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2559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1584" y="44624"/>
            <a:ext cx="6120680" cy="57606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포인터 기초 지식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46D0440-ADC7-4EA3-816B-4970B3DF4A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59496" y="1124744"/>
            <a:ext cx="9505056" cy="3240360"/>
          </a:xfrm>
        </p:spPr>
        <p:txBody>
          <a:bodyPr/>
          <a:lstStyle/>
          <a:p>
            <a:pPr>
              <a:lnSpc>
                <a:spcPts val="2500"/>
              </a:lnSpc>
              <a:spcBef>
                <a:spcPts val="0"/>
              </a:spcBef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포인터를 사용하는 이유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ts val="2500"/>
              </a:lnSpc>
              <a:spcBef>
                <a:spcPts val="0"/>
              </a:spcBef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포인터를 사용함으로써 복사본을 만들지 않고 주소만 알려 줌으로서 메모리를 절약할 수 있고 처리시간을 단축할 수 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lvl="1">
              <a:lnSpc>
                <a:spcPts val="2500"/>
              </a:lnSpc>
              <a:spcBef>
                <a:spcPts val="0"/>
              </a:spcBef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메모리가 한정적이거나 처리시간이 중요한 시스템에서 사용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ts val="2500"/>
              </a:lnSpc>
              <a:spcBef>
                <a:spcPts val="0"/>
              </a:spcBef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포인터와 레퍼런스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D605B0-4B90-4ED6-B195-27C4558BC6F1}"/>
              </a:ext>
            </a:extLst>
          </p:cNvPr>
          <p:cNvSpPr txBox="1"/>
          <p:nvPr/>
        </p:nvSpPr>
        <p:spPr>
          <a:xfrm>
            <a:off x="1919536" y="3573016"/>
            <a:ext cx="4248472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#include &lt;iostream&gt;</a:t>
            </a:r>
          </a:p>
          <a:p>
            <a:r>
              <a:rPr lang="en-US" altLang="ko-KR" dirty="0"/>
              <a:t>using namespace std;</a:t>
            </a:r>
          </a:p>
          <a:p>
            <a:endParaRPr lang="en-US" altLang="ko-KR" dirty="0"/>
          </a:p>
          <a:p>
            <a:r>
              <a:rPr lang="en-US" altLang="ko-KR" dirty="0"/>
              <a:t>int main() {</a:t>
            </a:r>
          </a:p>
          <a:p>
            <a:r>
              <a:rPr lang="en-US" altLang="ko-KR" dirty="0"/>
              <a:t>    int a = 10;</a:t>
            </a:r>
          </a:p>
          <a:p>
            <a:r>
              <a:rPr lang="en-US" altLang="ko-KR" dirty="0"/>
              <a:t>    int *pa = &amp;a;</a:t>
            </a:r>
          </a:p>
          <a:p>
            <a:r>
              <a:rPr lang="ko-KR" altLang="en-US" dirty="0"/>
              <a:t>    </a:t>
            </a:r>
            <a:r>
              <a:rPr lang="en-US" altLang="ko-KR" dirty="0" err="1"/>
              <a:t>cout</a:t>
            </a:r>
            <a:r>
              <a:rPr lang="en-US" altLang="ko-KR" dirty="0"/>
              <a:t> &lt;&lt; a &lt;&lt; “,” &lt;&lt; *pa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FAAB1-802B-463D-9C9A-32BE14D5BC8E}"/>
              </a:ext>
            </a:extLst>
          </p:cNvPr>
          <p:cNvSpPr txBox="1"/>
          <p:nvPr/>
        </p:nvSpPr>
        <p:spPr>
          <a:xfrm>
            <a:off x="3287688" y="566124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포인터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90986-22B2-4407-B0B4-FE89E921340D}"/>
              </a:ext>
            </a:extLst>
          </p:cNvPr>
          <p:cNvSpPr txBox="1"/>
          <p:nvPr/>
        </p:nvSpPr>
        <p:spPr>
          <a:xfrm>
            <a:off x="6312024" y="3573016"/>
            <a:ext cx="4248472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#include &lt;iostream&gt;</a:t>
            </a:r>
          </a:p>
          <a:p>
            <a:r>
              <a:rPr lang="en-US" altLang="ko-KR" dirty="0"/>
              <a:t>using namespace std;</a:t>
            </a:r>
          </a:p>
          <a:p>
            <a:endParaRPr lang="en-US" altLang="ko-KR" dirty="0"/>
          </a:p>
          <a:p>
            <a:r>
              <a:rPr lang="en-US" altLang="ko-KR" dirty="0"/>
              <a:t>int main() {</a:t>
            </a:r>
          </a:p>
          <a:p>
            <a:r>
              <a:rPr lang="en-US" altLang="ko-KR" dirty="0"/>
              <a:t>    int a = 10;</a:t>
            </a:r>
          </a:p>
          <a:p>
            <a:r>
              <a:rPr lang="en-US" altLang="ko-KR" dirty="0"/>
              <a:t>    int &amp;ra = a;</a:t>
            </a:r>
          </a:p>
          <a:p>
            <a:r>
              <a:rPr lang="ko-KR" altLang="en-US" dirty="0"/>
              <a:t>    </a:t>
            </a:r>
            <a:r>
              <a:rPr lang="en-US" altLang="ko-KR" dirty="0" err="1"/>
              <a:t>cout</a:t>
            </a:r>
            <a:r>
              <a:rPr lang="en-US" altLang="ko-KR" dirty="0"/>
              <a:t> &lt;&lt; a &lt;&lt; “,” &lt;&lt; ra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CB667D-3259-4579-A913-D2C728C334B7}"/>
              </a:ext>
            </a:extLst>
          </p:cNvPr>
          <p:cNvSpPr txBox="1"/>
          <p:nvPr/>
        </p:nvSpPr>
        <p:spPr>
          <a:xfrm>
            <a:off x="7752184" y="566124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레퍼런스</a:t>
            </a:r>
          </a:p>
        </p:txBody>
      </p:sp>
    </p:spTree>
    <p:extLst>
      <p:ext uri="{BB962C8B-B14F-4D97-AF65-F5344CB8AC3E}">
        <p14:creationId xmlns:p14="http://schemas.microsoft.com/office/powerpoint/2010/main" val="888347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1584" y="44624"/>
            <a:ext cx="6120680" cy="57606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포인터 기초 지식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FAAB1-802B-463D-9C9A-32BE14D5BC8E}"/>
              </a:ext>
            </a:extLst>
          </p:cNvPr>
          <p:cNvSpPr txBox="1"/>
          <p:nvPr/>
        </p:nvSpPr>
        <p:spPr>
          <a:xfrm>
            <a:off x="3720685" y="544522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포인터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CB667D-3259-4579-A913-D2C728C334B7}"/>
              </a:ext>
            </a:extLst>
          </p:cNvPr>
          <p:cNvSpPr txBox="1"/>
          <p:nvPr/>
        </p:nvSpPr>
        <p:spPr>
          <a:xfrm>
            <a:off x="8689237" y="544522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레퍼런스</a:t>
            </a: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31FB3158-5CAD-4051-934E-98AF706A3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253481"/>
              </p:ext>
            </p:extLst>
          </p:nvPr>
        </p:nvGraphicFramePr>
        <p:xfrm>
          <a:off x="3335973" y="1484784"/>
          <a:ext cx="1471712" cy="35014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71712">
                  <a:extLst>
                    <a:ext uri="{9D8B030D-6E8A-4147-A177-3AD203B41FA5}">
                      <a16:colId xmlns:a16="http://schemas.microsoft.com/office/drawing/2014/main" val="4255218891"/>
                    </a:ext>
                  </a:extLst>
                </a:gridCol>
              </a:tblGrid>
              <a:tr h="700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421778"/>
                  </a:ext>
                </a:extLst>
              </a:tr>
              <a:tr h="700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…..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04559"/>
                  </a:ext>
                </a:extLst>
              </a:tr>
              <a:tr h="700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998078"/>
                  </a:ext>
                </a:extLst>
              </a:tr>
              <a:tr h="700284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731991"/>
                  </a:ext>
                </a:extLst>
              </a:tr>
              <a:tr h="700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0x1100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68225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A2DF2C0-5793-4067-9726-D9EBDC402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25801"/>
              </p:ext>
            </p:extLst>
          </p:nvPr>
        </p:nvGraphicFramePr>
        <p:xfrm>
          <a:off x="5844921" y="1484784"/>
          <a:ext cx="1471712" cy="352839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71712">
                  <a:extLst>
                    <a:ext uri="{9D8B030D-6E8A-4147-A177-3AD203B41FA5}">
                      <a16:colId xmlns:a16="http://schemas.microsoft.com/office/drawing/2014/main" val="4255218891"/>
                    </a:ext>
                  </a:extLst>
                </a:gridCol>
              </a:tblGrid>
              <a:tr h="882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421778"/>
                  </a:ext>
                </a:extLst>
              </a:tr>
              <a:tr h="1350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04559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998078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73199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77D10E1-8008-4E56-B170-79B031C6F4DB}"/>
              </a:ext>
            </a:extLst>
          </p:cNvPr>
          <p:cNvSpPr txBox="1"/>
          <p:nvPr/>
        </p:nvSpPr>
        <p:spPr>
          <a:xfrm>
            <a:off x="2935477" y="2924944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0C128A-3EC8-449A-B7BF-64CB49F36F29}"/>
              </a:ext>
            </a:extLst>
          </p:cNvPr>
          <p:cNvSpPr txBox="1"/>
          <p:nvPr/>
        </p:nvSpPr>
        <p:spPr>
          <a:xfrm>
            <a:off x="2639616" y="4365104"/>
            <a:ext cx="696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*pa</a:t>
            </a:r>
            <a:endParaRPr lang="ko-KR" altLang="en-US" sz="2000" dirty="0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223C3D26-5C5C-414F-B1D2-417542B2FC7B}"/>
              </a:ext>
            </a:extLst>
          </p:cNvPr>
          <p:cNvSpPr/>
          <p:nvPr/>
        </p:nvSpPr>
        <p:spPr>
          <a:xfrm>
            <a:off x="4876122" y="3231689"/>
            <a:ext cx="472572" cy="1386942"/>
          </a:xfrm>
          <a:custGeom>
            <a:avLst/>
            <a:gdLst>
              <a:gd name="connsiteX0" fmla="*/ 18411 w 472572"/>
              <a:gd name="connsiteY0" fmla="*/ 1386942 h 1386942"/>
              <a:gd name="connsiteX1" fmla="*/ 472542 w 472572"/>
              <a:gd name="connsiteY1" fmla="*/ 509364 h 1386942"/>
              <a:gd name="connsiteX2" fmla="*/ 0 w 472572"/>
              <a:gd name="connsiteY2" fmla="*/ 0 h 1386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2572" h="1386942">
                <a:moveTo>
                  <a:pt x="18411" y="1386942"/>
                </a:moveTo>
                <a:cubicBezTo>
                  <a:pt x="247011" y="1063731"/>
                  <a:pt x="475611" y="740521"/>
                  <a:pt x="472542" y="509364"/>
                </a:cubicBezTo>
                <a:cubicBezTo>
                  <a:pt x="469474" y="278207"/>
                  <a:pt x="234737" y="139103"/>
                  <a:pt x="0" y="0"/>
                </a:cubicBezTo>
              </a:path>
            </a:pathLst>
          </a:custGeom>
          <a:ln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2">
            <a:extLst>
              <a:ext uri="{FF2B5EF4-FFF2-40B4-BE49-F238E27FC236}">
                <a16:creationId xmlns:a16="http://schemas.microsoft.com/office/drawing/2014/main" id="{257B99B6-0443-40AA-B0E8-2E48DFEB0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065917"/>
              </p:ext>
            </p:extLst>
          </p:nvPr>
        </p:nvGraphicFramePr>
        <p:xfrm>
          <a:off x="8473213" y="1484784"/>
          <a:ext cx="1471712" cy="35014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71712">
                  <a:extLst>
                    <a:ext uri="{9D8B030D-6E8A-4147-A177-3AD203B41FA5}">
                      <a16:colId xmlns:a16="http://schemas.microsoft.com/office/drawing/2014/main" val="4255218891"/>
                    </a:ext>
                  </a:extLst>
                </a:gridCol>
              </a:tblGrid>
              <a:tr h="700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421778"/>
                  </a:ext>
                </a:extLst>
              </a:tr>
              <a:tr h="700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…..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04559"/>
                  </a:ext>
                </a:extLst>
              </a:tr>
              <a:tr h="700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998078"/>
                  </a:ext>
                </a:extLst>
              </a:tr>
              <a:tr h="700284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731991"/>
                  </a:ext>
                </a:extLst>
              </a:tr>
              <a:tr h="7002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68225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00E79AA-7CEF-4E48-BD7E-9F4543565170}"/>
              </a:ext>
            </a:extLst>
          </p:cNvPr>
          <p:cNvSpPr txBox="1"/>
          <p:nvPr/>
        </p:nvSpPr>
        <p:spPr>
          <a:xfrm>
            <a:off x="10057389" y="2924944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a, ra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809D93-062B-C454-9E05-152B545CE1CD}"/>
              </a:ext>
            </a:extLst>
          </p:cNvPr>
          <p:cNvSpPr txBox="1"/>
          <p:nvPr/>
        </p:nvSpPr>
        <p:spPr>
          <a:xfrm>
            <a:off x="734907" y="145700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메모리</a:t>
            </a:r>
          </a:p>
        </p:txBody>
      </p:sp>
    </p:spTree>
    <p:extLst>
      <p:ext uri="{BB962C8B-B14F-4D97-AF65-F5344CB8AC3E}">
        <p14:creationId xmlns:p14="http://schemas.microsoft.com/office/powerpoint/2010/main" val="110282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1584" y="44624"/>
            <a:ext cx="6120680" cy="57606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참조 변수와 포인터 변수의 차이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46D0440-ADC7-4EA3-816B-4970B3DF4A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15480" y="1196752"/>
            <a:ext cx="9721080" cy="5040560"/>
          </a:xfrm>
        </p:spPr>
        <p:txBody>
          <a:bodyPr/>
          <a:lstStyle/>
          <a:p>
            <a:pPr>
              <a:lnSpc>
                <a:spcPts val="25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dirty="0"/>
              <a:t>참조 변수와 포인터 변수의 차이</a:t>
            </a:r>
            <a:endParaRPr lang="en-US" altLang="ko-KR" dirty="0"/>
          </a:p>
          <a:p>
            <a:pPr lvl="1">
              <a:lnSpc>
                <a:spcPts val="2500"/>
              </a:lnSpc>
              <a:spcBef>
                <a:spcPts val="0"/>
              </a:spcBef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공통점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b="0" i="0" dirty="0">
                <a:effectLst/>
                <a:latin typeface="AppleSDGothicNeo"/>
              </a:rPr>
              <a:t>다른 객체</a:t>
            </a:r>
            <a:r>
              <a:rPr lang="en-US" altLang="ko-KR" b="0" i="0" dirty="0">
                <a:effectLst/>
                <a:latin typeface="AppleSDGothicNeo"/>
              </a:rPr>
              <a:t>(</a:t>
            </a:r>
            <a:r>
              <a:rPr lang="ko-KR" altLang="en-US" b="0" i="0" dirty="0">
                <a:effectLst/>
                <a:latin typeface="AppleSDGothicNeo"/>
              </a:rPr>
              <a:t>또는 변수</a:t>
            </a:r>
            <a:r>
              <a:rPr lang="en-US" altLang="ko-KR" b="0" i="0" dirty="0">
                <a:effectLst/>
                <a:latin typeface="AppleSDGothicNeo"/>
              </a:rPr>
              <a:t>)</a:t>
            </a:r>
            <a:r>
              <a:rPr lang="ko-KR" altLang="en-US" b="0" i="0" dirty="0">
                <a:effectLst/>
                <a:latin typeface="AppleSDGothicNeo"/>
              </a:rPr>
              <a:t>를 간접적으로 참조</a:t>
            </a:r>
            <a:endParaRPr lang="en-US" altLang="ko-KR" b="0" i="0" dirty="0">
              <a:effectLst/>
              <a:latin typeface="AppleSDGothicNeo"/>
            </a:endParaRPr>
          </a:p>
          <a:p>
            <a:pPr lvl="1">
              <a:lnSpc>
                <a:spcPts val="2500"/>
              </a:lnSpc>
              <a:spcBef>
                <a:spcPts val="0"/>
              </a:spcBef>
            </a:pPr>
            <a:r>
              <a:rPr lang="ko-KR" altLang="en-US" b="0" i="0" dirty="0">
                <a:effectLst/>
                <a:latin typeface="AppleSDGothicNeo"/>
              </a:rPr>
              <a:t>차이점 </a:t>
            </a:r>
            <a:r>
              <a:rPr lang="en-US" altLang="ko-KR" b="0" i="0" dirty="0">
                <a:effectLst/>
                <a:latin typeface="AppleSDGothicNeo"/>
              </a:rPr>
              <a:t>: </a:t>
            </a:r>
          </a:p>
          <a:p>
            <a:pPr marL="987425" lvl="1" indent="-269875">
              <a:lnSpc>
                <a:spcPts val="2500"/>
              </a:lnSpc>
              <a:spcBef>
                <a:spcPts val="0"/>
              </a:spcBef>
              <a:buNone/>
            </a:pPr>
            <a:r>
              <a:rPr lang="ko-KR" altLang="en-US" b="0" i="0" dirty="0">
                <a:effectLst/>
                <a:latin typeface="AppleSDGothicNeo"/>
              </a:rPr>
              <a:t>① 포인터는 </a:t>
            </a:r>
            <a:r>
              <a:rPr lang="en-US" altLang="ko-KR" b="0" i="0" dirty="0">
                <a:effectLst/>
                <a:latin typeface="AppleSDGothicNeo"/>
              </a:rPr>
              <a:t>NULL </a:t>
            </a:r>
            <a:r>
              <a:rPr lang="ko-KR" altLang="en-US" b="0" i="0" dirty="0">
                <a:effectLst/>
                <a:latin typeface="AppleSDGothicNeo"/>
              </a:rPr>
              <a:t>값을 가질 수 있지만</a:t>
            </a:r>
            <a:r>
              <a:rPr lang="en-US" altLang="ko-KR" b="0" i="0" dirty="0">
                <a:effectLst/>
                <a:latin typeface="AppleSDGothicNeo"/>
              </a:rPr>
              <a:t>, </a:t>
            </a:r>
            <a:r>
              <a:rPr lang="ko-KR" altLang="en-US" b="0" i="0" dirty="0">
                <a:effectLst/>
                <a:latin typeface="AppleSDGothicNeo"/>
              </a:rPr>
              <a:t>참조자는 </a:t>
            </a:r>
            <a:r>
              <a:rPr lang="en-US" altLang="ko-KR" b="0" i="0" dirty="0">
                <a:effectLst/>
                <a:latin typeface="AppleSDGothicNeo"/>
              </a:rPr>
              <a:t>NULL </a:t>
            </a:r>
            <a:r>
              <a:rPr lang="ko-KR" altLang="en-US" b="0" i="0" dirty="0">
                <a:effectLst/>
                <a:latin typeface="AppleSDGothicNeo"/>
              </a:rPr>
              <a:t>값을 가질 수 없다</a:t>
            </a:r>
            <a:r>
              <a:rPr lang="en-US" altLang="ko-KR" b="0" i="0" dirty="0">
                <a:effectLst/>
                <a:latin typeface="AppleSDGothicNeo"/>
              </a:rPr>
              <a:t>. </a:t>
            </a:r>
            <a:r>
              <a:rPr lang="ko-KR" altLang="en-US" b="0" i="0" dirty="0">
                <a:effectLst/>
                <a:latin typeface="AppleSDGothicNeo"/>
              </a:rPr>
              <a:t>즉</a:t>
            </a:r>
            <a:r>
              <a:rPr lang="en-US" altLang="ko-KR" b="0" i="0" dirty="0">
                <a:effectLst/>
                <a:latin typeface="AppleSDGothicNeo"/>
              </a:rPr>
              <a:t>, NULL Reference</a:t>
            </a:r>
            <a:r>
              <a:rPr lang="ko-KR" altLang="en-US" b="0" i="0" dirty="0">
                <a:effectLst/>
                <a:latin typeface="AppleSDGothicNeo"/>
              </a:rPr>
              <a:t>는 없다</a:t>
            </a:r>
            <a:r>
              <a:rPr lang="en-US" altLang="ko-KR" b="0" i="0" dirty="0">
                <a:effectLst/>
                <a:latin typeface="AppleSDGothicNeo"/>
              </a:rPr>
              <a:t>.</a:t>
            </a:r>
          </a:p>
          <a:p>
            <a:pPr marL="987425" lvl="1" indent="-269875">
              <a:lnSpc>
                <a:spcPts val="2500"/>
              </a:lnSpc>
              <a:spcBef>
                <a:spcPts val="0"/>
              </a:spcBef>
              <a:buNone/>
            </a:pPr>
            <a:r>
              <a:rPr lang="ko-KR" altLang="en-US" b="0" i="0" dirty="0">
                <a:effectLst/>
                <a:latin typeface="AppleSDGothicNeo"/>
              </a:rPr>
              <a:t>② 초기화시</a:t>
            </a:r>
            <a:r>
              <a:rPr lang="en-US" altLang="ko-KR" b="0" i="0" dirty="0">
                <a:effectLst/>
                <a:latin typeface="AppleSDGothicNeo"/>
              </a:rPr>
              <a:t>, </a:t>
            </a:r>
            <a:r>
              <a:rPr lang="ko-KR" altLang="en-US" b="0" i="0" dirty="0">
                <a:effectLst/>
                <a:latin typeface="AppleSDGothicNeo"/>
              </a:rPr>
              <a:t>참조자는 객체</a:t>
            </a:r>
            <a:r>
              <a:rPr lang="en-US" altLang="ko-KR" b="0" i="0" dirty="0">
                <a:effectLst/>
                <a:latin typeface="AppleSDGothicNeo"/>
              </a:rPr>
              <a:t>(</a:t>
            </a:r>
            <a:r>
              <a:rPr lang="ko-KR" altLang="en-US" b="0" i="0" dirty="0">
                <a:effectLst/>
                <a:latin typeface="AppleSDGothicNeo"/>
              </a:rPr>
              <a:t>또는 변수</a:t>
            </a:r>
            <a:r>
              <a:rPr lang="en-US" altLang="ko-KR" b="0" i="0" dirty="0">
                <a:effectLst/>
                <a:latin typeface="AppleSDGothicNeo"/>
              </a:rPr>
              <a:t>)</a:t>
            </a:r>
            <a:r>
              <a:rPr lang="ko-KR" altLang="en-US" b="0" i="0" dirty="0">
                <a:effectLst/>
                <a:latin typeface="AppleSDGothicNeo"/>
              </a:rPr>
              <a:t>를 직접 입력 받고</a:t>
            </a:r>
            <a:r>
              <a:rPr lang="en-US" altLang="ko-KR" b="0" i="0" dirty="0">
                <a:effectLst/>
                <a:latin typeface="AppleSDGothicNeo"/>
              </a:rPr>
              <a:t>, </a:t>
            </a:r>
            <a:r>
              <a:rPr lang="ko-KR" altLang="en-US" b="0" i="0" dirty="0">
                <a:effectLst/>
                <a:latin typeface="AppleSDGothicNeo"/>
              </a:rPr>
              <a:t>포인터는 객체</a:t>
            </a:r>
            <a:r>
              <a:rPr lang="en-US" altLang="ko-KR" b="0" i="0" dirty="0">
                <a:effectLst/>
                <a:latin typeface="AppleSDGothicNeo"/>
              </a:rPr>
              <a:t>(</a:t>
            </a:r>
            <a:r>
              <a:rPr lang="ko-KR" altLang="en-US" b="0" i="0" dirty="0">
                <a:effectLst/>
                <a:latin typeface="AppleSDGothicNeo"/>
              </a:rPr>
              <a:t>또는 변수</a:t>
            </a:r>
            <a:r>
              <a:rPr lang="en-US" altLang="ko-KR" b="0" i="0" dirty="0">
                <a:effectLst/>
                <a:latin typeface="AppleSDGothicNeo"/>
              </a:rPr>
              <a:t>)</a:t>
            </a:r>
            <a:r>
              <a:rPr lang="ko-KR" altLang="en-US" b="0" i="0" dirty="0">
                <a:effectLst/>
                <a:latin typeface="AppleSDGothicNeo"/>
              </a:rPr>
              <a:t>의 </a:t>
            </a:r>
            <a:r>
              <a:rPr lang="ko-KR" altLang="en-US" b="0" i="0" dirty="0" err="1">
                <a:effectLst/>
                <a:latin typeface="AppleSDGothicNeo"/>
              </a:rPr>
              <a:t>주소값을</a:t>
            </a:r>
            <a:r>
              <a:rPr lang="ko-KR" altLang="en-US" b="0" i="0" dirty="0">
                <a:effectLst/>
                <a:latin typeface="AppleSDGothicNeo"/>
              </a:rPr>
              <a:t> 입력 받는다</a:t>
            </a:r>
            <a:r>
              <a:rPr lang="en-US" altLang="ko-KR" b="0" i="0" dirty="0">
                <a:effectLst/>
                <a:latin typeface="AppleSDGothicNeo"/>
              </a:rPr>
              <a:t>.</a:t>
            </a:r>
          </a:p>
          <a:p>
            <a:pPr marL="987425" lvl="1" indent="-269875">
              <a:lnSpc>
                <a:spcPts val="2500"/>
              </a:lnSpc>
              <a:spcBef>
                <a:spcPts val="0"/>
              </a:spcBef>
              <a:buNone/>
            </a:pPr>
            <a:r>
              <a:rPr lang="ko-KR" altLang="en-US" b="0" i="0" dirty="0">
                <a:effectLst/>
                <a:latin typeface="AppleSDGothicNeo"/>
              </a:rPr>
              <a:t>③ 참조자는 한 번 가리킨 대상을 변경할 수 없지만</a:t>
            </a:r>
            <a:r>
              <a:rPr lang="en-US" altLang="ko-KR" b="0" i="0" dirty="0">
                <a:effectLst/>
                <a:latin typeface="AppleSDGothicNeo"/>
              </a:rPr>
              <a:t>, </a:t>
            </a:r>
            <a:r>
              <a:rPr lang="ko-KR" altLang="en-US" b="0" i="0" dirty="0">
                <a:effectLst/>
                <a:latin typeface="AppleSDGothicNeo"/>
              </a:rPr>
              <a:t>포인터는 자신이 가리키는 대상을 언제든지 변경할 수 있다</a:t>
            </a:r>
            <a:r>
              <a:rPr lang="en-US" altLang="ko-KR" b="0" i="0" dirty="0">
                <a:effectLst/>
                <a:latin typeface="AppleSDGothicNeo"/>
              </a:rPr>
              <a:t>.</a:t>
            </a:r>
          </a:p>
          <a:p>
            <a:pPr marL="987425" lvl="1" indent="-269875">
              <a:lnSpc>
                <a:spcPts val="2500"/>
              </a:lnSpc>
              <a:spcBef>
                <a:spcPts val="0"/>
              </a:spcBef>
              <a:buNone/>
            </a:pPr>
            <a:r>
              <a:rPr lang="ko-KR" altLang="en-US" b="0" i="0" dirty="0">
                <a:effectLst/>
                <a:latin typeface="AppleSDGothicNeo"/>
              </a:rPr>
              <a:t>④ 클래스 멤버 접근 시</a:t>
            </a:r>
            <a:r>
              <a:rPr lang="en-US" altLang="ko-KR" b="0" i="0" dirty="0">
                <a:effectLst/>
                <a:latin typeface="AppleSDGothicNeo"/>
              </a:rPr>
              <a:t>, </a:t>
            </a:r>
            <a:r>
              <a:rPr lang="ko-KR" altLang="en-US" b="0" i="0" dirty="0">
                <a:effectLst/>
                <a:latin typeface="AppleSDGothicNeo"/>
              </a:rPr>
              <a:t>참조자는 </a:t>
            </a:r>
            <a:r>
              <a:rPr lang="en-US" altLang="ko-KR" b="0" i="0" dirty="0">
                <a:effectLst/>
                <a:latin typeface="AppleSDGothicNeo"/>
              </a:rPr>
              <a:t>"."</a:t>
            </a:r>
            <a:r>
              <a:rPr lang="ko-KR" altLang="en-US" b="0" i="0" dirty="0">
                <a:effectLst/>
                <a:latin typeface="AppleSDGothicNeo"/>
              </a:rPr>
              <a:t>을 사용하고 포인터는 </a:t>
            </a:r>
            <a:r>
              <a:rPr lang="en-US" altLang="ko-KR" b="0" i="0" dirty="0">
                <a:effectLst/>
                <a:latin typeface="AppleSDGothicNeo"/>
              </a:rPr>
              <a:t>"-&gt;"</a:t>
            </a:r>
            <a:r>
              <a:rPr lang="ko-KR" altLang="en-US" b="0" i="0" dirty="0">
                <a:effectLst/>
                <a:latin typeface="AppleSDGothicNeo"/>
              </a:rPr>
              <a:t>를 사용한다</a:t>
            </a:r>
            <a:r>
              <a:rPr lang="en-US" altLang="ko-KR" b="0" i="0" dirty="0">
                <a:effectLst/>
                <a:latin typeface="AppleSDGothicNeo"/>
              </a:rPr>
              <a:t>.</a:t>
            </a:r>
          </a:p>
          <a:p>
            <a:pPr marL="987425" lvl="1" indent="-269875">
              <a:lnSpc>
                <a:spcPts val="2500"/>
              </a:lnSpc>
              <a:spcBef>
                <a:spcPts val="0"/>
              </a:spcBef>
              <a:buNone/>
            </a:pPr>
            <a:r>
              <a:rPr lang="ko-KR" altLang="en-US" b="0" i="0" dirty="0">
                <a:effectLst/>
                <a:latin typeface="AppleSDGothicNeo"/>
              </a:rPr>
              <a:t>⑤ 접근 비용의 차이가 있다</a:t>
            </a:r>
            <a:r>
              <a:rPr lang="en-US" altLang="ko-KR" b="0" i="0" dirty="0">
                <a:effectLst/>
                <a:latin typeface="AppleSDGothicNeo"/>
              </a:rPr>
              <a:t>. </a:t>
            </a:r>
            <a:r>
              <a:rPr lang="ko-KR" altLang="en-US" b="0" i="0" dirty="0">
                <a:effectLst/>
                <a:latin typeface="AppleSDGothicNeo"/>
              </a:rPr>
              <a:t>포인터를 사용하면 포인터를 위한 메모리 공간도 필요하다</a:t>
            </a:r>
            <a:r>
              <a:rPr lang="en-US" altLang="ko-KR" b="0" i="0" dirty="0">
                <a:effectLst/>
                <a:latin typeface="AppleSDGothicNeo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3248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포인터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객체에 대한 포인터</a:t>
            </a:r>
            <a:endParaRPr lang="en-US" altLang="ko-KR" dirty="0"/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언어의 포인터와 동일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객체의 주소 값을 가지는 변수</a:t>
            </a:r>
            <a:endParaRPr lang="en-US" altLang="ko-KR" dirty="0"/>
          </a:p>
          <a:p>
            <a:pPr>
              <a:spcBef>
                <a:spcPts val="1800"/>
              </a:spcBef>
            </a:pPr>
            <a:r>
              <a:rPr lang="ko-KR" altLang="en-US" dirty="0"/>
              <a:t>포인터로 멤버를 접근할 때</a:t>
            </a:r>
            <a:endParaRPr lang="en-US" altLang="ko-KR" dirty="0"/>
          </a:p>
          <a:p>
            <a:pPr lvl="1"/>
            <a:r>
              <a:rPr lang="ko-KR" altLang="en-US" dirty="0"/>
              <a:t>객체포인터</a:t>
            </a:r>
            <a:r>
              <a:rPr lang="en-US" altLang="ko-KR" dirty="0"/>
              <a:t>-&gt;</a:t>
            </a:r>
            <a:r>
              <a:rPr lang="ko-KR" altLang="en-US" dirty="0"/>
              <a:t>멤버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03663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1268760"/>
            <a:ext cx="5140733" cy="451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627" y="3861048"/>
            <a:ext cx="388464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6884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포인터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775520" y="1271313"/>
            <a:ext cx="8424936" cy="2736304"/>
          </a:xfrm>
        </p:spPr>
        <p:txBody>
          <a:bodyPr>
            <a:normAutofit/>
          </a:bodyPr>
          <a:lstStyle/>
          <a:p>
            <a:r>
              <a:rPr lang="ko-KR" altLang="en-US" dirty="0"/>
              <a:t>포인터 변수에 객체 주소 지정</a:t>
            </a:r>
            <a:endParaRPr lang="en-US" altLang="ko-KR" dirty="0"/>
          </a:p>
          <a:p>
            <a:pPr lvl="1"/>
            <a:r>
              <a:rPr lang="en-US" altLang="ko-KR" dirty="0"/>
              <a:t>p = &amp;donut;    // p</a:t>
            </a:r>
            <a:r>
              <a:rPr lang="ko-KR" altLang="en-US" dirty="0"/>
              <a:t>에 </a:t>
            </a:r>
            <a:r>
              <a:rPr lang="en-US" altLang="ko-KR" dirty="0"/>
              <a:t>donut </a:t>
            </a:r>
            <a:r>
              <a:rPr lang="ko-KR" altLang="en-US" dirty="0"/>
              <a:t>객체의 주소 저장</a:t>
            </a:r>
            <a:endParaRPr lang="en-US" altLang="ko-KR" dirty="0"/>
          </a:p>
          <a:p>
            <a:pPr lvl="1"/>
            <a:r>
              <a:rPr lang="en-US" altLang="ko-KR" dirty="0"/>
              <a:t>Circle </a:t>
            </a:r>
            <a:r>
              <a:rPr lang="ko-KR" altLang="en-US" dirty="0"/>
              <a:t>*</a:t>
            </a:r>
            <a:r>
              <a:rPr lang="en-US" altLang="ko-KR" dirty="0"/>
              <a:t>p = &amp;donut;   //</a:t>
            </a:r>
            <a:r>
              <a:rPr lang="ko-KR" altLang="en-US" dirty="0"/>
              <a:t>포인터 변수선언시 객체 주소로 초기화</a:t>
            </a:r>
            <a:endParaRPr lang="en-US" altLang="ko-KR" dirty="0"/>
          </a:p>
          <a:p>
            <a:pPr lvl="1"/>
            <a:r>
              <a:rPr lang="en-US" altLang="ko-KR" dirty="0"/>
              <a:t>d = </a:t>
            </a:r>
            <a:r>
              <a:rPr lang="en-US" altLang="ko-KR" dirty="0" err="1"/>
              <a:t>donut.getArea</a:t>
            </a:r>
            <a:r>
              <a:rPr lang="en-US" altLang="ko-KR" dirty="0"/>
              <a:t>();   // </a:t>
            </a:r>
            <a:r>
              <a:rPr lang="ko-KR" altLang="en-US" dirty="0"/>
              <a:t>객체 이름으로 멤버 함수 호출</a:t>
            </a:r>
            <a:endParaRPr lang="en-US" altLang="ko-KR" dirty="0"/>
          </a:p>
          <a:p>
            <a:pPr lvl="1"/>
            <a:r>
              <a:rPr lang="en-US" altLang="ko-KR" dirty="0"/>
              <a:t>d = p-&gt;</a:t>
            </a:r>
            <a:r>
              <a:rPr lang="en-US" altLang="ko-KR" dirty="0" err="1"/>
              <a:t>getArea</a:t>
            </a:r>
            <a:r>
              <a:rPr lang="en-US" altLang="ko-KR" dirty="0"/>
              <a:t>()   //</a:t>
            </a:r>
            <a:r>
              <a:rPr lang="ko-KR" altLang="en-US" dirty="0"/>
              <a:t>포인터로 객체 멤버 함수 호출</a:t>
            </a:r>
            <a:endParaRPr lang="en-US" altLang="ko-KR" dirty="0"/>
          </a:p>
          <a:p>
            <a:pPr lvl="1"/>
            <a:r>
              <a:rPr lang="en-US" altLang="ko-KR" dirty="0"/>
              <a:t>d = (</a:t>
            </a:r>
            <a:r>
              <a:rPr lang="ko-KR" altLang="en-US" dirty="0"/>
              <a:t>*</a:t>
            </a:r>
            <a:r>
              <a:rPr lang="en-US" altLang="ko-KR" dirty="0"/>
              <a:t>p).</a:t>
            </a:r>
            <a:r>
              <a:rPr lang="en-US" altLang="ko-KR" dirty="0" err="1"/>
              <a:t>getArea</a:t>
            </a:r>
            <a:r>
              <a:rPr lang="en-US" altLang="ko-KR" dirty="0"/>
              <a:t>()  //</a:t>
            </a:r>
            <a:r>
              <a:rPr lang="ko-KR" altLang="en-US" dirty="0"/>
              <a:t>포인터로 객체 멤버 함수 호출하는 또 다른 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03663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66204F-EA3D-4951-93CF-B222C22AC8ED}"/>
              </a:ext>
            </a:extLst>
          </p:cNvPr>
          <p:cNvSpPr txBox="1"/>
          <p:nvPr/>
        </p:nvSpPr>
        <p:spPr>
          <a:xfrm>
            <a:off x="2855640" y="4293096"/>
            <a:ext cx="5400600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</a:rPr>
              <a:t>초기화 하지 않은 객체 포인터를 이용하면 오류 발생</a:t>
            </a:r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/>
              <a:t>     Circle </a:t>
            </a:r>
            <a:r>
              <a:rPr lang="ko-KR" altLang="en-US" sz="1600" dirty="0"/>
              <a:t>*</a:t>
            </a:r>
            <a:r>
              <a:rPr lang="en-US" altLang="ko-KR" sz="1600" dirty="0"/>
              <a:t>p;</a:t>
            </a:r>
          </a:p>
          <a:p>
            <a:r>
              <a:rPr lang="en-US" altLang="ko-KR" sz="1600" dirty="0"/>
              <a:t>     p -&gt; </a:t>
            </a:r>
            <a:r>
              <a:rPr lang="en-US" altLang="ko-KR" sz="1600" dirty="0" err="1"/>
              <a:t>getArea</a:t>
            </a:r>
            <a:r>
              <a:rPr lang="en-US" altLang="ko-KR" sz="1600" dirty="0"/>
              <a:t>();     </a:t>
            </a:r>
            <a:r>
              <a:rPr lang="en-US" altLang="ko-KR" sz="1600" dirty="0">
                <a:solidFill>
                  <a:srgbClr val="FF0000"/>
                </a:solidFill>
              </a:rPr>
              <a:t>// </a:t>
            </a:r>
            <a:r>
              <a:rPr lang="ko-KR" altLang="en-US" sz="1600" dirty="0">
                <a:solidFill>
                  <a:srgbClr val="FF0000"/>
                </a:solidFill>
              </a:rPr>
              <a:t>실행 오류 발생</a:t>
            </a:r>
          </a:p>
        </p:txBody>
      </p:sp>
    </p:spTree>
    <p:extLst>
      <p:ext uri="{BB962C8B-B14F-4D97-AF65-F5344CB8AC3E}">
        <p14:creationId xmlns:p14="http://schemas.microsoft.com/office/powerpoint/2010/main" val="905891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4–1 </a:t>
            </a:r>
            <a:r>
              <a:rPr lang="ko-KR" altLang="en-US" dirty="0"/>
              <a:t>객체 포인터 선언 및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03663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55840" y="1412776"/>
            <a:ext cx="5317436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Circle donut;</a:t>
            </a:r>
          </a:p>
          <a:p>
            <a:pPr defTabSz="180000"/>
            <a:r>
              <a:rPr lang="en-US" altLang="ko-KR" sz="1400" dirty="0"/>
              <a:t>	Circle pizza(30);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// </a:t>
            </a:r>
            <a:r>
              <a:rPr lang="ko-KR" altLang="en-US" sz="1400" dirty="0"/>
              <a:t>객체 이름으로 멤버 접근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 err="1"/>
              <a:t>donut.getArea</a:t>
            </a:r>
            <a:r>
              <a:rPr lang="en-US" altLang="ko-KR" sz="1400" b="1" dirty="0"/>
              <a:t>()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// </a:t>
            </a:r>
            <a:r>
              <a:rPr lang="ko-KR" altLang="en-US" sz="1400" dirty="0"/>
              <a:t>객체 포인터로 멤버 접근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/>
              <a:t>Circle *p;</a:t>
            </a:r>
          </a:p>
          <a:p>
            <a:pPr defTabSz="180000"/>
            <a:r>
              <a:rPr lang="en-US" altLang="ko-KR" sz="1400" b="1" dirty="0"/>
              <a:t>	p = &amp;donut;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p-&gt;</a:t>
            </a:r>
            <a:r>
              <a:rPr lang="en-US" altLang="ko-KR" sz="1400" b="1" dirty="0" err="1"/>
              <a:t>getArea</a:t>
            </a:r>
            <a:r>
              <a:rPr lang="en-US" altLang="ko-KR" sz="1400" b="1" dirty="0"/>
              <a:t>()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donut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(*p).</a:t>
            </a:r>
            <a:r>
              <a:rPr lang="en-US" altLang="ko-KR" sz="1400" b="1" dirty="0" err="1"/>
              <a:t>getArea</a:t>
            </a:r>
            <a:r>
              <a:rPr lang="en-US" altLang="ko-KR" sz="1400" b="1" dirty="0"/>
              <a:t>() </a:t>
            </a:r>
            <a:r>
              <a:rPr lang="en-US" altLang="ko-KR" sz="1400" dirty="0"/>
              <a:t>&lt;&lt;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donut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p = &amp;pizza;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p-&gt;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pizza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(*p).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pizza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919536" y="1412776"/>
            <a:ext cx="25202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class Circle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 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Circle() {	radius = 1; }</a:t>
            </a:r>
          </a:p>
          <a:p>
            <a:pPr defTabSz="180000"/>
            <a:r>
              <a:rPr lang="en-US" altLang="ko-KR" sz="1400" dirty="0"/>
              <a:t>	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  { radius = r; }</a:t>
            </a:r>
          </a:p>
          <a:p>
            <a:pPr defTabSz="18000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(); </a:t>
            </a:r>
          </a:p>
          <a:p>
            <a:pPr defTabSz="180000"/>
            <a:r>
              <a:rPr lang="en-US" altLang="ko-KR" sz="1400" dirty="0"/>
              <a:t>}; 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double Circle::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/>
              <a:t>	return 3.14*radius*radius;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59008" y="5301208"/>
            <a:ext cx="5337189" cy="116955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3.14</a:t>
            </a:r>
          </a:p>
          <a:p>
            <a:r>
              <a:rPr lang="en-US" altLang="ko-KR" sz="1400" dirty="0"/>
              <a:t>3.14</a:t>
            </a:r>
          </a:p>
          <a:p>
            <a:r>
              <a:rPr lang="en-US" altLang="ko-KR" sz="1400" dirty="0"/>
              <a:t>3.14</a:t>
            </a:r>
          </a:p>
          <a:p>
            <a:r>
              <a:rPr lang="en-US" altLang="ko-KR" sz="1400" dirty="0"/>
              <a:t>2826</a:t>
            </a:r>
          </a:p>
          <a:p>
            <a:r>
              <a:rPr lang="en-US" altLang="ko-KR" sz="1400" dirty="0"/>
              <a:t>2826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71431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Check Time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03663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D50527FD-9667-4FEF-AF77-D737D5FCF42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75520" y="1124744"/>
            <a:ext cx="9145016" cy="2520280"/>
          </a:xfrm>
        </p:spPr>
        <p:txBody>
          <a:bodyPr vert="horz">
            <a:no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public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멤버함수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draw()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가진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polygon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클래스가 있을 때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다음 두 선언문에 대해 물음에 답하라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 </a:t>
            </a:r>
          </a:p>
          <a:p>
            <a:pPr marL="319088" lvl="1" indent="128588">
              <a:spcBef>
                <a:spcPts val="0"/>
              </a:spcBef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Polygon poly;</a:t>
            </a:r>
          </a:p>
          <a:p>
            <a:pPr marL="319088" lvl="1" indent="128588">
              <a:spcBef>
                <a:spcPts val="0"/>
              </a:spcBef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Polygon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63D01-8180-4F0A-BA5D-2EE17AD546C6}"/>
              </a:ext>
            </a:extLst>
          </p:cNvPr>
          <p:cNvSpPr txBox="1"/>
          <p:nvPr/>
        </p:nvSpPr>
        <p:spPr>
          <a:xfrm>
            <a:off x="2063552" y="3188504"/>
            <a:ext cx="900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(1)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포인터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p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활용하여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poly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객체의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draw()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함수를 호출하는 코드를 두 줄로 작성하라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28AC8C-3C4B-4C95-B9A8-127926BEBD1C}"/>
              </a:ext>
            </a:extLst>
          </p:cNvPr>
          <p:cNvSpPr txBox="1"/>
          <p:nvPr/>
        </p:nvSpPr>
        <p:spPr>
          <a:xfrm>
            <a:off x="2063552" y="4509120"/>
            <a:ext cx="9001000" cy="1112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(2)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다음 중에서 다른 하나는 무엇인가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  <a:p>
            <a:endParaRPr lang="en-US" altLang="ko-KR" sz="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AutoNum type="circleNumDbPlain"/>
            </a:pP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poly.draw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();                        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② 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p-&gt;&amp;poly;  p-&gt;draw();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③ 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p=&amp;poly; (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p).draw();           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④ 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poly-&gt;draw();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6CD914-E795-423E-AB49-3B0E4E4C1774}"/>
              </a:ext>
            </a:extLst>
          </p:cNvPr>
          <p:cNvSpPr/>
          <p:nvPr/>
        </p:nvSpPr>
        <p:spPr>
          <a:xfrm>
            <a:off x="2028303" y="1988840"/>
            <a:ext cx="1944216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936A7F-560F-43CC-95DE-FC8928A6C3CA}"/>
              </a:ext>
            </a:extLst>
          </p:cNvPr>
          <p:cNvSpPr txBox="1"/>
          <p:nvPr/>
        </p:nvSpPr>
        <p:spPr>
          <a:xfrm>
            <a:off x="6367655" y="3630990"/>
            <a:ext cx="1728192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p = &amp;poly;</a:t>
            </a:r>
          </a:p>
          <a:p>
            <a:r>
              <a:rPr lang="en-US" altLang="ko-KR" dirty="0"/>
              <a:t>p-&gt;draw();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66279F6-F678-450C-ABAE-DED31F40704D}"/>
              </a:ext>
            </a:extLst>
          </p:cNvPr>
          <p:cNvSpPr/>
          <p:nvPr/>
        </p:nvSpPr>
        <p:spPr>
          <a:xfrm>
            <a:off x="5735960" y="5275106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90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배열</a:t>
            </a:r>
            <a:r>
              <a:rPr lang="en-US" altLang="ko-KR" dirty="0"/>
              <a:t>, </a:t>
            </a:r>
            <a:r>
              <a:rPr lang="ko-KR" altLang="en-US" dirty="0"/>
              <a:t>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135560" y="980728"/>
            <a:ext cx="7200800" cy="5688632"/>
          </a:xfrm>
        </p:spPr>
        <p:txBody>
          <a:bodyPr/>
          <a:lstStyle/>
          <a:p>
            <a:r>
              <a:rPr lang="ko-KR" altLang="en-US" dirty="0"/>
              <a:t>객체 배열 선언 가능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타입 배열 선언과 형식 동일</a:t>
            </a:r>
            <a:endParaRPr lang="en-US" altLang="ko-KR" dirty="0"/>
          </a:p>
          <a:p>
            <a:pPr lvl="2">
              <a:lnSpc>
                <a:spcPts val="2200"/>
              </a:lnSpc>
              <a:spcBef>
                <a:spcPts val="0"/>
              </a:spcBef>
            </a:pPr>
            <a:r>
              <a:rPr lang="en-US" altLang="ko-KR" dirty="0" err="1"/>
              <a:t>int</a:t>
            </a:r>
            <a:r>
              <a:rPr lang="en-US" altLang="ko-KR" dirty="0"/>
              <a:t> n[3]; // </a:t>
            </a:r>
            <a:r>
              <a:rPr lang="ko-KR" altLang="en-US" dirty="0"/>
              <a:t>정수형 배열 선언</a:t>
            </a:r>
            <a:endParaRPr lang="en-US" altLang="ko-KR" dirty="0"/>
          </a:p>
          <a:p>
            <a:pPr lvl="2">
              <a:lnSpc>
                <a:spcPts val="2200"/>
              </a:lnSpc>
              <a:spcBef>
                <a:spcPts val="0"/>
              </a:spcBef>
            </a:pPr>
            <a:r>
              <a:rPr lang="en-US" altLang="ko-KR" dirty="0"/>
              <a:t>Circle c[3]; // Circle </a:t>
            </a:r>
            <a:r>
              <a:rPr lang="ko-KR" altLang="en-US" dirty="0"/>
              <a:t>타입의 배열 선언</a:t>
            </a:r>
            <a:endParaRPr lang="en-US" altLang="ko-KR" dirty="0"/>
          </a:p>
          <a:p>
            <a:r>
              <a:rPr lang="ko-KR" altLang="en-US" dirty="0"/>
              <a:t>객체 배열 선언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>
                <a:solidFill>
                  <a:srgbClr val="00B050"/>
                </a:solidFill>
              </a:rPr>
              <a:t>1.</a:t>
            </a:r>
            <a:r>
              <a:rPr lang="en-US" altLang="ko-KR" dirty="0"/>
              <a:t> </a:t>
            </a:r>
            <a:r>
              <a:rPr lang="ko-KR" altLang="en-US" dirty="0"/>
              <a:t>객체 배열을 위한 공간 할당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>
                <a:solidFill>
                  <a:srgbClr val="00B050"/>
                </a:solidFill>
              </a:rPr>
              <a:t>2. </a:t>
            </a:r>
            <a:r>
              <a:rPr lang="ko-KR" altLang="en-US" dirty="0"/>
              <a:t>배열의 각 원소 객체마다 </a:t>
            </a:r>
            <a:r>
              <a:rPr lang="ko-KR" altLang="en-US" dirty="0" err="1"/>
              <a:t>생성자</a:t>
            </a:r>
            <a:r>
              <a:rPr lang="ko-KR" altLang="en-US" dirty="0"/>
              <a:t> 실행</a:t>
            </a:r>
            <a:endParaRPr lang="en-US" altLang="ko-KR" dirty="0"/>
          </a:p>
          <a:p>
            <a:pPr lvl="2">
              <a:lnSpc>
                <a:spcPts val="2200"/>
              </a:lnSpc>
              <a:spcBef>
                <a:spcPts val="0"/>
              </a:spcBef>
            </a:pPr>
            <a:r>
              <a:rPr lang="en-US" altLang="ko-KR" dirty="0"/>
              <a:t>c[0]</a:t>
            </a:r>
            <a:r>
              <a:rPr lang="ko-KR" altLang="en-US" dirty="0"/>
              <a:t>의 생성자</a:t>
            </a:r>
            <a:r>
              <a:rPr lang="en-US" altLang="ko-KR" dirty="0"/>
              <a:t>, c[1]</a:t>
            </a:r>
            <a:r>
              <a:rPr lang="ko-KR" altLang="en-US" dirty="0"/>
              <a:t>의 생성자</a:t>
            </a:r>
            <a:r>
              <a:rPr lang="en-US" altLang="ko-KR" dirty="0"/>
              <a:t>, c[2]</a:t>
            </a:r>
            <a:r>
              <a:rPr lang="ko-KR" altLang="en-US" dirty="0"/>
              <a:t>의 생성자 실행</a:t>
            </a:r>
            <a:endParaRPr lang="en-US" altLang="ko-KR" dirty="0"/>
          </a:p>
          <a:p>
            <a:pPr lvl="2">
              <a:lnSpc>
                <a:spcPts val="2200"/>
              </a:lnSpc>
              <a:spcBef>
                <a:spcPts val="0"/>
              </a:spcBef>
            </a:pPr>
            <a:r>
              <a:rPr lang="ko-KR" altLang="en-US" dirty="0"/>
              <a:t>매개 변수 없는 생성자 호출</a:t>
            </a:r>
            <a:endParaRPr lang="en-US" altLang="ko-KR" dirty="0"/>
          </a:p>
          <a:p>
            <a:pPr lvl="1"/>
            <a:r>
              <a:rPr lang="ko-KR" altLang="en-US" dirty="0"/>
              <a:t>매개 변수 있는 생성자를 호출할 수 없음</a:t>
            </a:r>
            <a:endParaRPr lang="en-US" altLang="ko-KR" dirty="0"/>
          </a:p>
          <a:p>
            <a:pPr lvl="2">
              <a:lnSpc>
                <a:spcPts val="2200"/>
              </a:lnSpc>
              <a:spcBef>
                <a:spcPts val="0"/>
              </a:spcBef>
            </a:pPr>
            <a:r>
              <a:rPr lang="en-US" altLang="ko-KR" dirty="0"/>
              <a:t>Circle </a:t>
            </a:r>
            <a:r>
              <a:rPr lang="en-US" altLang="ko-KR" dirty="0" err="1"/>
              <a:t>circleArray</a:t>
            </a:r>
            <a:r>
              <a:rPr lang="en-US" altLang="ko-KR" dirty="0"/>
              <a:t>[3](5); // </a:t>
            </a:r>
            <a:r>
              <a:rPr lang="ko-KR" altLang="en-US" dirty="0"/>
              <a:t>오류</a:t>
            </a:r>
            <a:endParaRPr lang="en-US" altLang="ko-KR" dirty="0"/>
          </a:p>
          <a:p>
            <a:r>
              <a:rPr lang="ko-KR" altLang="en-US" dirty="0"/>
              <a:t>배열 소멸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ko-KR" altLang="en-US" dirty="0"/>
              <a:t>배열의 각 객체마다 </a:t>
            </a:r>
            <a:r>
              <a:rPr lang="ko-KR" altLang="en-US" dirty="0" err="1"/>
              <a:t>소멸자</a:t>
            </a:r>
            <a:r>
              <a:rPr lang="ko-KR" altLang="en-US" dirty="0"/>
              <a:t> 호출</a:t>
            </a:r>
            <a:r>
              <a:rPr lang="en-US" altLang="ko-KR" dirty="0"/>
              <a:t>. </a:t>
            </a:r>
            <a:r>
              <a:rPr lang="ko-KR" altLang="en-US" dirty="0"/>
              <a:t>생성의 반대순으로 소멸</a:t>
            </a:r>
            <a:endParaRPr lang="en-US" altLang="ko-KR" dirty="0"/>
          </a:p>
          <a:p>
            <a:pPr lvl="2">
              <a:lnSpc>
                <a:spcPts val="2200"/>
              </a:lnSpc>
              <a:spcBef>
                <a:spcPts val="0"/>
              </a:spcBef>
            </a:pPr>
            <a:r>
              <a:rPr lang="en-US" altLang="ko-KR" dirty="0"/>
              <a:t>c[2]</a:t>
            </a:r>
            <a:r>
              <a:rPr lang="ko-KR" altLang="en-US" dirty="0"/>
              <a:t>의 </a:t>
            </a:r>
            <a:r>
              <a:rPr lang="ko-KR" altLang="en-US" dirty="0" err="1"/>
              <a:t>소멸자</a:t>
            </a:r>
            <a:r>
              <a:rPr lang="en-US" altLang="ko-KR" dirty="0"/>
              <a:t>, c[1]</a:t>
            </a:r>
            <a:r>
              <a:rPr lang="ko-KR" altLang="en-US" dirty="0"/>
              <a:t>의 </a:t>
            </a:r>
            <a:r>
              <a:rPr lang="ko-KR" altLang="en-US" dirty="0" err="1"/>
              <a:t>소멸자</a:t>
            </a:r>
            <a:r>
              <a:rPr lang="en-US" altLang="ko-KR" dirty="0"/>
              <a:t>, c[0]</a:t>
            </a:r>
            <a:r>
              <a:rPr lang="ko-KR" altLang="en-US" dirty="0"/>
              <a:t>의 </a:t>
            </a:r>
            <a:r>
              <a:rPr lang="ko-KR" altLang="en-US" dirty="0" err="1"/>
              <a:t>소멸자</a:t>
            </a:r>
            <a:r>
              <a:rPr lang="ko-KR" altLang="en-US" dirty="0"/>
              <a:t> 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03663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66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4– 2</a:t>
            </a:r>
            <a:r>
              <a:rPr lang="ko-KR" altLang="en-US" dirty="0"/>
              <a:t> </a:t>
            </a:r>
            <a:r>
              <a:rPr lang="en-US" altLang="ko-KR" dirty="0"/>
              <a:t>Circle </a:t>
            </a:r>
            <a:r>
              <a:rPr lang="ko-KR" altLang="en-US" dirty="0"/>
              <a:t>클래스의 배열 선언 및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03663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779036" y="5237321"/>
            <a:ext cx="5913784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Circle 0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314</a:t>
            </a:r>
          </a:p>
          <a:p>
            <a:r>
              <a:rPr lang="en-US" altLang="ko-KR" sz="1200" dirty="0"/>
              <a:t>Circle 1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1256</a:t>
            </a:r>
          </a:p>
          <a:p>
            <a:r>
              <a:rPr lang="en-US" altLang="ko-KR" sz="1200" dirty="0"/>
              <a:t>Circle 2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2826</a:t>
            </a:r>
          </a:p>
          <a:p>
            <a:r>
              <a:rPr lang="en-US" altLang="ko-KR" sz="1200" dirty="0"/>
              <a:t>Circle 0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314</a:t>
            </a:r>
          </a:p>
          <a:p>
            <a:r>
              <a:rPr lang="en-US" altLang="ko-KR" sz="1200" dirty="0"/>
              <a:t>Circle 1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1256</a:t>
            </a:r>
          </a:p>
          <a:p>
            <a:r>
              <a:rPr lang="en-US" altLang="ko-KR" sz="1200" dirty="0"/>
              <a:t>Circle 2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2826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271464" y="1264391"/>
            <a:ext cx="3312368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class Circle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 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Circle() {	radius = 1; }</a:t>
            </a:r>
          </a:p>
          <a:p>
            <a:pPr defTabSz="180000"/>
            <a:r>
              <a:rPr lang="en-US" altLang="ko-KR" sz="1400" dirty="0"/>
              <a:t>	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  { radius = r; }</a:t>
            </a:r>
          </a:p>
          <a:p>
            <a:pPr defTabSz="180000"/>
            <a:r>
              <a:rPr lang="en-US" altLang="ko-KR" sz="1400" dirty="0"/>
              <a:t>	void </a:t>
            </a:r>
            <a:r>
              <a:rPr lang="en-US" altLang="ko-KR" sz="1400" dirty="0" err="1"/>
              <a:t>setRadius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  { radius = r; } </a:t>
            </a:r>
          </a:p>
          <a:p>
            <a:pPr defTabSz="18000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(); </a:t>
            </a:r>
          </a:p>
          <a:p>
            <a:pPr defTabSz="180000"/>
            <a:r>
              <a:rPr lang="en-US" altLang="ko-KR" sz="1400" dirty="0"/>
              <a:t>}; 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double Circle::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/>
              <a:t>	return 3.14*radius*radius;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799856" y="1264391"/>
            <a:ext cx="7056784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Circle </a:t>
            </a:r>
            <a:r>
              <a:rPr lang="en-US" altLang="ko-KR" sz="1400" b="1" dirty="0" err="1"/>
              <a:t>circleArray</a:t>
            </a:r>
            <a:r>
              <a:rPr lang="en-US" altLang="ko-KR" sz="1400" b="1" dirty="0"/>
              <a:t>[3]; 										</a:t>
            </a:r>
            <a:r>
              <a:rPr lang="en-US" altLang="ko-KR" sz="1400" dirty="0">
                <a:solidFill>
                  <a:srgbClr val="FF0000"/>
                </a:solidFill>
              </a:rPr>
              <a:t>// (1) Circle </a:t>
            </a:r>
            <a:r>
              <a:rPr lang="ko-KR" altLang="en-US" sz="1400" dirty="0">
                <a:solidFill>
                  <a:srgbClr val="FF0000"/>
                </a:solidFill>
              </a:rPr>
              <a:t>객체 배열 생성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// </a:t>
            </a:r>
            <a:r>
              <a:rPr lang="ko-KR" altLang="en-US" sz="1400" dirty="0"/>
              <a:t>배열의 각 원소 객체의 멤버 접근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 err="1"/>
              <a:t>circleArray</a:t>
            </a:r>
            <a:r>
              <a:rPr lang="en-US" altLang="ko-KR" sz="1400" b="1" dirty="0"/>
              <a:t>[0].</a:t>
            </a:r>
            <a:r>
              <a:rPr lang="en-US" altLang="ko-KR" sz="1400" b="1" dirty="0" err="1"/>
              <a:t>setRadius</a:t>
            </a:r>
            <a:r>
              <a:rPr lang="en-US" altLang="ko-KR" sz="1400" b="1" dirty="0"/>
              <a:t>(10); 							</a:t>
            </a:r>
            <a:r>
              <a:rPr lang="en-US" altLang="ko-KR" sz="1400" dirty="0">
                <a:solidFill>
                  <a:srgbClr val="FF0000"/>
                </a:solidFill>
              </a:rPr>
              <a:t>// (2)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circleArray</a:t>
            </a:r>
            <a:r>
              <a:rPr lang="en-US" altLang="ko-KR" sz="1400" dirty="0"/>
              <a:t>[1].</a:t>
            </a:r>
            <a:r>
              <a:rPr lang="en-US" altLang="ko-KR" sz="1400" dirty="0" err="1"/>
              <a:t>setRadius</a:t>
            </a:r>
            <a:r>
              <a:rPr lang="en-US" altLang="ko-KR" sz="1400" dirty="0"/>
              <a:t>(20);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circleArray</a:t>
            </a:r>
            <a:r>
              <a:rPr lang="en-US" altLang="ko-KR" sz="1400" dirty="0"/>
              <a:t>[2].</a:t>
            </a:r>
            <a:r>
              <a:rPr lang="en-US" altLang="ko-KR" sz="1400" dirty="0" err="1"/>
              <a:t>setRadius</a:t>
            </a:r>
            <a:r>
              <a:rPr lang="en-US" altLang="ko-KR" sz="1400" dirty="0"/>
              <a:t>(30);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&lt;3;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// </a:t>
            </a:r>
            <a:r>
              <a:rPr lang="ko-KR" altLang="en-US" sz="1400" dirty="0"/>
              <a:t>배열의 각 원소 객체의 멤버 접근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"Circle " &lt;&lt;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의 면적은 </a:t>
            </a:r>
            <a:r>
              <a:rPr lang="en-US" altLang="ko-KR" sz="1400" dirty="0"/>
              <a:t>" &lt;&lt; </a:t>
            </a:r>
            <a:r>
              <a:rPr lang="en-US" altLang="ko-KR" sz="1400" b="1" dirty="0" err="1"/>
              <a:t>circleArray</a:t>
            </a:r>
            <a:r>
              <a:rPr lang="en-US" altLang="ko-KR" sz="1400" b="1" dirty="0"/>
              <a:t>[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].</a:t>
            </a:r>
            <a:r>
              <a:rPr lang="en-US" altLang="ko-KR" sz="1400" b="1" dirty="0" err="1"/>
              <a:t>getArea</a:t>
            </a:r>
            <a:r>
              <a:rPr lang="en-US" altLang="ko-KR" sz="1400" b="1" dirty="0"/>
              <a:t>()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Circle *p;</a:t>
            </a:r>
            <a:r>
              <a:rPr lang="en-US" altLang="ko-KR" sz="1400" dirty="0"/>
              <a:t> 															</a:t>
            </a:r>
            <a:r>
              <a:rPr lang="en-US" altLang="ko-KR" sz="1400" dirty="0">
                <a:solidFill>
                  <a:srgbClr val="FF0000"/>
                </a:solidFill>
              </a:rPr>
              <a:t>// (3)</a:t>
            </a:r>
          </a:p>
          <a:p>
            <a:pPr defTabSz="180000"/>
            <a:r>
              <a:rPr lang="en-US" altLang="ko-KR" sz="1400" b="1" dirty="0"/>
              <a:t>	p = </a:t>
            </a:r>
            <a:r>
              <a:rPr lang="en-US" altLang="ko-KR" sz="1400" b="1" dirty="0" err="1"/>
              <a:t>circleArray</a:t>
            </a:r>
            <a:r>
              <a:rPr lang="en-US" altLang="ko-KR" sz="1400" b="1" dirty="0"/>
              <a:t>; 												</a:t>
            </a:r>
            <a:r>
              <a:rPr lang="en-US" altLang="ko-KR" sz="1400" dirty="0">
                <a:solidFill>
                  <a:srgbClr val="FF0000"/>
                </a:solidFill>
              </a:rPr>
              <a:t>// (4)</a:t>
            </a:r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&lt;3;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 	// </a:t>
            </a:r>
            <a:r>
              <a:rPr lang="ko-KR" altLang="en-US" sz="1400" dirty="0"/>
              <a:t>객체 포인터로 배열 접근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"Circle " &lt;&lt;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의 면적은 </a:t>
            </a:r>
            <a:r>
              <a:rPr lang="en-US" altLang="ko-KR" sz="1400" dirty="0"/>
              <a:t>" &lt;&lt; </a:t>
            </a:r>
            <a:r>
              <a:rPr lang="en-US" altLang="ko-KR" sz="1400" b="1" dirty="0"/>
              <a:t>p-&gt;</a:t>
            </a:r>
            <a:r>
              <a:rPr lang="en-US" altLang="ko-KR" sz="1400" b="1" dirty="0" err="1"/>
              <a:t>getArea</a:t>
            </a:r>
            <a:r>
              <a:rPr lang="en-US" altLang="ko-KR" sz="1400" b="1" dirty="0"/>
              <a:t>()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p++; 															</a:t>
            </a:r>
            <a:r>
              <a:rPr lang="en-US" altLang="ko-KR" sz="1400" dirty="0">
                <a:solidFill>
                  <a:srgbClr val="FF0000"/>
                </a:solidFill>
              </a:rPr>
              <a:t>// (5)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23923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생성과 활용</a:t>
            </a:r>
            <a:r>
              <a:rPr lang="en-US" altLang="ko-KR" dirty="0"/>
              <a:t>(</a:t>
            </a:r>
            <a:r>
              <a:rPr lang="ko-KR" altLang="en-US" dirty="0"/>
              <a:t>예제 </a:t>
            </a:r>
            <a:r>
              <a:rPr lang="en-US" altLang="ko-KR" dirty="0"/>
              <a:t>4-2</a:t>
            </a:r>
            <a:r>
              <a:rPr lang="ko-KR" altLang="en-US" dirty="0"/>
              <a:t>의 실행 과정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03663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556" y="1036638"/>
            <a:ext cx="7992888" cy="4703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221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1584" y="44624"/>
            <a:ext cx="2376264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장 요약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46D0440-ADC7-4EA3-816B-4970B3DF4A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71464" y="1124744"/>
            <a:ext cx="10009112" cy="5040560"/>
          </a:xfrm>
        </p:spPr>
        <p:txBody>
          <a:bodyPr/>
          <a:lstStyle/>
          <a:p>
            <a:pPr>
              <a:lnSpc>
                <a:spcPts val="2500"/>
              </a:lnSpc>
              <a:spcBef>
                <a:spcPts val="1200"/>
              </a:spcBef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생성자 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ts val="2500"/>
              </a:lnSpc>
              <a:spcBef>
                <a:spcPts val="0"/>
              </a:spcBef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생성자는 클래스의 이름과 동일한 멤버 함수로서 객체가 생성될 때 한 번만 실행되는 특별한 멤버이다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lvl="1">
              <a:lnSpc>
                <a:spcPts val="2500"/>
              </a:lnSpc>
              <a:spcBef>
                <a:spcPts val="0"/>
              </a:spcBef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생성자는 객체의 초기화에 사용되며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리턴 타입이 없고 중복이 가능하다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lvl="1">
              <a:lnSpc>
                <a:spcPts val="2500"/>
              </a:lnSpc>
              <a:spcBef>
                <a:spcPts val="0"/>
              </a:spcBef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기본 생성자는 디폴트 생성자라고도 불리며 매개 변수가 없는 생성자이다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아무 생성자도 선언되어 있지 않으면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컴파일러가 기본 생성자를 자동으로 삽입한다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기본 생성자는 단순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리턴한다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>
              <a:lnSpc>
                <a:spcPts val="2500"/>
              </a:lnSpc>
              <a:spcBef>
                <a:spcPts val="1200"/>
              </a:spcBef>
            </a:pP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소멸자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ts val="2500"/>
              </a:lnSpc>
              <a:spcBef>
                <a:spcPts val="0"/>
              </a:spcBef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소멸자는 객체가 소멸될 때 실행되는 멤버 함수로서 클래스의 이름 앞에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~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를 붙인 이름으로 선언해야 한다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lvl="1">
              <a:lnSpc>
                <a:spcPts val="2500"/>
              </a:lnSpc>
              <a:spcBef>
                <a:spcPts val="0"/>
              </a:spcBef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소멸자는 매개 변수를 가지지 않고 리턴 타입도 없으며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중복이 불가능하다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객체는 생성된 반대순으로 소멸된다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95420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배열 생성시 기본 </a:t>
            </a:r>
            <a:r>
              <a:rPr lang="ko-KR" altLang="en-US" dirty="0" err="1"/>
              <a:t>생성자</a:t>
            </a:r>
            <a:r>
              <a:rPr lang="ko-KR" altLang="en-US" dirty="0"/>
              <a:t> 호출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03663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630653" y="1127269"/>
            <a:ext cx="2952328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Circle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 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Circle(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r)  { radius = r; }</a:t>
            </a:r>
          </a:p>
          <a:p>
            <a:pPr defTabSz="18000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 {</a:t>
            </a:r>
          </a:p>
          <a:p>
            <a:pPr defTabSz="180000"/>
            <a:r>
              <a:rPr lang="en-US" altLang="ko-KR" sz="1400" dirty="0"/>
              <a:t>		return 3.14*radius*radius;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}; 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Circle waffle(15);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strike="sngStrike" dirty="0"/>
              <a:t>Circle </a:t>
            </a:r>
            <a:r>
              <a:rPr lang="en-US" altLang="ko-KR" sz="1400" strike="sngStrike" dirty="0" err="1"/>
              <a:t>circleArray</a:t>
            </a:r>
            <a:r>
              <a:rPr lang="en-US" altLang="ko-KR" sz="1400" strike="sngStrike" dirty="0"/>
              <a:t>[3];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6567277" y="5303734"/>
            <a:ext cx="3251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error.cpp(15):  error C2512: 'Circle' : </a:t>
            </a:r>
            <a:r>
              <a:rPr lang="ko-KR" altLang="en-US" sz="1200" dirty="0">
                <a:solidFill>
                  <a:srgbClr val="FF0000"/>
                </a:solidFill>
              </a:rPr>
              <a:t>사용할 수 있는 적절한  기본 생성자가 없습니다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8018379" y="4509905"/>
            <a:ext cx="1800200" cy="659911"/>
          </a:xfrm>
          <a:prstGeom prst="wedgeRoundRectCallout">
            <a:avLst>
              <a:gd name="adj1" fmla="val -40103"/>
              <a:gd name="adj2" fmla="val -710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Circle() </a:t>
            </a:r>
            <a:r>
              <a:rPr lang="ko-KR" altLang="en-US" sz="1000" dirty="0">
                <a:solidFill>
                  <a:schemeClr val="tx1"/>
                </a:solidFill>
              </a:rPr>
              <a:t>호출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기본 생성자가 없으므로 컴파일 오류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643080" y="4010942"/>
            <a:ext cx="864096" cy="341375"/>
          </a:xfrm>
          <a:prstGeom prst="wedgeRoundRectCallout">
            <a:avLst>
              <a:gd name="adj1" fmla="val 475"/>
              <a:gd name="adj2" fmla="val -1766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Circle(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r)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198469" y="1119458"/>
            <a:ext cx="2952328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Circle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 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 {</a:t>
            </a:r>
          </a:p>
          <a:p>
            <a:pPr defTabSz="180000"/>
            <a:r>
              <a:rPr lang="en-US" altLang="ko-KR" sz="1400" dirty="0"/>
              <a:t>		return 3.14*radius*radius;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}; 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Circle </a:t>
            </a:r>
            <a:r>
              <a:rPr lang="en-US" altLang="ko-KR" sz="1400" b="1" dirty="0" err="1"/>
              <a:t>circleArray</a:t>
            </a:r>
            <a:r>
              <a:rPr lang="en-US" altLang="ko-KR" sz="1400" b="1" dirty="0"/>
              <a:t>[3];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3722879" y="1905567"/>
            <a:ext cx="2188103" cy="443887"/>
          </a:xfrm>
          <a:prstGeom prst="wedgeRoundRectCallout">
            <a:avLst>
              <a:gd name="adj1" fmla="val -88880"/>
              <a:gd name="adj2" fmla="val 784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컴파일러가 자동으로 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Circle() { } </a:t>
            </a:r>
            <a:r>
              <a:rPr lang="ko-KR" altLang="en-US" sz="1000" dirty="0">
                <a:solidFill>
                  <a:schemeClr val="tx1"/>
                </a:solidFill>
              </a:rPr>
              <a:t>삽입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컴파일 오류가 발생하지 않음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28048" y="5805264"/>
            <a:ext cx="3406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(b) </a:t>
            </a:r>
            <a:r>
              <a:rPr lang="ko-KR" altLang="en-US" sz="1400" dirty="0"/>
              <a:t>기본 생성자가 없으므로 컴파일 오류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49458" y="4537275"/>
            <a:ext cx="2450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Both"/>
            </a:pPr>
            <a:r>
              <a:rPr lang="ko-KR" altLang="en-US" sz="1400" dirty="0"/>
              <a:t>생성자가 선언되어 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있지 않은 </a:t>
            </a:r>
            <a:r>
              <a:rPr lang="en-US" altLang="ko-KR" sz="1400" dirty="0"/>
              <a:t>Circle </a:t>
            </a:r>
            <a:r>
              <a:rPr lang="ko-KR" altLang="en-US" sz="1400" dirty="0"/>
              <a:t>클래스</a:t>
            </a:r>
          </a:p>
        </p:txBody>
      </p:sp>
      <p:sp>
        <p:nvSpPr>
          <p:cNvPr id="7" name="자유형 6"/>
          <p:cNvSpPr/>
          <p:nvPr/>
        </p:nvSpPr>
        <p:spPr>
          <a:xfrm>
            <a:off x="8514930" y="3781220"/>
            <a:ext cx="905070" cy="513184"/>
          </a:xfrm>
          <a:custGeom>
            <a:avLst/>
            <a:gdLst>
              <a:gd name="connsiteX0" fmla="*/ 0 w 905070"/>
              <a:gd name="connsiteY0" fmla="*/ 513184 h 513184"/>
              <a:gd name="connsiteX1" fmla="*/ 634482 w 905070"/>
              <a:gd name="connsiteY1" fmla="*/ 354563 h 513184"/>
              <a:gd name="connsiteX2" fmla="*/ 905070 w 905070"/>
              <a:gd name="connsiteY2" fmla="*/ 0 h 5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070" h="513184">
                <a:moveTo>
                  <a:pt x="0" y="513184"/>
                </a:moveTo>
                <a:cubicBezTo>
                  <a:pt x="241818" y="476639"/>
                  <a:pt x="483637" y="440094"/>
                  <a:pt x="634482" y="354563"/>
                </a:cubicBezTo>
                <a:cubicBezTo>
                  <a:pt x="785327" y="269032"/>
                  <a:pt x="845198" y="134516"/>
                  <a:pt x="905070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셈 기호 15"/>
          <p:cNvSpPr/>
          <p:nvPr/>
        </p:nvSpPr>
        <p:spPr>
          <a:xfrm>
            <a:off x="9272171" y="3489743"/>
            <a:ext cx="310811" cy="380377"/>
          </a:xfrm>
          <a:prstGeom prst="mathMultiply">
            <a:avLst>
              <a:gd name="adj1" fmla="val 36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3217560" y="4056442"/>
            <a:ext cx="1832103" cy="250379"/>
          </a:xfrm>
          <a:prstGeom prst="wedgeRoundRectCallout">
            <a:avLst>
              <a:gd name="adj1" fmla="val -37834"/>
              <a:gd name="adj2" fmla="val -8769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Circle() </a:t>
            </a:r>
            <a:r>
              <a:rPr lang="ko-KR" altLang="en-US" sz="1000" dirty="0">
                <a:solidFill>
                  <a:schemeClr val="tx1"/>
                </a:solidFill>
              </a:rPr>
              <a:t>호출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6079330" y="2589376"/>
            <a:ext cx="810582" cy="1475509"/>
          </a:xfrm>
          <a:custGeom>
            <a:avLst/>
            <a:gdLst>
              <a:gd name="connsiteX0" fmla="*/ 769018 w 810582"/>
              <a:gd name="connsiteY0" fmla="*/ 1475509 h 1475509"/>
              <a:gd name="connsiteX1" fmla="*/ 91 w 810582"/>
              <a:gd name="connsiteY1" fmla="*/ 883227 h 1475509"/>
              <a:gd name="connsiteX2" fmla="*/ 810582 w 810582"/>
              <a:gd name="connsiteY2" fmla="*/ 0 h 147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582" h="1475509">
                <a:moveTo>
                  <a:pt x="769018" y="1475509"/>
                </a:moveTo>
                <a:cubicBezTo>
                  <a:pt x="381091" y="1302327"/>
                  <a:pt x="-6836" y="1129145"/>
                  <a:pt x="91" y="883227"/>
                </a:cubicBezTo>
                <a:cubicBezTo>
                  <a:pt x="7018" y="637309"/>
                  <a:pt x="810582" y="0"/>
                  <a:pt x="810582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6545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배열 초기화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703512" y="1201333"/>
            <a:ext cx="10153128" cy="5040560"/>
          </a:xfrm>
        </p:spPr>
        <p:txBody>
          <a:bodyPr/>
          <a:lstStyle/>
          <a:p>
            <a:r>
              <a:rPr lang="ko-KR" altLang="en-US" dirty="0"/>
              <a:t>객체 배열 초기화 방법</a:t>
            </a:r>
            <a:endParaRPr lang="en-US" altLang="ko-KR" dirty="0"/>
          </a:p>
          <a:p>
            <a:pPr lvl="1"/>
            <a:r>
              <a:rPr lang="ko-KR" altLang="en-US" dirty="0"/>
              <a:t>배열의 각 원소 객체당 </a:t>
            </a:r>
            <a:r>
              <a:rPr lang="ko-KR" altLang="en-US" dirty="0" err="1"/>
              <a:t>생성자</a:t>
            </a:r>
            <a:r>
              <a:rPr lang="ko-KR" altLang="en-US" dirty="0"/>
              <a:t> 지정하는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 err="1"/>
              <a:t>circleArray</a:t>
            </a:r>
            <a:r>
              <a:rPr lang="en-US" altLang="ko-KR" dirty="0"/>
              <a:t>[0] </a:t>
            </a:r>
            <a:r>
              <a:rPr lang="ko-KR" altLang="en-US" dirty="0"/>
              <a:t>객체가 생성될 때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Circle(10) </a:t>
            </a:r>
            <a:r>
              <a:rPr lang="ko-KR" altLang="en-US" dirty="0"/>
              <a:t>호출</a:t>
            </a:r>
            <a:endParaRPr lang="en-US" altLang="ko-KR" dirty="0"/>
          </a:p>
          <a:p>
            <a:pPr lvl="2"/>
            <a:r>
              <a:rPr lang="en-US" altLang="ko-KR" dirty="0" err="1"/>
              <a:t>circleArray</a:t>
            </a:r>
            <a:r>
              <a:rPr lang="en-US" altLang="ko-KR" dirty="0"/>
              <a:t>[1] </a:t>
            </a:r>
            <a:r>
              <a:rPr lang="ko-KR" altLang="en-US" dirty="0"/>
              <a:t>객체가 생성될 때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Circle(20) </a:t>
            </a:r>
            <a:r>
              <a:rPr lang="ko-KR" altLang="en-US" dirty="0"/>
              <a:t>호출</a:t>
            </a:r>
          </a:p>
          <a:p>
            <a:pPr lvl="2"/>
            <a:r>
              <a:rPr lang="en-US" altLang="ko-KR" dirty="0" err="1"/>
              <a:t>circleArray</a:t>
            </a:r>
            <a:r>
              <a:rPr lang="en-US" altLang="ko-KR" dirty="0"/>
              <a:t>[2] </a:t>
            </a:r>
            <a:r>
              <a:rPr lang="ko-KR" altLang="en-US" dirty="0"/>
              <a:t>객체가 생성될 때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Circle()</a:t>
            </a:r>
            <a:r>
              <a:rPr lang="ko-KR" altLang="en-US" dirty="0"/>
              <a:t> 호출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03663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67608" y="2276872"/>
            <a:ext cx="58326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Circle </a:t>
            </a:r>
            <a:r>
              <a:rPr lang="en-US" altLang="ko-KR" dirty="0" err="1"/>
              <a:t>circleArray</a:t>
            </a:r>
            <a:r>
              <a:rPr lang="en-US" altLang="ko-KR" dirty="0"/>
              <a:t>[3] = { Circle(10), Circle(20), Circle() };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163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4–3 </a:t>
            </a:r>
            <a:r>
              <a:rPr lang="ko-KR" altLang="en-US" dirty="0"/>
              <a:t>객체 배열 초기화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03663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1036638"/>
            <a:ext cx="6601508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Circle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Circle() {	radius = 1; }</a:t>
            </a:r>
          </a:p>
          <a:p>
            <a:pPr defTabSz="180000"/>
            <a:r>
              <a:rPr lang="en-US" altLang="ko-KR" sz="1200" b="1" dirty="0"/>
              <a:t>	Circle(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r)  { radius = r; }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 { radius = r; } 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(); 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double Circle::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return 3.14*radius*radius;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 </a:t>
            </a:r>
            <a:r>
              <a:rPr lang="en-US" altLang="ko-KR" sz="1200" b="1" dirty="0" err="1"/>
              <a:t>circleArray</a:t>
            </a:r>
            <a:r>
              <a:rPr lang="en-US" altLang="ko-KR" sz="1200" b="1" dirty="0"/>
              <a:t>[3] = { Circle(10), Circle(20), Circle() }; </a:t>
            </a:r>
            <a:r>
              <a:rPr lang="en-US" altLang="ko-KR" sz="1200" dirty="0"/>
              <a:t>// Circle </a:t>
            </a:r>
            <a:r>
              <a:rPr lang="ko-KR" altLang="en-US" sz="1200" dirty="0"/>
              <a:t>배열 초기화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"Circle " &lt;&lt;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" &lt;&lt; </a:t>
            </a:r>
            <a:r>
              <a:rPr lang="en-US" altLang="ko-KR" sz="1200" b="1" dirty="0" err="1"/>
              <a:t>circleArray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2279576" y="5429127"/>
            <a:ext cx="6601508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Circle 0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314</a:t>
            </a:r>
          </a:p>
          <a:p>
            <a:r>
              <a:rPr lang="en-US" altLang="ko-KR" sz="1200" dirty="0"/>
              <a:t>Circle 1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1256</a:t>
            </a:r>
          </a:p>
          <a:p>
            <a:r>
              <a:rPr lang="en-US" altLang="ko-KR" sz="1200" dirty="0"/>
              <a:t>Circle 2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3.14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000764" y="3268886"/>
            <a:ext cx="3312368" cy="695466"/>
          </a:xfrm>
          <a:prstGeom prst="wedgeRoundRectCallout">
            <a:avLst>
              <a:gd name="adj1" fmla="val -45232"/>
              <a:gd name="adj2" fmla="val 860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circleArray</a:t>
            </a:r>
            <a:r>
              <a:rPr lang="en-US" altLang="ko-KR" sz="1000" dirty="0">
                <a:solidFill>
                  <a:schemeClr val="tx1"/>
                </a:solidFill>
              </a:rPr>
              <a:t>[0] </a:t>
            </a:r>
            <a:r>
              <a:rPr lang="ko-KR" altLang="en-US" sz="1000" dirty="0">
                <a:solidFill>
                  <a:schemeClr val="tx1"/>
                </a:solidFill>
              </a:rPr>
              <a:t>객체가 생성될 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Circle(10),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circleArray</a:t>
            </a:r>
            <a:r>
              <a:rPr lang="en-US" altLang="ko-KR" sz="1000" dirty="0">
                <a:solidFill>
                  <a:schemeClr val="tx1"/>
                </a:solidFill>
              </a:rPr>
              <a:t>[1] </a:t>
            </a:r>
            <a:r>
              <a:rPr lang="ko-KR" altLang="en-US" sz="1000" dirty="0">
                <a:solidFill>
                  <a:schemeClr val="tx1"/>
                </a:solidFill>
              </a:rPr>
              <a:t>객체가 생성될 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Circle(20),</a:t>
            </a:r>
            <a:endParaRPr lang="ko-KR" altLang="en-US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circleArray</a:t>
            </a:r>
            <a:r>
              <a:rPr lang="en-US" altLang="ko-KR" sz="1000" dirty="0">
                <a:solidFill>
                  <a:schemeClr val="tx1"/>
                </a:solidFill>
              </a:rPr>
              <a:t>[2] </a:t>
            </a:r>
            <a:r>
              <a:rPr lang="ko-KR" altLang="en-US" sz="1000" dirty="0">
                <a:solidFill>
                  <a:schemeClr val="tx1"/>
                </a:solidFill>
              </a:rPr>
              <a:t>객체가 생성될 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Circle()</a:t>
            </a:r>
            <a:r>
              <a:rPr lang="ko-KR" altLang="en-US" sz="1000" dirty="0">
                <a:solidFill>
                  <a:schemeClr val="tx1"/>
                </a:solidFill>
              </a:rPr>
              <a:t>이 호출된다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288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03663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295800" y="4581128"/>
            <a:ext cx="220305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	circles[0][0].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(1);</a:t>
            </a:r>
          </a:p>
          <a:p>
            <a:pPr defTabSz="180000"/>
            <a:r>
              <a:rPr lang="en-US" altLang="ko-KR" sz="1200" dirty="0"/>
              <a:t>	circles[0][1].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(2);</a:t>
            </a:r>
          </a:p>
          <a:p>
            <a:pPr defTabSz="180000"/>
            <a:r>
              <a:rPr lang="en-US" altLang="ko-KR" sz="1200" dirty="0"/>
              <a:t>	circles[0][2].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(3);</a:t>
            </a:r>
          </a:p>
          <a:p>
            <a:pPr defTabSz="180000"/>
            <a:r>
              <a:rPr lang="en-US" altLang="ko-KR" sz="1200" dirty="0"/>
              <a:t>	circles[1][0].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(4);</a:t>
            </a:r>
          </a:p>
          <a:p>
            <a:pPr defTabSz="180000"/>
            <a:r>
              <a:rPr lang="en-US" altLang="ko-KR" sz="1200" dirty="0"/>
              <a:t>	circles[1][1].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(5);</a:t>
            </a:r>
          </a:p>
          <a:p>
            <a:pPr defTabSz="180000"/>
            <a:r>
              <a:rPr lang="en-US" altLang="ko-KR" sz="1200" dirty="0"/>
              <a:t>	circles[1][2].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(6);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140239" y="5802381"/>
            <a:ext cx="26420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r>
              <a:rPr lang="ko-KR" altLang="en-US" sz="1200" dirty="0"/>
              <a:t>차원 배열을 초기화하는 다른 방식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930333"/>
            <a:ext cx="8351544" cy="3205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6025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8064896" cy="57606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4-4 Circle </a:t>
            </a:r>
            <a:r>
              <a:rPr lang="ko-KR" altLang="en-US" dirty="0"/>
              <a:t>클래스의 </a:t>
            </a:r>
            <a:r>
              <a:rPr lang="en-US" altLang="ko-KR" dirty="0"/>
              <a:t>2</a:t>
            </a:r>
            <a:r>
              <a:rPr lang="ko-KR" altLang="en-US" dirty="0"/>
              <a:t>차원 배열 선언 및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03663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943872" y="4509285"/>
            <a:ext cx="4680520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Circle [0,0]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3.14</a:t>
            </a:r>
          </a:p>
          <a:p>
            <a:r>
              <a:rPr lang="en-US" altLang="ko-KR" sz="1200" dirty="0"/>
              <a:t>Circle [0,1]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12.56</a:t>
            </a:r>
          </a:p>
          <a:p>
            <a:r>
              <a:rPr lang="en-US" altLang="ko-KR" sz="1200" dirty="0"/>
              <a:t>Circle [0,2]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28.26</a:t>
            </a:r>
          </a:p>
          <a:p>
            <a:r>
              <a:rPr lang="en-US" altLang="ko-KR" sz="1200" dirty="0"/>
              <a:t>Circle [1,0]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50.24</a:t>
            </a:r>
          </a:p>
          <a:p>
            <a:r>
              <a:rPr lang="en-US" altLang="ko-KR" sz="1200" dirty="0"/>
              <a:t>Circle [1,1]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78.5</a:t>
            </a:r>
          </a:p>
          <a:p>
            <a:r>
              <a:rPr lang="en-US" altLang="ko-KR" sz="1200" dirty="0"/>
              <a:t>Circle [1,2]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113.04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4943872" y="1294766"/>
            <a:ext cx="468052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 circles[2][3];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circles[0][0].</a:t>
            </a:r>
            <a:r>
              <a:rPr lang="en-US" altLang="ko-KR" sz="1200" b="1" dirty="0" err="1"/>
              <a:t>setRadius</a:t>
            </a:r>
            <a:r>
              <a:rPr lang="en-US" altLang="ko-KR" sz="1200" b="1" dirty="0"/>
              <a:t>(1);</a:t>
            </a:r>
          </a:p>
          <a:p>
            <a:pPr defTabSz="180000"/>
            <a:r>
              <a:rPr lang="en-US" altLang="ko-KR" sz="1200" dirty="0"/>
              <a:t>	circles[0][1].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(2);</a:t>
            </a:r>
          </a:p>
          <a:p>
            <a:pPr defTabSz="180000"/>
            <a:r>
              <a:rPr lang="en-US" altLang="ko-KR" sz="1200" dirty="0"/>
              <a:t>	circles[0][2].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(3);</a:t>
            </a:r>
          </a:p>
          <a:p>
            <a:pPr defTabSz="180000"/>
            <a:r>
              <a:rPr lang="en-US" altLang="ko-KR" sz="1200" dirty="0"/>
              <a:t>	circles[1][0].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(4);</a:t>
            </a:r>
          </a:p>
          <a:p>
            <a:pPr defTabSz="180000"/>
            <a:r>
              <a:rPr lang="en-US" altLang="ko-KR" sz="1200" dirty="0"/>
              <a:t>	circles[1][1].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(5);</a:t>
            </a:r>
          </a:p>
          <a:p>
            <a:pPr defTabSz="180000"/>
            <a:r>
              <a:rPr lang="en-US" altLang="ko-KR" sz="1200" dirty="0"/>
              <a:t>	circles[1][2].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(6);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&lt;2;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 	// </a:t>
            </a:r>
            <a:r>
              <a:rPr lang="ko-KR" altLang="en-US" sz="1200" dirty="0"/>
              <a:t>배열의 각 원소 객체의 멤버 접근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j=0; j&lt;3; j++)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"Circle [" &lt;&lt;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&lt;&lt; "," &lt;&lt; j 	&lt;&lt; "]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";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circles[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][j].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1847528" y="1294766"/>
            <a:ext cx="2880320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Circle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 {	radius = 1; }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 { radius = r; }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 { radius = r; } 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(); 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double Circle::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return 3.14*radius*radius;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607624" y="2014846"/>
            <a:ext cx="2808312" cy="711081"/>
          </a:xfrm>
          <a:prstGeom prst="wedgeRoundRectCallout">
            <a:avLst>
              <a:gd name="adj1" fmla="val -57062"/>
              <a:gd name="adj2" fmla="val 161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sz="1200" dirty="0">
                <a:solidFill>
                  <a:schemeClr val="tx1"/>
                </a:solidFill>
              </a:rPr>
              <a:t>Circle circles[2][3] = </a:t>
            </a:r>
          </a:p>
          <a:p>
            <a:r>
              <a:rPr lang="fr-FR" altLang="ko-KR" sz="1200" dirty="0">
                <a:solidFill>
                  <a:schemeClr val="tx1"/>
                </a:solidFill>
              </a:rPr>
              <a:t>     { { Circle(1), Circle(2), Circle(3) },</a:t>
            </a:r>
          </a:p>
          <a:p>
            <a:r>
              <a:rPr lang="fr-FR" altLang="ko-KR" sz="1200" dirty="0">
                <a:solidFill>
                  <a:schemeClr val="tx1"/>
                </a:solidFill>
              </a:rPr>
              <a:t>       { Circle(4), Circle(5), Circle() } };</a:t>
            </a:r>
          </a:p>
        </p:txBody>
      </p:sp>
      <p:sp>
        <p:nvSpPr>
          <p:cNvPr id="5" name="오른쪽 중괄호 4"/>
          <p:cNvSpPr/>
          <p:nvPr/>
        </p:nvSpPr>
        <p:spPr>
          <a:xfrm>
            <a:off x="7104112" y="2014846"/>
            <a:ext cx="288032" cy="936104"/>
          </a:xfrm>
          <a:prstGeom prst="rightBrace">
            <a:avLst>
              <a:gd name="adj1" fmla="val 4257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6221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Check Time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03663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D50527FD-9667-4FEF-AF77-D737D5FCF42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631504" y="908720"/>
            <a:ext cx="9145016" cy="3456384"/>
          </a:xfrm>
        </p:spPr>
        <p:txBody>
          <a:bodyPr vert="horz">
            <a:no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다음 클래스에 대해 물음에 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답하시오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319088" lvl="1" indent="128588">
              <a:spcBef>
                <a:spcPts val="0"/>
              </a:spcBef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class Sample {</a:t>
            </a:r>
          </a:p>
          <a:p>
            <a:pPr marL="319088" lvl="1" indent="128588">
              <a:spcBef>
                <a:spcPts val="0"/>
              </a:spcBef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int a;</a:t>
            </a:r>
          </a:p>
          <a:p>
            <a:pPr marL="319088" lvl="1" indent="128588">
              <a:spcBef>
                <a:spcPts val="0"/>
              </a:spcBef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public:</a:t>
            </a:r>
          </a:p>
          <a:p>
            <a:pPr marL="319088" lvl="1" indent="128588">
              <a:spcBef>
                <a:spcPts val="0"/>
              </a:spcBef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Sample() { a=100;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cout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&lt;&lt; a &lt;&lt; ‘ ‘ ; }</a:t>
            </a:r>
          </a:p>
          <a:p>
            <a:pPr marL="319088" lvl="1" indent="128588">
              <a:spcBef>
                <a:spcPts val="0"/>
              </a:spcBef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Sample(int x) { a= x; 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cout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&lt;&lt; a &lt;&lt; ‘ ‘ ; }</a:t>
            </a:r>
          </a:p>
          <a:p>
            <a:pPr marL="319088" lvl="1" indent="128588">
              <a:spcBef>
                <a:spcPts val="0"/>
              </a:spcBef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Sample(int x, int y) { a= x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y; 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cout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&lt;&lt; a &lt;&lt; ‘ ‘ ; }</a:t>
            </a:r>
          </a:p>
          <a:p>
            <a:pPr marL="319088" lvl="1" indent="128588">
              <a:spcBef>
                <a:spcPts val="0"/>
              </a:spcBef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int get() { return a; }</a:t>
            </a:r>
          </a:p>
          <a:p>
            <a:pPr marL="319088" lvl="1" indent="128588">
              <a:spcBef>
                <a:spcPts val="0"/>
              </a:spcBef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28AC8C-3C4B-4C95-B9A8-127926BEBD1C}"/>
              </a:ext>
            </a:extLst>
          </p:cNvPr>
          <p:cNvSpPr txBox="1"/>
          <p:nvPr/>
        </p:nvSpPr>
        <p:spPr>
          <a:xfrm>
            <a:off x="1991544" y="4241120"/>
            <a:ext cx="928903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AutoNum type="arabicParenBoth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Sample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arr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[3];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 실행될 때 출력되는 결과는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? </a:t>
            </a:r>
          </a:p>
          <a:p>
            <a:pPr marL="342900" indent="-342900">
              <a:spcAft>
                <a:spcPts val="1000"/>
              </a:spcAft>
              <a:buAutoNum type="arabicParenBoth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Sample arr2D[2][2] = { {Sample(2,3), Sample(2,4)}, {Sample(5), Sample()} };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 실행될 때 출력되는 결과는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  <a:p>
            <a:pPr marL="342900" indent="-342900">
              <a:spcAft>
                <a:spcPts val="1000"/>
              </a:spcAft>
              <a:buAutoNum type="arabicParenBoth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객체 포인터를 이용하여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(1)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에서 선언된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arr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의 모든 원소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(a)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의 합을 출력하는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for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문을 작성하라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342900" indent="-342900">
              <a:spcAft>
                <a:spcPts val="1000"/>
              </a:spcAft>
              <a:buAutoNum type="arabicParenBoth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(2)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에서 선언된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arr2D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배열 이름을 이용하여 모든 원소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(a)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의 합을 출력하는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for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문을 작성하라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18F1A5-8751-4DC5-A604-4596F8A2A625}"/>
              </a:ext>
            </a:extLst>
          </p:cNvPr>
          <p:cNvSpPr txBox="1"/>
          <p:nvPr/>
        </p:nvSpPr>
        <p:spPr>
          <a:xfrm>
            <a:off x="7032104" y="4241120"/>
            <a:ext cx="16561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100  100  100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CF7724-9A1B-43AD-B1CC-92DC5CAE538E}"/>
              </a:ext>
            </a:extLst>
          </p:cNvPr>
          <p:cNvSpPr txBox="1"/>
          <p:nvPr/>
        </p:nvSpPr>
        <p:spPr>
          <a:xfrm>
            <a:off x="4520824" y="4869160"/>
            <a:ext cx="16561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6  8  5  100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360D6D-1009-4DB2-B517-85BFEEEC004B}"/>
              </a:ext>
            </a:extLst>
          </p:cNvPr>
          <p:cNvSpPr/>
          <p:nvPr/>
        </p:nvSpPr>
        <p:spPr>
          <a:xfrm>
            <a:off x="1847528" y="1407547"/>
            <a:ext cx="6624736" cy="26428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69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03663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6717FC-6ACD-4688-AFD3-DD1B062EF230}"/>
              </a:ext>
            </a:extLst>
          </p:cNvPr>
          <p:cNvSpPr txBox="1"/>
          <p:nvPr/>
        </p:nvSpPr>
        <p:spPr>
          <a:xfrm>
            <a:off x="7248128" y="335845"/>
            <a:ext cx="4536504" cy="61863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//(3)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 답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Sample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*p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 = 0;</a:t>
            </a:r>
          </a:p>
          <a:p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3; i++) {</a:t>
            </a:r>
          </a:p>
          <a:p>
            <a:pPr indent="357188"/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sum += p-&gt;get();</a:t>
            </a:r>
          </a:p>
          <a:p>
            <a:pPr indent="357188"/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p++;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"sum = 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실행결과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sum=300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//(4)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 답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sum = 0;</a:t>
            </a:r>
          </a:p>
          <a:p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2; i++) {</a:t>
            </a:r>
          </a:p>
          <a:p>
            <a:pPr indent="357188"/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j = 0; j &lt; 2;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j++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indent="357188"/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sum += arr2D[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][j].get();</a:t>
            </a:r>
          </a:p>
          <a:p>
            <a:pPr indent="357188"/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"sum = 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;}</a:t>
            </a: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실행결과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sum = 119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0AA731-D43E-48CC-A334-41BB72D9C5AA}"/>
              </a:ext>
            </a:extLst>
          </p:cNvPr>
          <p:cNvSpPr txBox="1"/>
          <p:nvPr/>
        </p:nvSpPr>
        <p:spPr>
          <a:xfrm>
            <a:off x="263352" y="476672"/>
            <a:ext cx="6840760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Sample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 indent="357188"/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Sample() { a = 100;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pPr indent="357188"/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Sample(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a =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pPr indent="357188"/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Sample(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a =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pPr indent="357188"/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get() {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a; 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pPr indent="357188"/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Sample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[3];</a:t>
            </a:r>
          </a:p>
          <a:p>
            <a:pPr indent="357188"/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Sample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arr2D[2][2] = { {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Sample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(2,3),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Sample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(2,4)},</a:t>
            </a:r>
          </a:p>
          <a:p>
            <a:pPr indent="357188"/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Sample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(3),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Sample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()} };</a:t>
            </a:r>
          </a:p>
          <a:p>
            <a:pPr indent="357188"/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59218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메모리 할당 및 반환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135560" y="809328"/>
            <a:ext cx="10225136" cy="6048672"/>
          </a:xfrm>
        </p:spPr>
        <p:txBody>
          <a:bodyPr vert="horz">
            <a:noAutofit/>
          </a:bodyPr>
          <a:lstStyle/>
          <a:p>
            <a:r>
              <a:rPr lang="ko-KR" altLang="en-US" dirty="0"/>
              <a:t>정적 할당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변수 선언을 통해 필요한 메모리 할당</a:t>
            </a:r>
            <a:endParaRPr lang="en-US" altLang="ko-KR" dirty="0"/>
          </a:p>
          <a:p>
            <a:pPr lvl="2">
              <a:spcBef>
                <a:spcPts val="0"/>
              </a:spcBef>
            </a:pPr>
            <a:r>
              <a:rPr lang="ko-KR" altLang="en-US" dirty="0"/>
              <a:t>많은 양의 메모리는 배열 선언을 통해 할당</a:t>
            </a:r>
            <a:endParaRPr lang="en-US" altLang="ko-KR" dirty="0"/>
          </a:p>
          <a:p>
            <a:r>
              <a:rPr lang="ko-KR" altLang="en-US" dirty="0"/>
              <a:t>동적 할당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ko-KR" altLang="en-US" dirty="0"/>
              <a:t>필요한 양이 예측되지 않는 경우</a:t>
            </a:r>
            <a:r>
              <a:rPr lang="en-US" altLang="ko-KR" dirty="0"/>
              <a:t>. </a:t>
            </a:r>
            <a:r>
              <a:rPr lang="ko-KR" altLang="en-US" dirty="0"/>
              <a:t>프로그램 작성시 할당 받을 수 없음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ko-KR" altLang="en-US" dirty="0"/>
              <a:t>실행 중에 </a:t>
            </a:r>
            <a:r>
              <a:rPr lang="ko-KR" altLang="en-US" dirty="0" err="1"/>
              <a:t>힙</a:t>
            </a:r>
            <a:r>
              <a:rPr lang="ko-KR" altLang="en-US" dirty="0"/>
              <a:t> 메모리에서 할당</a:t>
            </a:r>
            <a:endParaRPr lang="en-US" altLang="ko-KR" dirty="0"/>
          </a:p>
          <a:p>
            <a:pPr lvl="2">
              <a:spcBef>
                <a:spcPts val="0"/>
              </a:spcBef>
            </a:pPr>
            <a:r>
              <a:rPr lang="ko-KR" altLang="en-US" dirty="0" err="1"/>
              <a:t>힙</a:t>
            </a:r>
            <a:r>
              <a:rPr lang="en-US" altLang="ko-KR" dirty="0"/>
              <a:t>(heap)</a:t>
            </a:r>
            <a:r>
              <a:rPr lang="ko-KR" altLang="en-US" dirty="0"/>
              <a:t>으로부터 할당</a:t>
            </a:r>
            <a:endParaRPr lang="en-US" altLang="ko-KR" dirty="0"/>
          </a:p>
          <a:p>
            <a:pPr lvl="3"/>
            <a:r>
              <a:rPr lang="ko-KR" altLang="en-US" dirty="0" err="1"/>
              <a:t>힙은</a:t>
            </a:r>
            <a:r>
              <a:rPr lang="ko-KR" altLang="en-US" dirty="0"/>
              <a:t> 운영체제가 프로세스</a:t>
            </a:r>
            <a:r>
              <a:rPr lang="en-US" altLang="ko-KR" dirty="0"/>
              <a:t>(</a:t>
            </a:r>
            <a:r>
              <a:rPr lang="ko-KR" altLang="en-US" dirty="0"/>
              <a:t>프로그램</a:t>
            </a:r>
            <a:r>
              <a:rPr lang="en-US" altLang="ko-KR" dirty="0"/>
              <a:t>)</a:t>
            </a:r>
            <a:r>
              <a:rPr lang="ko-KR" altLang="en-US" dirty="0"/>
              <a:t>의 실행을 시작 시킬 때 동적 할당 공간으로 준 메모리 공간</a:t>
            </a:r>
            <a:endParaRPr lang="en-US" altLang="ko-KR" dirty="0"/>
          </a:p>
          <a:p>
            <a:r>
              <a:rPr lang="en-US" altLang="ko-KR" sz="1800" b="0" dirty="0">
                <a:solidFill>
                  <a:srgbClr val="0070C0"/>
                </a:solidFill>
              </a:rPr>
              <a:t>C </a:t>
            </a:r>
            <a:r>
              <a:rPr lang="ko-KR" altLang="en-US" sz="1800" b="0" dirty="0">
                <a:solidFill>
                  <a:srgbClr val="0070C0"/>
                </a:solidFill>
              </a:rPr>
              <a:t>언어의 동적 메모리 할당 </a:t>
            </a:r>
            <a:r>
              <a:rPr lang="en-US" altLang="ko-KR" sz="1800" b="0" dirty="0">
                <a:solidFill>
                  <a:srgbClr val="0070C0"/>
                </a:solidFill>
              </a:rPr>
              <a:t>: malloc()/free() </a:t>
            </a:r>
            <a:r>
              <a:rPr lang="ko-KR" altLang="en-US" sz="1800" b="0" dirty="0">
                <a:solidFill>
                  <a:srgbClr val="0070C0"/>
                </a:solidFill>
              </a:rPr>
              <a:t>라이브러리 함수 사용</a:t>
            </a:r>
            <a:endParaRPr lang="en-US" altLang="ko-KR" sz="1800" b="0" dirty="0">
              <a:solidFill>
                <a:srgbClr val="0070C0"/>
              </a:solidFill>
            </a:endParaRPr>
          </a:p>
          <a:p>
            <a:r>
              <a:rPr lang="en-US" altLang="ko-KR" dirty="0"/>
              <a:t>C++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동적 메모리 할당</a:t>
            </a:r>
            <a:r>
              <a:rPr lang="en-US" altLang="ko-KR" dirty="0"/>
              <a:t>/</a:t>
            </a:r>
            <a:r>
              <a:rPr lang="ko-KR" altLang="en-US" dirty="0"/>
              <a:t>반환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ko-KR" dirty="0"/>
              <a:t>new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2">
              <a:lnSpc>
                <a:spcPts val="2400"/>
              </a:lnSpc>
              <a:spcBef>
                <a:spcPts val="0"/>
              </a:spcBef>
            </a:pPr>
            <a:r>
              <a:rPr lang="ko-KR" altLang="en-US" dirty="0"/>
              <a:t>기본 타입 메모리 할당</a:t>
            </a:r>
            <a:r>
              <a:rPr lang="en-US" altLang="ko-KR" dirty="0"/>
              <a:t>, </a:t>
            </a:r>
            <a:r>
              <a:rPr lang="ko-KR" altLang="en-US" dirty="0"/>
              <a:t>배열 할당</a:t>
            </a:r>
            <a:r>
              <a:rPr lang="en-US" altLang="ko-KR" dirty="0"/>
              <a:t>, </a:t>
            </a:r>
            <a:r>
              <a:rPr lang="ko-KR" altLang="en-US" dirty="0"/>
              <a:t>객체 할당</a:t>
            </a:r>
            <a:r>
              <a:rPr lang="en-US" altLang="ko-KR" dirty="0"/>
              <a:t>, </a:t>
            </a:r>
            <a:r>
              <a:rPr lang="ko-KR" altLang="en-US" dirty="0"/>
              <a:t>객체 배열 할당</a:t>
            </a:r>
            <a:endParaRPr lang="en-US" altLang="ko-KR" dirty="0"/>
          </a:p>
          <a:p>
            <a:pPr lvl="2">
              <a:lnSpc>
                <a:spcPts val="2400"/>
              </a:lnSpc>
              <a:spcBef>
                <a:spcPts val="0"/>
              </a:spcBef>
            </a:pPr>
            <a:r>
              <a:rPr lang="ko-KR" altLang="en-US" dirty="0"/>
              <a:t>객체의 동적 생성 </a:t>
            </a:r>
            <a:r>
              <a:rPr lang="en-US" altLang="ko-KR" dirty="0"/>
              <a:t>- </a:t>
            </a:r>
            <a:r>
              <a:rPr lang="ko-KR" altLang="en-US" dirty="0" err="1"/>
              <a:t>힙</a:t>
            </a:r>
            <a:r>
              <a:rPr lang="ko-KR" altLang="en-US" dirty="0"/>
              <a:t> 메모리로부터 객체를 위한 메모리 할당 요청</a:t>
            </a:r>
            <a:endParaRPr lang="en-US" altLang="ko-KR" dirty="0"/>
          </a:p>
          <a:p>
            <a:pPr lvl="2">
              <a:lnSpc>
                <a:spcPts val="2400"/>
              </a:lnSpc>
              <a:spcBef>
                <a:spcPts val="0"/>
              </a:spcBef>
            </a:pPr>
            <a:r>
              <a:rPr lang="ko-KR" altLang="en-US" dirty="0"/>
              <a:t>객체 할당 시 생성자 호출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ko-KR" dirty="0"/>
              <a:t>delete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2">
              <a:lnSpc>
                <a:spcPts val="2400"/>
              </a:lnSpc>
              <a:spcBef>
                <a:spcPts val="0"/>
              </a:spcBef>
            </a:pPr>
            <a:r>
              <a:rPr lang="en-US" altLang="ko-KR" dirty="0"/>
              <a:t>new</a:t>
            </a:r>
            <a:r>
              <a:rPr lang="ko-KR" altLang="en-US" dirty="0"/>
              <a:t>로 할당 받은 메모리 반환</a:t>
            </a:r>
            <a:endParaRPr lang="en-US" altLang="ko-KR" dirty="0"/>
          </a:p>
          <a:p>
            <a:pPr lvl="2">
              <a:lnSpc>
                <a:spcPts val="2400"/>
              </a:lnSpc>
              <a:spcBef>
                <a:spcPts val="0"/>
              </a:spcBef>
            </a:pPr>
            <a:r>
              <a:rPr lang="ko-KR" altLang="en-US" dirty="0"/>
              <a:t>객체의 동적 소멸 </a:t>
            </a:r>
            <a:r>
              <a:rPr lang="en-US" altLang="ko-KR" dirty="0"/>
              <a:t>- </a:t>
            </a:r>
            <a:r>
              <a:rPr lang="ko-KR" altLang="en-US" dirty="0" err="1"/>
              <a:t>소멸자</a:t>
            </a:r>
            <a:r>
              <a:rPr lang="ko-KR" altLang="en-US" dirty="0"/>
              <a:t> 호출 뒤 객체를 </a:t>
            </a:r>
            <a:r>
              <a:rPr lang="ko-KR" altLang="en-US" dirty="0" err="1"/>
              <a:t>힙에</a:t>
            </a:r>
            <a:r>
              <a:rPr lang="ko-KR" altLang="en-US" dirty="0"/>
              <a:t> 반환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03663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100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</a:t>
            </a:r>
            <a:r>
              <a:rPr lang="ko-KR" altLang="en-US" dirty="0"/>
              <a:t>와</a:t>
            </a:r>
            <a:r>
              <a:rPr lang="en-US" altLang="ko-KR" dirty="0"/>
              <a:t> delete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704300" y="1158875"/>
            <a:ext cx="10153128" cy="5040560"/>
          </a:xfrm>
        </p:spPr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의 기본 연산자</a:t>
            </a:r>
            <a:endParaRPr lang="en-US" altLang="ko-KR" dirty="0"/>
          </a:p>
          <a:p>
            <a:r>
              <a:rPr lang="en-US" altLang="ko-KR" dirty="0"/>
              <a:t>new/delete </a:t>
            </a:r>
            <a:r>
              <a:rPr lang="ko-KR" altLang="en-US" dirty="0"/>
              <a:t>연산자의 사용 형식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sz="3200" dirty="0"/>
          </a:p>
          <a:p>
            <a:r>
              <a:rPr lang="en-US" altLang="ko-KR" dirty="0"/>
              <a:t>new/delete</a:t>
            </a:r>
            <a:r>
              <a:rPr lang="ko-KR" altLang="en-US" dirty="0"/>
              <a:t>의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03663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11624" y="2142951"/>
            <a:ext cx="47933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데이터타입</a:t>
            </a:r>
            <a:r>
              <a:rPr lang="en-US" altLang="ko-KR" dirty="0"/>
              <a:t> *</a:t>
            </a:r>
            <a:r>
              <a:rPr lang="ko-KR" altLang="en-US" dirty="0"/>
              <a:t>포인터변수</a:t>
            </a:r>
            <a:r>
              <a:rPr lang="en-US" altLang="ko-KR" dirty="0"/>
              <a:t> = </a:t>
            </a:r>
            <a:r>
              <a:rPr lang="en-US" altLang="ko-KR" b="1" dirty="0"/>
              <a:t>new</a:t>
            </a:r>
            <a:r>
              <a:rPr lang="en-US" altLang="ko-KR" dirty="0"/>
              <a:t> </a:t>
            </a:r>
            <a:r>
              <a:rPr lang="ko-KR" altLang="en-US" dirty="0"/>
              <a:t>데이터타입 </a:t>
            </a:r>
            <a:r>
              <a:rPr lang="en-US" altLang="ko-KR" dirty="0"/>
              <a:t>;</a:t>
            </a:r>
          </a:p>
          <a:p>
            <a:r>
              <a:rPr lang="en-US" altLang="ko-KR" b="1" dirty="0"/>
              <a:t>delete</a:t>
            </a:r>
            <a:r>
              <a:rPr lang="en-US" altLang="ko-KR" dirty="0"/>
              <a:t> </a:t>
            </a:r>
            <a:r>
              <a:rPr lang="ko-KR" altLang="en-US" dirty="0"/>
              <a:t>포인터변수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11624" y="3773358"/>
            <a:ext cx="6912768" cy="22775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>
              <a:spcAft>
                <a:spcPts val="600"/>
              </a:spcAft>
            </a:pPr>
            <a:r>
              <a:rPr lang="en-US" altLang="ko-KR" sz="1600" dirty="0" err="1"/>
              <a:t>int</a:t>
            </a:r>
            <a:r>
              <a:rPr lang="en-US" altLang="ko-KR" sz="1600" dirty="0"/>
              <a:t> *</a:t>
            </a:r>
            <a:r>
              <a:rPr lang="en-US" altLang="ko-KR" sz="1600" dirty="0" err="1"/>
              <a:t>pInt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; //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ko-KR" altLang="en-US" sz="1600" dirty="0"/>
              <a:t>타입의 메모리 동적 할당</a:t>
            </a:r>
          </a:p>
          <a:p>
            <a:pPr fontAlgn="base" latinLnBrk="0">
              <a:spcAft>
                <a:spcPts val="600"/>
              </a:spcAft>
            </a:pPr>
            <a:r>
              <a:rPr lang="en-US" altLang="ko-KR" sz="1600" dirty="0"/>
              <a:t>char *</a:t>
            </a:r>
            <a:r>
              <a:rPr lang="en-US" altLang="ko-KR" sz="1600" dirty="0" err="1"/>
              <a:t>pChar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char; // char </a:t>
            </a:r>
            <a:r>
              <a:rPr lang="ko-KR" altLang="en-US" sz="1600" dirty="0"/>
              <a:t>타입의 메모리 동적 할당</a:t>
            </a:r>
          </a:p>
          <a:p>
            <a:pPr fontAlgn="base" latinLnBrk="0">
              <a:spcAft>
                <a:spcPts val="600"/>
              </a:spcAft>
            </a:pPr>
            <a:r>
              <a:rPr lang="en-US" altLang="ko-KR" sz="1600" dirty="0"/>
              <a:t>Circle *</a:t>
            </a:r>
            <a:r>
              <a:rPr lang="en-US" altLang="ko-KR" sz="1600" dirty="0" err="1"/>
              <a:t>pCircle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Circle(); // Circle </a:t>
            </a:r>
            <a:r>
              <a:rPr lang="ko-KR" altLang="en-US" sz="1600" dirty="0"/>
              <a:t>클래스 타입의 메모리 동적 할당</a:t>
            </a:r>
            <a:endParaRPr lang="en-US" altLang="ko-KR" sz="1600" dirty="0"/>
          </a:p>
          <a:p>
            <a:pPr fontAlgn="base" latinLnBrk="0">
              <a:spcAft>
                <a:spcPts val="600"/>
              </a:spcAft>
            </a:pPr>
            <a:endParaRPr lang="ko-KR" altLang="en-US" sz="1600" dirty="0"/>
          </a:p>
          <a:p>
            <a:pPr fontAlgn="base" latinLnBrk="0">
              <a:spcAft>
                <a:spcPts val="600"/>
              </a:spcAft>
            </a:pPr>
            <a:r>
              <a:rPr lang="en-US" altLang="ko-KR" sz="1600" b="1" dirty="0"/>
              <a:t>delete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pInt</a:t>
            </a:r>
            <a:r>
              <a:rPr lang="en-US" altLang="ko-KR" sz="1600" dirty="0"/>
              <a:t>; // </a:t>
            </a:r>
            <a:r>
              <a:rPr lang="ko-KR" altLang="en-US" sz="1600" dirty="0"/>
              <a:t>할당 받은 정수 공간 반환</a:t>
            </a:r>
          </a:p>
          <a:p>
            <a:pPr fontAlgn="base" latinLnBrk="0">
              <a:spcAft>
                <a:spcPts val="600"/>
              </a:spcAft>
            </a:pPr>
            <a:r>
              <a:rPr lang="en-US" altLang="ko-KR" sz="1600" b="1" dirty="0"/>
              <a:t>delete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pChar</a:t>
            </a:r>
            <a:r>
              <a:rPr lang="en-US" altLang="ko-KR" sz="1600" dirty="0"/>
              <a:t>; // </a:t>
            </a:r>
            <a:r>
              <a:rPr lang="ko-KR" altLang="en-US" sz="1600" dirty="0"/>
              <a:t>할당 받은 문자 공간 반환</a:t>
            </a:r>
          </a:p>
          <a:p>
            <a:pPr fontAlgn="base" latinLnBrk="0">
              <a:spcAft>
                <a:spcPts val="600"/>
              </a:spcAft>
            </a:pPr>
            <a:r>
              <a:rPr lang="en-US" altLang="ko-KR" sz="1600" b="1" dirty="0"/>
              <a:t>delete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pCircle</a:t>
            </a:r>
            <a:r>
              <a:rPr lang="en-US" altLang="ko-KR" sz="1600" dirty="0"/>
              <a:t>; // </a:t>
            </a:r>
            <a:r>
              <a:rPr lang="ko-KR" altLang="en-US" sz="1600" dirty="0"/>
              <a:t>할당 받은 객체 공간 반환</a:t>
            </a:r>
          </a:p>
        </p:txBody>
      </p:sp>
    </p:spTree>
    <p:extLst>
      <p:ext uri="{BB962C8B-B14F-4D97-AF65-F5344CB8AC3E}">
        <p14:creationId xmlns:p14="http://schemas.microsoft.com/office/powerpoint/2010/main" val="30989260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타입의</a:t>
            </a:r>
            <a:r>
              <a:rPr lang="en-US" altLang="ko-KR" dirty="0"/>
              <a:t> </a:t>
            </a:r>
            <a:r>
              <a:rPr lang="ko-KR" altLang="en-US" dirty="0"/>
              <a:t>메모리 동적 할당 및 반환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03663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154474"/>
            <a:ext cx="7432727" cy="3855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72F9E8-F91C-4EF2-BC64-7A251F2ABD61}"/>
              </a:ext>
            </a:extLst>
          </p:cNvPr>
          <p:cNvSpPr txBox="1"/>
          <p:nvPr/>
        </p:nvSpPr>
        <p:spPr>
          <a:xfrm>
            <a:off x="5231904" y="5057195"/>
            <a:ext cx="498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p= </a:t>
            </a:r>
            <a:r>
              <a:rPr lang="en-US" altLang="ko-KR" dirty="0" err="1">
                <a:solidFill>
                  <a:srgbClr val="FF0000"/>
                </a:solidFill>
              </a:rPr>
              <a:t>nullptr</a:t>
            </a:r>
            <a:r>
              <a:rPr lang="ko-KR" altLang="en-US" dirty="0">
                <a:solidFill>
                  <a:srgbClr val="FF0000"/>
                </a:solidFill>
              </a:rPr>
              <a:t> 이라는 키워드를 통해 완전 포인터의 위치를 </a:t>
            </a:r>
            <a:r>
              <a:rPr lang="ko-KR" altLang="en-US" dirty="0" err="1">
                <a:solidFill>
                  <a:srgbClr val="FF0000"/>
                </a:solidFill>
              </a:rPr>
              <a:t>지울수</a:t>
            </a:r>
            <a:r>
              <a:rPr lang="ko-KR" altLang="en-US" dirty="0">
                <a:solidFill>
                  <a:srgbClr val="FF0000"/>
                </a:solidFill>
              </a:rPr>
              <a:t> 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8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1584" y="44624"/>
            <a:ext cx="2376264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장 요약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46D0440-ADC7-4EA3-816B-4970B3DF4A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343472" y="980728"/>
            <a:ext cx="10009112" cy="5040560"/>
          </a:xfrm>
        </p:spPr>
        <p:txBody>
          <a:bodyPr/>
          <a:lstStyle/>
          <a:p>
            <a:pPr>
              <a:lnSpc>
                <a:spcPts val="2500"/>
              </a:lnSpc>
              <a:spcBef>
                <a:spcPts val="1200"/>
              </a:spcBef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접근 지정 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ts val="2300"/>
              </a:lnSpc>
              <a:spcBef>
                <a:spcPts val="0"/>
              </a:spcBef>
            </a:pPr>
            <a:r>
              <a:rPr lang="ko-KR" altLang="en-US" sz="1700" dirty="0">
                <a:latin typeface="굴림" panose="020B0600000101010101" pitchFamily="50" charset="-127"/>
                <a:ea typeface="굴림" panose="020B0600000101010101" pitchFamily="50" charset="-127"/>
              </a:rPr>
              <a:t>접근 지정이란 객체를 캡슐화 함에 따라 외부에서 접근 가능한 멤버와 접근할 수 없는 멤버를 선언하는 지시이다</a:t>
            </a:r>
            <a:r>
              <a:rPr lang="en-US" altLang="ko-KR" sz="17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lvl="1">
              <a:lnSpc>
                <a:spcPts val="2300"/>
              </a:lnSpc>
              <a:spcBef>
                <a:spcPts val="0"/>
              </a:spcBef>
            </a:pPr>
            <a:r>
              <a:rPr lang="ko-KR" altLang="en-US" sz="1700" dirty="0">
                <a:latin typeface="굴림" panose="020B0600000101010101" pitchFamily="50" charset="-127"/>
                <a:ea typeface="굴림" panose="020B0600000101010101" pitchFamily="50" charset="-127"/>
              </a:rPr>
              <a:t>멤버의 접근 지정은 </a:t>
            </a:r>
            <a:r>
              <a:rPr lang="en-US" altLang="ko-KR" sz="1700" dirty="0">
                <a:latin typeface="굴림" panose="020B0600000101010101" pitchFamily="50" charset="-127"/>
                <a:ea typeface="굴림" panose="020B0600000101010101" pitchFamily="50" charset="-127"/>
              </a:rPr>
              <a:t>private( </a:t>
            </a:r>
            <a:r>
              <a:rPr lang="ko-KR" altLang="en-US" sz="1700" dirty="0">
                <a:latin typeface="굴림" panose="020B0600000101010101" pitchFamily="50" charset="-127"/>
                <a:ea typeface="굴림" panose="020B0600000101010101" pitchFamily="50" charset="-127"/>
              </a:rPr>
              <a:t>비공개</a:t>
            </a:r>
            <a:r>
              <a:rPr lang="en-US" altLang="ko-KR" sz="1700" dirty="0">
                <a:latin typeface="굴림" panose="020B0600000101010101" pitchFamily="50" charset="-127"/>
                <a:ea typeface="굴림" panose="020B0600000101010101" pitchFamily="50" charset="-127"/>
              </a:rPr>
              <a:t>), public (</a:t>
            </a:r>
            <a:r>
              <a:rPr lang="ko-KR" altLang="en-US" sz="1700" dirty="0">
                <a:latin typeface="굴림" panose="020B0600000101010101" pitchFamily="50" charset="-127"/>
                <a:ea typeface="굴림" panose="020B0600000101010101" pitchFamily="50" charset="-127"/>
              </a:rPr>
              <a:t>공개</a:t>
            </a:r>
            <a:r>
              <a:rPr lang="en-US" altLang="ko-KR" sz="1700" dirty="0">
                <a:latin typeface="굴림" panose="020B0600000101010101" pitchFamily="50" charset="-127"/>
                <a:ea typeface="굴림" panose="020B0600000101010101" pitchFamily="50" charset="-127"/>
              </a:rPr>
              <a:t>), protected(</a:t>
            </a:r>
            <a:r>
              <a:rPr lang="ko-KR" altLang="en-US" sz="1700" dirty="0">
                <a:latin typeface="굴림" panose="020B0600000101010101" pitchFamily="50" charset="-127"/>
                <a:ea typeface="굴림" panose="020B0600000101010101" pitchFamily="50" charset="-127"/>
              </a:rPr>
              <a:t>보호</a:t>
            </a:r>
            <a:r>
              <a:rPr lang="en-US" altLang="ko-KR" sz="17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700" dirty="0">
                <a:latin typeface="굴림" panose="020B0600000101010101" pitchFamily="50" charset="-127"/>
                <a:ea typeface="굴림" panose="020B0600000101010101" pitchFamily="50" charset="-127"/>
              </a:rPr>
              <a:t>의 세 가지가 있다</a:t>
            </a:r>
            <a:r>
              <a:rPr lang="en-US" altLang="ko-KR" sz="17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lvl="1">
              <a:lnSpc>
                <a:spcPts val="2300"/>
              </a:lnSpc>
              <a:spcBef>
                <a:spcPts val="0"/>
              </a:spcBef>
            </a:pPr>
            <a:r>
              <a:rPr lang="en-US" altLang="ko-KR" sz="1700" dirty="0">
                <a:latin typeface="굴림" panose="020B0600000101010101" pitchFamily="50" charset="-127"/>
                <a:ea typeface="굴림" panose="020B0600000101010101" pitchFamily="50" charset="-127"/>
              </a:rPr>
              <a:t>private </a:t>
            </a:r>
            <a:r>
              <a:rPr lang="ko-KR" altLang="en-US" sz="1700" dirty="0">
                <a:latin typeface="굴림" panose="020B0600000101010101" pitchFamily="50" charset="-127"/>
                <a:ea typeface="굴림" panose="020B0600000101010101" pitchFamily="50" charset="-127"/>
              </a:rPr>
              <a:t>멤버는 클래스 내부의 함수들만 접근할 수 있는 멤버이고</a:t>
            </a:r>
            <a:r>
              <a:rPr lang="en-US" altLang="ko-KR" sz="1700" dirty="0">
                <a:latin typeface="굴림" panose="020B0600000101010101" pitchFamily="50" charset="-127"/>
                <a:ea typeface="굴림" panose="020B0600000101010101" pitchFamily="50" charset="-127"/>
              </a:rPr>
              <a:t>, public </a:t>
            </a:r>
            <a:r>
              <a:rPr lang="ko-KR" altLang="en-US" sz="1700" dirty="0">
                <a:latin typeface="굴림" panose="020B0600000101010101" pitchFamily="50" charset="-127"/>
                <a:ea typeface="굴림" panose="020B0600000101010101" pitchFamily="50" charset="-127"/>
              </a:rPr>
              <a:t>멤버는 클래스 내외의 모든 함수들이 접근할 수 있는 멤버이며</a:t>
            </a:r>
            <a:r>
              <a:rPr lang="en-US" altLang="ko-KR" sz="1700" dirty="0">
                <a:latin typeface="굴림" panose="020B0600000101010101" pitchFamily="50" charset="-127"/>
                <a:ea typeface="굴림" panose="020B0600000101010101" pitchFamily="50" charset="-127"/>
              </a:rPr>
              <a:t>, protected </a:t>
            </a:r>
            <a:r>
              <a:rPr lang="ko-KR" altLang="en-US" sz="1700" dirty="0">
                <a:latin typeface="굴림" panose="020B0600000101010101" pitchFamily="50" charset="-127"/>
                <a:ea typeface="굴림" panose="020B0600000101010101" pitchFamily="50" charset="-127"/>
              </a:rPr>
              <a:t>멤버는 자식 클래스에서만 접근할 수 있는 멤버이다</a:t>
            </a:r>
            <a:r>
              <a:rPr lang="en-US" altLang="ko-KR" sz="17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lvl="1">
              <a:lnSpc>
                <a:spcPts val="2300"/>
              </a:lnSpc>
              <a:spcBef>
                <a:spcPts val="0"/>
              </a:spcBef>
            </a:pPr>
            <a:r>
              <a:rPr lang="en-US" altLang="ko-KR" sz="1700" dirty="0">
                <a:latin typeface="굴림" panose="020B0600000101010101" pitchFamily="50" charset="-127"/>
                <a:ea typeface="굴림" panose="020B0600000101010101" pitchFamily="50" charset="-127"/>
              </a:rPr>
              <a:t>C++ </a:t>
            </a:r>
            <a:r>
              <a:rPr lang="ko-KR" altLang="en-US" sz="1700" dirty="0">
                <a:latin typeface="굴림" panose="020B0600000101010101" pitchFamily="50" charset="-127"/>
                <a:ea typeface="굴림" panose="020B0600000101010101" pitchFamily="50" charset="-127"/>
              </a:rPr>
              <a:t>클래스의 디폴트 접근 지정은 </a:t>
            </a:r>
            <a:r>
              <a:rPr lang="en-US" altLang="ko-KR" sz="1700" dirty="0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 sz="1700" dirty="0">
                <a:latin typeface="굴림" panose="020B0600000101010101" pitchFamily="50" charset="-127"/>
                <a:ea typeface="굴림" panose="020B0600000101010101" pitchFamily="50" charset="-127"/>
              </a:rPr>
              <a:t>이므로 접근 지정이 생략되면 </a:t>
            </a:r>
            <a:r>
              <a:rPr lang="en-US" altLang="ko-KR" sz="1700" dirty="0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 sz="1700" dirty="0">
                <a:latin typeface="굴림" panose="020B0600000101010101" pitchFamily="50" charset="-127"/>
                <a:ea typeface="굴림" panose="020B0600000101010101" pitchFamily="50" charset="-127"/>
              </a:rPr>
              <a:t>으로 처리된다</a:t>
            </a:r>
            <a:r>
              <a:rPr lang="en-US" altLang="ko-KR" sz="17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인라인 함수 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ts val="2300"/>
              </a:lnSpc>
              <a:spcBef>
                <a:spcPts val="0"/>
              </a:spcBef>
            </a:pPr>
            <a:r>
              <a:rPr lang="ko-KR" altLang="en-US" sz="1700" dirty="0"/>
              <a:t>함수에 </a:t>
            </a:r>
            <a:r>
              <a:rPr lang="en-US" altLang="ko-KR" sz="1700" dirty="0"/>
              <a:t>inline </a:t>
            </a:r>
            <a:r>
              <a:rPr lang="ko-KR" altLang="en-US" sz="1700" dirty="0"/>
              <a:t>키워드를 붙여 인라인으로 선언하면</a:t>
            </a:r>
            <a:r>
              <a:rPr lang="en-US" altLang="ko-KR" sz="1700" dirty="0"/>
              <a:t>, </a:t>
            </a:r>
            <a:r>
              <a:rPr lang="ko-KR" altLang="en-US" sz="1700" dirty="0"/>
              <a:t>컴파일러는 인라인 함수의 코드를 함수를 호출 하는 곳에 </a:t>
            </a:r>
            <a:r>
              <a:rPr lang="ko-KR" altLang="en-US" sz="1700" dirty="0" err="1"/>
              <a:t>확장시킨다</a:t>
            </a:r>
            <a:r>
              <a:rPr lang="en-US" altLang="ko-KR" sz="1700" dirty="0"/>
              <a:t>. </a:t>
            </a:r>
            <a:r>
              <a:rPr lang="ko-KR" altLang="en-US" sz="1700" dirty="0"/>
              <a:t>그러므로 함수 호출이 일어나지 않고</a:t>
            </a:r>
            <a:r>
              <a:rPr lang="en-US" altLang="ko-KR" sz="1700" dirty="0"/>
              <a:t>, </a:t>
            </a:r>
            <a:r>
              <a:rPr lang="ko-KR" altLang="en-US" sz="1700" dirty="0"/>
              <a:t>함수 호출에 대한 오버헤드를 제거하여 실행 속도를 높인다</a:t>
            </a:r>
            <a:r>
              <a:rPr lang="en-US" altLang="ko-KR" sz="1700" dirty="0"/>
              <a:t>. </a:t>
            </a:r>
          </a:p>
          <a:p>
            <a:pPr lvl="1">
              <a:lnSpc>
                <a:spcPts val="2300"/>
              </a:lnSpc>
              <a:spcBef>
                <a:spcPts val="0"/>
              </a:spcBef>
            </a:pPr>
            <a:r>
              <a:rPr lang="ko-KR" altLang="en-US" sz="1700" dirty="0"/>
              <a:t>인라인은 클래스의 멤버 함수나 외부 함수 모두 가능하며</a:t>
            </a:r>
            <a:r>
              <a:rPr lang="en-US" altLang="ko-KR" sz="1700" dirty="0"/>
              <a:t>, </a:t>
            </a:r>
            <a:r>
              <a:rPr lang="ko-KR" altLang="en-US" sz="1700" dirty="0"/>
              <a:t>클래스 내의 선언부에 작성된 함수는 컴파일러에 의해 자동으로 인라인 처리된다</a:t>
            </a:r>
            <a:r>
              <a:rPr lang="en-US" altLang="ko-KR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74170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4-5 </a:t>
            </a:r>
            <a:r>
              <a:rPr lang="ko-KR" altLang="en-US" dirty="0"/>
              <a:t>정수형 공간의 동적 할당 및 반환 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03663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27648" y="1035956"/>
            <a:ext cx="504056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*p;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p = 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; </a:t>
            </a:r>
            <a:endParaRPr lang="ko-KR" altLang="en-US" sz="1400" b="1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/>
              <a:t>if(!p)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메모리를 할당할 수 없습니다</a:t>
            </a:r>
            <a:r>
              <a:rPr lang="en-US" altLang="ko-KR" sz="1400" dirty="0"/>
              <a:t>.";</a:t>
            </a:r>
          </a:p>
          <a:p>
            <a:pPr defTabSz="180000"/>
            <a:r>
              <a:rPr lang="en-US" altLang="ko-KR" sz="1400" dirty="0"/>
              <a:t>		return 0;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*p = 5; </a:t>
            </a:r>
            <a:r>
              <a:rPr lang="en-US" altLang="ko-KR" sz="1400" dirty="0"/>
              <a:t>// </a:t>
            </a:r>
            <a:r>
              <a:rPr lang="ko-KR" altLang="en-US" sz="1400" dirty="0"/>
              <a:t>할당 받은 정수 공간에 </a:t>
            </a:r>
            <a:r>
              <a:rPr lang="en-US" altLang="ko-KR" sz="1400" dirty="0"/>
              <a:t>5 </a:t>
            </a:r>
            <a:r>
              <a:rPr lang="ko-KR" altLang="en-US" sz="1400" dirty="0"/>
              <a:t>삽입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n = *p;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"*p = " &lt;&lt; *p &lt;&lt; '\n';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"n = " &lt;&lt; n &lt;&lt; '\n';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delete p;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2927648" y="5356435"/>
            <a:ext cx="5040560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*p = 5</a:t>
            </a:r>
          </a:p>
          <a:p>
            <a:r>
              <a:rPr lang="en-US" altLang="ko-KR" sz="1400" dirty="0"/>
              <a:t>n = 5</a:t>
            </a:r>
            <a:endParaRPr lang="ko-KR" altLang="en-US" sz="14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727848" y="2437203"/>
            <a:ext cx="1236712" cy="347733"/>
          </a:xfrm>
          <a:prstGeom prst="wedgeRoundRectCallout">
            <a:avLst>
              <a:gd name="adj1" fmla="val -131242"/>
              <a:gd name="adj2" fmla="val 350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 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r>
              <a:rPr lang="ko-KR" altLang="en-US" sz="1000" dirty="0">
                <a:solidFill>
                  <a:schemeClr val="tx1"/>
                </a:solidFill>
              </a:rPr>
              <a:t>이면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메모리 할당 실패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511824" y="1969927"/>
            <a:ext cx="1236712" cy="347733"/>
          </a:xfrm>
          <a:prstGeom prst="wedgeRoundRectCallout">
            <a:avLst>
              <a:gd name="adj1" fmla="val -76920"/>
              <a:gd name="adj2" fmla="val 860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타입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개 할당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367808" y="4686324"/>
            <a:ext cx="1596752" cy="347733"/>
          </a:xfrm>
          <a:prstGeom prst="wedgeRoundRectCallout">
            <a:avLst>
              <a:gd name="adj1" fmla="val -75499"/>
              <a:gd name="adj2" fmla="val -747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할당 받은 메모리 반환</a:t>
            </a:r>
          </a:p>
        </p:txBody>
      </p:sp>
    </p:spTree>
    <p:extLst>
      <p:ext uri="{BB962C8B-B14F-4D97-AF65-F5344CB8AC3E}">
        <p14:creationId xmlns:p14="http://schemas.microsoft.com/office/powerpoint/2010/main" val="15782077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</a:t>
            </a:r>
            <a:r>
              <a:rPr lang="ko-KR" altLang="en-US" dirty="0"/>
              <a:t> 사용 시 주의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적절치 못한 포인터로 </a:t>
            </a:r>
            <a:r>
              <a:rPr lang="en-US" altLang="ko-KR" dirty="0"/>
              <a:t>delete</a:t>
            </a:r>
            <a:r>
              <a:rPr lang="ko-KR" altLang="en-US" dirty="0"/>
              <a:t>하면 실행 시간 오류 발생</a:t>
            </a:r>
            <a:endParaRPr lang="en-US" altLang="ko-KR" dirty="0"/>
          </a:p>
          <a:p>
            <a:pPr lvl="1"/>
            <a:r>
              <a:rPr lang="ko-KR" altLang="en-US" dirty="0"/>
              <a:t>동적으로 할당 받지 않는 </a:t>
            </a:r>
            <a:r>
              <a:rPr lang="ko-KR" altLang="en-US" dirty="0">
                <a:solidFill>
                  <a:srgbClr val="FF0000"/>
                </a:solidFill>
              </a:rPr>
              <a:t>메모리 반환 </a:t>
            </a:r>
            <a:r>
              <a:rPr lang="en-US" altLang="ko-KR" dirty="0">
                <a:solidFill>
                  <a:srgbClr val="FF0000"/>
                </a:solidFill>
              </a:rPr>
              <a:t>– </a:t>
            </a:r>
            <a:r>
              <a:rPr lang="ko-KR" altLang="en-US" dirty="0">
                <a:solidFill>
                  <a:srgbClr val="FF0000"/>
                </a:solidFill>
              </a:rPr>
              <a:t>오류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동일한 메모리 </a:t>
            </a:r>
            <a:r>
              <a:rPr lang="ko-KR" altLang="en-US" dirty="0">
                <a:solidFill>
                  <a:srgbClr val="FF0000"/>
                </a:solidFill>
              </a:rPr>
              <a:t>두 번 반환 </a:t>
            </a: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ko-KR" altLang="en-US" dirty="0">
                <a:solidFill>
                  <a:srgbClr val="FF0000"/>
                </a:solidFill>
              </a:rPr>
              <a:t>오류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03663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49125" y="2110499"/>
            <a:ext cx="6685352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n;</a:t>
            </a:r>
            <a:endParaRPr lang="ko-KR" altLang="en-US" sz="1600" dirty="0"/>
          </a:p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*p = &amp;n;</a:t>
            </a:r>
            <a:endParaRPr lang="ko-KR" altLang="en-US" sz="1600" dirty="0"/>
          </a:p>
          <a:p>
            <a:pPr fontAlgn="base" latinLnBrk="0"/>
            <a:r>
              <a:rPr lang="en-US" altLang="ko-KR" sz="1600" dirty="0"/>
              <a:t>delete p; // </a:t>
            </a:r>
            <a:r>
              <a:rPr lang="ko-KR" altLang="en-US" sz="1600" dirty="0"/>
              <a:t>실행 시간 오류</a:t>
            </a:r>
          </a:p>
          <a:p>
            <a:pPr fontAlgn="base" latinLnBrk="0"/>
            <a:r>
              <a:rPr lang="en-US" altLang="ko-KR" sz="1600" dirty="0"/>
              <a:t>// </a:t>
            </a:r>
            <a:r>
              <a:rPr lang="ko-KR" altLang="en-US" sz="1600" dirty="0"/>
              <a:t>포인터 </a:t>
            </a:r>
            <a:r>
              <a:rPr lang="en-US" altLang="ko-KR" sz="1600" dirty="0"/>
              <a:t>p</a:t>
            </a:r>
            <a:r>
              <a:rPr lang="ko-KR" altLang="en-US" sz="1600" dirty="0"/>
              <a:t>가 가리키는 메모리는 동적으로 할당 받은 것이 아님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76176" y="4221089"/>
            <a:ext cx="667620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*p = 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;</a:t>
            </a:r>
            <a:endParaRPr lang="ko-KR" altLang="en-US" sz="1600" dirty="0"/>
          </a:p>
          <a:p>
            <a:pPr fontAlgn="base" latinLnBrk="0"/>
            <a:r>
              <a:rPr lang="en-US" altLang="ko-KR" sz="1600" dirty="0"/>
              <a:t>delete p; // </a:t>
            </a:r>
            <a:r>
              <a:rPr lang="ko-KR" altLang="en-US" sz="1600" dirty="0"/>
              <a:t>정상적인 메모리 반환</a:t>
            </a:r>
          </a:p>
          <a:p>
            <a:pPr fontAlgn="base" latinLnBrk="0"/>
            <a:r>
              <a:rPr lang="en-US" altLang="ko-KR" sz="1600" dirty="0"/>
              <a:t>delete p; // </a:t>
            </a:r>
            <a:r>
              <a:rPr lang="ko-KR" altLang="en-US" sz="1600" dirty="0"/>
              <a:t>실행 시간 오류</a:t>
            </a:r>
            <a:r>
              <a:rPr lang="en-US" altLang="ko-KR" sz="1600" dirty="0"/>
              <a:t>. </a:t>
            </a:r>
            <a:r>
              <a:rPr lang="ko-KR" altLang="en-US" sz="1600" dirty="0"/>
              <a:t>이미 반환한 메모리를 중복 반환할 수 없음</a:t>
            </a:r>
          </a:p>
        </p:txBody>
      </p:sp>
    </p:spTree>
    <p:extLst>
      <p:ext uri="{BB962C8B-B14F-4D97-AF65-F5344CB8AC3E}">
        <p14:creationId xmlns:p14="http://schemas.microsoft.com/office/powerpoint/2010/main" val="41836054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동적 할당 및 반환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new/delete </a:t>
            </a:r>
            <a:r>
              <a:rPr lang="ko-KR" altLang="en-US" dirty="0"/>
              <a:t>연산자의 사용 형식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03663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95600" y="1844825"/>
            <a:ext cx="734481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600" dirty="0"/>
              <a:t>데이터타입 *포인터변수 </a:t>
            </a:r>
            <a:r>
              <a:rPr lang="en-US" altLang="ko-KR" sz="1600" dirty="0"/>
              <a:t>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</a:t>
            </a:r>
            <a:r>
              <a:rPr lang="ko-KR" altLang="en-US" sz="1600" dirty="0"/>
              <a:t>데이터타입 </a:t>
            </a:r>
            <a:r>
              <a:rPr lang="en-US" altLang="ko-KR" sz="1600" b="1" dirty="0"/>
              <a:t>[</a:t>
            </a:r>
            <a:r>
              <a:rPr lang="ko-KR" altLang="en-US" sz="1600" b="1" dirty="0"/>
              <a:t>배열의 크기</a:t>
            </a:r>
            <a:r>
              <a:rPr lang="en-US" altLang="ko-KR" sz="1600" b="1" dirty="0"/>
              <a:t>]</a:t>
            </a:r>
            <a:r>
              <a:rPr lang="en-US" altLang="ko-KR" sz="1600" dirty="0"/>
              <a:t>; // </a:t>
            </a:r>
            <a:r>
              <a:rPr lang="ko-KR" altLang="en-US" sz="1600" dirty="0"/>
              <a:t>동적 배열 할당</a:t>
            </a:r>
          </a:p>
          <a:p>
            <a:pPr fontAlgn="base" latinLnBrk="0"/>
            <a:r>
              <a:rPr lang="en-US" altLang="ko-KR" sz="1600" b="1" dirty="0"/>
              <a:t>delete [] </a:t>
            </a:r>
            <a:r>
              <a:rPr lang="ko-KR" altLang="en-US" sz="1600" dirty="0"/>
              <a:t>포인터변수</a:t>
            </a:r>
            <a:r>
              <a:rPr lang="en-US" altLang="ko-KR" sz="1600" dirty="0"/>
              <a:t>; // </a:t>
            </a:r>
            <a:r>
              <a:rPr lang="ko-KR" altLang="en-US" sz="1600" dirty="0"/>
              <a:t>배열 반환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2924944"/>
            <a:ext cx="7479241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4762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4-6 </a:t>
            </a:r>
            <a:r>
              <a:rPr lang="ko-KR" altLang="en-US" dirty="0"/>
              <a:t>정수형 배열의 동적 할당 및 반환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03663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35960" y="836712"/>
            <a:ext cx="5760640" cy="5693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입력할 정수의 개수는</a:t>
            </a:r>
            <a:r>
              <a:rPr lang="en-US" altLang="ko-KR" sz="1400" dirty="0"/>
              <a:t>?";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cin</a:t>
            </a:r>
            <a:r>
              <a:rPr lang="en-US" altLang="ko-KR" sz="1400" dirty="0"/>
              <a:t> &gt;&gt; n; // </a:t>
            </a:r>
            <a:r>
              <a:rPr lang="ko-KR" altLang="en-US" sz="1400" dirty="0"/>
              <a:t>정수의 개수 입력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if(n &lt;= 0) return 0;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*p = 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[n]; </a:t>
            </a:r>
            <a:r>
              <a:rPr lang="en-US" altLang="ko-KR" sz="1400" dirty="0"/>
              <a:t>// n </a:t>
            </a:r>
            <a:r>
              <a:rPr lang="ko-KR" altLang="en-US" sz="1400" dirty="0"/>
              <a:t>개의 정수 배열 동적 할당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if(!p) { 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메모리를 할당할 수 없습니다</a:t>
            </a:r>
            <a:r>
              <a:rPr lang="en-US" altLang="ko-KR" sz="1400" dirty="0"/>
              <a:t>.";</a:t>
            </a:r>
          </a:p>
          <a:p>
            <a:pPr defTabSz="180000"/>
            <a:r>
              <a:rPr lang="en-US" altLang="ko-KR" sz="1400" dirty="0"/>
              <a:t>		return 0;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&lt;n;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i+1 &lt;&lt; "</a:t>
            </a:r>
            <a:r>
              <a:rPr lang="ko-KR" altLang="en-US" sz="1400" dirty="0"/>
              <a:t>번째 정수</a:t>
            </a:r>
            <a:r>
              <a:rPr lang="en-US" altLang="ko-KR" sz="1400" dirty="0"/>
              <a:t>: "; // </a:t>
            </a:r>
            <a:r>
              <a:rPr lang="ko-KR" altLang="en-US" sz="1400" dirty="0"/>
              <a:t>프롬프트 출력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b="1" dirty="0" err="1"/>
              <a:t>cin</a:t>
            </a:r>
            <a:r>
              <a:rPr lang="en-US" altLang="ko-KR" sz="1400" b="1" dirty="0"/>
              <a:t> &gt;&gt; p[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]; </a:t>
            </a:r>
            <a:r>
              <a:rPr lang="en-US" altLang="ko-KR" sz="1400" dirty="0"/>
              <a:t>// </a:t>
            </a:r>
            <a:r>
              <a:rPr lang="ko-KR" altLang="en-US" sz="1400" dirty="0"/>
              <a:t>키보드로부터 정수 입력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sum = 0;</a:t>
            </a:r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&lt;n;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sum += p[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];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평균 </a:t>
            </a:r>
            <a:r>
              <a:rPr lang="en-US" altLang="ko-KR" sz="1400" dirty="0"/>
              <a:t>= " &lt;&lt; sum/n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delete [] p; </a:t>
            </a:r>
            <a:r>
              <a:rPr lang="en-US" altLang="ko-KR" sz="1400" dirty="0"/>
              <a:t>// </a:t>
            </a:r>
            <a:r>
              <a:rPr lang="ko-KR" altLang="en-US" sz="1400" dirty="0"/>
              <a:t>배열 메모리 반환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591036" y="4890070"/>
            <a:ext cx="1834156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입력할 정수의 개수는</a:t>
            </a:r>
            <a:r>
              <a:rPr lang="en-US" altLang="ko-KR" sz="1200" dirty="0"/>
              <a:t>?</a:t>
            </a:r>
            <a:r>
              <a:rPr lang="en-US" altLang="ko-KR" sz="1200" dirty="0">
                <a:solidFill>
                  <a:srgbClr val="00B050"/>
                </a:solidFill>
              </a:rPr>
              <a:t>4</a:t>
            </a:r>
          </a:p>
          <a:p>
            <a:r>
              <a:rPr lang="en-US" altLang="ko-KR" sz="1200" dirty="0"/>
              <a:t>1</a:t>
            </a:r>
            <a:r>
              <a:rPr lang="ko-KR" altLang="en-US" sz="1200" dirty="0"/>
              <a:t>번째 정수</a:t>
            </a:r>
            <a:r>
              <a:rPr lang="en-US" altLang="ko-KR" sz="1200" dirty="0"/>
              <a:t>: </a:t>
            </a:r>
            <a:r>
              <a:rPr lang="en-US" altLang="ko-KR" sz="1200" dirty="0">
                <a:solidFill>
                  <a:srgbClr val="00B050"/>
                </a:solidFill>
              </a:rPr>
              <a:t>4</a:t>
            </a:r>
          </a:p>
          <a:p>
            <a:r>
              <a:rPr lang="en-US" altLang="ko-KR" sz="1200" dirty="0"/>
              <a:t>2</a:t>
            </a:r>
            <a:r>
              <a:rPr lang="ko-KR" altLang="en-US" sz="1200" dirty="0"/>
              <a:t>번째 정수</a:t>
            </a:r>
            <a:r>
              <a:rPr lang="en-US" altLang="ko-KR" sz="1200" dirty="0"/>
              <a:t>: </a:t>
            </a:r>
            <a:r>
              <a:rPr lang="en-US" altLang="ko-KR" sz="1200" dirty="0">
                <a:solidFill>
                  <a:srgbClr val="00B050"/>
                </a:solidFill>
              </a:rPr>
              <a:t>20</a:t>
            </a:r>
          </a:p>
          <a:p>
            <a:r>
              <a:rPr lang="en-US" altLang="ko-KR" sz="1200" dirty="0"/>
              <a:t>3</a:t>
            </a:r>
            <a:r>
              <a:rPr lang="ko-KR" altLang="en-US" sz="1200" dirty="0"/>
              <a:t>번째 정수</a:t>
            </a:r>
            <a:r>
              <a:rPr lang="en-US" altLang="ko-KR" sz="1200" dirty="0"/>
              <a:t>: </a:t>
            </a:r>
            <a:r>
              <a:rPr lang="en-US" altLang="ko-KR" sz="1200" dirty="0">
                <a:solidFill>
                  <a:srgbClr val="00B050"/>
                </a:solidFill>
              </a:rPr>
              <a:t>-5</a:t>
            </a:r>
          </a:p>
          <a:p>
            <a:r>
              <a:rPr lang="en-US" altLang="ko-KR" sz="1200" dirty="0"/>
              <a:t>4</a:t>
            </a:r>
            <a:r>
              <a:rPr lang="ko-KR" altLang="en-US" sz="1200" dirty="0"/>
              <a:t>번째 정수</a:t>
            </a:r>
            <a:r>
              <a:rPr lang="en-US" altLang="ko-KR" sz="1200" dirty="0"/>
              <a:t>: </a:t>
            </a:r>
            <a:r>
              <a:rPr lang="en-US" altLang="ko-KR" sz="1200" dirty="0">
                <a:solidFill>
                  <a:srgbClr val="00B050"/>
                </a:solidFill>
              </a:rPr>
              <a:t>9</a:t>
            </a:r>
          </a:p>
          <a:p>
            <a:r>
              <a:rPr lang="ko-KR" altLang="en-US" sz="1200" dirty="0"/>
              <a:t>평균 </a:t>
            </a:r>
            <a:r>
              <a:rPr lang="en-US" altLang="ko-KR" sz="1200" dirty="0"/>
              <a:t>= 7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1862844" y="1196751"/>
            <a:ext cx="37444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사용자로부터 입력할 정수의 개수를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 받아 배열을 동적 할당 받고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</a:t>
            </a:r>
          </a:p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하나씩 정수를 입력 받은 후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합을 출력하는 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802445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7992888" cy="57606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동적 할당 메모리 초기화 및 </a:t>
            </a:r>
            <a:r>
              <a:rPr lang="en-US" altLang="ko-KR" sz="2400" dirty="0"/>
              <a:t>delete </a:t>
            </a:r>
            <a:r>
              <a:rPr lang="ko-KR" altLang="en-US" sz="2400" dirty="0"/>
              <a:t>시 유의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487488" y="1052736"/>
            <a:ext cx="10153128" cy="5688632"/>
          </a:xfrm>
        </p:spPr>
        <p:txBody>
          <a:bodyPr>
            <a:normAutofit/>
          </a:bodyPr>
          <a:lstStyle/>
          <a:p>
            <a:r>
              <a:rPr lang="ko-KR" altLang="en-US" dirty="0"/>
              <a:t>동적 할당 메모리 초기화</a:t>
            </a:r>
            <a:endParaRPr lang="en-US" altLang="ko-KR" dirty="0"/>
          </a:p>
          <a:p>
            <a:pPr lvl="1"/>
            <a:r>
              <a:rPr lang="ko-KR" altLang="en-US" dirty="0"/>
              <a:t>동적 할당 시 초기화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900" dirty="0"/>
          </a:p>
          <a:p>
            <a:pPr lvl="1"/>
            <a:r>
              <a:rPr lang="ko-KR" altLang="en-US" dirty="0"/>
              <a:t>배열은 동적 할당 시 초기화 불가능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000" dirty="0"/>
          </a:p>
          <a:p>
            <a:r>
              <a:rPr lang="en-US" altLang="ko-KR" dirty="0"/>
              <a:t>delete</a:t>
            </a:r>
            <a:r>
              <a:rPr lang="ko-KR" altLang="en-US" dirty="0"/>
              <a:t>시 </a:t>
            </a:r>
            <a:r>
              <a:rPr lang="en-US" altLang="ko-KR" dirty="0"/>
              <a:t>[] </a:t>
            </a:r>
            <a:r>
              <a:rPr lang="ko-KR" altLang="en-US" dirty="0"/>
              <a:t>생략</a:t>
            </a:r>
            <a:endParaRPr lang="en-US" altLang="ko-KR" dirty="0"/>
          </a:p>
          <a:p>
            <a:pPr lvl="1"/>
            <a:r>
              <a:rPr lang="ko-KR" altLang="en-US" dirty="0"/>
              <a:t>컴파일 오류는 아니지만 비정상적인 반환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03663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55640" y="1986518"/>
            <a:ext cx="568040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400" dirty="0"/>
              <a:t>데이터타입 *포인터변수 </a:t>
            </a:r>
            <a:r>
              <a:rPr lang="en-US" altLang="ko-KR" sz="1400" dirty="0"/>
              <a:t>=</a:t>
            </a:r>
            <a:r>
              <a:rPr lang="en-US" altLang="ko-KR" sz="1400" b="1" dirty="0"/>
              <a:t> new </a:t>
            </a:r>
            <a:r>
              <a:rPr lang="ko-KR" altLang="en-US" sz="1400" dirty="0"/>
              <a:t>데이터타입</a:t>
            </a:r>
            <a:r>
              <a:rPr lang="en-US" altLang="ko-KR" sz="1400" dirty="0"/>
              <a:t>(</a:t>
            </a:r>
            <a:r>
              <a:rPr lang="ko-KR" altLang="en-US" sz="1400" b="1" dirty="0" err="1"/>
              <a:t>초깃값</a:t>
            </a:r>
            <a:r>
              <a:rPr lang="en-US" altLang="ko-KR" sz="1400" dirty="0"/>
              <a:t>);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2855640" y="2394465"/>
            <a:ext cx="568040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*</a:t>
            </a:r>
            <a:r>
              <a:rPr lang="en-US" altLang="ko-KR" sz="1400" dirty="0" err="1"/>
              <a:t>pInt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(</a:t>
            </a:r>
            <a:r>
              <a:rPr lang="en-US" altLang="ko-KR" sz="1400" b="1" dirty="0"/>
              <a:t>20</a:t>
            </a:r>
            <a:r>
              <a:rPr lang="en-US" altLang="ko-KR" sz="1400" dirty="0"/>
              <a:t>); // 20</a:t>
            </a:r>
            <a:r>
              <a:rPr lang="ko-KR" altLang="en-US" sz="1400" dirty="0"/>
              <a:t>으로 초기화된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ko-KR" altLang="en-US" sz="1400" dirty="0"/>
              <a:t>타입 할당</a:t>
            </a:r>
          </a:p>
          <a:p>
            <a:pPr fontAlgn="base" latinLnBrk="0"/>
            <a:r>
              <a:rPr lang="en-US" altLang="ko-KR" sz="1400" dirty="0"/>
              <a:t>char *</a:t>
            </a:r>
            <a:r>
              <a:rPr lang="en-US" altLang="ko-KR" sz="1400" dirty="0" err="1"/>
              <a:t>pChar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char(</a:t>
            </a:r>
            <a:r>
              <a:rPr lang="en-US" altLang="ko-KR" sz="1400" b="1" dirty="0"/>
              <a:t>'a'</a:t>
            </a:r>
            <a:r>
              <a:rPr lang="en-US" altLang="ko-KR" sz="1400" dirty="0"/>
              <a:t>); // ‘a’</a:t>
            </a:r>
            <a:r>
              <a:rPr lang="ko-KR" altLang="en-US" sz="1400" dirty="0"/>
              <a:t>로 초기화된 </a:t>
            </a:r>
            <a:r>
              <a:rPr lang="en-US" altLang="ko-KR" sz="1400" dirty="0"/>
              <a:t>char </a:t>
            </a:r>
            <a:r>
              <a:rPr lang="ko-KR" altLang="en-US" sz="1400" dirty="0"/>
              <a:t>타입 할당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55640" y="3627602"/>
            <a:ext cx="576064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*</a:t>
            </a:r>
            <a:r>
              <a:rPr lang="en-US" altLang="ko-KR" sz="1400" dirty="0" err="1"/>
              <a:t>pArray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[10]</a:t>
            </a:r>
            <a:r>
              <a:rPr lang="en-US" altLang="ko-KR" sz="1400" dirty="0">
                <a:solidFill>
                  <a:srgbClr val="FF0000"/>
                </a:solidFill>
              </a:rPr>
              <a:t>(20)</a:t>
            </a:r>
            <a:r>
              <a:rPr lang="en-US" altLang="ko-KR" sz="1400" dirty="0"/>
              <a:t>; // </a:t>
            </a:r>
            <a:r>
              <a:rPr lang="ko-KR" altLang="en-US" sz="1400" dirty="0"/>
              <a:t>구문 오류</a:t>
            </a:r>
            <a:r>
              <a:rPr lang="en-US" altLang="ko-KR" sz="1400" dirty="0"/>
              <a:t>. </a:t>
            </a:r>
            <a:r>
              <a:rPr lang="ko-KR" altLang="en-US" sz="1400" dirty="0"/>
              <a:t>컴파일 오류 발생</a:t>
            </a:r>
          </a:p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*</a:t>
            </a:r>
            <a:r>
              <a:rPr lang="en-US" altLang="ko-KR" sz="1400" dirty="0" err="1"/>
              <a:t>pArray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(20)[</a:t>
            </a:r>
            <a:r>
              <a:rPr lang="en-US" altLang="ko-KR" sz="1400" dirty="0"/>
              <a:t>10]; // </a:t>
            </a:r>
            <a:r>
              <a:rPr lang="ko-KR" altLang="en-US" sz="1400" dirty="0"/>
              <a:t>구문 오류</a:t>
            </a:r>
            <a:r>
              <a:rPr lang="en-US" altLang="ko-KR" sz="1400" dirty="0"/>
              <a:t>. </a:t>
            </a:r>
            <a:r>
              <a:rPr lang="ko-KR" altLang="en-US" sz="1400" dirty="0"/>
              <a:t>컴파일 오류 발생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855640" y="5220488"/>
            <a:ext cx="576064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*p = new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[10];</a:t>
            </a:r>
          </a:p>
          <a:p>
            <a:pPr fontAlgn="base" latinLnBrk="0"/>
            <a:r>
              <a:rPr lang="en-US" altLang="ko-KR" sz="1400" b="1" dirty="0"/>
              <a:t>delete p; </a:t>
            </a:r>
            <a:r>
              <a:rPr lang="en-US" altLang="ko-KR" sz="1400" dirty="0"/>
              <a:t>// </a:t>
            </a:r>
            <a:r>
              <a:rPr lang="ko-KR" altLang="en-US" sz="1400" dirty="0"/>
              <a:t>비정상 반환</a:t>
            </a:r>
            <a:r>
              <a:rPr lang="en-US" altLang="ko-KR" sz="1400" dirty="0"/>
              <a:t>. delete [] p;</a:t>
            </a:r>
            <a:r>
              <a:rPr lang="ko-KR" altLang="en-US" sz="1400" dirty="0"/>
              <a:t>로 하여야 함</a:t>
            </a:r>
            <a:r>
              <a:rPr lang="en-US" altLang="ko-KR" sz="1400" dirty="0"/>
              <a:t>.</a:t>
            </a:r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*q = new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;</a:t>
            </a:r>
          </a:p>
          <a:p>
            <a:pPr fontAlgn="base" latinLnBrk="0"/>
            <a:r>
              <a:rPr lang="en-US" altLang="ko-KR" sz="1400" b="1" dirty="0"/>
              <a:t>delete [] q; </a:t>
            </a:r>
            <a:r>
              <a:rPr lang="en-US" altLang="ko-KR" sz="1400" dirty="0"/>
              <a:t>// </a:t>
            </a:r>
            <a:r>
              <a:rPr lang="ko-KR" altLang="en-US" sz="1400" dirty="0"/>
              <a:t>비정상 반환</a:t>
            </a:r>
            <a:r>
              <a:rPr lang="en-US" altLang="ko-KR" sz="1400" dirty="0"/>
              <a:t>. delete q;</a:t>
            </a:r>
            <a:r>
              <a:rPr lang="ko-KR" altLang="en-US" sz="1400" dirty="0"/>
              <a:t>로 하여야 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786818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객체의 동적 생성 및 반환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03663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334560" y="1022024"/>
            <a:ext cx="6899702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600" dirty="0"/>
              <a:t>클래스이름 *포인터변수 </a:t>
            </a:r>
            <a:r>
              <a:rPr lang="en-US" altLang="ko-KR" sz="1600" dirty="0"/>
              <a:t>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클래스이름</a:t>
            </a:r>
            <a:r>
              <a:rPr lang="en-US" altLang="ko-KR" sz="1600" dirty="0"/>
              <a:t>;</a:t>
            </a:r>
            <a:endParaRPr lang="ko-KR" altLang="en-US" sz="1600" dirty="0"/>
          </a:p>
          <a:p>
            <a:pPr fontAlgn="base" latinLnBrk="0"/>
            <a:r>
              <a:rPr lang="ko-KR" altLang="en-US" sz="1600" dirty="0"/>
              <a:t>클래스이름 *포인터변수 </a:t>
            </a:r>
            <a:r>
              <a:rPr lang="en-US" altLang="ko-KR" sz="1600" dirty="0"/>
              <a:t>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클래스이름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생성자매개변수리스트</a:t>
            </a:r>
            <a:r>
              <a:rPr lang="en-US" altLang="ko-KR" sz="1600" dirty="0"/>
              <a:t>);</a:t>
            </a:r>
          </a:p>
          <a:p>
            <a:pPr fontAlgn="base" latinLnBrk="0"/>
            <a:r>
              <a:rPr lang="en-US" altLang="ko-KR" sz="1600" b="1" dirty="0"/>
              <a:t>delete</a:t>
            </a:r>
            <a:r>
              <a:rPr lang="en-US" altLang="ko-KR" sz="1600" dirty="0"/>
              <a:t> </a:t>
            </a:r>
            <a:r>
              <a:rPr lang="ko-KR" altLang="en-US" sz="1600" dirty="0"/>
              <a:t>포인터변수</a:t>
            </a:r>
            <a:r>
              <a:rPr lang="en-US" altLang="ko-KR" sz="1600" dirty="0"/>
              <a:t>;</a:t>
            </a:r>
            <a:endParaRPr lang="ko-KR" alt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2030135"/>
            <a:ext cx="7585734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5495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4-7 Circle </a:t>
            </a:r>
            <a:r>
              <a:rPr lang="ko-KR" altLang="en-US" dirty="0"/>
              <a:t>객체의 동적 생성 및 반환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03663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59496" y="982176"/>
            <a:ext cx="4896544" cy="5693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class Circle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 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Circle(); </a:t>
            </a:r>
          </a:p>
          <a:p>
            <a:pPr defTabSz="180000"/>
            <a:r>
              <a:rPr lang="en-US" altLang="ko-KR" sz="1400" dirty="0"/>
              <a:t>	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r);</a:t>
            </a:r>
          </a:p>
          <a:p>
            <a:pPr defTabSz="180000"/>
            <a:r>
              <a:rPr lang="en-US" altLang="ko-KR" sz="1400" dirty="0"/>
              <a:t>	~Circle();</a:t>
            </a:r>
          </a:p>
          <a:p>
            <a:pPr defTabSz="180000"/>
            <a:r>
              <a:rPr lang="en-US" altLang="ko-KR" sz="1400" dirty="0"/>
              <a:t>	void </a:t>
            </a:r>
            <a:r>
              <a:rPr lang="en-US" altLang="ko-KR" sz="1400" dirty="0" err="1"/>
              <a:t>setRadius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 { radius = r; }</a:t>
            </a:r>
          </a:p>
          <a:p>
            <a:pPr defTabSz="18000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{ return 3.14*radius*radius; }</a:t>
            </a:r>
          </a:p>
          <a:p>
            <a:pPr defTabSz="180000"/>
            <a:r>
              <a:rPr lang="en-US" altLang="ko-KR" sz="1400" dirty="0"/>
              <a:t>}; 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Circle::Circle()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radius = 1;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 err="1"/>
              <a:t>생성자</a:t>
            </a:r>
            <a:r>
              <a:rPr lang="ko-KR" altLang="en-US" sz="1400" dirty="0"/>
              <a:t> 실행 </a:t>
            </a:r>
            <a:r>
              <a:rPr lang="en-US" altLang="ko-KR" sz="1400" dirty="0"/>
              <a:t>radius = " &lt;&lt; radius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Circle::Circle(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radius = r;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 err="1"/>
              <a:t>생성자</a:t>
            </a:r>
            <a:r>
              <a:rPr lang="ko-KR" altLang="en-US" sz="1400" dirty="0"/>
              <a:t> 실행 </a:t>
            </a:r>
            <a:r>
              <a:rPr lang="en-US" altLang="ko-KR" sz="1400" dirty="0"/>
              <a:t>radius = " &lt;&lt; radius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Circle::~Circle()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 err="1"/>
              <a:t>소멸자</a:t>
            </a:r>
            <a:r>
              <a:rPr lang="ko-KR" altLang="en-US" sz="1400" dirty="0"/>
              <a:t> 실행 </a:t>
            </a:r>
            <a:r>
              <a:rPr lang="en-US" altLang="ko-KR" sz="1400" dirty="0"/>
              <a:t>radius = " &lt;&lt; radius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93426" y="982176"/>
            <a:ext cx="543522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Circle *p, *q;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p = new Circle;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q = new Circle(30);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p-&gt;</a:t>
            </a:r>
            <a:r>
              <a:rPr lang="en-US" altLang="ko-KR" sz="1400" b="1" dirty="0" err="1"/>
              <a:t>getArea</a:t>
            </a:r>
            <a:r>
              <a:rPr lang="en-US" altLang="ko-KR" sz="1400" b="1" dirty="0"/>
              <a:t>()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q-&gt;</a:t>
            </a:r>
            <a:r>
              <a:rPr lang="en-US" altLang="ko-KR" sz="1400" b="1" dirty="0" err="1"/>
              <a:t>getArea</a:t>
            </a:r>
            <a:r>
              <a:rPr lang="en-US" altLang="ko-KR" sz="1400" b="1" dirty="0"/>
              <a:t>()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delete p; </a:t>
            </a:r>
          </a:p>
          <a:p>
            <a:pPr defTabSz="180000"/>
            <a:r>
              <a:rPr lang="en-US" altLang="ko-KR" sz="1400" b="1" dirty="0"/>
              <a:t>	delete q;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528048" y="3429000"/>
            <a:ext cx="4461732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1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30</a:t>
            </a:r>
          </a:p>
          <a:p>
            <a:r>
              <a:rPr lang="en-US" altLang="ko-KR" sz="1200" dirty="0"/>
              <a:t>3.14</a:t>
            </a:r>
          </a:p>
          <a:p>
            <a:r>
              <a:rPr lang="en-US" altLang="ko-KR" sz="1200" dirty="0"/>
              <a:t>2826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1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30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8040216" y="2708920"/>
            <a:ext cx="2088232" cy="432048"/>
          </a:xfrm>
          <a:prstGeom prst="wedgeRoundRectCallout">
            <a:avLst>
              <a:gd name="adj1" fmla="val -83342"/>
              <a:gd name="adj2" fmla="val -564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생성한 순서에 관계 없이 원하는 순서대로 </a:t>
            </a:r>
            <a:r>
              <a:rPr lang="en-US" altLang="ko-KR" sz="1000" dirty="0">
                <a:solidFill>
                  <a:schemeClr val="tx1"/>
                </a:solidFill>
              </a:rPr>
              <a:t>delete </a:t>
            </a:r>
            <a:r>
              <a:rPr lang="ko-KR" altLang="en-US" sz="1000" dirty="0">
                <a:solidFill>
                  <a:schemeClr val="tx1"/>
                </a:solidFill>
              </a:rPr>
              <a:t>할 수 있음</a:t>
            </a:r>
          </a:p>
        </p:txBody>
      </p:sp>
    </p:spTree>
    <p:extLst>
      <p:ext uri="{BB962C8B-B14F-4D97-AF65-F5344CB8AC3E}">
        <p14:creationId xmlns:p14="http://schemas.microsoft.com/office/powerpoint/2010/main" val="5388931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7632848" cy="57606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/>
              <a:t>4–8 Circle </a:t>
            </a:r>
            <a:r>
              <a:rPr lang="ko-KR" altLang="en-US" sz="2400" dirty="0"/>
              <a:t>객체의 동적 생성과 반환 응용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976528" y="3873825"/>
            <a:ext cx="4437188" cy="175432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정수 반지름 입력</a:t>
            </a:r>
            <a:r>
              <a:rPr lang="en-US" altLang="ko-KR" sz="1200" dirty="0"/>
              <a:t>(</a:t>
            </a:r>
            <a:r>
              <a:rPr lang="ko-KR" altLang="en-US" sz="1200" dirty="0"/>
              <a:t>음수이면 종료</a:t>
            </a:r>
            <a:r>
              <a:rPr lang="en-US" altLang="ko-KR" sz="1200" dirty="0"/>
              <a:t>)&gt;&gt; </a:t>
            </a:r>
            <a:r>
              <a:rPr lang="en-US" altLang="ko-KR" sz="1200" dirty="0">
                <a:solidFill>
                  <a:srgbClr val="00B050"/>
                </a:solidFill>
              </a:rPr>
              <a:t>5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5</a:t>
            </a:r>
          </a:p>
          <a:p>
            <a:r>
              <a:rPr lang="ko-KR" altLang="en-US" sz="1200" dirty="0"/>
              <a:t>원의 면적은 </a:t>
            </a:r>
            <a:r>
              <a:rPr lang="en-US" altLang="ko-KR" sz="1200" dirty="0"/>
              <a:t>78.5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5</a:t>
            </a:r>
          </a:p>
          <a:p>
            <a:r>
              <a:rPr lang="ko-KR" altLang="en-US" sz="1200" dirty="0"/>
              <a:t>정수 반지름 입력</a:t>
            </a:r>
            <a:r>
              <a:rPr lang="en-US" altLang="ko-KR" sz="1200" dirty="0"/>
              <a:t>(</a:t>
            </a:r>
            <a:r>
              <a:rPr lang="ko-KR" altLang="en-US" sz="1200" dirty="0"/>
              <a:t>음수이면 종료</a:t>
            </a:r>
            <a:r>
              <a:rPr lang="en-US" altLang="ko-KR" sz="1200" dirty="0"/>
              <a:t>)&gt;&gt; </a:t>
            </a:r>
            <a:r>
              <a:rPr lang="en-US" altLang="ko-KR" sz="1200" dirty="0">
                <a:solidFill>
                  <a:srgbClr val="00B050"/>
                </a:solidFill>
              </a:rPr>
              <a:t>9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9</a:t>
            </a:r>
          </a:p>
          <a:p>
            <a:r>
              <a:rPr lang="ko-KR" altLang="en-US" sz="1200" dirty="0"/>
              <a:t>원의 면적은 </a:t>
            </a:r>
            <a:r>
              <a:rPr lang="en-US" altLang="ko-KR" sz="1200" dirty="0"/>
              <a:t>254.34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9</a:t>
            </a:r>
          </a:p>
          <a:p>
            <a:r>
              <a:rPr lang="ko-KR" altLang="en-US" sz="1200" dirty="0"/>
              <a:t>정수 반지름 입력</a:t>
            </a:r>
            <a:r>
              <a:rPr lang="en-US" altLang="ko-KR" sz="1200" dirty="0"/>
              <a:t>(</a:t>
            </a:r>
            <a:r>
              <a:rPr lang="ko-KR" altLang="en-US" sz="1200" dirty="0"/>
              <a:t>음수이면 종료</a:t>
            </a:r>
            <a:r>
              <a:rPr lang="en-US" altLang="ko-KR" sz="1200" dirty="0"/>
              <a:t>)&gt;&gt; </a:t>
            </a:r>
            <a:r>
              <a:rPr lang="en-US" altLang="ko-KR" sz="1200" dirty="0">
                <a:solidFill>
                  <a:srgbClr val="00B050"/>
                </a:solidFill>
              </a:rPr>
              <a:t>-1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03512" y="1565503"/>
            <a:ext cx="410445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Circle(); 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r);</a:t>
            </a:r>
          </a:p>
          <a:p>
            <a:pPr defTabSz="180000"/>
            <a:r>
              <a:rPr lang="en-US" altLang="ko-KR" sz="1200" dirty="0"/>
              <a:t>	~Circle();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{ radius = r; }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 return 3.14*radius*radius; }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r)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radius = r;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Circle::~Circle()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951984" y="1565502"/>
            <a:ext cx="4461732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</a:t>
            </a:r>
          </a:p>
          <a:p>
            <a:pPr defTabSz="180000"/>
            <a:r>
              <a:rPr lang="en-US" altLang="ko-KR" sz="1200" dirty="0"/>
              <a:t>	while(true)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정수 반지름 입력</a:t>
            </a:r>
            <a:r>
              <a:rPr lang="en-US" altLang="ko-KR" sz="1200" dirty="0"/>
              <a:t>(</a:t>
            </a:r>
            <a:r>
              <a:rPr lang="ko-KR" altLang="en-US" sz="1200" dirty="0"/>
              <a:t>음수이면 종료</a:t>
            </a:r>
            <a:r>
              <a:rPr lang="en-US" altLang="ko-KR" sz="1200" dirty="0"/>
              <a:t>)&gt;&gt; ";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cin</a:t>
            </a:r>
            <a:r>
              <a:rPr lang="en-US" altLang="ko-KR" sz="1200" b="1" dirty="0"/>
              <a:t> &gt;&gt; radius;</a:t>
            </a:r>
          </a:p>
          <a:p>
            <a:pPr defTabSz="180000"/>
            <a:r>
              <a:rPr lang="en-US" altLang="ko-KR" sz="1200" dirty="0"/>
              <a:t>		if(radius &lt; 0) break; // </a:t>
            </a:r>
            <a:r>
              <a:rPr lang="ko-KR" altLang="en-US" sz="1200" dirty="0"/>
              <a:t>음수가 입력되어 종료한다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Circle *p = new Circle(radius); </a:t>
            </a:r>
            <a:r>
              <a:rPr lang="en-US" altLang="ko-KR" sz="1200" dirty="0"/>
              <a:t>// </a:t>
            </a:r>
            <a:r>
              <a:rPr lang="ko-KR" altLang="en-US" sz="1200" dirty="0"/>
              <a:t>동적 객체 생성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원의 면적은 </a:t>
            </a:r>
            <a:r>
              <a:rPr lang="en-US" altLang="ko-KR" sz="1200" dirty="0"/>
              <a:t>" &lt;&lt; </a:t>
            </a:r>
            <a:r>
              <a:rPr lang="en-US" altLang="ko-KR" sz="1200" b="1" dirty="0"/>
              <a:t>p-&gt;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delete p; </a:t>
            </a:r>
            <a:r>
              <a:rPr lang="en-US" altLang="ko-KR" sz="1200" dirty="0"/>
              <a:t>// </a:t>
            </a:r>
            <a:r>
              <a:rPr lang="ko-KR" altLang="en-US" sz="1200" dirty="0"/>
              <a:t>객체 반환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392144" y="3336995"/>
            <a:ext cx="1296144" cy="313842"/>
          </a:xfrm>
          <a:prstGeom prst="wedgeRoundRectCallout">
            <a:avLst>
              <a:gd name="adj1" fmla="val -96327"/>
              <a:gd name="adj2" fmla="val -8209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delete </a:t>
            </a:r>
            <a:r>
              <a:rPr lang="ko-KR" altLang="en-US" sz="1000" dirty="0">
                <a:solidFill>
                  <a:schemeClr val="tx1"/>
                </a:solidFill>
              </a:rPr>
              <a:t>문이 없다면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메모리 누수 발생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8872766" y="5235202"/>
            <a:ext cx="1540950" cy="288032"/>
          </a:xfrm>
          <a:prstGeom prst="wedgeRoundRectCallout">
            <a:avLst>
              <a:gd name="adj1" fmla="val -56573"/>
              <a:gd name="adj2" fmla="val 381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음수가 입력되면 종료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03512" y="980728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정수 반지름을 입력 받고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Circle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객체를 동적 생성하여 면적을 출력하라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음수가 입력되면 프로그램은 종료한다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352736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배열의 동적 생성 및 반환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03663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927648" y="988725"/>
            <a:ext cx="690267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600" dirty="0"/>
              <a:t>클래스이름 *포인터변수 </a:t>
            </a:r>
            <a:r>
              <a:rPr lang="en-US" altLang="ko-KR" sz="1600" dirty="0"/>
              <a:t>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클래스이름 </a:t>
            </a:r>
            <a:r>
              <a:rPr lang="en-US" altLang="ko-KR" sz="1600" b="1" dirty="0"/>
              <a:t>[</a:t>
            </a:r>
            <a:r>
              <a:rPr lang="ko-KR" altLang="en-US" sz="1600" b="1" dirty="0"/>
              <a:t>배열 크기</a:t>
            </a:r>
            <a:r>
              <a:rPr lang="en-US" altLang="ko-KR" sz="1600" b="1" dirty="0"/>
              <a:t>]</a:t>
            </a:r>
            <a:r>
              <a:rPr lang="en-US" altLang="ko-KR" sz="1600" dirty="0"/>
              <a:t>;</a:t>
            </a:r>
          </a:p>
          <a:p>
            <a:pPr fontAlgn="base" latinLnBrk="0"/>
            <a:r>
              <a:rPr lang="en-US" altLang="ko-KR" sz="1600" b="1" dirty="0"/>
              <a:t>delete [] </a:t>
            </a:r>
            <a:r>
              <a:rPr lang="ko-KR" altLang="en-US" sz="1600" dirty="0"/>
              <a:t>포인터변수</a:t>
            </a:r>
            <a:r>
              <a:rPr lang="en-US" altLang="ko-KR" sz="1600" dirty="0"/>
              <a:t>; // </a:t>
            </a:r>
            <a:r>
              <a:rPr lang="ko-KR" altLang="en-US" sz="1600" dirty="0"/>
              <a:t>포인터변수가 가리키는 객체 배열을 반환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915" y="1983337"/>
            <a:ext cx="8035702" cy="437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4430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배열의 사용</a:t>
            </a:r>
            <a:r>
              <a:rPr lang="en-US" altLang="ko-KR" dirty="0"/>
              <a:t>, </a:t>
            </a:r>
            <a:r>
              <a:rPr lang="ko-KR" altLang="en-US" dirty="0"/>
              <a:t>배열의 반환과 </a:t>
            </a:r>
            <a:r>
              <a:rPr lang="ko-KR" altLang="en-US" dirty="0" err="1"/>
              <a:t>소멸자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/>
              <a:t>동적으로 생성된 배열도 보통 배열처럼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포인터로 배열 접근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000" dirty="0"/>
          </a:p>
          <a:p>
            <a:pPr lvl="1"/>
            <a:r>
              <a:rPr lang="ko-KR" altLang="en-US" dirty="0"/>
              <a:t>배열 소멸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03663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27648" y="1530659"/>
            <a:ext cx="6552728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Circle *</a:t>
            </a:r>
            <a:r>
              <a:rPr lang="en-US" altLang="ko-KR" sz="1200" dirty="0" err="1"/>
              <a:t>pArray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Circle[3]; </a:t>
            </a:r>
            <a:r>
              <a:rPr lang="en-US" altLang="ko-KR" sz="1200" dirty="0"/>
              <a:t>// 3</a:t>
            </a:r>
            <a:r>
              <a:rPr lang="ko-KR" altLang="en-US" sz="1200" dirty="0"/>
              <a:t>개의 </a:t>
            </a:r>
            <a:r>
              <a:rPr lang="en-US" altLang="ko-KR" sz="1200" dirty="0"/>
              <a:t>Circle </a:t>
            </a:r>
            <a:r>
              <a:rPr lang="ko-KR" altLang="en-US" sz="1200" dirty="0"/>
              <a:t>객체 배열의 동적 생성</a:t>
            </a:r>
            <a:endParaRPr lang="en-US" altLang="ko-KR" sz="1200" dirty="0"/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b="1" dirty="0" err="1"/>
              <a:t>pArray</a:t>
            </a:r>
            <a:r>
              <a:rPr lang="en-US" altLang="ko-KR" sz="1200" b="1" dirty="0"/>
              <a:t>[0].</a:t>
            </a:r>
            <a:r>
              <a:rPr lang="en-US" altLang="ko-KR" sz="1200" b="1" dirty="0" err="1"/>
              <a:t>setRadius</a:t>
            </a:r>
            <a:r>
              <a:rPr lang="en-US" altLang="ko-KR" sz="1200" b="1" dirty="0"/>
              <a:t>(10); </a:t>
            </a:r>
            <a:r>
              <a:rPr lang="en-US" altLang="ko-KR" sz="1200" dirty="0"/>
              <a:t>// </a:t>
            </a:r>
            <a:r>
              <a:rPr lang="ko-KR" altLang="en-US" sz="1200" dirty="0"/>
              <a:t>배열의 첫 번째 객체의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() </a:t>
            </a:r>
            <a:r>
              <a:rPr lang="ko-KR" altLang="en-US" sz="1200" dirty="0"/>
              <a:t>멤버 함수 호출</a:t>
            </a:r>
          </a:p>
          <a:p>
            <a:pPr defTabSz="180000" fontAlgn="base" latinLnBrk="0"/>
            <a:r>
              <a:rPr lang="en-US" altLang="ko-KR" sz="1200" dirty="0" err="1"/>
              <a:t>pArray</a:t>
            </a:r>
            <a:r>
              <a:rPr lang="en-US" altLang="ko-KR" sz="1200" dirty="0"/>
              <a:t>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(20); // </a:t>
            </a:r>
            <a:r>
              <a:rPr lang="ko-KR" altLang="en-US" sz="1200" dirty="0"/>
              <a:t>배열의 두 번째 객체의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() </a:t>
            </a:r>
            <a:r>
              <a:rPr lang="ko-KR" altLang="en-US" sz="1200" dirty="0"/>
              <a:t>멤버 함수 호출</a:t>
            </a:r>
          </a:p>
          <a:p>
            <a:pPr defTabSz="180000" fontAlgn="base" latinLnBrk="0"/>
            <a:r>
              <a:rPr lang="en-US" altLang="ko-KR" sz="1200" dirty="0" err="1"/>
              <a:t>pArray</a:t>
            </a:r>
            <a:r>
              <a:rPr lang="en-US" altLang="ko-KR" sz="1200" dirty="0"/>
              <a:t>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(30); // </a:t>
            </a:r>
            <a:r>
              <a:rPr lang="ko-KR" altLang="en-US" sz="1200" dirty="0"/>
              <a:t>배열의 세 번째 객체의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() </a:t>
            </a:r>
            <a:r>
              <a:rPr lang="ko-KR" altLang="en-US" sz="1200" dirty="0"/>
              <a:t>멤버 함수 호출</a:t>
            </a:r>
            <a:endParaRPr lang="en-US" altLang="ko-KR" sz="1200" dirty="0"/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배열의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r>
              <a:rPr lang="ko-KR" altLang="en-US" sz="1200" dirty="0"/>
              <a:t>번째 객체의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</a:t>
            </a:r>
            <a:r>
              <a:rPr lang="ko-KR" altLang="en-US" sz="1200" dirty="0"/>
              <a:t>멤버 함수 호출</a:t>
            </a:r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5015880" y="3511747"/>
            <a:ext cx="280831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 err="1"/>
              <a:t>pArray</a:t>
            </a:r>
            <a:r>
              <a:rPr lang="en-US" altLang="ko-KR" sz="1200" b="1" dirty="0"/>
              <a:t>-&gt;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(10);</a:t>
            </a:r>
          </a:p>
          <a:p>
            <a:pPr defTabSz="180000" fontAlgn="base" latinLnBrk="0"/>
            <a:r>
              <a:rPr lang="en-US" altLang="ko-KR" sz="1200" dirty="0"/>
              <a:t>(pArray+1)-&gt;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(20);</a:t>
            </a:r>
          </a:p>
          <a:p>
            <a:pPr defTabSz="180000" fontAlgn="base" latinLnBrk="0"/>
            <a:r>
              <a:rPr lang="en-US" altLang="ko-KR" sz="1200" dirty="0"/>
              <a:t>(pArray+2)-&gt;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(30);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 fontAlgn="base" latinLnBrk="0"/>
            <a:r>
              <a:rPr lang="en-US" altLang="ko-KR" sz="1200" dirty="0"/>
              <a:t>	(</a:t>
            </a:r>
            <a:r>
              <a:rPr lang="en-US" altLang="ko-KR" sz="1200" dirty="0" err="1"/>
              <a:t>pArray+i</a:t>
            </a:r>
            <a:r>
              <a:rPr lang="en-US" altLang="ko-KR" sz="1200" dirty="0"/>
              <a:t>)-&gt;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927648" y="5790951"/>
            <a:ext cx="134613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200" b="1" dirty="0"/>
              <a:t>delete [] </a:t>
            </a:r>
            <a:r>
              <a:rPr lang="en-US" altLang="ko-KR" sz="1200" dirty="0" err="1"/>
              <a:t>pArray</a:t>
            </a:r>
            <a:r>
              <a:rPr lang="en-US" altLang="ko-KR" sz="1200" dirty="0"/>
              <a:t>;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652628" y="5589240"/>
            <a:ext cx="2808312" cy="680418"/>
          </a:xfrm>
          <a:prstGeom prst="wedgeRoundRectCallout">
            <a:avLst>
              <a:gd name="adj1" fmla="val -101908"/>
              <a:gd name="adj2" fmla="val 23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0"/>
            <a:r>
              <a:rPr lang="en-US" altLang="ko-KR" sz="1200" dirty="0" err="1">
                <a:solidFill>
                  <a:schemeClr val="tx1"/>
                </a:solidFill>
              </a:rPr>
              <a:t>pArray</a:t>
            </a:r>
            <a:r>
              <a:rPr lang="en-US" altLang="ko-KR" sz="1200" dirty="0">
                <a:solidFill>
                  <a:schemeClr val="tx1"/>
                </a:solidFill>
              </a:rPr>
              <a:t>[2] </a:t>
            </a:r>
            <a:r>
              <a:rPr lang="ko-KR" altLang="en-US" sz="1200" dirty="0">
                <a:solidFill>
                  <a:schemeClr val="tx1"/>
                </a:solidFill>
              </a:rPr>
              <a:t>객체의 </a:t>
            </a:r>
            <a:r>
              <a:rPr lang="ko-KR" altLang="en-US" sz="1200" dirty="0" err="1">
                <a:solidFill>
                  <a:schemeClr val="tx1"/>
                </a:solidFill>
              </a:rPr>
              <a:t>소멸자</a:t>
            </a:r>
            <a:r>
              <a:rPr lang="ko-KR" altLang="en-US" sz="1200" dirty="0">
                <a:solidFill>
                  <a:schemeClr val="tx1"/>
                </a:solidFill>
              </a:rPr>
              <a:t> 실행</a:t>
            </a:r>
            <a:r>
              <a:rPr lang="en-US" altLang="ko-KR" sz="1200" dirty="0">
                <a:solidFill>
                  <a:schemeClr val="tx1"/>
                </a:solidFill>
              </a:rPr>
              <a:t>(1)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fontAlgn="base" latinLnBrk="0"/>
            <a:r>
              <a:rPr lang="en-US" altLang="ko-KR" sz="1200" dirty="0" err="1">
                <a:solidFill>
                  <a:schemeClr val="tx1"/>
                </a:solidFill>
              </a:rPr>
              <a:t>pArray</a:t>
            </a:r>
            <a:r>
              <a:rPr lang="en-US" altLang="ko-KR" sz="1200" dirty="0">
                <a:solidFill>
                  <a:schemeClr val="tx1"/>
                </a:solidFill>
              </a:rPr>
              <a:t>[1] </a:t>
            </a:r>
            <a:r>
              <a:rPr lang="ko-KR" altLang="en-US" sz="1200" dirty="0">
                <a:solidFill>
                  <a:schemeClr val="tx1"/>
                </a:solidFill>
              </a:rPr>
              <a:t>객체의 </a:t>
            </a:r>
            <a:r>
              <a:rPr lang="ko-KR" altLang="en-US" sz="1200" dirty="0" err="1">
                <a:solidFill>
                  <a:schemeClr val="tx1"/>
                </a:solidFill>
              </a:rPr>
              <a:t>소멸자</a:t>
            </a:r>
            <a:r>
              <a:rPr lang="ko-KR" altLang="en-US" sz="1200" dirty="0">
                <a:solidFill>
                  <a:schemeClr val="tx1"/>
                </a:solidFill>
              </a:rPr>
              <a:t> 실행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fontAlgn="base" latinLnBrk="0"/>
            <a:r>
              <a:rPr lang="en-US" altLang="ko-KR" sz="1200" dirty="0" err="1">
                <a:solidFill>
                  <a:schemeClr val="tx1"/>
                </a:solidFill>
              </a:rPr>
              <a:t>pArray</a:t>
            </a:r>
            <a:r>
              <a:rPr lang="en-US" altLang="ko-KR" sz="1200" dirty="0">
                <a:solidFill>
                  <a:schemeClr val="tx1"/>
                </a:solidFill>
              </a:rPr>
              <a:t>[0] </a:t>
            </a:r>
            <a:r>
              <a:rPr lang="ko-KR" altLang="en-US" sz="1200" dirty="0">
                <a:solidFill>
                  <a:schemeClr val="tx1"/>
                </a:solidFill>
              </a:rPr>
              <a:t>객체의 </a:t>
            </a:r>
            <a:r>
              <a:rPr lang="ko-KR" altLang="en-US" sz="1200" dirty="0" err="1">
                <a:solidFill>
                  <a:schemeClr val="tx1"/>
                </a:solidFill>
              </a:rPr>
              <a:t>소멸자</a:t>
            </a:r>
            <a:r>
              <a:rPr lang="ko-KR" altLang="en-US" sz="1200" dirty="0">
                <a:solidFill>
                  <a:schemeClr val="tx1"/>
                </a:solidFill>
              </a:rPr>
              <a:t> 실행</a:t>
            </a:r>
            <a:r>
              <a:rPr lang="en-US" altLang="ko-KR" sz="1200" dirty="0">
                <a:solidFill>
                  <a:schemeClr val="tx1"/>
                </a:solidFill>
              </a:rPr>
              <a:t>(3)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4923" y="6269659"/>
            <a:ext cx="3523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각 원소 객체의 </a:t>
            </a:r>
            <a:r>
              <a:rPr lang="ko-KR" altLang="en-US" sz="1200" dirty="0" err="1"/>
              <a:t>소멸자</a:t>
            </a:r>
            <a:r>
              <a:rPr lang="ko-KR" altLang="en-US" sz="1200" dirty="0"/>
              <a:t> 별도 실행</a:t>
            </a:r>
            <a:r>
              <a:rPr lang="en-US" altLang="ko-KR" sz="1200" dirty="0"/>
              <a:t>. </a:t>
            </a:r>
            <a:r>
              <a:rPr lang="ko-KR" altLang="en-US" sz="1200" dirty="0"/>
              <a:t>생성의 반대순</a:t>
            </a:r>
          </a:p>
        </p:txBody>
      </p:sp>
    </p:spTree>
    <p:extLst>
      <p:ext uri="{BB962C8B-B14F-4D97-AF65-F5344CB8AC3E}">
        <p14:creationId xmlns:p14="http://schemas.microsoft.com/office/powerpoint/2010/main" val="159114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1584" y="44624"/>
            <a:ext cx="6120680" cy="576064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OpenChallenge</a:t>
            </a:r>
            <a:r>
              <a:rPr lang="ko-KR" altLang="en-US" sz="2400" dirty="0"/>
              <a:t> </a:t>
            </a:r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46D0440-ADC7-4EA3-816B-4970B3DF4A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383962" y="1052736"/>
            <a:ext cx="10009112" cy="5040560"/>
          </a:xfrm>
        </p:spPr>
        <p:txBody>
          <a:bodyPr/>
          <a:lstStyle/>
          <a:p>
            <a:pPr>
              <a:lnSpc>
                <a:spcPts val="2500"/>
              </a:lnSpc>
              <a:spcBef>
                <a:spcPts val="0"/>
              </a:spcBef>
            </a:pP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실수의 지수 표현을 </a:t>
            </a:r>
            <a:r>
              <a:rPr lang="ko-KR" altLang="en-US" sz="18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클래스 </a:t>
            </a:r>
            <a:r>
              <a:rPr lang="en-US" altLang="ko-KR" sz="18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Exp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로 작성하라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 Exp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를 이용하는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main()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함수와 실행 결과는 다음과 같다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클래스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Exp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sz="18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Exp.h</a:t>
            </a:r>
            <a:r>
              <a:rPr lang="en-US" altLang="ko-KR" sz="18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헤더 파일과 </a:t>
            </a:r>
            <a:r>
              <a:rPr lang="en-US" altLang="ko-KR" sz="18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Exp.cpp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파일로 분리하여 작성하라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B79F7-42AF-42B9-B6B5-3DDC4068D6DE}"/>
              </a:ext>
            </a:extLst>
          </p:cNvPr>
          <p:cNvSpPr txBox="1"/>
          <p:nvPr/>
        </p:nvSpPr>
        <p:spPr>
          <a:xfrm>
            <a:off x="1960026" y="1911911"/>
            <a:ext cx="9433048" cy="4372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#include &lt;iostream&gt; 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namespace std;</a:t>
            </a:r>
            <a:endParaRPr lang="en-US" altLang="ko-KR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#include "</a:t>
            </a:r>
            <a:r>
              <a:rPr lang="en-US" altLang="ko-KR" sz="16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Exp.h</a:t>
            </a:r>
            <a:r>
              <a:rPr lang="en-US" altLang="ko-KR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n-US" altLang="ko-KR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 main() {</a:t>
            </a:r>
            <a:endParaRPr lang="en-US" altLang="ko-KR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Exp a(3, 2);   </a:t>
            </a:r>
            <a:r>
              <a:rPr lang="en-US" altLang="ko-KR" sz="1600" b="0" i="0" u="none" strike="noStrike" dirty="0">
                <a:solidFill>
                  <a:srgbClr val="007E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3</a:t>
            </a:r>
            <a:r>
              <a:rPr lang="en-US" altLang="ko-KR" sz="1600" b="0" i="0" u="none" strike="noStrike" baseline="30000" dirty="0">
                <a:solidFill>
                  <a:srgbClr val="007E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1600" b="0" i="0" u="none" strike="noStrike" dirty="0">
                <a:solidFill>
                  <a:srgbClr val="007E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9,  </a:t>
            </a:r>
            <a:r>
              <a:rPr lang="ko-KR" altLang="en-US" sz="1600" b="0" i="0" u="none" strike="noStrike" dirty="0">
                <a:solidFill>
                  <a:srgbClr val="007E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베이스 </a:t>
            </a:r>
            <a:r>
              <a:rPr lang="en-US" altLang="ko-KR" sz="1600" b="0" i="0" u="none" strike="noStrike" dirty="0">
                <a:solidFill>
                  <a:srgbClr val="007E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3, </a:t>
            </a:r>
            <a:r>
              <a:rPr lang="ko-KR" altLang="en-US" sz="1600" b="0" i="0" u="none" strike="noStrike" dirty="0">
                <a:solidFill>
                  <a:srgbClr val="007E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지수 </a:t>
            </a:r>
            <a:r>
              <a:rPr lang="en-US" altLang="ko-KR" sz="1600" b="0" i="0" u="none" strike="noStrike" dirty="0">
                <a:solidFill>
                  <a:srgbClr val="007E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Exp b(9);       </a:t>
            </a:r>
            <a:r>
              <a:rPr lang="en-US" altLang="ko-KR" sz="1600" dirty="0">
                <a:solidFill>
                  <a:srgbClr val="007E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9</a:t>
            </a:r>
            <a:r>
              <a:rPr lang="en-US" altLang="ko-KR" sz="1600" baseline="30000" dirty="0">
                <a:solidFill>
                  <a:srgbClr val="007E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ko-KR" sz="1600" dirty="0">
                <a:solidFill>
                  <a:srgbClr val="007E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9,   </a:t>
            </a:r>
            <a:r>
              <a:rPr lang="ko-KR" altLang="en-US" sz="1600" dirty="0">
                <a:solidFill>
                  <a:srgbClr val="007E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베이스 </a:t>
            </a:r>
            <a:r>
              <a:rPr lang="en-US" altLang="ko-KR" sz="1600" dirty="0">
                <a:solidFill>
                  <a:srgbClr val="007E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9, </a:t>
            </a:r>
            <a:r>
              <a:rPr lang="ko-KR" altLang="en-US" sz="1600" dirty="0">
                <a:solidFill>
                  <a:srgbClr val="007E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지수 </a:t>
            </a:r>
            <a:r>
              <a:rPr lang="en-US" altLang="ko-KR" sz="1600" dirty="0">
                <a:solidFill>
                  <a:srgbClr val="007E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400" dirty="0">
                <a:solidFill>
                  <a:srgbClr val="007E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Exp c;</a:t>
            </a:r>
            <a:r>
              <a:rPr lang="en-US" altLang="ko-KR" sz="1400" b="0" i="0" u="none" strike="noStrike" dirty="0">
                <a:solidFill>
                  <a:srgbClr val="007E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altLang="ko-KR" sz="1600" dirty="0">
                <a:solidFill>
                  <a:srgbClr val="007E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// 1</a:t>
            </a:r>
            <a:r>
              <a:rPr lang="en-US" altLang="ko-KR" sz="1600" baseline="30000" dirty="0">
                <a:solidFill>
                  <a:srgbClr val="007E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ko-KR" sz="1600" dirty="0">
                <a:solidFill>
                  <a:srgbClr val="007E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      </a:t>
            </a:r>
            <a:r>
              <a:rPr lang="ko-KR" altLang="en-US" sz="1600" dirty="0">
                <a:solidFill>
                  <a:srgbClr val="007E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베이스 </a:t>
            </a:r>
            <a:r>
              <a:rPr lang="en-US" altLang="ko-KR" sz="1600" dirty="0">
                <a:solidFill>
                  <a:srgbClr val="007E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 </a:t>
            </a:r>
            <a:r>
              <a:rPr lang="ko-KR" altLang="en-US" sz="1600" dirty="0">
                <a:solidFill>
                  <a:srgbClr val="007E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지수 </a:t>
            </a:r>
            <a:r>
              <a:rPr lang="en-US" altLang="ko-KR" sz="1600" dirty="0">
                <a:solidFill>
                  <a:srgbClr val="007E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1600" dirty="0">
              <a:solidFill>
                <a:srgbClr val="007E3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ko-KR" sz="16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ko-KR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en-US" altLang="ko-KR" sz="16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a.getValue</a:t>
            </a:r>
            <a:r>
              <a:rPr lang="en-US" altLang="ko-KR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&lt;&lt; ‘ ‘&lt;&lt;  </a:t>
            </a:r>
            <a:r>
              <a:rPr lang="en-US" altLang="ko-KR" sz="16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b.getValue</a:t>
            </a:r>
            <a:r>
              <a:rPr lang="en-US" altLang="ko-KR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&lt;&lt; ‘  ‘&lt;&lt; </a:t>
            </a:r>
            <a:r>
              <a:rPr lang="en-US" altLang="ko-KR" sz="16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c.getValue</a:t>
            </a:r>
            <a:r>
              <a:rPr lang="en-US" altLang="ko-KR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&lt;&lt; </a:t>
            </a:r>
            <a:r>
              <a:rPr lang="en-US" altLang="ko-KR" sz="16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altLang="ko-KR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ko-KR" sz="16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ko-KR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&lt;&lt; "a</a:t>
            </a:r>
            <a:r>
              <a:rPr lang="ko-KR" altLang="en-U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 베이스 </a:t>
            </a:r>
            <a:r>
              <a:rPr lang="en-US" altLang="ko-KR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&lt;&lt; </a:t>
            </a:r>
            <a:r>
              <a:rPr lang="en-US" altLang="ko-KR" sz="16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a.getBase</a:t>
            </a:r>
            <a:r>
              <a:rPr lang="en-US" altLang="ko-KR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&lt;&lt; ‘ ,’ &lt;&lt; “</a:t>
            </a:r>
            <a:r>
              <a:rPr lang="ko-KR" altLang="en-U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지수 </a:t>
            </a:r>
            <a:r>
              <a:rPr lang="en-US" altLang="ko-KR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&lt;&lt; </a:t>
            </a:r>
            <a:r>
              <a:rPr lang="en-US" altLang="ko-KR" sz="16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a.getExp</a:t>
            </a:r>
            <a:r>
              <a:rPr lang="en-US" altLang="ko-KR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&lt;&lt; </a:t>
            </a:r>
            <a:r>
              <a:rPr lang="en-US" altLang="ko-KR" sz="16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altLang="ko-KR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ko-KR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if(</a:t>
            </a:r>
            <a:r>
              <a:rPr lang="en-US" altLang="ko-KR" sz="16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a.equals</a:t>
            </a:r>
            <a:r>
              <a:rPr lang="en-US" altLang="ko-KR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(b))</a:t>
            </a:r>
            <a:endParaRPr lang="en-US" altLang="ko-KR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ko-KR" sz="16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ko-KR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&lt;&lt; "same" &lt;&lt; </a:t>
            </a:r>
            <a:r>
              <a:rPr lang="en-US" altLang="ko-KR" sz="16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altLang="ko-KR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ko-KR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endParaRPr lang="en-US" altLang="ko-KR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ko-KR" sz="16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ko-KR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&lt;&lt; "not same" &lt;&lt; </a:t>
            </a:r>
            <a:r>
              <a:rPr lang="en-US" altLang="ko-KR" sz="16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altLang="ko-KR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ko-KR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0EDC9-ADB6-4798-AD08-FE6E0D1098C6}"/>
              </a:ext>
            </a:extLst>
          </p:cNvPr>
          <p:cNvSpPr txBox="1"/>
          <p:nvPr/>
        </p:nvSpPr>
        <p:spPr>
          <a:xfrm>
            <a:off x="7500156" y="5196520"/>
            <a:ext cx="194421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9 9 1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의 베이스 </a:t>
            </a:r>
            <a:r>
              <a:rPr lang="en-US" altLang="ko-KR" dirty="0"/>
              <a:t>3, 2</a:t>
            </a:r>
          </a:p>
          <a:p>
            <a:r>
              <a:rPr lang="en-US" altLang="ko-KR" dirty="0"/>
              <a:t>same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7C643-B406-4AE5-8E59-6DEBD4610BC3}"/>
              </a:ext>
            </a:extLst>
          </p:cNvPr>
          <p:cNvSpPr txBox="1"/>
          <p:nvPr/>
        </p:nvSpPr>
        <p:spPr>
          <a:xfrm>
            <a:off x="6388518" y="1927269"/>
            <a:ext cx="5328592" cy="19210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힌트</a:t>
            </a:r>
            <a:endParaRPr lang="en-US" altLang="ko-KR" sz="1400" b="0" i="0" u="none" strike="noStrike" dirty="0">
              <a:solidFill>
                <a:srgbClr val="FF0000"/>
              </a:solidFill>
              <a:effectLst/>
              <a:latin typeface="+mj-ea"/>
              <a:ea typeface="+mj-ea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400" b="0" i="0" u="none" strike="noStrike" dirty="0">
                <a:solidFill>
                  <a:srgbClr val="0070C0"/>
                </a:solidFill>
                <a:effectLst/>
                <a:latin typeface="+mj-ea"/>
                <a:ea typeface="+mj-ea"/>
              </a:rPr>
              <a:t>Exp </a:t>
            </a:r>
            <a:r>
              <a:rPr lang="ko-KR" altLang="en-US" sz="1400" b="0" i="0" u="none" strike="noStrike" dirty="0">
                <a:solidFill>
                  <a:srgbClr val="0070C0"/>
                </a:solidFill>
                <a:effectLst/>
                <a:latin typeface="+mj-ea"/>
                <a:ea typeface="+mj-ea"/>
              </a:rPr>
              <a:t>클래스는 </a:t>
            </a:r>
            <a:r>
              <a:rPr lang="en-US" altLang="ko-KR" sz="1400" b="0" i="0" u="none" strike="noStrike" dirty="0">
                <a:solidFill>
                  <a:srgbClr val="0070C0"/>
                </a:solidFill>
                <a:effectLst/>
                <a:latin typeface="+mj-ea"/>
                <a:ea typeface="+mj-ea"/>
              </a:rPr>
              <a:t>3</a:t>
            </a:r>
            <a:r>
              <a:rPr lang="ko-KR" altLang="en-US" sz="1400" b="0" i="0" u="none" strike="noStrike" dirty="0">
                <a:solidFill>
                  <a:srgbClr val="0070C0"/>
                </a:solidFill>
                <a:effectLst/>
                <a:latin typeface="+mj-ea"/>
                <a:ea typeface="+mj-ea"/>
              </a:rPr>
              <a:t>개의 생성자와 다음 </a:t>
            </a:r>
            <a:r>
              <a:rPr lang="en-US" altLang="ko-KR" sz="1400" b="0" i="0" u="none" strike="noStrike" dirty="0">
                <a:solidFill>
                  <a:srgbClr val="0070C0"/>
                </a:solidFill>
                <a:effectLst/>
                <a:latin typeface="+mj-ea"/>
                <a:ea typeface="+mj-ea"/>
              </a:rPr>
              <a:t>4</a:t>
            </a:r>
            <a:r>
              <a:rPr lang="ko-KR" altLang="en-US" sz="1400" b="0" i="0" u="none" strike="noStrike" dirty="0">
                <a:solidFill>
                  <a:srgbClr val="0070C0"/>
                </a:solidFill>
                <a:effectLst/>
                <a:latin typeface="+mj-ea"/>
                <a:ea typeface="+mj-ea"/>
              </a:rPr>
              <a:t>개의 멤버 함수가 필요하다</a:t>
            </a:r>
            <a:r>
              <a:rPr lang="en-US" altLang="ko-KR" sz="1400" b="0" i="0" u="none" strike="noStrike" dirty="0">
                <a:solidFill>
                  <a:srgbClr val="0070C0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400" b="0" dirty="0">
              <a:solidFill>
                <a:srgbClr val="0070C0"/>
              </a:solidFill>
              <a:effectLst/>
              <a:latin typeface="+mj-ea"/>
              <a:ea typeface="+mj-ea"/>
            </a:endParaRPr>
          </a:p>
          <a:p>
            <a:pPr marL="285750" indent="-285750" rtl="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ko-KR" sz="1400" b="0" i="0" u="none" strike="noStrike" dirty="0">
                <a:solidFill>
                  <a:srgbClr val="0070C0"/>
                </a:solidFill>
                <a:effectLst/>
                <a:latin typeface="+mj-ea"/>
                <a:ea typeface="+mj-ea"/>
              </a:rPr>
              <a:t>int </a:t>
            </a:r>
            <a:r>
              <a:rPr lang="en-US" altLang="ko-KR" sz="1400" b="0" i="0" u="none" strike="noStrike" dirty="0" err="1">
                <a:solidFill>
                  <a:srgbClr val="0070C0"/>
                </a:solidFill>
                <a:effectLst/>
                <a:latin typeface="+mj-ea"/>
                <a:ea typeface="+mj-ea"/>
              </a:rPr>
              <a:t>getvalue</a:t>
            </a:r>
            <a:r>
              <a:rPr lang="en-US" altLang="ko-KR" sz="1400" b="0" i="0" u="none" strike="noStrike" dirty="0">
                <a:solidFill>
                  <a:srgbClr val="0070C0"/>
                </a:solidFill>
                <a:effectLst/>
                <a:latin typeface="+mj-ea"/>
                <a:ea typeface="+mj-ea"/>
              </a:rPr>
              <a:t>() // </a:t>
            </a:r>
            <a:r>
              <a:rPr lang="ko-KR" altLang="en-US" sz="1400" b="0" i="0" u="none" strike="noStrike" dirty="0">
                <a:solidFill>
                  <a:srgbClr val="0070C0"/>
                </a:solidFill>
                <a:effectLst/>
                <a:latin typeface="+mj-ea"/>
                <a:ea typeface="+mj-ea"/>
              </a:rPr>
              <a:t>지수를 정수로 계산하여 리턴 </a:t>
            </a:r>
            <a:endParaRPr lang="en-US" altLang="ko-KR" sz="1400" b="0" i="0" u="none" strike="noStrike" dirty="0">
              <a:solidFill>
                <a:srgbClr val="0070C0"/>
              </a:solidFill>
              <a:effectLst/>
              <a:latin typeface="+mj-ea"/>
              <a:ea typeface="+mj-ea"/>
            </a:endParaRPr>
          </a:p>
          <a:p>
            <a:pPr marL="285750" indent="-285750" rtl="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ko-KR" sz="1400" b="0" i="0" u="none" strike="noStrike" dirty="0">
                <a:solidFill>
                  <a:srgbClr val="0070C0"/>
                </a:solidFill>
                <a:effectLst/>
                <a:latin typeface="+mj-ea"/>
                <a:ea typeface="+mj-ea"/>
              </a:rPr>
              <a:t>int </a:t>
            </a:r>
            <a:r>
              <a:rPr lang="en-US" altLang="ko-KR" sz="1400" b="0" i="0" u="none" strike="noStrike" dirty="0" err="1">
                <a:solidFill>
                  <a:srgbClr val="0070C0"/>
                </a:solidFill>
                <a:effectLst/>
                <a:latin typeface="+mj-ea"/>
                <a:ea typeface="+mj-ea"/>
              </a:rPr>
              <a:t>getBase</a:t>
            </a:r>
            <a:r>
              <a:rPr lang="en-US" altLang="ko-KR" sz="1400" b="0" i="0" u="none" strike="noStrike" dirty="0">
                <a:solidFill>
                  <a:srgbClr val="0070C0"/>
                </a:solidFill>
                <a:effectLst/>
                <a:latin typeface="+mj-ea"/>
                <a:ea typeface="+mj-ea"/>
              </a:rPr>
              <a:t>() // </a:t>
            </a:r>
            <a:r>
              <a:rPr lang="ko-KR" altLang="en-US" sz="1400" b="0" i="0" u="none" strike="noStrike" dirty="0">
                <a:solidFill>
                  <a:srgbClr val="0070C0"/>
                </a:solidFill>
                <a:effectLst/>
                <a:latin typeface="+mj-ea"/>
                <a:ea typeface="+mj-ea"/>
              </a:rPr>
              <a:t>베이스 값 리턴 </a:t>
            </a:r>
            <a:endParaRPr lang="en-US" altLang="ko-KR" sz="1400" b="0" i="0" u="none" strike="noStrike" dirty="0">
              <a:solidFill>
                <a:srgbClr val="0070C0"/>
              </a:solidFill>
              <a:effectLst/>
              <a:latin typeface="+mj-ea"/>
              <a:ea typeface="+mj-ea"/>
            </a:endParaRPr>
          </a:p>
          <a:p>
            <a:pPr marL="285750" indent="-285750" rtl="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ko-KR" sz="1400" b="0" i="0" u="none" strike="noStrike" dirty="0">
                <a:solidFill>
                  <a:srgbClr val="0070C0"/>
                </a:solidFill>
                <a:effectLst/>
                <a:latin typeface="+mj-ea"/>
                <a:ea typeface="+mj-ea"/>
              </a:rPr>
              <a:t>int </a:t>
            </a:r>
            <a:r>
              <a:rPr lang="en-US" altLang="ko-KR" sz="1400" b="0" i="0" u="none" strike="noStrike" dirty="0" err="1">
                <a:solidFill>
                  <a:srgbClr val="0070C0"/>
                </a:solidFill>
                <a:effectLst/>
                <a:latin typeface="+mj-ea"/>
                <a:ea typeface="+mj-ea"/>
              </a:rPr>
              <a:t>getExp</a:t>
            </a:r>
            <a:r>
              <a:rPr lang="en-US" altLang="ko-KR" sz="1400" b="0" i="0" u="none" strike="noStrike" dirty="0">
                <a:solidFill>
                  <a:srgbClr val="0070C0"/>
                </a:solidFill>
                <a:effectLst/>
                <a:latin typeface="+mj-ea"/>
                <a:ea typeface="+mj-ea"/>
              </a:rPr>
              <a:t>()   // </a:t>
            </a:r>
            <a:r>
              <a:rPr lang="ko-KR" altLang="en-US" sz="1400" b="0" i="0" u="none" strike="noStrike" dirty="0">
                <a:solidFill>
                  <a:srgbClr val="0070C0"/>
                </a:solidFill>
                <a:effectLst/>
                <a:latin typeface="+mj-ea"/>
                <a:ea typeface="+mj-ea"/>
              </a:rPr>
              <a:t>지수 값 리턴 </a:t>
            </a:r>
            <a:endParaRPr lang="en-US" altLang="ko-KR" sz="1400" b="0" i="0" u="none" strike="noStrike" dirty="0">
              <a:solidFill>
                <a:srgbClr val="0070C0"/>
              </a:solidFill>
              <a:effectLst/>
              <a:latin typeface="+mj-ea"/>
              <a:ea typeface="+mj-ea"/>
            </a:endParaRPr>
          </a:p>
          <a:p>
            <a:pPr marL="285750" indent="-285750" rtl="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ko-KR" sz="1400" b="0" i="0" u="none" strike="noStrike" dirty="0">
                <a:solidFill>
                  <a:srgbClr val="0070C0"/>
                </a:solidFill>
                <a:effectLst/>
                <a:latin typeface="+mj-ea"/>
                <a:ea typeface="+mj-ea"/>
              </a:rPr>
              <a:t>bool equals (Exp b) // </a:t>
            </a:r>
            <a:r>
              <a:rPr lang="ko-KR" altLang="en-US" sz="1400" b="0" i="0" u="none" strike="noStrike" dirty="0">
                <a:solidFill>
                  <a:srgbClr val="0070C0"/>
                </a:solidFill>
                <a:effectLst/>
                <a:latin typeface="+mj-ea"/>
                <a:ea typeface="+mj-ea"/>
              </a:rPr>
              <a:t>이 객체와 객체 </a:t>
            </a:r>
            <a:r>
              <a:rPr lang="en-US" altLang="ko-KR" sz="1400" b="0" i="0" u="none" strike="noStrike" dirty="0">
                <a:solidFill>
                  <a:srgbClr val="0070C0"/>
                </a:solidFill>
                <a:effectLst/>
                <a:latin typeface="+mj-ea"/>
                <a:ea typeface="+mj-ea"/>
              </a:rPr>
              <a:t>b</a:t>
            </a:r>
            <a:r>
              <a:rPr lang="ko-KR" altLang="en-US" sz="1400" b="0" i="0" u="none" strike="noStrike" dirty="0">
                <a:solidFill>
                  <a:srgbClr val="0070C0"/>
                </a:solidFill>
                <a:effectLst/>
                <a:latin typeface="+mj-ea"/>
                <a:ea typeface="+mj-ea"/>
              </a:rPr>
              <a:t>의 값이 </a:t>
            </a:r>
            <a:r>
              <a:rPr lang="ko-KR" altLang="en-US" sz="1400" b="0" i="0" u="none" strike="noStrike" dirty="0" err="1">
                <a:solidFill>
                  <a:srgbClr val="0070C0"/>
                </a:solidFill>
                <a:effectLst/>
                <a:latin typeface="+mj-ea"/>
                <a:ea typeface="+mj-ea"/>
              </a:rPr>
              <a:t>같은지</a:t>
            </a:r>
            <a:r>
              <a:rPr lang="ko-KR" altLang="en-US" sz="1400" b="0" i="0" u="none" strike="noStrike" dirty="0">
                <a:solidFill>
                  <a:srgbClr val="0070C0"/>
                </a:solidFill>
                <a:effectLst/>
                <a:latin typeface="+mj-ea"/>
                <a:ea typeface="+mj-ea"/>
              </a:rPr>
              <a:t> 판별하여 리턴</a:t>
            </a:r>
            <a:endParaRPr lang="ko-KR" altLang="en-US" sz="14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BDEB3-08DD-4CCB-9544-B7250761E0DF}"/>
              </a:ext>
            </a:extLst>
          </p:cNvPr>
          <p:cNvSpPr txBox="1"/>
          <p:nvPr/>
        </p:nvSpPr>
        <p:spPr>
          <a:xfrm>
            <a:off x="9444372" y="5842851"/>
            <a:ext cx="105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9318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4-9 Circle</a:t>
            </a:r>
            <a:r>
              <a:rPr lang="ko-KR" altLang="en-US" dirty="0"/>
              <a:t> 배열의 동적 생성 및 반환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977593" y="4361036"/>
            <a:ext cx="4460305" cy="230832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1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1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1</a:t>
            </a:r>
          </a:p>
          <a:p>
            <a:r>
              <a:rPr lang="en-US" altLang="ko-KR" sz="1200" dirty="0"/>
              <a:t>314</a:t>
            </a:r>
          </a:p>
          <a:p>
            <a:r>
              <a:rPr lang="en-US" altLang="ko-KR" sz="1200" dirty="0"/>
              <a:t>1256</a:t>
            </a:r>
          </a:p>
          <a:p>
            <a:r>
              <a:rPr lang="en-US" altLang="ko-KR" sz="1200" dirty="0"/>
              <a:t>2826</a:t>
            </a:r>
          </a:p>
          <a:p>
            <a:r>
              <a:rPr lang="en-US" altLang="ko-KR" sz="1200" dirty="0"/>
              <a:t>314</a:t>
            </a:r>
          </a:p>
          <a:p>
            <a:r>
              <a:rPr lang="en-US" altLang="ko-KR" sz="1200" dirty="0"/>
              <a:t>1256</a:t>
            </a:r>
          </a:p>
          <a:p>
            <a:r>
              <a:rPr lang="en-US" altLang="ko-KR" sz="1200" dirty="0"/>
              <a:t>2826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30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20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10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8112225" y="6149686"/>
            <a:ext cx="1225877" cy="432048"/>
          </a:xfrm>
          <a:prstGeom prst="wedgeRoundRectCallout">
            <a:avLst>
              <a:gd name="adj1" fmla="val -62574"/>
              <a:gd name="adj2" fmla="val -104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소멸자는</a:t>
            </a:r>
            <a:r>
              <a:rPr lang="ko-KR" altLang="en-US" sz="1000" dirty="0">
                <a:solidFill>
                  <a:schemeClr val="tx1"/>
                </a:solidFill>
              </a:rPr>
              <a:t> 생성의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반대 순으로 실행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03512" y="980729"/>
            <a:ext cx="410445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Circle(); 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r);</a:t>
            </a:r>
          </a:p>
          <a:p>
            <a:pPr defTabSz="180000"/>
            <a:r>
              <a:rPr lang="en-US" altLang="ko-KR" sz="1200" dirty="0"/>
              <a:t>	~Circle();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{ radius = r; }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 return 3.14*radius*radius; }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r)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radius = r;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Circle::~Circle()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973401" y="844820"/>
            <a:ext cx="4464496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 *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 = new Circle [3]; </a:t>
            </a:r>
            <a:r>
              <a:rPr lang="en-US" altLang="ko-KR" sz="1200" dirty="0"/>
              <a:t>// </a:t>
            </a:r>
            <a:r>
              <a:rPr lang="ko-KR" altLang="en-US" sz="1200" dirty="0"/>
              <a:t>객체 배열 생성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[0].</a:t>
            </a:r>
            <a:r>
              <a:rPr lang="en-US" altLang="ko-KR" sz="1200" b="1" dirty="0" err="1"/>
              <a:t>setRadius</a:t>
            </a:r>
            <a:r>
              <a:rPr lang="en-US" altLang="ko-KR" sz="1200" b="1" dirty="0"/>
              <a:t>(10);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pArray</a:t>
            </a:r>
            <a:r>
              <a:rPr lang="en-US" altLang="ko-KR" sz="1200" dirty="0"/>
              <a:t>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(20);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pArray</a:t>
            </a:r>
            <a:r>
              <a:rPr lang="en-US" altLang="ko-KR" sz="1200" dirty="0"/>
              <a:t>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(30);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'\n';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Circle *p = </a:t>
            </a:r>
            <a:r>
              <a:rPr lang="en-US" altLang="ko-KR" sz="1200" dirty="0" err="1"/>
              <a:t>pArray</a:t>
            </a:r>
            <a:r>
              <a:rPr lang="en-US" altLang="ko-KR" sz="1200" dirty="0"/>
              <a:t>; // </a:t>
            </a:r>
            <a:r>
              <a:rPr lang="ko-KR" altLang="en-US" sz="1200" dirty="0"/>
              <a:t>포인터 </a:t>
            </a:r>
            <a:r>
              <a:rPr lang="en-US" altLang="ko-KR" sz="1200" dirty="0"/>
              <a:t>p</a:t>
            </a:r>
            <a:r>
              <a:rPr lang="ko-KR" altLang="en-US" sz="1200" dirty="0"/>
              <a:t>에 배열의 </a:t>
            </a:r>
            <a:r>
              <a:rPr lang="ko-KR" altLang="en-US" sz="1200" dirty="0" err="1"/>
              <a:t>주소값으로</a:t>
            </a:r>
            <a:r>
              <a:rPr lang="ko-KR" altLang="en-US" sz="1200" dirty="0"/>
              <a:t> 설정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p-&gt;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'\n';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p++; </a:t>
            </a:r>
            <a:r>
              <a:rPr lang="en-US" altLang="ko-KR" sz="1200" dirty="0"/>
              <a:t>// </a:t>
            </a:r>
            <a:r>
              <a:rPr lang="ko-KR" altLang="en-US" sz="1200" dirty="0"/>
              <a:t>다음 원소의 주소로 증가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delete [] 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객체 배열 소멸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7761364" y="6074782"/>
            <a:ext cx="177714" cy="506953"/>
          </a:xfrm>
          <a:prstGeom prst="rightBrace">
            <a:avLst>
              <a:gd name="adj1" fmla="val 26709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8370341" y="1340768"/>
            <a:ext cx="1686099" cy="307578"/>
          </a:xfrm>
          <a:prstGeom prst="wedgeRoundRectCallout">
            <a:avLst>
              <a:gd name="adj1" fmla="val -44894"/>
              <a:gd name="adj2" fmla="val -785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각 원소 객체의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Circle() </a:t>
            </a:r>
            <a:r>
              <a:rPr lang="ko-KR" altLang="en-US" sz="10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7835415" y="4053458"/>
            <a:ext cx="1502687" cy="307578"/>
          </a:xfrm>
          <a:prstGeom prst="wedgeRoundRectCallout">
            <a:avLst>
              <a:gd name="adj1" fmla="val -96607"/>
              <a:gd name="adj2" fmla="val -707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각 배열 원소 객체의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소멸자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~Circle() </a:t>
            </a:r>
            <a:r>
              <a:rPr lang="ko-KR" altLang="en-US" sz="1000" dirty="0">
                <a:solidFill>
                  <a:schemeClr val="tx1"/>
                </a:solidFill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31755999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21F43C19-7A41-44EB-8318-A681DBA0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576" y="47041"/>
            <a:ext cx="7272808" cy="57606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4-10 </a:t>
            </a:r>
            <a:r>
              <a:rPr lang="ko-KR" altLang="en-US" dirty="0"/>
              <a:t>객체 배열의 동적 생성과 반환 응용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03513" y="4808771"/>
            <a:ext cx="3541966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생성하고자 하는 원의 개수</a:t>
            </a:r>
            <a:r>
              <a:rPr lang="en-US" altLang="ko-KR" sz="1200" dirty="0"/>
              <a:t>?</a:t>
            </a:r>
            <a:r>
              <a:rPr lang="en-US" altLang="ko-KR" sz="1200" dirty="0">
                <a:solidFill>
                  <a:srgbClr val="00B050"/>
                </a:solidFill>
              </a:rPr>
              <a:t>4</a:t>
            </a:r>
          </a:p>
          <a:p>
            <a:r>
              <a:rPr lang="ko-KR" altLang="en-US" sz="1200" dirty="0"/>
              <a:t>원</a:t>
            </a:r>
            <a:r>
              <a:rPr lang="en-US" altLang="ko-KR" sz="1200" dirty="0"/>
              <a:t>1: </a:t>
            </a:r>
            <a:r>
              <a:rPr lang="en-US" altLang="ko-KR" sz="1200" dirty="0">
                <a:solidFill>
                  <a:srgbClr val="00B050"/>
                </a:solidFill>
              </a:rPr>
              <a:t>5</a:t>
            </a:r>
          </a:p>
          <a:p>
            <a:r>
              <a:rPr lang="ko-KR" altLang="en-US" sz="1200" dirty="0"/>
              <a:t>원</a:t>
            </a:r>
            <a:r>
              <a:rPr lang="en-US" altLang="ko-KR" sz="1200" dirty="0"/>
              <a:t>2: </a:t>
            </a:r>
            <a:r>
              <a:rPr lang="en-US" altLang="ko-KR" sz="1200" dirty="0">
                <a:solidFill>
                  <a:srgbClr val="00B050"/>
                </a:solidFill>
              </a:rPr>
              <a:t>6</a:t>
            </a:r>
          </a:p>
          <a:p>
            <a:r>
              <a:rPr lang="ko-KR" altLang="en-US" sz="1200" dirty="0"/>
              <a:t>원</a:t>
            </a:r>
            <a:r>
              <a:rPr lang="en-US" altLang="ko-KR" sz="1200" dirty="0"/>
              <a:t>3: </a:t>
            </a:r>
            <a:r>
              <a:rPr lang="en-US" altLang="ko-KR" sz="1200" dirty="0">
                <a:solidFill>
                  <a:srgbClr val="00B050"/>
                </a:solidFill>
              </a:rPr>
              <a:t>7</a:t>
            </a:r>
          </a:p>
          <a:p>
            <a:r>
              <a:rPr lang="ko-KR" altLang="en-US" sz="1200" dirty="0"/>
              <a:t>원</a:t>
            </a:r>
            <a:r>
              <a:rPr lang="en-US" altLang="ko-KR" sz="1200" dirty="0"/>
              <a:t>4: </a:t>
            </a:r>
            <a:r>
              <a:rPr lang="en-US" altLang="ko-KR" sz="1200" dirty="0">
                <a:solidFill>
                  <a:srgbClr val="00B050"/>
                </a:solidFill>
              </a:rPr>
              <a:t>8</a:t>
            </a:r>
          </a:p>
          <a:p>
            <a:r>
              <a:rPr lang="en-US" altLang="ko-KR" sz="1200" dirty="0"/>
              <a:t>78.5 113.04 153.86 200.96</a:t>
            </a:r>
          </a:p>
          <a:p>
            <a:r>
              <a:rPr lang="ko-KR" altLang="en-US" sz="1200" dirty="0"/>
              <a:t>면적이 </a:t>
            </a:r>
            <a:r>
              <a:rPr lang="en-US" altLang="ko-KR" sz="1200" dirty="0"/>
              <a:t>100</a:t>
            </a:r>
            <a:r>
              <a:rPr lang="ko-KR" altLang="en-US" sz="1200" dirty="0"/>
              <a:t>에서 </a:t>
            </a:r>
            <a:r>
              <a:rPr lang="en-US" altLang="ko-KR" sz="1200" dirty="0"/>
              <a:t>200 </a:t>
            </a:r>
            <a:r>
              <a:rPr lang="ko-KR" altLang="en-US" sz="1200" dirty="0"/>
              <a:t>사이인 원의 개수는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1703512" y="1491079"/>
            <a:ext cx="35283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Circle(); </a:t>
            </a:r>
          </a:p>
          <a:p>
            <a:pPr defTabSz="180000"/>
            <a:r>
              <a:rPr lang="en-US" altLang="ko-KR" sz="1200" dirty="0"/>
              <a:t>	~Circle() { }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{ radius = r; }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 return 3.14*radius*radius; }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Circle::Circle() 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5303912" y="1484785"/>
            <a:ext cx="5253946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생성하고자 하는 원의 개수</a:t>
            </a:r>
            <a:r>
              <a:rPr lang="en-US" altLang="ko-KR" sz="1200" dirty="0"/>
              <a:t>?";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n, radius;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 &gt;&gt; n; // </a:t>
            </a:r>
            <a:r>
              <a:rPr lang="ko-KR" altLang="en-US" sz="1200" dirty="0"/>
              <a:t>원의 개수 입력</a:t>
            </a:r>
            <a:endParaRPr lang="en-US" altLang="ko-KR" sz="1200" dirty="0"/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Circle *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 = new Circle [n]; </a:t>
            </a:r>
            <a:r>
              <a:rPr lang="en-US" altLang="ko-KR" sz="1200" dirty="0"/>
              <a:t>// n </a:t>
            </a:r>
            <a:r>
              <a:rPr lang="ko-KR" altLang="en-US" sz="1200" dirty="0"/>
              <a:t>개의 </a:t>
            </a:r>
            <a:r>
              <a:rPr lang="en-US" altLang="ko-KR" sz="1200" dirty="0"/>
              <a:t>Circle </a:t>
            </a:r>
            <a:r>
              <a:rPr lang="ko-KR" altLang="en-US" sz="1200" dirty="0"/>
              <a:t>배열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원</a:t>
            </a:r>
            <a:r>
              <a:rPr lang="en-US" altLang="ko-KR" sz="1200" dirty="0"/>
              <a:t>" &lt;&lt; i+1 &lt;&lt; ": "; // </a:t>
            </a:r>
            <a:r>
              <a:rPr lang="ko-KR" altLang="en-US" sz="1200" dirty="0"/>
              <a:t>프롬프트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 &gt;&gt; radius; // </a:t>
            </a:r>
            <a:r>
              <a:rPr lang="ko-KR" altLang="en-US" sz="1200" dirty="0"/>
              <a:t>반지름 입력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err="1"/>
              <a:t>setRadius</a:t>
            </a:r>
            <a:r>
              <a:rPr lang="en-US" altLang="ko-KR" sz="1200" b="1" dirty="0"/>
              <a:t>(radius); </a:t>
            </a:r>
            <a:r>
              <a:rPr lang="en-US" altLang="ko-KR" sz="1200" dirty="0"/>
              <a:t>// </a:t>
            </a:r>
            <a:r>
              <a:rPr lang="ko-KR" altLang="en-US" sz="1200" dirty="0"/>
              <a:t>각 </a:t>
            </a:r>
            <a:r>
              <a:rPr lang="en-US" altLang="ko-KR" sz="1200" dirty="0"/>
              <a:t>Circle </a:t>
            </a:r>
            <a:r>
              <a:rPr lang="ko-KR" altLang="en-US" sz="1200" dirty="0"/>
              <a:t>객체를 반지름으로 초기화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count =0; // </a:t>
            </a:r>
            <a:r>
              <a:rPr lang="ko-KR" altLang="en-US" sz="1200" dirty="0"/>
              <a:t>카운트 변수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Circle* p = 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p-&gt;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' '; // </a:t>
            </a:r>
            <a:r>
              <a:rPr lang="ko-KR" altLang="en-US" sz="1200" dirty="0"/>
              <a:t>원의 면적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if(</a:t>
            </a:r>
            <a:r>
              <a:rPr lang="en-US" altLang="ko-KR" sz="1200" b="1" dirty="0"/>
              <a:t>p-&gt;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</a:t>
            </a:r>
            <a:r>
              <a:rPr lang="en-US" altLang="ko-KR" sz="1200" dirty="0"/>
              <a:t> &gt;= 100 &amp;&amp; </a:t>
            </a:r>
            <a:r>
              <a:rPr lang="en-US" altLang="ko-KR" sz="1200" b="1" dirty="0"/>
              <a:t>p-&gt;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&lt;= 200) </a:t>
            </a:r>
          </a:p>
          <a:p>
            <a:pPr defTabSz="180000"/>
            <a:r>
              <a:rPr lang="en-US" altLang="ko-KR" sz="1200" dirty="0"/>
              <a:t>			count++;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p++;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면적이 </a:t>
            </a:r>
            <a:r>
              <a:rPr lang="en-US" altLang="ko-KR" sz="1200" dirty="0"/>
              <a:t>100</a:t>
            </a:r>
            <a:r>
              <a:rPr lang="ko-KR" altLang="en-US" sz="1200" dirty="0"/>
              <a:t>에서 </a:t>
            </a:r>
            <a:r>
              <a:rPr lang="en-US" altLang="ko-KR" sz="1200" dirty="0"/>
              <a:t>200 </a:t>
            </a:r>
            <a:r>
              <a:rPr lang="ko-KR" altLang="en-US" sz="1200" dirty="0"/>
              <a:t>사이인 원의 개수는 </a:t>
            </a:r>
            <a:r>
              <a:rPr lang="en-US" altLang="ko-KR" sz="1200" dirty="0"/>
              <a:t>" </a:t>
            </a:r>
          </a:p>
          <a:p>
            <a:pPr defTabSz="180000"/>
            <a:r>
              <a:rPr lang="en-US" altLang="ko-KR" sz="1200" dirty="0"/>
              <a:t>			&lt;&lt; count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delete [] 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객체 배열 소멸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559496" y="116632"/>
            <a:ext cx="9108504" cy="6794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14238" y="836713"/>
            <a:ext cx="84302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원을 개수를 입력 받고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Circle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배열을 동적 생성하라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반지름 값을 입력 받아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Circle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배열에 저장하고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면적이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100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에서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200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사이인 원의 개수를 출력하라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40129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메모리 할당과 메모리 누수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03663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1532" y="5877272"/>
            <a:ext cx="6227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* </a:t>
            </a:r>
            <a:r>
              <a:rPr lang="ko-KR" altLang="en-US" sz="1600" dirty="0">
                <a:solidFill>
                  <a:srgbClr val="FF0000"/>
                </a:solidFill>
              </a:rPr>
              <a:t>프로그램이 종료되면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운영체제는 누수 메모리를 모두 </a:t>
            </a:r>
            <a:r>
              <a:rPr lang="ko-KR" altLang="en-US" sz="1600" dirty="0" err="1">
                <a:solidFill>
                  <a:srgbClr val="FF0000"/>
                </a:solidFill>
              </a:rPr>
              <a:t>힙에</a:t>
            </a:r>
            <a:r>
              <a:rPr lang="ko-KR" altLang="en-US" sz="1600" dirty="0">
                <a:solidFill>
                  <a:srgbClr val="FF0000"/>
                </a:solidFill>
              </a:rPr>
              <a:t> 반환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908720"/>
            <a:ext cx="7920880" cy="213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3318011"/>
            <a:ext cx="7704856" cy="248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07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1624" y="73301"/>
            <a:ext cx="1872208" cy="576064"/>
          </a:xfrm>
        </p:spPr>
        <p:txBody>
          <a:bodyPr>
            <a:normAutofit/>
          </a:bodyPr>
          <a:lstStyle/>
          <a:p>
            <a:r>
              <a:rPr lang="ko-KR" altLang="en-US" sz="2400"/>
              <a:t>연습문제</a:t>
            </a:r>
            <a:endParaRPr lang="ko-KR" altLang="en-US" sz="24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46D0440-ADC7-4EA3-816B-4970B3DF4A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03512" y="1196752"/>
            <a:ext cx="10009112" cy="432048"/>
          </a:xfrm>
        </p:spPr>
        <p:txBody>
          <a:bodyPr/>
          <a:lstStyle/>
          <a:p>
            <a:pPr marL="0" indent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</a:t>
            </a:r>
            <a:r>
              <a:rPr lang="ko-KR" altLang="en-US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객체를 </a:t>
            </a:r>
            <a:r>
              <a:rPr lang="ko-KR" altLang="en-US" i="0" u="none" strike="noStrike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캡슐화하는</a:t>
            </a:r>
            <a:r>
              <a:rPr lang="ko-KR" altLang="en-US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목적은 무엇인가</a:t>
            </a:r>
            <a:r>
              <a:rPr lang="en-US" altLang="ko-KR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 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AADC4D-9D65-4472-B353-E8415489B881}"/>
              </a:ext>
            </a:extLst>
          </p:cNvPr>
          <p:cNvSpPr txBox="1"/>
          <p:nvPr/>
        </p:nvSpPr>
        <p:spPr>
          <a:xfrm>
            <a:off x="2711624" y="1772816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외부의 접근으로부터 객체를 보호하기 위하여</a:t>
            </a: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0721148C-EF1A-4DFA-B814-321E0F5D3D05}"/>
              </a:ext>
            </a:extLst>
          </p:cNvPr>
          <p:cNvSpPr txBox="1">
            <a:spLocks/>
          </p:cNvSpPr>
          <p:nvPr/>
        </p:nvSpPr>
        <p:spPr>
          <a:xfrm>
            <a:off x="1703512" y="3284984"/>
            <a:ext cx="10009112" cy="1944216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spcAft>
                <a:spcPts val="600"/>
              </a:spcAft>
              <a:buClr>
                <a:schemeClr val="accent2"/>
              </a:buClr>
              <a:buSzPct val="60000"/>
              <a:buFont typeface="Wingdings"/>
              <a:buChar char=""/>
              <a:defRPr kumimoji="0" lang="ko-KR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 2"/>
              <a:buChar char=""/>
              <a:defRPr kumimoji="0" lang="ko-KR" altLang="en-US" sz="1800" kern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indent="-228600" algn="l" rtl="0" eaLnBrk="1" latinLnBrk="1" hangingPunct="1">
              <a:lnSpc>
                <a:spcPts val="2600"/>
              </a:lnSpc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lang="ko-KR" altLang="en-US" sz="1600" kern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lang="ko-KR" altLang="en-US" sz="1400" kern="1200" dirty="0" smtClean="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Font typeface="Wingdings"/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클래스와 객체에 관한 설명 중 틀린 것은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  <a:p>
            <a:pPr marL="662940" lvl="1" indent="-342900">
              <a:lnSpc>
                <a:spcPts val="24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+mj-ea"/>
              <a:buAutoNum type="circleNumDbPlain"/>
            </a:pP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객체를 실체 혹은 인스턴스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(instance)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라고 부른다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  <a:p>
            <a:pPr marL="662940" lvl="1" indent="-342900">
              <a:lnSpc>
                <a:spcPts val="24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+mj-ea"/>
              <a:buAutoNum type="circleNumDbPlain"/>
            </a:pP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클래스는 객체를 생성하기 위한 설계도 혹은 틀과 같다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  <a:p>
            <a:pPr marL="662940" lvl="1" indent="-342900">
              <a:lnSpc>
                <a:spcPts val="24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+mj-ea"/>
              <a:buAutoNum type="circleNumDbPlain"/>
            </a:pP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멤버들은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private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보다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public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접근 지정이 바람직하다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  <a:p>
            <a:pPr marL="662940" lvl="1" indent="-342900">
              <a:lnSpc>
                <a:spcPts val="24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+mj-ea"/>
              <a:buAutoNum type="circleNumDbPlain"/>
            </a:pP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클래스는 멤버 함수와 멤버 변수로 이루어진다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Font typeface="Wingdings"/>
              <a:buNone/>
            </a:pP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A92AFD-EB5A-441C-91A9-1A85AAC85346}"/>
              </a:ext>
            </a:extLst>
          </p:cNvPr>
          <p:cNvSpPr/>
          <p:nvPr/>
        </p:nvSpPr>
        <p:spPr>
          <a:xfrm>
            <a:off x="2039004" y="4502983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45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1624" y="73301"/>
            <a:ext cx="1872208" cy="576064"/>
          </a:xfrm>
        </p:spPr>
        <p:txBody>
          <a:bodyPr>
            <a:normAutofit/>
          </a:bodyPr>
          <a:lstStyle/>
          <a:p>
            <a:r>
              <a:rPr lang="ko-KR" altLang="en-US" sz="2400"/>
              <a:t>연습문제</a:t>
            </a:r>
            <a:endParaRPr lang="ko-KR" altLang="en-US" sz="24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46D0440-ADC7-4EA3-816B-4970B3DF4A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03512" y="1196752"/>
            <a:ext cx="10009112" cy="4248472"/>
          </a:xfrm>
        </p:spPr>
        <p:txBody>
          <a:bodyPr/>
          <a:lstStyle/>
          <a:p>
            <a:pPr marL="0" indent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다음 </a:t>
            </a:r>
            <a:r>
              <a:rPr lang="en-US" altLang="ko-KR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C++ </a:t>
            </a:r>
            <a:r>
              <a:rPr lang="ko-KR" altLang="en-US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코드가 객체 지향 언어의 캡슐화를 달성하고 있는지 설명하라</a:t>
            </a:r>
            <a:r>
              <a:rPr lang="en-US" altLang="ko-KR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320040" lvl="1" indent="0">
              <a:spcBef>
                <a:spcPts val="0"/>
              </a:spcBef>
              <a:spcAft>
                <a:spcPts val="500"/>
              </a:spcAft>
              <a:buNone/>
            </a:pPr>
            <a:endParaRPr lang="en-US" altLang="ko-KR" i="0" u="none" strike="noStrike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20040" lvl="1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 acc;</a:t>
            </a:r>
          </a:p>
          <a:p>
            <a:pPr marL="320040" lvl="1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 add(int x) {</a:t>
            </a:r>
          </a:p>
          <a:p>
            <a:pPr marL="320040" lvl="1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acc += x;</a:t>
            </a:r>
          </a:p>
          <a:p>
            <a:pPr marL="320040" lvl="1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return acc;</a:t>
            </a:r>
          </a:p>
          <a:p>
            <a:pPr marL="320040" lvl="1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}</a:t>
            </a:r>
          </a:p>
          <a:p>
            <a:pPr marL="320040" lvl="1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class circle {</a:t>
            </a:r>
          </a:p>
          <a:p>
            <a:pPr marL="320040" lvl="1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public:</a:t>
            </a:r>
          </a:p>
          <a:p>
            <a:pPr marL="320040" lvl="1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int radius;</a:t>
            </a:r>
          </a:p>
          <a:p>
            <a:pPr marL="320040" lvl="1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double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getArea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();</a:t>
            </a:r>
            <a:endParaRPr lang="en-US" altLang="ko-KR" sz="1600" i="0" u="none" strike="noStrike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};</a:t>
            </a:r>
            <a:endParaRPr lang="ko-KR" altLang="en-US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AADC4D-9D65-4472-B353-E8415489B881}"/>
              </a:ext>
            </a:extLst>
          </p:cNvPr>
          <p:cNvSpPr txBox="1"/>
          <p:nvPr/>
        </p:nvSpPr>
        <p:spPr>
          <a:xfrm>
            <a:off x="1487488" y="5157192"/>
            <a:ext cx="5976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 코드는 캡슐화를 이루고 있지 못하다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acc 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변수와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add() 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함수는 어떤 클래스에도 포함되어 있지 않아 누구나 이들을 접근할 수 있기 때문이다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또한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Circle 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클래스의 멤버 변수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radius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public 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속성으로 되어 있는데 적절치 않다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0948EE7-A99F-4E59-8DC5-9D3B546F1727}"/>
              </a:ext>
            </a:extLst>
          </p:cNvPr>
          <p:cNvGrpSpPr/>
          <p:nvPr/>
        </p:nvGrpSpPr>
        <p:grpSpPr>
          <a:xfrm>
            <a:off x="5663952" y="1844824"/>
            <a:ext cx="5674622" cy="4324261"/>
            <a:chOff x="5663952" y="1844824"/>
            <a:chExt cx="5674622" cy="4324261"/>
          </a:xfrm>
        </p:grpSpPr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51671FC6-E891-4C76-B6C6-F914CC27CE12}"/>
                </a:ext>
              </a:extLst>
            </p:cNvPr>
            <p:cNvSpPr/>
            <p:nvPr/>
          </p:nvSpPr>
          <p:spPr>
            <a:xfrm>
              <a:off x="5663952" y="3343587"/>
              <a:ext cx="792088" cy="504056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B6F470-6153-466A-98E2-25F84F4B2571}"/>
                </a:ext>
              </a:extLst>
            </p:cNvPr>
            <p:cNvSpPr txBox="1"/>
            <p:nvPr/>
          </p:nvSpPr>
          <p:spPr>
            <a:xfrm>
              <a:off x="7464152" y="1844824"/>
              <a:ext cx="3874422" cy="43242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20040" lvl="1" indent="0">
                <a:spcBef>
                  <a:spcPts val="0"/>
                </a:spcBef>
                <a:spcAft>
                  <a:spcPts val="300"/>
                </a:spcAft>
                <a:buNone/>
              </a:pP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class Count {</a:t>
              </a:r>
            </a:p>
            <a:p>
              <a:pPr marL="320040" lvl="1" indent="0">
                <a:spcBef>
                  <a:spcPts val="0"/>
                </a:spcBef>
                <a:spcAft>
                  <a:spcPts val="300"/>
                </a:spcAft>
                <a:buNone/>
              </a:pP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    int acc;</a:t>
              </a:r>
            </a:p>
            <a:p>
              <a:pPr marL="320040" lvl="1" indent="0">
                <a:spcBef>
                  <a:spcPts val="0"/>
                </a:spcBef>
                <a:spcAft>
                  <a:spcPts val="300"/>
                </a:spcAft>
                <a:buNone/>
              </a:pP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public:</a:t>
              </a:r>
            </a:p>
            <a:p>
              <a:pPr marL="320040" lvl="1" indent="0">
                <a:spcBef>
                  <a:spcPts val="0"/>
                </a:spcBef>
                <a:spcAft>
                  <a:spcPts val="300"/>
                </a:spcAft>
                <a:buNone/>
              </a:pP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   Count(int a) { acc = a; }</a:t>
              </a:r>
            </a:p>
            <a:p>
              <a:pPr marL="320040" lvl="1" indent="0">
                <a:spcBef>
                  <a:spcPts val="0"/>
                </a:spcBef>
                <a:spcAft>
                  <a:spcPts val="300"/>
                </a:spcAft>
                <a:buNone/>
              </a:pP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   int add(int x) {</a:t>
              </a:r>
            </a:p>
            <a:p>
              <a:pPr marL="320040" lvl="1" indent="0">
                <a:spcBef>
                  <a:spcPts val="0"/>
                </a:spcBef>
                <a:spcAft>
                  <a:spcPts val="300"/>
                </a:spcAft>
                <a:buNone/>
              </a:pP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   acc += x;</a:t>
              </a:r>
            </a:p>
            <a:p>
              <a:pPr marL="320040" lvl="1" indent="0">
                <a:spcBef>
                  <a:spcPts val="0"/>
                </a:spcBef>
                <a:spcAft>
                  <a:spcPts val="300"/>
                </a:spcAft>
                <a:buNone/>
              </a:pP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   return acc;</a:t>
              </a:r>
            </a:p>
            <a:p>
              <a:pPr marL="320040" lvl="1" indent="0">
                <a:spcBef>
                  <a:spcPts val="0"/>
                </a:spcBef>
                <a:spcAft>
                  <a:spcPts val="300"/>
                </a:spcAft>
                <a:buNone/>
              </a:pP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   }</a:t>
              </a:r>
            </a:p>
            <a:p>
              <a:pPr marL="320040" lvl="1" indent="0">
                <a:spcBef>
                  <a:spcPts val="0"/>
                </a:spcBef>
                <a:spcAft>
                  <a:spcPts val="300"/>
                </a:spcAft>
                <a:buNone/>
              </a:pP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   int </a:t>
              </a:r>
              <a:r>
                <a:rPr lang="en-US" altLang="ko-KR" sz="16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getAcc</a:t>
              </a: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() { return acc; }</a:t>
              </a:r>
            </a:p>
            <a:p>
              <a:pPr marL="320040" lvl="1" indent="0">
                <a:spcBef>
                  <a:spcPts val="0"/>
                </a:spcBef>
                <a:spcAft>
                  <a:spcPts val="300"/>
                </a:spcAft>
                <a:buNone/>
              </a:pP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};</a:t>
              </a:r>
            </a:p>
            <a:p>
              <a:pPr marL="320040" lvl="1" indent="0">
                <a:spcBef>
                  <a:spcPts val="0"/>
                </a:spcBef>
                <a:spcAft>
                  <a:spcPts val="300"/>
                </a:spcAft>
                <a:buNone/>
              </a:pP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class Circle {</a:t>
              </a:r>
            </a:p>
            <a:p>
              <a:pPr marL="320040" lvl="1" indent="0">
                <a:spcBef>
                  <a:spcPts val="0"/>
                </a:spcBef>
                <a:spcAft>
                  <a:spcPts val="300"/>
                </a:spcAft>
                <a:buNone/>
              </a:pP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   int radius;</a:t>
              </a:r>
            </a:p>
            <a:p>
              <a:pPr marL="320040" lvl="1" indent="0">
                <a:spcBef>
                  <a:spcPts val="0"/>
                </a:spcBef>
                <a:spcAft>
                  <a:spcPts val="300"/>
                </a:spcAft>
                <a:buNone/>
              </a:pP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public:</a:t>
              </a:r>
            </a:p>
            <a:p>
              <a:pPr marL="320040" lvl="1" indent="0">
                <a:spcBef>
                  <a:spcPts val="0"/>
                </a:spcBef>
                <a:spcAft>
                  <a:spcPts val="300"/>
                </a:spcAft>
                <a:buNone/>
              </a:pP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   double </a:t>
              </a:r>
              <a:r>
                <a:rPr lang="en-US" altLang="ko-KR" sz="16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getArea</a:t>
              </a: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();</a:t>
              </a:r>
            </a:p>
            <a:p>
              <a:pPr marL="320040" lvl="1" indent="0">
                <a:spcBef>
                  <a:spcPts val="0"/>
                </a:spcBef>
                <a:spcAft>
                  <a:spcPts val="300"/>
                </a:spcAft>
                <a:buNone/>
              </a:pP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};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001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1624" y="73301"/>
            <a:ext cx="1872208" cy="576064"/>
          </a:xfrm>
        </p:spPr>
        <p:txBody>
          <a:bodyPr>
            <a:normAutofit/>
          </a:bodyPr>
          <a:lstStyle/>
          <a:p>
            <a:r>
              <a:rPr lang="ko-KR" altLang="en-US" sz="2400"/>
              <a:t>연습문제</a:t>
            </a:r>
            <a:endParaRPr lang="ko-KR" altLang="en-US" sz="24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46D0440-ADC7-4EA3-816B-4970B3DF4A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75520" y="1219351"/>
            <a:ext cx="10009112" cy="4248472"/>
          </a:xfrm>
        </p:spPr>
        <p:txBody>
          <a:bodyPr/>
          <a:lstStyle/>
          <a:p>
            <a:pPr marL="0" indent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4. </a:t>
            </a:r>
            <a:r>
              <a:rPr lang="ko-KR" altLang="en-US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다음 </a:t>
            </a:r>
            <a:r>
              <a:rPr lang="en-US" altLang="ko-KR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C++ </a:t>
            </a:r>
            <a:r>
              <a:rPr lang="ko-KR" altLang="en-US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프로그램에 캡슐화가 부족한 부분을 수정하여 </a:t>
            </a:r>
            <a:r>
              <a:rPr lang="ko-KR" altLang="en-US" i="0" u="none" strike="noStrike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캡슐화하라</a:t>
            </a:r>
            <a:r>
              <a:rPr lang="en-US" altLang="ko-KR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..</a:t>
            </a:r>
          </a:p>
          <a:p>
            <a:pPr marL="320040" lvl="1" indent="0">
              <a:spcBef>
                <a:spcPts val="0"/>
              </a:spcBef>
              <a:spcAft>
                <a:spcPts val="500"/>
              </a:spcAft>
              <a:buNone/>
            </a:pPr>
            <a:endParaRPr lang="en-US" altLang="ko-KR" i="0" u="none" strike="noStrike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20040" lvl="1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age;</a:t>
            </a:r>
          </a:p>
          <a:p>
            <a:pPr marL="320040" lvl="1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void older() {</a:t>
            </a:r>
          </a:p>
          <a:p>
            <a:pPr marL="320040" lvl="1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age++;</a:t>
            </a:r>
          </a:p>
          <a:p>
            <a:pPr marL="320040" lvl="1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}</a:t>
            </a:r>
          </a:p>
          <a:p>
            <a:pPr marL="320040" lvl="1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class circle {</a:t>
            </a:r>
          </a:p>
          <a:p>
            <a:pPr marL="320040" lvl="1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int radius;</a:t>
            </a:r>
          </a:p>
          <a:p>
            <a:pPr marL="320040" lvl="1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public:</a:t>
            </a:r>
          </a:p>
          <a:p>
            <a:pPr marL="320040" lvl="1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double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getArea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();</a:t>
            </a:r>
            <a:endParaRPr lang="ko-KR" altLang="en-US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0948EE7-A99F-4E59-8DC5-9D3B546F1727}"/>
              </a:ext>
            </a:extLst>
          </p:cNvPr>
          <p:cNvGrpSpPr/>
          <p:nvPr/>
        </p:nvGrpSpPr>
        <p:grpSpPr>
          <a:xfrm>
            <a:off x="5663952" y="1844824"/>
            <a:ext cx="5674622" cy="3954929"/>
            <a:chOff x="5663952" y="1844824"/>
            <a:chExt cx="5674622" cy="3954929"/>
          </a:xfrm>
        </p:grpSpPr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51671FC6-E891-4C76-B6C6-F914CC27CE12}"/>
                </a:ext>
              </a:extLst>
            </p:cNvPr>
            <p:cNvSpPr/>
            <p:nvPr/>
          </p:nvSpPr>
          <p:spPr>
            <a:xfrm>
              <a:off x="5663952" y="3343587"/>
              <a:ext cx="792088" cy="504056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B6F470-6153-466A-98E2-25F84F4B2571}"/>
                </a:ext>
              </a:extLst>
            </p:cNvPr>
            <p:cNvSpPr txBox="1"/>
            <p:nvPr/>
          </p:nvSpPr>
          <p:spPr>
            <a:xfrm>
              <a:off x="7464152" y="1844824"/>
              <a:ext cx="3874422" cy="39549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20040" lvl="1" indent="0">
                <a:spcBef>
                  <a:spcPts val="0"/>
                </a:spcBef>
                <a:spcAft>
                  <a:spcPts val="300"/>
                </a:spcAft>
                <a:buNone/>
              </a:pPr>
              <a:r>
                <a:rPr lang="en-US" altLang="ko-KR" sz="17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class Age {</a:t>
              </a:r>
            </a:p>
            <a:p>
              <a:pPr marL="320040" lvl="1" indent="0">
                <a:spcBef>
                  <a:spcPts val="0"/>
                </a:spcBef>
                <a:spcAft>
                  <a:spcPts val="300"/>
                </a:spcAft>
                <a:buNone/>
              </a:pPr>
              <a:r>
                <a:rPr lang="en-US" altLang="ko-KR" sz="17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    int age;</a:t>
              </a:r>
            </a:p>
            <a:p>
              <a:pPr marL="320040" lvl="1" indent="0">
                <a:spcBef>
                  <a:spcPts val="0"/>
                </a:spcBef>
                <a:spcAft>
                  <a:spcPts val="300"/>
                </a:spcAft>
                <a:buNone/>
              </a:pPr>
              <a:r>
                <a:rPr lang="en-US" altLang="ko-KR" sz="17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public:</a:t>
              </a:r>
            </a:p>
            <a:p>
              <a:pPr marL="320040" lvl="1" indent="0">
                <a:spcBef>
                  <a:spcPts val="0"/>
                </a:spcBef>
                <a:spcAft>
                  <a:spcPts val="300"/>
                </a:spcAft>
                <a:buNone/>
              </a:pPr>
              <a:r>
                <a:rPr lang="en-US" altLang="ko-KR" sz="17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   Age(int a) {</a:t>
              </a:r>
            </a:p>
            <a:p>
              <a:pPr marL="320040" lvl="1" indent="0">
                <a:spcBef>
                  <a:spcPts val="0"/>
                </a:spcBef>
                <a:spcAft>
                  <a:spcPts val="300"/>
                </a:spcAft>
                <a:buNone/>
              </a:pPr>
              <a:r>
                <a:rPr lang="en-US" altLang="ko-KR" sz="17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          age=a; </a:t>
              </a:r>
            </a:p>
            <a:p>
              <a:pPr marL="320040" lvl="1" indent="0">
                <a:spcBef>
                  <a:spcPts val="0"/>
                </a:spcBef>
                <a:spcAft>
                  <a:spcPts val="300"/>
                </a:spcAft>
                <a:buNone/>
              </a:pPr>
              <a:r>
                <a:rPr lang="en-US" altLang="ko-KR" sz="17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    }</a:t>
              </a:r>
            </a:p>
            <a:p>
              <a:pPr marL="320040" lvl="1" indent="0">
                <a:spcBef>
                  <a:spcPts val="0"/>
                </a:spcBef>
                <a:spcAft>
                  <a:spcPts val="300"/>
                </a:spcAft>
                <a:buNone/>
              </a:pPr>
              <a:r>
                <a:rPr lang="en-US" altLang="ko-KR" sz="17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   void older() {</a:t>
              </a:r>
            </a:p>
            <a:p>
              <a:pPr marL="320040" lvl="1" indent="0">
                <a:spcBef>
                  <a:spcPts val="0"/>
                </a:spcBef>
                <a:spcAft>
                  <a:spcPts val="300"/>
                </a:spcAft>
                <a:buNone/>
              </a:pPr>
              <a:r>
                <a:rPr lang="en-US" altLang="ko-KR" sz="17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          age++; </a:t>
              </a:r>
            </a:p>
            <a:p>
              <a:pPr marL="320040" lvl="1" indent="0">
                <a:spcBef>
                  <a:spcPts val="0"/>
                </a:spcBef>
                <a:spcAft>
                  <a:spcPts val="300"/>
                </a:spcAft>
                <a:buNone/>
              </a:pPr>
              <a:r>
                <a:rPr lang="en-US" altLang="ko-KR" sz="17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    }</a:t>
              </a:r>
            </a:p>
            <a:p>
              <a:pPr marL="320040" lvl="1" indent="0">
                <a:spcBef>
                  <a:spcPts val="0"/>
                </a:spcBef>
                <a:spcAft>
                  <a:spcPts val="300"/>
                </a:spcAft>
                <a:buNone/>
              </a:pPr>
              <a:r>
                <a:rPr lang="en-US" altLang="ko-KR" sz="17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   int Age() {</a:t>
              </a:r>
            </a:p>
            <a:p>
              <a:pPr marL="320040" lvl="1" indent="0">
                <a:spcBef>
                  <a:spcPts val="0"/>
                </a:spcBef>
                <a:spcAft>
                  <a:spcPts val="300"/>
                </a:spcAft>
                <a:buNone/>
              </a:pPr>
              <a:r>
                <a:rPr lang="en-US" altLang="ko-KR" sz="17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         return age; </a:t>
              </a:r>
            </a:p>
            <a:p>
              <a:pPr marL="320040" lvl="1" indent="0">
                <a:spcBef>
                  <a:spcPts val="0"/>
                </a:spcBef>
                <a:spcAft>
                  <a:spcPts val="300"/>
                </a:spcAft>
                <a:buNone/>
              </a:pPr>
              <a:r>
                <a:rPr lang="en-US" altLang="ko-KR" sz="17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    }</a:t>
              </a:r>
            </a:p>
            <a:p>
              <a:pPr marL="320040" lvl="1" indent="0">
                <a:spcBef>
                  <a:spcPts val="0"/>
                </a:spcBef>
                <a:spcAft>
                  <a:spcPts val="300"/>
                </a:spcAft>
                <a:buNone/>
              </a:pPr>
              <a:r>
                <a:rPr lang="en-US" altLang="ko-KR" sz="17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809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6875</TotalTime>
  <Words>7773</Words>
  <Application>Microsoft Office PowerPoint</Application>
  <PresentationFormat>와이드스크린</PresentationFormat>
  <Paragraphs>1187</Paragraphs>
  <Slides>62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4" baseType="lpstr">
      <vt:lpstr>AppleSDGothicNeo</vt:lpstr>
      <vt:lpstr>HY헤드라인M</vt:lpstr>
      <vt:lpstr>굴림</vt:lpstr>
      <vt:lpstr>돋움체</vt:lpstr>
      <vt:lpstr>맑은 고딕</vt:lpstr>
      <vt:lpstr>함초롬바탕</vt:lpstr>
      <vt:lpstr>휴먼편지체</vt:lpstr>
      <vt:lpstr>Arial</vt:lpstr>
      <vt:lpstr>Sabon Next LT</vt:lpstr>
      <vt:lpstr>Wingdings</vt:lpstr>
      <vt:lpstr>Wingdings 2</vt:lpstr>
      <vt:lpstr>가을</vt:lpstr>
      <vt:lpstr>PowerPoint 프레젠테이션</vt:lpstr>
      <vt:lpstr>3강</vt:lpstr>
      <vt:lpstr>3장 요약</vt:lpstr>
      <vt:lpstr>3장 요약</vt:lpstr>
      <vt:lpstr>3장 요약</vt:lpstr>
      <vt:lpstr>OpenChallenge 3</vt:lpstr>
      <vt:lpstr>연습문제</vt:lpstr>
      <vt:lpstr>연습문제</vt:lpstr>
      <vt:lpstr>연습문제</vt:lpstr>
      <vt:lpstr>연습문제</vt:lpstr>
      <vt:lpstr>연습문제</vt:lpstr>
      <vt:lpstr>연습문제</vt:lpstr>
      <vt:lpstr>연습문제</vt:lpstr>
      <vt:lpstr>연습문제</vt:lpstr>
      <vt:lpstr>연습문제</vt:lpstr>
      <vt:lpstr>연습문제</vt:lpstr>
      <vt:lpstr>연습문제</vt:lpstr>
      <vt:lpstr>연습문제</vt:lpstr>
      <vt:lpstr>연습문제</vt:lpstr>
      <vt:lpstr>연습문제</vt:lpstr>
      <vt:lpstr>연습문제</vt:lpstr>
      <vt:lpstr>연습문제</vt:lpstr>
      <vt:lpstr>연습문제</vt:lpstr>
      <vt:lpstr>실습 문제</vt:lpstr>
      <vt:lpstr>실습 문제</vt:lpstr>
      <vt:lpstr>실습 문제</vt:lpstr>
      <vt:lpstr>실습 문제</vt:lpstr>
      <vt:lpstr>실습 문제</vt:lpstr>
      <vt:lpstr>실습 문제</vt:lpstr>
      <vt:lpstr>포인터 기초 지식</vt:lpstr>
      <vt:lpstr>포인터 기초 지식</vt:lpstr>
      <vt:lpstr>참조 변수와 포인터 변수의 차이</vt:lpstr>
      <vt:lpstr>객체 포인터</vt:lpstr>
      <vt:lpstr>객체 포인터</vt:lpstr>
      <vt:lpstr>예제 4–1 객체 포인터 선언 및 활용</vt:lpstr>
      <vt:lpstr>Check Time</vt:lpstr>
      <vt:lpstr>객체 배열, 생성 및 소멸</vt:lpstr>
      <vt:lpstr>예제 4– 2 Circle 클래스의 배열 선언 및 활용</vt:lpstr>
      <vt:lpstr>배열 생성과 활용(예제 4-2의 실행 과정)</vt:lpstr>
      <vt:lpstr>객체 배열 생성시 기본 생성자 호출</vt:lpstr>
      <vt:lpstr>객체 배열 초기화</vt:lpstr>
      <vt:lpstr>예제 4–3 객체 배열 초기화</vt:lpstr>
      <vt:lpstr>2차원 배열</vt:lpstr>
      <vt:lpstr>예제 4-4 Circle 클래스의 2차원 배열 선언 및 활용</vt:lpstr>
      <vt:lpstr>Check Time</vt:lpstr>
      <vt:lpstr>PowerPoint 프레젠테이션</vt:lpstr>
      <vt:lpstr>동적 메모리 할당 및 반환</vt:lpstr>
      <vt:lpstr>new와 delete 연산자</vt:lpstr>
      <vt:lpstr>기본 타입의 메모리 동적 할당 및 반환</vt:lpstr>
      <vt:lpstr>예제 4-5 정수형 공간의 동적 할당 및 반환 예</vt:lpstr>
      <vt:lpstr>delete 사용 시 주의 사항</vt:lpstr>
      <vt:lpstr>배열의 동적 할당 및 반환</vt:lpstr>
      <vt:lpstr>예제 4-6 정수형 배열의 동적 할당 및 반환</vt:lpstr>
      <vt:lpstr>동적 할당 메모리 초기화 및 delete 시 유의 사항</vt:lpstr>
      <vt:lpstr>객체의 동적 생성 및 반환</vt:lpstr>
      <vt:lpstr>예제 4-7 Circle 객체의 동적 생성 및 반환</vt:lpstr>
      <vt:lpstr>예제 4–8 Circle 객체의 동적 생성과 반환 응용</vt:lpstr>
      <vt:lpstr>객체 배열의 동적 생성 및 반환</vt:lpstr>
      <vt:lpstr>객체 배열의 사용, 배열의 반환과 소멸자</vt:lpstr>
      <vt:lpstr>예제 4-9 Circle 배열의 동적 생성 및 반환</vt:lpstr>
      <vt:lpstr>예제 4-10 객체 배열의 동적 생성과 반환 응용</vt:lpstr>
      <vt:lpstr>동적 메모리 할당과 메모리 누수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전 혜경</cp:lastModifiedBy>
  <cp:revision>154</cp:revision>
  <cp:lastPrinted>2013-07-12T10:01:15Z</cp:lastPrinted>
  <dcterms:created xsi:type="dcterms:W3CDTF">2011-08-27T14:53:28Z</dcterms:created>
  <dcterms:modified xsi:type="dcterms:W3CDTF">2022-09-17T14:44:11Z</dcterms:modified>
</cp:coreProperties>
</file>