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256" r:id="rId2"/>
    <p:sldId id="400" r:id="rId3"/>
    <p:sldId id="420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41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419" r:id="rId25"/>
    <p:sldId id="418" r:id="rId26"/>
    <p:sldId id="349" r:id="rId27"/>
    <p:sldId id="351" r:id="rId28"/>
    <p:sldId id="385" r:id="rId29"/>
    <p:sldId id="386" r:id="rId30"/>
    <p:sldId id="414" r:id="rId31"/>
    <p:sldId id="360" r:id="rId32"/>
    <p:sldId id="382" r:id="rId33"/>
    <p:sldId id="387" r:id="rId34"/>
    <p:sldId id="378" r:id="rId35"/>
    <p:sldId id="362" r:id="rId36"/>
    <p:sldId id="415" r:id="rId37"/>
    <p:sldId id="363" r:id="rId38"/>
    <p:sldId id="416" r:id="rId39"/>
    <p:sldId id="383" r:id="rId40"/>
    <p:sldId id="364" r:id="rId41"/>
    <p:sldId id="417" r:id="rId42"/>
    <p:sldId id="365" r:id="rId43"/>
    <p:sldId id="388" r:id="rId44"/>
    <p:sldId id="389" r:id="rId45"/>
    <p:sldId id="421" r:id="rId46"/>
    <p:sldId id="436" r:id="rId47"/>
    <p:sldId id="437" r:id="rId48"/>
    <p:sldId id="442" r:id="rId49"/>
    <p:sldId id="443" r:id="rId50"/>
    <p:sldId id="438" r:id="rId51"/>
    <p:sldId id="439" r:id="rId52"/>
    <p:sldId id="440" r:id="rId53"/>
    <p:sldId id="441" r:id="rId54"/>
    <p:sldId id="444" r:id="rId55"/>
    <p:sldId id="445" r:id="rId56"/>
    <p:sldId id="446" r:id="rId5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400"/>
            <p14:sldId id="420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41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419"/>
            <p14:sldId id="418"/>
            <p14:sldId id="349"/>
            <p14:sldId id="351"/>
            <p14:sldId id="385"/>
            <p14:sldId id="386"/>
            <p14:sldId id="414"/>
            <p14:sldId id="360"/>
            <p14:sldId id="382"/>
            <p14:sldId id="387"/>
            <p14:sldId id="378"/>
            <p14:sldId id="362"/>
            <p14:sldId id="415"/>
            <p14:sldId id="363"/>
            <p14:sldId id="416"/>
            <p14:sldId id="383"/>
            <p14:sldId id="364"/>
            <p14:sldId id="417"/>
            <p14:sldId id="365"/>
            <p14:sldId id="388"/>
            <p14:sldId id="389"/>
            <p14:sldId id="421"/>
            <p14:sldId id="436"/>
            <p14:sldId id="437"/>
            <p14:sldId id="442"/>
            <p14:sldId id="443"/>
            <p14:sldId id="438"/>
            <p14:sldId id="439"/>
            <p14:sldId id="440"/>
            <p14:sldId id="441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971"/>
    <a:srgbClr val="007E39"/>
    <a:srgbClr val="0083EF"/>
    <a:srgbClr val="BCEBDF"/>
    <a:srgbClr val="CCFFFF"/>
    <a:srgbClr val="EBFFFF"/>
    <a:srgbClr val="339933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7EA2AE4-D91D-43D2-A66A-1BD4DAD5C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8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8469"/>
            <a:ext cx="7191166" cy="6841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E9B4FC-7EAE-4FF6-A84D-CA1427625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04512" y="5085184"/>
            <a:ext cx="1152128" cy="1123356"/>
          </a:xfrm>
          <a:prstGeom prst="ellipse">
            <a:avLst/>
          </a:prstGeom>
          <a:ln w="9525" cap="rnd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198E8-9810-4379-95E0-0362925230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5880" y="620688"/>
            <a:ext cx="1658156" cy="18360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tx2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5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2535" y="633163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11516499" y="6423569"/>
            <a:ext cx="440469" cy="288888"/>
          </a:xfrm>
          <a:prstGeom prst="rect">
            <a:avLst/>
          </a:prstGeom>
        </p:spPr>
        <p:txBody>
          <a:bodyPr vert="horz" lIns="94600" tIns="47300" rIns="94600" bIns="47300" rtlCol="0" anchor="ctr"/>
          <a:lstStyle>
            <a:lvl1pPr algn="l">
              <a:defRPr lang="ko-KR" altLang="en-US" sz="1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459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1A714-22B6-415B-B621-748EF96EC691}" type="slidenum">
              <a:rPr kumimoji="0" lang="en-US" altLang="ko-KR" sz="127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459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7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4EF-5AAA-4224-A02E-6D17BF2438E5}"/>
              </a:ext>
            </a:extLst>
          </p:cNvPr>
          <p:cNvSpPr txBox="1"/>
          <p:nvPr userDrawn="1"/>
        </p:nvSpPr>
        <p:spPr>
          <a:xfrm>
            <a:off x="1720417" y="1404371"/>
            <a:ext cx="8881780" cy="62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0976" indent="-310976">
              <a:buFont typeface="Wingdings" panose="05000000000000000000" pitchFamily="2" charset="2"/>
              <a:buChar char="§"/>
            </a:pPr>
            <a:endParaRPr lang="en-US" altLang="ko-KR" sz="1814" dirty="0"/>
          </a:p>
          <a:p>
            <a:pPr marL="783950" lvl="1" indent="-310976">
              <a:buFont typeface="Wingdings" panose="05000000000000000000" pitchFamily="2" charset="2"/>
              <a:buChar char="§"/>
            </a:pPr>
            <a:endParaRPr lang="ko-KR" altLang="en-US" sz="1632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D370973-2153-4AA1-BD05-D0D55B402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2261" y="881886"/>
            <a:ext cx="9077770" cy="3233225"/>
          </a:xfrm>
        </p:spPr>
        <p:txBody>
          <a:bodyPr/>
          <a:lstStyle>
            <a:lvl1pPr marL="354730" indent="-354730">
              <a:lnSpc>
                <a:spcPts val="2539"/>
              </a:lnSpc>
              <a:spcAft>
                <a:spcPts val="544"/>
              </a:spcAft>
              <a:buFont typeface="Wingdings" panose="05000000000000000000" pitchFamily="2" charset="2"/>
              <a:buChar char="§"/>
              <a:defRPr sz="1995" b="1"/>
            </a:lvl1pPr>
            <a:lvl2pPr marL="768582" indent="-295609">
              <a:lnSpc>
                <a:spcPts val="2539"/>
              </a:lnSpc>
              <a:spcAft>
                <a:spcPts val="544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§"/>
              <a:defRPr sz="1814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0358AF03-5E36-40A3-BA01-FCB246BD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26" y="163468"/>
            <a:ext cx="8881780" cy="472245"/>
          </a:xfrm>
        </p:spPr>
        <p:txBody>
          <a:bodyPr>
            <a:normAutofit/>
          </a:bodyPr>
          <a:lstStyle>
            <a:lvl1pPr algn="l">
              <a:defRPr sz="290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72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6768752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487488" y="1052736"/>
            <a:ext cx="10153128" cy="5040560"/>
          </a:xfrm>
        </p:spPr>
        <p:txBody>
          <a:bodyPr vert="horz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ko-KR" altLang="en-US" sz="2000" b="1" dirty="0" smtClean="0"/>
            </a:lvl1pPr>
            <a:lvl2pPr>
              <a:spcBef>
                <a:spcPts val="0"/>
              </a:spcBef>
              <a:spcAft>
                <a:spcPts val="600"/>
              </a:spcAft>
              <a:def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ts val="2600"/>
              </a:lnSpc>
              <a:def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4pPr>
          </a:lstStyle>
          <a:p>
            <a:pPr lvl="0">
              <a:lnSpc>
                <a:spcPct val="150000"/>
              </a:lnSpc>
            </a:pPr>
            <a:r>
              <a:rPr lang="ko-KR" altLang="en-US" dirty="0"/>
              <a:t>마스터 텍스트 스타일을 편집합니다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둘째 수준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셋째 수준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넷째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rgbClr val="BCEBD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D437B-2966-42F7-A2F5-9BD3A8A7CD30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F1C30-4808-424C-A1B0-1103CA66CD9C}"/>
              </a:ext>
            </a:extLst>
          </p:cNvPr>
          <p:cNvSpPr/>
          <p:nvPr userDrawn="1"/>
        </p:nvSpPr>
        <p:spPr bwMode="white">
          <a:xfrm>
            <a:off x="3514" y="-5932"/>
            <a:ext cx="12188486" cy="666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919536" y="44328"/>
            <a:ext cx="8136904" cy="5581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525294" y="1121573"/>
            <a:ext cx="10243120" cy="505887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3F716-253C-4846-9E4F-6F27DC056CD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2290" y1="32919" x2="2290" y2="32919"/>
                        <a14:foregroundMark x1="6489" y1="75776" x2="6489" y2="75776"/>
                        <a14:foregroundMark x1="6234" y1="70807" x2="6234" y2="88820"/>
                        <a14:foregroundMark x1="6489" y1="63354" x2="6489" y2="63354"/>
                        <a14:foregroundMark x1="12595" y1="92547" x2="12595" y2="92547"/>
                        <a14:foregroundMark x1="14122" y1="88820" x2="14122" y2="88820"/>
                        <a14:foregroundMark x1="11705" y1="43478" x2="11705" y2="43478"/>
                        <a14:foregroundMark x1="13359" y1="35404" x2="13359" y2="35404"/>
                        <a14:foregroundMark x1="15394" y1="50311" x2="15394" y2="50311"/>
                        <a14:foregroundMark x1="13359" y1="39130" x2="17048" y2="58385"/>
                        <a14:foregroundMark x1="18830" y1="30435" x2="18830" y2="39130"/>
                        <a14:foregroundMark x1="18321" y1="8696" x2="23282" y2="6832"/>
                        <a14:foregroundMark x1="27481" y1="42236" x2="28499" y2="72050"/>
                        <a14:foregroundMark x1="41858" y1="35404" x2="41858" y2="35404"/>
                        <a14:foregroundMark x1="46692" y1="39752" x2="46692" y2="39752"/>
                        <a14:foregroundMark x1="44148" y1="65839" x2="44148" y2="65839"/>
                        <a14:foregroundMark x1="50254" y1="49689" x2="50254" y2="49689"/>
                        <a14:foregroundMark x1="56489" y1="35404" x2="56489" y2="35404"/>
                        <a14:foregroundMark x1="62087" y1="45963" x2="62087" y2="45963"/>
                        <a14:foregroundMark x1="55598" y1="73913" x2="55598" y2="73913"/>
                        <a14:foregroundMark x1="72392" y1="57764" x2="72392" y2="57764"/>
                        <a14:foregroundMark x1="82188" y1="31056" x2="82188" y2="31056"/>
                        <a14:foregroundMark x1="86005" y1="34783" x2="86005" y2="34783"/>
                        <a14:foregroundMark x1="84478" y1="61491" x2="84478" y2="61491"/>
                        <a14:foregroundMark x1="97710" y1="39752" x2="97710" y2="39752"/>
                        <a14:foregroundMark x1="95293" y1="60248" x2="95293" y2="60248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" y="6525344"/>
            <a:ext cx="1152128" cy="2456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39070-22DF-43F0-841A-90C0B73335F4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81FCEA-4738-400A-AEA0-0522FF227B0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783" y="0"/>
            <a:ext cx="638788" cy="707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482303-7CD7-4D0C-8B16-EEE178D0DFEC}"/>
              </a:ext>
            </a:extLst>
          </p:cNvPr>
          <p:cNvSpPr txBox="1"/>
          <p:nvPr userDrawn="1"/>
        </p:nvSpPr>
        <p:spPr>
          <a:xfrm>
            <a:off x="10818539" y="169505"/>
            <a:ext cx="125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컴퓨터공학부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11F85-D9D3-4830-836D-EA494A004C42}"/>
              </a:ext>
            </a:extLst>
          </p:cNvPr>
          <p:cNvSpPr txBox="1"/>
          <p:nvPr/>
        </p:nvSpPr>
        <p:spPr>
          <a:xfrm>
            <a:off x="4393561" y="350100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FA9B6-6D2A-4435-AA72-5C3DFF041E4B}"/>
              </a:ext>
            </a:extLst>
          </p:cNvPr>
          <p:cNvSpPr txBox="1"/>
          <p:nvPr/>
        </p:nvSpPr>
        <p:spPr>
          <a:xfrm>
            <a:off x="3647728" y="2598003"/>
            <a:ext cx="52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C</a:t>
            </a:r>
            <a:r>
              <a:rPr lang="en-US" altLang="ko-KR" sz="4800" b="1" baseline="20000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++</a:t>
            </a:r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Programming</a:t>
            </a:r>
            <a:endParaRPr lang="ko-KR" altLang="en-US" sz="4400" b="1" dirty="0">
              <a:solidFill>
                <a:schemeClr val="bg1"/>
              </a:solidFill>
              <a:effectLst/>
              <a:latin typeface="Sabon Next LT" panose="02000500000000000000" pitchFamily="2" charset="0"/>
              <a:ea typeface="HY헤드라인M" panose="02030600000101010101" pitchFamily="18" charset="-127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B805-860B-4D29-83F5-339CB60443DE}"/>
              </a:ext>
            </a:extLst>
          </p:cNvPr>
          <p:cNvSpPr txBox="1"/>
          <p:nvPr/>
        </p:nvSpPr>
        <p:spPr>
          <a:xfrm>
            <a:off x="7176120" y="5373216"/>
            <a:ext cx="324036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중복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80184" y="1628800"/>
            <a:ext cx="727280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string {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.....</a:t>
            </a:r>
            <a:r>
              <a:rPr lang="ko-KR" altLang="en-US" sz="1600" dirty="0"/>
              <a:t>	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b="1" dirty="0"/>
              <a:t>string(); </a:t>
            </a:r>
            <a:r>
              <a:rPr lang="en-US" altLang="ko-KR" sz="1600" dirty="0"/>
              <a:t>// </a:t>
            </a:r>
            <a:r>
              <a:rPr lang="ko-KR" altLang="en-US" sz="1600" dirty="0"/>
              <a:t>빈 문자열을 가진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생성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b="1" dirty="0"/>
              <a:t>string(string&amp; </a:t>
            </a:r>
            <a:r>
              <a:rPr lang="en-US" altLang="ko-KR" sz="1600" b="1" dirty="0" err="1"/>
              <a:t>str</a:t>
            </a:r>
            <a:r>
              <a:rPr lang="en-US" altLang="ko-KR" sz="1600" b="1" dirty="0"/>
              <a:t>); </a:t>
            </a:r>
            <a:r>
              <a:rPr lang="en-US" altLang="ko-KR" sz="1600" dirty="0"/>
              <a:t>// </a:t>
            </a:r>
            <a:r>
              <a:rPr lang="en-US" altLang="ko-KR" sz="1600" dirty="0" err="1"/>
              <a:t>str</a:t>
            </a:r>
            <a:r>
              <a:rPr lang="ko-KR" altLang="en-US" sz="1600" dirty="0"/>
              <a:t>을 복사한 새로운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생성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b="1" dirty="0"/>
              <a:t>string(char* s); </a:t>
            </a:r>
            <a:r>
              <a:rPr lang="en-US" altLang="ko-KR" sz="1600" dirty="0"/>
              <a:t>// ‘\0’</a:t>
            </a:r>
            <a:r>
              <a:rPr lang="ko-KR" altLang="en-US" sz="1600" dirty="0"/>
              <a:t>로 끝나는 </a:t>
            </a:r>
            <a:r>
              <a:rPr lang="en-US" altLang="ko-KR" sz="1600" dirty="0"/>
              <a:t>C-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</a:t>
            </a:r>
            <a:r>
              <a:rPr lang="en-US" altLang="ko-KR" sz="1600" dirty="0"/>
              <a:t>s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객체로 생성</a:t>
            </a:r>
            <a:endParaRPr lang="en-US" altLang="ko-KR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.....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380184" y="3933056"/>
            <a:ext cx="72728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/>
              <a:t>string </a:t>
            </a:r>
            <a:r>
              <a:rPr lang="en-US" altLang="ko-KR" sz="1600" b="1" dirty="0" err="1"/>
              <a:t>str</a:t>
            </a:r>
            <a:r>
              <a:rPr lang="en-US" altLang="ko-KR" sz="1600" b="1" dirty="0"/>
              <a:t>; </a:t>
            </a:r>
            <a:r>
              <a:rPr lang="en-US" altLang="ko-KR" sz="1600" dirty="0"/>
              <a:t>// </a:t>
            </a:r>
            <a:r>
              <a:rPr lang="ko-KR" altLang="en-US" sz="1600" dirty="0"/>
              <a:t>빈 문자열을 가진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b="1" dirty="0"/>
              <a:t>string address("</a:t>
            </a:r>
            <a:r>
              <a:rPr lang="ko-KR" altLang="en-US" sz="1600" b="1" dirty="0"/>
              <a:t>서울시 성북구 삼선동 </a:t>
            </a:r>
            <a:r>
              <a:rPr lang="en-US" altLang="ko-KR" sz="1600" b="1" dirty="0"/>
              <a:t>389");</a:t>
            </a:r>
            <a:r>
              <a:rPr lang="ko-KR" altLang="en-US" sz="1600" dirty="0"/>
              <a:t> </a:t>
            </a:r>
          </a:p>
          <a:p>
            <a:pPr defTabSz="180000" fontAlgn="base" latinLnBrk="0"/>
            <a:r>
              <a:rPr lang="en-US" altLang="ko-KR" sz="1600" b="1" dirty="0"/>
              <a:t>string </a:t>
            </a:r>
            <a:r>
              <a:rPr lang="en-US" altLang="ko-KR" sz="1600" b="1" dirty="0" err="1"/>
              <a:t>copyAddress</a:t>
            </a:r>
            <a:r>
              <a:rPr lang="en-US" altLang="ko-KR" sz="1600" b="1" dirty="0"/>
              <a:t>(address); </a:t>
            </a:r>
            <a:r>
              <a:rPr lang="en-US" altLang="ko-KR" sz="1600" dirty="0"/>
              <a:t>// address</a:t>
            </a:r>
            <a:r>
              <a:rPr lang="ko-KR" altLang="en-US" sz="1600" dirty="0"/>
              <a:t>의 문자열을 복사한 별도의 </a:t>
            </a:r>
            <a:r>
              <a:rPr lang="en-US" altLang="ko-KR" sz="1600" dirty="0" err="1"/>
              <a:t>copyAddress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FF9B-E712-4FBB-9260-ED199EF6AA5F}"/>
              </a:ext>
            </a:extLst>
          </p:cNvPr>
          <p:cNvSpPr txBox="1"/>
          <p:nvPr/>
        </p:nvSpPr>
        <p:spPr>
          <a:xfrm>
            <a:off x="2207568" y="3022938"/>
            <a:ext cx="7416824" cy="17389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dirty="0"/>
              <a:t>1. </a:t>
            </a:r>
            <a:r>
              <a:rPr lang="ko-KR" altLang="en-US" dirty="0"/>
              <a:t>함수 중복이 가능하지 않은 경우는 </a:t>
            </a:r>
            <a:r>
              <a:rPr lang="en-US" altLang="ko-KR" dirty="0"/>
              <a:t>?</a:t>
            </a:r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 바깥에 선언된 전역 함수들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생성자를 포함하여 클래스의 멤버 함수들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기본 클래스와 이를 상속받는 파생 클래스의 함수들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소멸자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87488" y="1052736"/>
            <a:ext cx="10153128" cy="1296144"/>
          </a:xfrm>
        </p:spPr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 불가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매개 변수를 가지지 않음</a:t>
            </a:r>
            <a:endParaRPr lang="en-US" altLang="ko-KR" dirty="0"/>
          </a:p>
          <a:p>
            <a:pPr lvl="1"/>
            <a:r>
              <a:rPr lang="ko-KR" altLang="en-US" dirty="0"/>
              <a:t>한 클래스 내에서 </a:t>
            </a:r>
            <a:r>
              <a:rPr lang="ko-KR" altLang="en-US" dirty="0" err="1"/>
              <a:t>소멸자는</a:t>
            </a:r>
            <a:r>
              <a:rPr lang="ko-KR" altLang="en-US" dirty="0"/>
              <a:t> 오직 하나만 존재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B0E25-FDB1-4010-BE92-A4BC8A327644}"/>
              </a:ext>
            </a:extLst>
          </p:cNvPr>
          <p:cNvSpPr txBox="1"/>
          <p:nvPr/>
        </p:nvSpPr>
        <p:spPr>
          <a:xfrm>
            <a:off x="1847528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Time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49885-8FB6-4C36-A0D8-163936489275}"/>
              </a:ext>
            </a:extLst>
          </p:cNvPr>
          <p:cNvSpPr txBox="1"/>
          <p:nvPr/>
        </p:nvSpPr>
        <p:spPr>
          <a:xfrm>
            <a:off x="2207568" y="4935795"/>
            <a:ext cx="7416824" cy="12311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dirty="0"/>
              <a:t>2. </a:t>
            </a:r>
            <a:r>
              <a:rPr lang="ko-KR" altLang="en-US" dirty="0"/>
              <a:t>함수 중복의 성공 조건에 맞도록 빈칸을 채워라</a:t>
            </a:r>
            <a:r>
              <a:rPr lang="en-US" altLang="ko-KR" dirty="0"/>
              <a:t>.</a:t>
            </a:r>
          </a:p>
          <a:p>
            <a:pPr lvl="1">
              <a:spcAft>
                <a:spcPts val="12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함수들은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               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같아야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>
              <a:spcAft>
                <a:spcPts val="12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함수들은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               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개수나 타입이 달라야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050954-B400-41E5-8A57-87445975CFB0}"/>
              </a:ext>
            </a:extLst>
          </p:cNvPr>
          <p:cNvSpPr/>
          <p:nvPr/>
        </p:nvSpPr>
        <p:spPr>
          <a:xfrm>
            <a:off x="2660982" y="4383515"/>
            <a:ext cx="396772" cy="396772"/>
          </a:xfrm>
          <a:prstGeom prst="ellipse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9E68-8E4B-47F0-92BD-4462A32B4553}"/>
              </a:ext>
            </a:extLst>
          </p:cNvPr>
          <p:cNvSpPr txBox="1"/>
          <p:nvPr/>
        </p:nvSpPr>
        <p:spPr>
          <a:xfrm>
            <a:off x="4079776" y="541203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CBDC-F370-4415-8B20-61DFCFBDB9B5}"/>
              </a:ext>
            </a:extLst>
          </p:cNvPr>
          <p:cNvSpPr txBox="1"/>
          <p:nvPr/>
        </p:nvSpPr>
        <p:spPr>
          <a:xfrm>
            <a:off x="3926314" y="5828347"/>
            <a:ext cx="101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매개변수</a:t>
            </a:r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  <a:r>
              <a:rPr lang="en-US" altLang="ko-KR" dirty="0"/>
              <a:t>(default parameter)</a:t>
            </a:r>
          </a:p>
          <a:p>
            <a:pPr lvl="1"/>
            <a:r>
              <a:rPr lang="ko-KR" altLang="en-US" dirty="0"/>
              <a:t>매개 변수에 값이 넘어오지 않는 경우</a:t>
            </a:r>
            <a:r>
              <a:rPr lang="en-US" altLang="ko-KR" dirty="0"/>
              <a:t>, </a:t>
            </a:r>
            <a:r>
              <a:rPr lang="ko-KR" altLang="en-US" dirty="0"/>
              <a:t>디폴트 값을 받도록 선언된 매개 변수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매개 변수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 err="1">
                <a:solidFill>
                  <a:srgbClr val="FF0000"/>
                </a:solidFill>
              </a:rPr>
              <a:t>디폴트값</a:t>
            </a:r>
            <a:r>
              <a:rPr lang="en-US" altLang="ko-KR" dirty="0"/>
              <a:t>’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 변수 선언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ko-KR" altLang="en-US" dirty="0"/>
              <a:t>디폴트 매개 변수를 가진 함수 호출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83632" y="3095049"/>
            <a:ext cx="626469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star(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a=5</a:t>
            </a:r>
            <a:r>
              <a:rPr lang="en-US" altLang="ko-KR" sz="1600" dirty="0"/>
              <a:t>); // a</a:t>
            </a:r>
            <a:r>
              <a:rPr lang="ko-KR" altLang="en-US" sz="1600" dirty="0"/>
              <a:t>의 디폴트 값은 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783632" y="4437112"/>
            <a:ext cx="62646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star</a:t>
            </a:r>
            <a:r>
              <a:rPr lang="en-US" altLang="ko-KR" sz="1600" b="1" dirty="0"/>
              <a:t>()</a:t>
            </a:r>
            <a:r>
              <a:rPr lang="en-US" altLang="ko-KR" sz="1600" dirty="0"/>
              <a:t>; // </a:t>
            </a:r>
            <a:r>
              <a:rPr lang="ko-KR" altLang="en-US" sz="1600" dirty="0"/>
              <a:t>매개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에 디폴트 값 </a:t>
            </a:r>
            <a:r>
              <a:rPr lang="en-US" altLang="ko-KR" sz="1600" dirty="0"/>
              <a:t>5</a:t>
            </a:r>
            <a:r>
              <a:rPr lang="ko-KR" altLang="en-US" sz="1600" dirty="0"/>
              <a:t>가 전달됨</a:t>
            </a:r>
            <a:r>
              <a:rPr lang="en-US" altLang="ko-KR" sz="1600" dirty="0"/>
              <a:t>. star(5);</a:t>
            </a:r>
            <a:r>
              <a:rPr lang="ko-KR" altLang="en-US" sz="1600" dirty="0"/>
              <a:t>와 동일</a:t>
            </a:r>
          </a:p>
          <a:p>
            <a:pPr fontAlgn="base" latinLnBrk="0"/>
            <a:r>
              <a:rPr lang="en-US" altLang="ko-KR" sz="1600" dirty="0"/>
              <a:t>star(</a:t>
            </a:r>
            <a:r>
              <a:rPr lang="en-US" altLang="ko-KR" sz="1600" b="1" dirty="0"/>
              <a:t>10</a:t>
            </a:r>
            <a:r>
              <a:rPr lang="en-US" altLang="ko-KR" sz="1600" dirty="0"/>
              <a:t>); // </a:t>
            </a:r>
            <a:r>
              <a:rPr lang="ko-KR" altLang="en-US" sz="1600" dirty="0"/>
              <a:t>매개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631504" y="1124744"/>
            <a:ext cx="10153128" cy="504056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0410" y="1916832"/>
            <a:ext cx="72780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id, </a:t>
            </a:r>
            <a:r>
              <a:rPr lang="en-US" altLang="ko-KR" sz="1600" b="1" dirty="0"/>
              <a:t>string text="Hello"</a:t>
            </a:r>
            <a:r>
              <a:rPr lang="en-US" altLang="ko-KR" sz="1600" dirty="0"/>
              <a:t>); // text</a:t>
            </a:r>
            <a:r>
              <a:rPr lang="ko-KR" altLang="en-US" sz="1600" dirty="0"/>
              <a:t>의 디폴트 값은 </a:t>
            </a:r>
            <a:r>
              <a:rPr lang="en-US" altLang="ko-KR" sz="16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0410" y="2536448"/>
            <a:ext cx="72780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msg</a:t>
            </a:r>
            <a:r>
              <a:rPr lang="en-US" altLang="ko-KR" sz="1600" dirty="0"/>
              <a:t>(</a:t>
            </a:r>
            <a:r>
              <a:rPr lang="en-US" altLang="ko-KR" sz="1600" b="1" dirty="0"/>
              <a:t>10</a:t>
            </a:r>
            <a:r>
              <a:rPr lang="en-US" altLang="ko-KR" sz="1600" dirty="0"/>
              <a:t>); //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(10, “Hello"); </a:t>
            </a:r>
            <a:r>
              <a:rPr lang="ko-KR" altLang="en-US" sz="1600" dirty="0"/>
              <a:t>호출과 동일</a:t>
            </a:r>
            <a:r>
              <a:rPr lang="en-US" altLang="ko-KR" sz="1600" dirty="0"/>
              <a:t>. id</a:t>
            </a:r>
            <a:r>
              <a:rPr lang="ko-KR" altLang="en-US" sz="1600" dirty="0"/>
              <a:t>에 </a:t>
            </a:r>
            <a:r>
              <a:rPr lang="en-US" altLang="ko-KR" sz="1600" dirty="0"/>
              <a:t>10, text</a:t>
            </a:r>
            <a:r>
              <a:rPr lang="ko-KR" altLang="en-US" sz="1600" dirty="0"/>
              <a:t>에 </a:t>
            </a:r>
            <a:r>
              <a:rPr lang="en-US" altLang="ko-KR" sz="1600" dirty="0"/>
              <a:t>“Hello” </a:t>
            </a:r>
            <a:r>
              <a:rPr lang="ko-KR" altLang="en-US" sz="1600" dirty="0"/>
              <a:t>전달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msg</a:t>
            </a:r>
            <a:r>
              <a:rPr lang="en-US" altLang="ko-KR" sz="1600" dirty="0"/>
              <a:t>(</a:t>
            </a:r>
            <a:r>
              <a:rPr lang="en-US" altLang="ko-KR" sz="1600" b="1" dirty="0"/>
              <a:t>20, "Good Morning"</a:t>
            </a:r>
            <a:r>
              <a:rPr lang="en-US" altLang="ko-KR" sz="1600" dirty="0"/>
              <a:t>); // id</a:t>
            </a:r>
            <a:r>
              <a:rPr lang="ko-KR" altLang="en-US" sz="1600" dirty="0"/>
              <a:t>에 </a:t>
            </a:r>
            <a:r>
              <a:rPr lang="en-US" altLang="ko-KR" sz="1600" dirty="0"/>
              <a:t>20, text</a:t>
            </a:r>
            <a:r>
              <a:rPr lang="ko-KR" altLang="en-US" sz="1600" dirty="0"/>
              <a:t>에 </a:t>
            </a:r>
            <a:r>
              <a:rPr lang="en-US" altLang="ko-KR" sz="1600" dirty="0"/>
              <a:t>“Good Morning” </a:t>
            </a:r>
            <a:r>
              <a:rPr lang="ko-KR" altLang="en-US" sz="1600" dirty="0"/>
              <a:t>전달</a:t>
            </a:r>
            <a:endParaRPr lang="en-US" altLang="ko-KR" sz="1600" dirty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b="1" dirty="0" err="1">
                <a:solidFill>
                  <a:srgbClr val="FF0000"/>
                </a:solidFill>
              </a:rPr>
              <a:t>msg</a:t>
            </a:r>
            <a:r>
              <a:rPr lang="en-US" altLang="ko-KR" sz="1600" b="1" dirty="0">
                <a:solidFill>
                  <a:srgbClr val="FF0000"/>
                </a:solidFill>
              </a:rPr>
              <a:t>(); </a:t>
            </a:r>
            <a:r>
              <a:rPr lang="en-US" altLang="ko-KR" sz="1600" dirty="0"/>
              <a:t>// </a:t>
            </a:r>
            <a:r>
              <a:rPr lang="ko-KR" altLang="en-US" sz="1600" dirty="0"/>
              <a:t>컴파일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매개 변수 </a:t>
            </a:r>
            <a:r>
              <a:rPr lang="en-US" altLang="ko-KR" sz="1600" dirty="0"/>
              <a:t>id</a:t>
            </a:r>
            <a:r>
              <a:rPr lang="ko-KR" altLang="en-US" sz="1600" dirty="0"/>
              <a:t>에 반드시 값을 전달하여야 함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 err="1">
                <a:solidFill>
                  <a:srgbClr val="FF0000"/>
                </a:solidFill>
              </a:rPr>
              <a:t>msg</a:t>
            </a:r>
            <a:r>
              <a:rPr lang="en-US" altLang="ko-KR" sz="1600" b="1" dirty="0">
                <a:solidFill>
                  <a:srgbClr val="FF0000"/>
                </a:solidFill>
              </a:rPr>
              <a:t>("Hello"); </a:t>
            </a:r>
            <a:r>
              <a:rPr lang="en-US" altLang="ko-KR" sz="1600" dirty="0"/>
              <a:t>// </a:t>
            </a:r>
            <a:r>
              <a:rPr lang="ko-KR" altLang="en-US" sz="1600" dirty="0"/>
              <a:t>컴파일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매개 변수 </a:t>
            </a:r>
            <a:r>
              <a:rPr lang="en-US" altLang="ko-KR" sz="1600" dirty="0"/>
              <a:t>id</a:t>
            </a:r>
            <a:r>
              <a:rPr lang="ko-KR" altLang="en-US" sz="1600" dirty="0"/>
              <a:t>에 값이 전달되지 않았음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03829" y="3785727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호출 오류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17322" y="4031926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변수에 관한 제약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변수는 보통 매개 변수 앞에 선언될 수 없음</a:t>
            </a:r>
            <a:endParaRPr lang="en-US" altLang="ko-KR" dirty="0"/>
          </a:p>
          <a:p>
            <a:pPr lvl="2"/>
            <a:r>
              <a:rPr lang="ko-KR" altLang="en-US" sz="1800" dirty="0"/>
              <a:t>디폴트 매개 변수는 끝 쪽에 몰려 선언되어야 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15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오류</a:t>
            </a:r>
            <a:endParaRPr lang="en-US" altLang="ko-KR" sz="1600" dirty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성공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921305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012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매개변수에 값을 정하는 규칙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1919536" y="1199189"/>
            <a:ext cx="8424936" cy="4462059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097316" y="2996953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110879" y="4194350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square(3,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407752" y="3411692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dirty="0">
                <a:solidFill>
                  <a:srgbClr val="FF0000"/>
                </a:solidFill>
              </a:rPr>
              <a:t>1, 1 </a:t>
            </a:r>
            <a:r>
              <a:rPr lang="it-IT" altLang="ko-KR" sz="1400" dirty="0"/>
              <a:t>);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126991" y="3411692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 );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11329" y="3808380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square(5);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5129304" y="3411692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,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 );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129304" y="3808380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u="sng" dirty="0"/>
              <a:t>   </a:t>
            </a:r>
            <a:r>
              <a:rPr lang="it-IT" altLang="ko-KR" sz="1400" dirty="0"/>
              <a:t> );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407752" y="3808380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/>
              <a:t> );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5129303" y="4194350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7407751" y="4194350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4455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4455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4455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687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6687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687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6049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7201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5935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6178505" y="3217536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6168778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4248" y="1951965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8058250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5284997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95800" y="2780929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67162" y="3332706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7630689" y="3332706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667162" y="3745009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7630689" y="3745009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5,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667162" y="4124794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7630689" y="4124794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667161" y="4484834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7630689" y="4484834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110409" y="3332706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5110409" y="3745009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110410" y="412479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110409" y="4484834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318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318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318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18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8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38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838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838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5749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961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683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458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082736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364839" y="3035952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95800" y="1988841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8130258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함수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5322588" y="5080919"/>
            <a:ext cx="1207821" cy="405916"/>
          </a:xfrm>
          <a:prstGeom prst="wedgeRoundRectCallout">
            <a:avLst>
              <a:gd name="adj1" fmla="val -24784"/>
              <a:gd name="adj2" fmla="val -74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704856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디폴트 매개 변수를 가진 함수 선언 및 호출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24073" y="1015623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56522" y="5447605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599243" y="1589246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859249" y="4852249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601915" y="5526158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4112" y="2536448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a=5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text=""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5048574" y="2001454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5372830" y="3184190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6212506" y="2850918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677124" y="1760514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208912" cy="576064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6-4(</a:t>
            </a:r>
            <a:r>
              <a:rPr lang="ko-KR" altLang="en-US" sz="2400" dirty="0"/>
              <a:t>실습</a:t>
            </a:r>
            <a:r>
              <a:rPr lang="en-US" altLang="ko-KR" sz="2400" dirty="0"/>
              <a:t>) </a:t>
            </a:r>
            <a:r>
              <a:rPr lang="ko-KR" altLang="en-US" sz="2400" dirty="0"/>
              <a:t>디폴트 매개 변수를 가진 함수 만들기 연습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29346" y="1205469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08042" y="1916832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/>
              <a:t>'%'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249626" y="4717598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521434" y="4717598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94504" y="1114056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>
                <a:ea typeface="HY강B" pitchFamily="18" charset="-127"/>
              </a:rPr>
              <a:t>한 줄에 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%'); 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@', 5); // </a:t>
            </a:r>
            <a:r>
              <a:rPr lang="ko-KR" altLang="en-US" sz="1400" dirty="0">
                <a:ea typeface="HY강B" pitchFamily="18" charset="-127"/>
              </a:rPr>
              <a:t>다섯</a:t>
            </a:r>
            <a:r>
              <a:rPr lang="en-US" altLang="ko-KR" sz="1400" dirty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간소화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변수의 장점 </a:t>
            </a:r>
            <a:r>
              <a:rPr lang="en-US" altLang="ko-KR" dirty="0"/>
              <a:t>– </a:t>
            </a:r>
            <a:r>
              <a:rPr lang="ko-KR" altLang="en-US" dirty="0"/>
              <a:t>함수 중복 간소화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중복 함수들과 디폴트 매개 변수를 가진 함수를 함께 사용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39616" y="1654155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21498" y="1644483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{ radius = r; 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4998413" y="2348473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5178434" y="2454375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5277176" y="3033002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55840" y="4509120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949672" y="5431706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335360" y="2276872"/>
            <a:ext cx="2448272" cy="1880372"/>
          </a:xfrm>
        </p:spPr>
        <p:txBody>
          <a:bodyPr anchor="ctr">
            <a:noAutofit/>
          </a:bodyPr>
          <a:lstStyle/>
          <a:p>
            <a:r>
              <a:rPr lang="en-US" altLang="ko-KR" sz="6000" dirty="0">
                <a:solidFill>
                  <a:schemeClr val="tx1"/>
                </a:solidFill>
              </a:rPr>
              <a:t>6-1</a:t>
            </a:r>
            <a:r>
              <a:rPr lang="ko-KR" altLang="en-US" sz="6000" dirty="0">
                <a:solidFill>
                  <a:schemeClr val="tx1"/>
                </a:solidFill>
              </a:rPr>
              <a:t>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sz="quarter" idx="4294967295"/>
          </p:nvPr>
        </p:nvSpPr>
        <p:spPr>
          <a:xfrm>
            <a:off x="4647696" y="2567307"/>
            <a:ext cx="5840792" cy="28059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중복의 개념을 이해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중복 함수를 작성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디폴트 매개 변수 작성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중복 시 발생하는 모호성의 판별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static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속성으로 선언된 멤버의 특성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static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속성을 활용</a:t>
            </a:r>
            <a:endParaRPr lang="en-US" altLang="ko-KR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C5238-2DC0-436A-875A-3E09CE416BED}"/>
              </a:ext>
            </a:extLst>
          </p:cNvPr>
          <p:cNvGrpSpPr/>
          <p:nvPr/>
        </p:nvGrpSpPr>
        <p:grpSpPr>
          <a:xfrm rot="1833758">
            <a:off x="-1547054" y="610482"/>
            <a:ext cx="5400600" cy="5400600"/>
            <a:chOff x="-549681" y="1640821"/>
            <a:chExt cx="5400600" cy="5400600"/>
          </a:xfrm>
        </p:grpSpPr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7CBB0D21-A5B4-4F3A-BCBD-009E8CCB4E89}"/>
                </a:ext>
              </a:extLst>
            </p:cNvPr>
            <p:cNvSpPr/>
            <p:nvPr/>
          </p:nvSpPr>
          <p:spPr>
            <a:xfrm rot="5973814">
              <a:off x="-549681" y="1640821"/>
              <a:ext cx="5400600" cy="5400600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98430292-2A3A-4B62-B156-5BB490AACC85}"/>
                </a:ext>
              </a:extLst>
            </p:cNvPr>
            <p:cNvSpPr/>
            <p:nvPr/>
          </p:nvSpPr>
          <p:spPr>
            <a:xfrm rot="5973814">
              <a:off x="-435744" y="1753601"/>
              <a:ext cx="5172727" cy="5172727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solidFill>
              <a:srgbClr val="BCE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39598C-7DF1-404F-A299-E96B907C44BC}"/>
              </a:ext>
            </a:extLst>
          </p:cNvPr>
          <p:cNvSpPr txBox="1"/>
          <p:nvPr/>
        </p:nvSpPr>
        <p:spPr>
          <a:xfrm>
            <a:off x="4729426" y="1484783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함수의 중복과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static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131206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352928" cy="57606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6–5(</a:t>
            </a:r>
            <a:r>
              <a:rPr lang="ko-KR" altLang="en-US" sz="2000" dirty="0"/>
              <a:t>실습</a:t>
            </a:r>
            <a:r>
              <a:rPr lang="en-US" altLang="ko-KR" sz="2000" dirty="0"/>
              <a:t>) </a:t>
            </a:r>
            <a:r>
              <a:rPr lang="ko-KR" altLang="en-US" sz="2000" dirty="0"/>
              <a:t>디폴트 매개 변수를 이용하여 중복 함수 간소화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108" y="1581455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 // 25 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'*';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n, char c)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08092" y="1039562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중복 함수를 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2108" y="3506812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n=25, char c=</a:t>
            </a:r>
            <a:r>
              <a:rPr lang="en-US" altLang="ko-KR" sz="1400" dirty="0"/>
              <a:t>'</a:t>
            </a:r>
            <a:r>
              <a:rPr lang="en-US" altLang="ko-KR" sz="1400" b="1" dirty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31130" y="5661248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간소화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1176086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43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/>
              <a:t>	/* </a:t>
            </a:r>
          </a:p>
          <a:p>
            <a:pPr defTabSz="180000"/>
            <a:r>
              <a:rPr lang="en-US" altLang="ko-KR" sz="1200" b="1" dirty="0"/>
              <a:t>		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ko-KR" altLang="en-US" sz="1200" b="1" dirty="0"/>
              <a:t>이곳에 디폴트 매개변수를 가진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작성하라 </a:t>
            </a:r>
            <a:endParaRPr lang="en-US" altLang="ko-KR" sz="1200" b="1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	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3719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973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136904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6-6(</a:t>
            </a:r>
            <a:r>
              <a:rPr lang="ko-KR" altLang="en-US" sz="2400" dirty="0"/>
              <a:t>실습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생성자</a:t>
            </a:r>
            <a:r>
              <a:rPr lang="ko-KR" altLang="en-US" sz="2400" dirty="0"/>
              <a:t> 함수의 중복 간소화</a:t>
            </a:r>
            <a:r>
              <a:rPr lang="en-US" altLang="ko-KR" sz="2400" dirty="0"/>
              <a:t>(</a:t>
            </a:r>
            <a:r>
              <a:rPr lang="ko-KR" altLang="en-US" sz="2400" dirty="0"/>
              <a:t>정답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207568" y="119675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87888" y="1196752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</a:p>
          <a:p>
            <a:pPr defTabSz="180000"/>
            <a:r>
              <a:rPr lang="en-US" altLang="ko-KR" sz="1200" b="1" dirty="0"/>
              <a:t>		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[n];</a:t>
            </a:r>
          </a:p>
          <a:p>
            <a:pPr defTabSz="180000"/>
            <a:r>
              <a:rPr lang="en-US" altLang="ko-KR" sz="1200" b="1" dirty="0"/>
              <a:t>		size = n;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3850597" y="199842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104550" y="2690262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5015880" y="2564952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07568" y="4797152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() : 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(100)</a:t>
            </a:r>
            <a:r>
              <a:rPr lang="en-US" altLang="ko-KR" sz="1050" dirty="0"/>
              <a:t> { }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n) </a:t>
            </a:r>
            <a:r>
              <a:rPr lang="en-US" altLang="ko-KR" sz="1050" dirty="0"/>
              <a:t>{ </a:t>
            </a:r>
          </a:p>
          <a:p>
            <a:pPr defTabSz="180000"/>
            <a:r>
              <a:rPr lang="en-US" altLang="ko-KR" sz="1050" dirty="0"/>
              <a:t>		p 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[n];</a:t>
            </a:r>
          </a:p>
          <a:p>
            <a:pPr defTabSz="180000"/>
            <a:r>
              <a:rPr lang="en-US" altLang="ko-KR" sz="1050" dirty="0"/>
              <a:t>		size = n;</a:t>
            </a:r>
          </a:p>
          <a:p>
            <a:pPr defTabSz="180000"/>
            <a:r>
              <a:rPr lang="en-US" altLang="ko-KR" sz="1050" dirty="0"/>
              <a:t>	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4047232" y="2697879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63552" y="4534459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위임생성자로</a:t>
            </a:r>
            <a:r>
              <a:rPr lang="ko-KR" altLang="en-US" sz="1000" dirty="0"/>
              <a:t> 작성할 수도 있음</a:t>
            </a:r>
            <a:r>
              <a:rPr lang="en-US" altLang="ko-KR" sz="1000" dirty="0"/>
              <a:t>(3.4</a:t>
            </a:r>
            <a:r>
              <a:rPr lang="ko-KR" altLang="en-US" sz="1000" dirty="0" err="1"/>
              <a:t>절참고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0106" y="26781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7528" y="1196752"/>
            <a:ext cx="7344816" cy="201622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다음 중 디폴트 매개 변수를 가진 함수 선언이 잘못된 것은</a:t>
            </a:r>
            <a:r>
              <a:rPr lang="en-US" altLang="ko-KR" sz="1800" dirty="0"/>
              <a:t>?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a, int b=0);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a, int b, double d=0.0);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a, int b=0, double d=0.0);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a=0, int b, double d=0.0);</a:t>
            </a:r>
          </a:p>
          <a:p>
            <a:pPr lvl="1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4FD3AC-3FD1-4AF1-8C97-184E14E6062E}"/>
              </a:ext>
            </a:extLst>
          </p:cNvPr>
          <p:cNvSpPr/>
          <p:nvPr/>
        </p:nvSpPr>
        <p:spPr>
          <a:xfrm>
            <a:off x="2477189" y="2606227"/>
            <a:ext cx="396772" cy="396772"/>
          </a:xfrm>
          <a:prstGeom prst="ellipse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C1BB6A-4E1D-4B1C-8535-2369DD61ABB8}"/>
              </a:ext>
            </a:extLst>
          </p:cNvPr>
          <p:cNvSpPr txBox="1">
            <a:spLocks/>
          </p:cNvSpPr>
          <p:nvPr/>
        </p:nvSpPr>
        <p:spPr>
          <a:xfrm>
            <a:off x="1847528" y="3501008"/>
            <a:ext cx="6768752" cy="29523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Wingdings"/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디폴트 매개 변수를 가진 다음 함수 </a:t>
            </a:r>
            <a:r>
              <a:rPr lang="en-US" altLang="ko-KR" sz="1800" dirty="0"/>
              <a:t>f()</a:t>
            </a:r>
            <a:r>
              <a:rPr lang="ko-KR" altLang="en-US" sz="1800" dirty="0"/>
              <a:t>를 잘못 호출한 것은</a:t>
            </a:r>
            <a:r>
              <a:rPr lang="en-US" altLang="ko-KR" sz="1800" dirty="0"/>
              <a:t>?</a:t>
            </a:r>
          </a:p>
          <a:p>
            <a:pPr marL="0" indent="0">
              <a:spcAft>
                <a:spcPts val="1200"/>
              </a:spcAft>
              <a:buFont typeface="Wingdings"/>
              <a:buNone/>
            </a:pPr>
            <a:endParaRPr lang="en-US" altLang="ko-KR" sz="1800" dirty="0"/>
          </a:p>
          <a:p>
            <a:pPr marL="0" indent="0">
              <a:spcAft>
                <a:spcPts val="1200"/>
              </a:spcAft>
              <a:buFont typeface="Wingdings"/>
              <a:buNone/>
            </a:pPr>
            <a:endParaRPr lang="en-US" altLang="ko-KR" sz="700" dirty="0"/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f();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f(“grace”);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f(“</a:t>
            </a:r>
            <a:r>
              <a:rPr lang="en-US" altLang="ko-KR" dirty="0" err="1"/>
              <a:t>Helen”,”Seoul</a:t>
            </a:r>
            <a:r>
              <a:rPr lang="en-US" altLang="ko-KR" dirty="0"/>
              <a:t>”);</a:t>
            </a:r>
          </a:p>
          <a:p>
            <a:pPr marL="982980" lvl="2" indent="-342900">
              <a:lnSpc>
                <a:spcPts val="2000"/>
              </a:lnSpc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f(“</a:t>
            </a:r>
            <a:r>
              <a:rPr lang="en-US" altLang="ko-KR" dirty="0" err="1"/>
              <a:t>Sshley</a:t>
            </a:r>
            <a:r>
              <a:rPr lang="en-US" altLang="ko-KR" dirty="0"/>
              <a:t>”, “</a:t>
            </a:r>
            <a:r>
              <a:rPr lang="en-US" altLang="ko-KR" dirty="0" err="1"/>
              <a:t>Gainesbille</a:t>
            </a:r>
            <a:r>
              <a:rPr lang="en-US" altLang="ko-KR" dirty="0"/>
              <a:t>”, 2011);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849BC-F4E8-4F84-A9E7-152019F8B575}"/>
              </a:ext>
            </a:extLst>
          </p:cNvPr>
          <p:cNvSpPr txBox="1"/>
          <p:nvPr/>
        </p:nvSpPr>
        <p:spPr>
          <a:xfrm>
            <a:off x="2351584" y="4043142"/>
            <a:ext cx="5328592" cy="369332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void f(string name, string </a:t>
            </a:r>
            <a:r>
              <a:rPr lang="en-US" altLang="ko-KR" dirty="0" err="1"/>
              <a:t>addr</a:t>
            </a:r>
            <a:r>
              <a:rPr lang="en-US" altLang="ko-KR" dirty="0"/>
              <a:t>=“”, int id=2000);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FE2FB3-48F0-45C7-9475-7723BFDDF601}"/>
              </a:ext>
            </a:extLst>
          </p:cNvPr>
          <p:cNvSpPr/>
          <p:nvPr/>
        </p:nvSpPr>
        <p:spPr>
          <a:xfrm>
            <a:off x="2477189" y="4622451"/>
            <a:ext cx="396772" cy="396772"/>
          </a:xfrm>
          <a:prstGeom prst="ellipse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559496" y="1125627"/>
            <a:ext cx="9001000" cy="50405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다음 두 개의 중복된 함수를 디폴트 매개 변수를 가진 하나의 함수로 작성하라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F3C2E-5FAC-49FC-B677-04BDEF825E0E}"/>
              </a:ext>
            </a:extLst>
          </p:cNvPr>
          <p:cNvSpPr txBox="1"/>
          <p:nvPr/>
        </p:nvSpPr>
        <p:spPr>
          <a:xfrm>
            <a:off x="1775520" y="2347997"/>
            <a:ext cx="3096344" cy="2031325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 sum(int a, int b) {</a:t>
            </a:r>
          </a:p>
          <a:p>
            <a:r>
              <a:rPr lang="en-US" altLang="ko-KR" dirty="0"/>
              <a:t>     return a + b;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sum(int a) {</a:t>
            </a:r>
          </a:p>
          <a:p>
            <a:r>
              <a:rPr lang="en-US" altLang="ko-KR" dirty="0"/>
              <a:t>     return a + 10;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28733-FCB4-4D0E-AEFB-41EEEF6CC750}"/>
              </a:ext>
            </a:extLst>
          </p:cNvPr>
          <p:cNvSpPr txBox="1"/>
          <p:nvPr/>
        </p:nvSpPr>
        <p:spPr>
          <a:xfrm>
            <a:off x="6456040" y="2901994"/>
            <a:ext cx="3096344" cy="92333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 sum(int a, int b=10) {</a:t>
            </a:r>
          </a:p>
          <a:p>
            <a:r>
              <a:rPr lang="en-US" altLang="ko-KR" dirty="0"/>
              <a:t>     return a + b;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2C6DD19-A494-4C60-82E4-700BD7F6D74C}"/>
              </a:ext>
            </a:extLst>
          </p:cNvPr>
          <p:cNvSpPr/>
          <p:nvPr/>
        </p:nvSpPr>
        <p:spPr>
          <a:xfrm>
            <a:off x="5231904" y="3140968"/>
            <a:ext cx="720080" cy="36004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4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03512" y="1196752"/>
            <a:ext cx="8784976" cy="201622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함수 중복이 모호하여 컴파일러가 어떤 함수를 호출하는지 판단하지 못하는 경우</a:t>
            </a:r>
            <a:endParaRPr lang="en-US" altLang="ko-KR" dirty="0"/>
          </a:p>
          <a:p>
            <a:pPr lvl="1">
              <a:lnSpc>
                <a:spcPts val="2400"/>
              </a:lnSpc>
            </a:pPr>
            <a:r>
              <a:rPr lang="ko-KR" altLang="en-US" dirty="0"/>
              <a:t>형 변환으로 인한 모호성</a:t>
            </a:r>
            <a:endParaRPr lang="en-US" altLang="ko-KR" dirty="0"/>
          </a:p>
          <a:p>
            <a:pPr lvl="1">
              <a:lnSpc>
                <a:spcPts val="2400"/>
              </a:lnSpc>
            </a:pPr>
            <a:r>
              <a:rPr lang="ko-KR" altLang="en-US" dirty="0"/>
              <a:t>참조 매개 변수로 인한 모호성</a:t>
            </a:r>
            <a:endParaRPr lang="en-US" altLang="ko-KR" dirty="0"/>
          </a:p>
          <a:p>
            <a:pPr lvl="1">
              <a:lnSpc>
                <a:spcPts val="2400"/>
              </a:lnSpc>
            </a:pPr>
            <a:r>
              <a:rPr lang="ko-KR" altLang="en-US" dirty="0"/>
              <a:t>디폴트 매개 변수로 인한 모호성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655340-BD33-43C4-8DBE-AB49483A7361}"/>
              </a:ext>
            </a:extLst>
          </p:cNvPr>
          <p:cNvSpPr txBox="1">
            <a:spLocks/>
          </p:cNvSpPr>
          <p:nvPr/>
        </p:nvSpPr>
        <p:spPr>
          <a:xfrm>
            <a:off x="1991544" y="4005064"/>
            <a:ext cx="7632848" cy="2016224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Wingdings"/>
              <a:buNone/>
              <a:defRPr kumimoji="0" lang="ko-KR" altLang="en-US" b="1" dirty="0" smtClean="0">
                <a:solidFill>
                  <a:schemeClr val="tx1"/>
                </a:solidFill>
              </a:defRPr>
            </a:lvl1pPr>
            <a:lvl2pPr marL="640080" lvl="1" indent="-27432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2980" lvl="2" indent="-342900">
              <a:lnSpc>
                <a:spcPts val="2000"/>
              </a:lnSpc>
              <a:spcBef>
                <a:spcPts val="500"/>
              </a:spcBef>
              <a:buClrTx/>
              <a:buSzPct val="100000"/>
              <a:buFont typeface="+mj-ea"/>
              <a:buAutoNum type="circleNumDbPlain"/>
              <a:defRPr kumimoji="0" lang="ko-KR" altLang="en-US" sz="1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>
                <a:solidFill>
                  <a:schemeClr val="tx1"/>
                </a:solidFill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>
                <a:solidFill>
                  <a:schemeClr val="tx1"/>
                </a:solidFill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>
                <a:solidFill>
                  <a:schemeClr val="tx1"/>
                </a:solidFill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다음 함수 중복 중에서 모호한 함수 호출의 가능성이 있는 경우는</a:t>
            </a:r>
            <a:r>
              <a:rPr lang="en-US" altLang="ko-KR" dirty="0"/>
              <a:t>? </a:t>
            </a:r>
          </a:p>
          <a:p>
            <a:pPr marL="70866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a, int b);  void f(int a=3, int b=3);</a:t>
            </a:r>
          </a:p>
          <a:p>
            <a:pPr marL="70866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a);  void f(int* a);</a:t>
            </a:r>
          </a:p>
          <a:p>
            <a:pPr marL="70866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f(int* a);  void f(int&amp; a);</a:t>
            </a:r>
          </a:p>
          <a:p>
            <a:pPr marL="70866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void f(int a, int b);  void f(int a=3);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95FB0-27CD-43CF-9471-643F4382308D}"/>
              </a:ext>
            </a:extLst>
          </p:cNvPr>
          <p:cNvSpPr txBox="1"/>
          <p:nvPr/>
        </p:nvSpPr>
        <p:spPr>
          <a:xfrm>
            <a:off x="1991544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Time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6F52C0-1C55-4A6B-A3A9-2A2697B5D347}"/>
              </a:ext>
            </a:extLst>
          </p:cNvPr>
          <p:cNvSpPr/>
          <p:nvPr/>
        </p:nvSpPr>
        <p:spPr>
          <a:xfrm>
            <a:off x="2369222" y="4437112"/>
            <a:ext cx="396772" cy="396772"/>
          </a:xfrm>
          <a:prstGeom prst="ellipse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변환으로 인한 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559496" y="1351328"/>
            <a:ext cx="10153128" cy="4525944"/>
          </a:xfrm>
        </p:spPr>
        <p:txBody>
          <a:bodyPr/>
          <a:lstStyle/>
          <a:p>
            <a:r>
              <a:rPr lang="ko-KR" altLang="en-US" dirty="0"/>
              <a:t>매개 변수의 형 변환으로 인한 중복 함수 호출의 모호성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07568" y="2423515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3691" y="4030976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(a) </a:t>
            </a:r>
            <a:r>
              <a:rPr lang="ko-KR" altLang="en-US" sz="1400" dirty="0"/>
              <a:t>정상 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4007769" y="2694649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39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40016" y="2423515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float square(float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square(3.0)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0633" y="5109832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(b) </a:t>
            </a:r>
            <a:r>
              <a:rPr lang="ko-KR" altLang="en-US" sz="1400" dirty="0"/>
              <a:t>모호한 호출</a:t>
            </a:r>
            <a:r>
              <a:rPr lang="en-US" altLang="ko-KR" sz="1400" dirty="0"/>
              <a:t>, </a:t>
            </a:r>
            <a:r>
              <a:rPr lang="ko-KR" altLang="en-US" sz="1400" dirty="0"/>
              <a:t>컴파일 오류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9050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879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56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41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132612" y="4184864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409235" y="3521414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090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8577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992888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6–7 </a:t>
            </a:r>
            <a:r>
              <a:rPr lang="ko-KR" altLang="en-US" dirty="0"/>
              <a:t>형 변환으로 인해 함수 중복이 모호한 경우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9616" y="1268760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square(3.0); // square(double a);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639616" y="4725144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3668673" y="4270329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92088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참조 매개 변수로 인한 함수 중복의 모호성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79776" y="1484784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add(s,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5480784" y="3228516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440324" y="2370762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84185" y="5157192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6564" y="3528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7138" y="3522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3827748" y="2282222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669715" y="23707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4933882" y="469160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136904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6-9 </a:t>
            </a:r>
            <a:r>
              <a:rPr lang="ko-KR" altLang="en-US" dirty="0"/>
              <a:t>디폴트 매개 변수로 인한 함수 중복의 모호성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47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6023992" y="3698881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353782" y="3812170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44396" y="2954414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130779" y="4616724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4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8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846165" y="5098482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44624"/>
            <a:ext cx="6408712" cy="576064"/>
          </a:xfrm>
        </p:spPr>
        <p:txBody>
          <a:bodyPr/>
          <a:lstStyle/>
          <a:p>
            <a:r>
              <a:rPr lang="ko-KR" altLang="en-US" dirty="0"/>
              <a:t>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991544" y="1052736"/>
            <a:ext cx="8355587" cy="5040560"/>
          </a:xfrm>
        </p:spPr>
        <p:txBody>
          <a:bodyPr/>
          <a:lstStyle/>
          <a:p>
            <a:r>
              <a:rPr lang="ko-KR" altLang="en-US" dirty="0"/>
              <a:t>함수 중복</a:t>
            </a:r>
            <a:endParaRPr lang="en-US" altLang="ko-KR" dirty="0"/>
          </a:p>
          <a:p>
            <a:pPr lvl="1"/>
            <a:r>
              <a:rPr lang="ko-KR" altLang="en-US" dirty="0"/>
              <a:t>동일한 이름의 함수가 공존</a:t>
            </a:r>
            <a:endParaRPr lang="en-US" altLang="ko-KR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 err="1"/>
              <a:t>다형성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en-US" altLang="ko-KR" sz="1800" dirty="0"/>
              <a:t>C </a:t>
            </a:r>
            <a:r>
              <a:rPr lang="ko-KR" altLang="en-US" sz="1800" dirty="0"/>
              <a:t>언어에서는 불가능</a:t>
            </a:r>
            <a:endParaRPr lang="en-US" altLang="ko-KR" sz="1800" dirty="0"/>
          </a:p>
          <a:p>
            <a:pPr lvl="1">
              <a:spcBef>
                <a:spcPts val="600"/>
              </a:spcBef>
            </a:pPr>
            <a:r>
              <a:rPr lang="en-US" altLang="ko-KR" dirty="0"/>
              <a:t>function overloading</a:t>
            </a:r>
          </a:p>
          <a:p>
            <a:pPr lvl="1">
              <a:spcBef>
                <a:spcPts val="600"/>
              </a:spcBef>
            </a:pPr>
            <a:r>
              <a:rPr lang="ko-KR" altLang="en-US" dirty="0"/>
              <a:t>함수 중복이 가능한 범위</a:t>
            </a:r>
            <a:endParaRPr lang="en-US" altLang="ko-KR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보통 함수들 사이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클래스의 멤버 함수들 사이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상속 관계에 있는 기본 클래스와 파생 클래스의 멤버 함수들 사이</a:t>
            </a:r>
            <a:endParaRPr lang="en-US" altLang="ko-KR" sz="1800" dirty="0"/>
          </a:p>
          <a:p>
            <a:pPr>
              <a:spcBef>
                <a:spcPts val="1200"/>
              </a:spcBef>
            </a:pPr>
            <a:r>
              <a:rPr lang="ko-KR" altLang="en-US" dirty="0"/>
              <a:t>함수 중복 성공 조건</a:t>
            </a:r>
            <a:endParaRPr lang="en-US" altLang="ko-KR" dirty="0"/>
          </a:p>
          <a:p>
            <a:pPr lvl="1"/>
            <a:r>
              <a:rPr lang="ko-KR" altLang="en-US" dirty="0"/>
              <a:t>중복된 함수들의 이름 동일</a:t>
            </a:r>
            <a:endParaRPr lang="en-US" altLang="ko-KR" dirty="0"/>
          </a:p>
          <a:p>
            <a:pPr lvl="1"/>
            <a:r>
              <a:rPr lang="ko-KR" altLang="en-US" dirty="0"/>
              <a:t>중복된 함수들의 매개 변수 타입이 다르거나 개수가 달라야 함</a:t>
            </a:r>
            <a:endParaRPr lang="en-US" altLang="ko-KR" dirty="0"/>
          </a:p>
          <a:p>
            <a:pPr lvl="1"/>
            <a:r>
              <a:rPr lang="ko-KR" altLang="en-US" dirty="0"/>
              <a:t>리턴 타입은 함수 중복과 무관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8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279576" y="1124744"/>
            <a:ext cx="8136904" cy="5040560"/>
          </a:xfrm>
        </p:spPr>
        <p:txBody>
          <a:bodyPr vert="horz">
            <a:noAutofit/>
          </a:bodyPr>
          <a:lstStyle/>
          <a:p>
            <a:r>
              <a:rPr lang="en-US" altLang="ko-KR" dirty="0"/>
              <a:t>static </a:t>
            </a:r>
          </a:p>
          <a:p>
            <a:pPr lvl="1"/>
            <a:r>
              <a:rPr lang="ko-KR" altLang="en-US" b="1" dirty="0">
                <a:latin typeface="+mj-lt"/>
              </a:rPr>
              <a:t>변수와 함수에 대한 기억 부류의 한 종류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생명 주기 </a:t>
            </a:r>
            <a:r>
              <a:rPr lang="en-US" altLang="ko-KR" sz="1800" dirty="0"/>
              <a:t>– </a:t>
            </a:r>
            <a:r>
              <a:rPr lang="ko-KR" altLang="en-US" sz="1800" dirty="0"/>
              <a:t>프로그램이 시작될 때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 종료 시 소멸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사용 범위 </a:t>
            </a:r>
            <a:r>
              <a:rPr lang="en-US" altLang="ko-KR" sz="1800" dirty="0"/>
              <a:t>– </a:t>
            </a:r>
            <a:r>
              <a:rPr lang="ko-KR" altLang="en-US" sz="1800" dirty="0"/>
              <a:t>선언된 범위</a:t>
            </a:r>
            <a:r>
              <a:rPr lang="en-US" altLang="ko-KR" sz="1800" dirty="0"/>
              <a:t>, </a:t>
            </a:r>
            <a:r>
              <a:rPr lang="ko-KR" altLang="en-US" sz="1800" dirty="0"/>
              <a:t>접근 지정에 따름</a:t>
            </a:r>
            <a:endParaRPr lang="en-US" altLang="ko-KR" sz="1800" dirty="0"/>
          </a:p>
          <a:p>
            <a:pPr>
              <a:spcBef>
                <a:spcPts val="1200"/>
              </a:spcBef>
            </a:pPr>
            <a:r>
              <a:rPr lang="ko-KR" altLang="en-US" dirty="0"/>
              <a:t>클래스의 멤버</a:t>
            </a:r>
            <a:endParaRPr lang="en-US" altLang="ko-KR" dirty="0"/>
          </a:p>
          <a:p>
            <a:pPr lvl="1"/>
            <a:r>
              <a:rPr lang="en-US" altLang="ko-KR" b="1" dirty="0">
                <a:latin typeface="+mj-lt"/>
              </a:rPr>
              <a:t>static </a:t>
            </a:r>
            <a:r>
              <a:rPr lang="ko-KR" altLang="en-US" b="1" dirty="0">
                <a:latin typeface="+mj-lt"/>
              </a:rPr>
              <a:t>멤버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프로그램이 시작할 때 생성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클래스 당 하나만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 멤버라고 불림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클래스의 모든 인스턴스</a:t>
            </a:r>
            <a:r>
              <a:rPr lang="en-US" altLang="ko-KR" sz="1800" dirty="0"/>
              <a:t>(</a:t>
            </a:r>
            <a:r>
              <a:rPr lang="ko-KR" altLang="en-US" sz="1800" dirty="0"/>
              <a:t>객체</a:t>
            </a:r>
            <a:r>
              <a:rPr lang="en-US" altLang="ko-KR" sz="1800" dirty="0"/>
              <a:t>)</a:t>
            </a:r>
            <a:r>
              <a:rPr lang="ko-KR" altLang="en-US" sz="1800" dirty="0"/>
              <a:t>들이 공유하는 멤버</a:t>
            </a:r>
            <a:endParaRPr lang="en-US" altLang="ko-KR" sz="1800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latin typeface="+mj-lt"/>
              </a:rPr>
              <a:t>non-static </a:t>
            </a:r>
            <a:r>
              <a:rPr lang="ko-KR" altLang="en-US" b="1" dirty="0">
                <a:latin typeface="+mj-lt"/>
              </a:rPr>
              <a:t>멤버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객체가 생성될 때 함께 생성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객체마다 객체 내에 생성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인스턴스 멤버라고 불림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19064" y="978454"/>
            <a:ext cx="10153128" cy="50405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멤버의 </a:t>
            </a:r>
            <a:r>
              <a:rPr lang="en-US" altLang="ko-KR" dirty="0"/>
              <a:t>static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 생성</a:t>
            </a:r>
            <a:endParaRPr lang="en-US" altLang="ko-KR" dirty="0"/>
          </a:p>
          <a:p>
            <a:pPr lvl="1"/>
            <a:r>
              <a:rPr lang="ko-KR" altLang="en-US" dirty="0"/>
              <a:t>전역 변수로 생성</a:t>
            </a:r>
            <a:endParaRPr lang="en-US" altLang="ko-KR" dirty="0"/>
          </a:p>
          <a:p>
            <a:pPr lvl="1"/>
            <a:r>
              <a:rPr lang="ko-KR" altLang="en-US" dirty="0"/>
              <a:t>전체 프로그램 내에 한 번만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변수에 대한 </a:t>
            </a:r>
            <a:r>
              <a:rPr lang="ko-KR" altLang="en-US" b="1" dirty="0"/>
              <a:t>외부 선언</a:t>
            </a:r>
            <a:r>
              <a:rPr lang="ko-KR" altLang="en-US" dirty="0"/>
              <a:t>이 없으면 다음과 같은 링크 오류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727848" y="978454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초기화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218483" y="2323626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32991" y="2706360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7800184" y="1547953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246340" y="1727973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2012" y="3288915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07196" y="5673429"/>
            <a:ext cx="7776864" cy="7848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1&gt;------ </a:t>
            </a:r>
            <a:r>
              <a:rPr lang="ko-KR" altLang="en-US" sz="900" dirty="0" err="1"/>
              <a:t>빌드</a:t>
            </a:r>
            <a:r>
              <a:rPr lang="ko-KR" altLang="en-US" sz="900" dirty="0"/>
              <a:t> 시작</a:t>
            </a:r>
            <a:r>
              <a:rPr lang="en-US" altLang="ko-KR" sz="900" dirty="0"/>
              <a:t>: </a:t>
            </a:r>
            <a:r>
              <a:rPr lang="ko-KR" altLang="en-US" sz="900" dirty="0"/>
              <a:t>프로젝트</a:t>
            </a:r>
            <a:r>
              <a:rPr lang="en-US" altLang="ko-KR" sz="900" dirty="0"/>
              <a:t>: StaticSample1, </a:t>
            </a:r>
            <a:r>
              <a:rPr lang="ko-KR" altLang="en-US" sz="900" dirty="0"/>
              <a:t>구성</a:t>
            </a:r>
            <a:r>
              <a:rPr lang="en-US" altLang="ko-KR" sz="900" dirty="0"/>
              <a:t>: Debug Win32 ------</a:t>
            </a:r>
          </a:p>
          <a:p>
            <a:r>
              <a:rPr lang="en-US" altLang="ko-KR" sz="900" dirty="0"/>
              <a:t>1&gt;  StaticSample1.cpp</a:t>
            </a:r>
          </a:p>
          <a:p>
            <a:r>
              <a:rPr lang="en-US" altLang="ko-KR" sz="900" dirty="0"/>
              <a:t>1&gt;StaticSample1.obj : error LNK2001: "public: static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Person::</a:t>
            </a:r>
            <a:r>
              <a:rPr lang="en-US" altLang="ko-KR" sz="900" dirty="0" err="1"/>
              <a:t>sharedMoney</a:t>
            </a:r>
            <a:r>
              <a:rPr lang="en-US" altLang="ko-KR" sz="900" dirty="0"/>
              <a:t>" (?</a:t>
            </a:r>
            <a:r>
              <a:rPr lang="en-US" altLang="ko-KR" sz="900" dirty="0" err="1"/>
              <a:t>sharedMoney@Person</a:t>
            </a:r>
            <a:r>
              <a:rPr lang="en-US" altLang="ko-KR" sz="900" dirty="0"/>
              <a:t>@@2HA) </a:t>
            </a:r>
            <a:r>
              <a:rPr lang="ko-KR" altLang="en-US" sz="900" dirty="0"/>
              <a:t>외부 기호를 확인할 수 없습니다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1&gt;C:\C++\chap6\Debug\</a:t>
            </a:r>
            <a:r>
              <a:rPr lang="ko-KR" altLang="en-US" sz="900" dirty="0"/>
              <a:t>그림 </a:t>
            </a:r>
            <a:r>
              <a:rPr lang="en-US" altLang="ko-KR" sz="900" dirty="0"/>
              <a:t>6-9.exe : fatal error LNK1120: 1</a:t>
            </a:r>
            <a:r>
              <a:rPr lang="ko-KR" altLang="en-US" sz="900" dirty="0"/>
              <a:t>개의 확인할 수 없는 외부 참조입니다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========== </a:t>
            </a:r>
            <a:r>
              <a:rPr lang="ko-KR" altLang="en-US" sz="900" dirty="0" err="1"/>
              <a:t>빌드</a:t>
            </a:r>
            <a:r>
              <a:rPr lang="en-US" altLang="ko-KR" sz="900" dirty="0"/>
              <a:t>: </a:t>
            </a:r>
            <a:r>
              <a:rPr lang="ko-KR" altLang="en-US" sz="900" dirty="0"/>
              <a:t>성공 </a:t>
            </a:r>
            <a:r>
              <a:rPr lang="en-US" altLang="ko-KR" sz="900" dirty="0"/>
              <a:t>0, </a:t>
            </a:r>
            <a:r>
              <a:rPr lang="ko-KR" altLang="en-US" sz="900" dirty="0"/>
              <a:t>실패 </a:t>
            </a:r>
            <a:r>
              <a:rPr lang="en-US" altLang="ko-KR" sz="900" dirty="0"/>
              <a:t>1, </a:t>
            </a:r>
            <a:r>
              <a:rPr lang="ko-KR" altLang="en-US" sz="900" dirty="0"/>
              <a:t>최신 </a:t>
            </a:r>
            <a:r>
              <a:rPr lang="en-US" altLang="ko-KR" sz="900" dirty="0"/>
              <a:t>0, </a:t>
            </a:r>
            <a:r>
              <a:rPr lang="ko-KR" altLang="en-US" sz="900" dirty="0"/>
              <a:t>생략 </a:t>
            </a:r>
            <a:r>
              <a:rPr lang="en-US" altLang="ko-KR" sz="900" dirty="0"/>
              <a:t>0 ==========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5541912" y="6086382"/>
            <a:ext cx="1800200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973644" y="6286204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048129" y="5673429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5327923" y="4000739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4834711" y="1907820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61604" y="2140902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480873" y="2051254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521214" y="1943679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807291" y="1979538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관계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7648" y="4797152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han</a:t>
            </a:r>
            <a:r>
              <a:rPr lang="en-US" altLang="ko-KR" sz="1200" dirty="0"/>
              <a:t>, lee, park,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생성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하나만 생성되고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객체들의  의해 공유됨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37052" y="2166381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2785754" y="222102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402313" y="224626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5755" y="250651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24453" y="282496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23922" y="358002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772624" y="36346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389183" y="36599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2625" y="39201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8136" y="423982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86559" y="358002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335261" y="36346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951820" y="364186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262" y="39201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7733" y="425186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31199" y="221187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7279901" y="226651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896460" y="229176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9902" y="2552005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02373" y="288371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98951" y="2369369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4998950" y="242400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5985946" y="244925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8951" y="2709499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4278870" y="2496280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4494832" y="3000071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5769860" y="3000071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6540770" y="2541774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78971" y="2086967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</a:t>
            </a:r>
            <a:r>
              <a:rPr lang="ko-KR" altLang="en-US" sz="1000" dirty="0"/>
              <a:t>멤버 공유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37460" y="1534044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2285764" y="3862006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978740" y="1350778"/>
            <a:ext cx="1534278" cy="491043"/>
          </a:xfrm>
          <a:prstGeom prst="wedgeRoundRectCallout">
            <a:avLst>
              <a:gd name="adj1" fmla="val -76546"/>
              <a:gd name="adj2" fmla="val 140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객체들에 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 비교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196752"/>
            <a:ext cx="7776864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객체의 멤버로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멤버는 객체 이름이나 객체 포인터로 접근</a:t>
            </a:r>
            <a:endParaRPr lang="en-US" altLang="ko-KR" dirty="0"/>
          </a:p>
          <a:p>
            <a:pPr lvl="1"/>
            <a:r>
              <a:rPr lang="ko-KR" altLang="en-US" dirty="0"/>
              <a:t>보통 멤버처럼 접근할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56682" y="1912866"/>
            <a:ext cx="55446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객체</a:t>
            </a:r>
            <a:r>
              <a:rPr lang="en-US" altLang="ko-KR" dirty="0"/>
              <a:t>.static</a:t>
            </a:r>
            <a:r>
              <a:rPr lang="ko-KR" altLang="en-US" dirty="0"/>
              <a:t>멤버</a:t>
            </a:r>
          </a:p>
          <a:p>
            <a:pPr fontAlgn="base" latinLnBrk="0"/>
            <a:r>
              <a:rPr lang="ko-KR" altLang="en-US" dirty="0"/>
              <a:t>객체포인터</a:t>
            </a:r>
            <a:r>
              <a:rPr lang="en-US" altLang="ko-KR" dirty="0"/>
              <a:t>-&gt;static</a:t>
            </a:r>
            <a:r>
              <a:rPr lang="ko-KR" altLang="en-US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56682" y="3501008"/>
            <a:ext cx="554461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Person lee;</a:t>
            </a:r>
          </a:p>
          <a:p>
            <a:pPr fontAlgn="base" latinLnBrk="0"/>
            <a:r>
              <a:rPr lang="en-US" altLang="ko-KR" sz="1600" b="1" dirty="0" err="1"/>
              <a:t>lee.sharedMoney</a:t>
            </a:r>
            <a:r>
              <a:rPr lang="en-US" altLang="ko-KR" sz="1600" b="1" dirty="0"/>
              <a:t> = 500; </a:t>
            </a:r>
            <a:r>
              <a:rPr lang="en-US" altLang="ko-KR" sz="1600" dirty="0"/>
              <a:t>// </a:t>
            </a:r>
            <a:r>
              <a:rPr lang="ko-KR" altLang="en-US" sz="1600" dirty="0"/>
              <a:t>객체</a:t>
            </a:r>
            <a:r>
              <a:rPr lang="en-US" altLang="ko-KR" sz="1600" dirty="0"/>
              <a:t>.static</a:t>
            </a:r>
            <a:r>
              <a:rPr lang="ko-KR" altLang="en-US" sz="1600" dirty="0"/>
              <a:t>멤버 방식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dirty="0"/>
              <a:t>Person *p;</a:t>
            </a:r>
          </a:p>
          <a:p>
            <a:pPr fontAlgn="base" latinLnBrk="0"/>
            <a:r>
              <a:rPr lang="en-US" altLang="ko-KR" sz="1600" dirty="0"/>
              <a:t>p = &amp;lee;</a:t>
            </a:r>
          </a:p>
          <a:p>
            <a:pPr fontAlgn="base" latinLnBrk="0"/>
            <a:r>
              <a:rPr lang="en-US" altLang="ko-KR" sz="1600" b="1" dirty="0"/>
              <a:t>p-&gt;</a:t>
            </a:r>
            <a:r>
              <a:rPr lang="en-US" altLang="ko-KR" sz="1600" b="1" dirty="0" err="1"/>
              <a:t>addShared</a:t>
            </a:r>
            <a:r>
              <a:rPr lang="en-US" altLang="ko-KR" sz="1600" b="1" dirty="0"/>
              <a:t>(200); </a:t>
            </a:r>
            <a:r>
              <a:rPr lang="en-US" altLang="ko-KR" sz="1600" dirty="0"/>
              <a:t>// </a:t>
            </a:r>
            <a:r>
              <a:rPr lang="ko-KR" altLang="en-US" sz="1600" dirty="0"/>
              <a:t>객체포인터</a:t>
            </a:r>
            <a:r>
              <a:rPr lang="en-US" altLang="ko-KR" sz="1600" dirty="0"/>
              <a:t>-&gt;static</a:t>
            </a:r>
            <a:r>
              <a:rPr lang="ko-KR" altLang="en-US" sz="16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631503" y="213012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=100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=350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6803592" y="2832895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7669366" y="2862082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7430139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01871" y="316074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94160" y="188641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794159" y="24328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8781155" y="26852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94160" y="528771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5360149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7817465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7866167" y="194835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8482726" y="197359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66168" y="223384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5201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428665" y="177060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352982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7817465" y="1193543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7817464" y="124818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8804460" y="127342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17465" y="1533673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972421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7021123" y="389256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7637682" y="391781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21124" y="417805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304026" y="359170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840363" y="3065751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7840362" y="312039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8827358" y="314563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40363" y="3405881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68744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8736142" y="389256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9352701" y="391781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736143" y="417805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413824" y="360528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5201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lee;</a:t>
            </a:r>
          </a:p>
          <a:p>
            <a:r>
              <a:rPr lang="en-US" altLang="ko-KR" sz="1000" dirty="0" err="1"/>
              <a:t>lee.money</a:t>
            </a:r>
            <a:r>
              <a:rPr lang="en-US" altLang="ko-KR" sz="1000" dirty="0"/>
              <a:t> = 150;</a:t>
            </a:r>
          </a:p>
          <a:p>
            <a:r>
              <a:rPr lang="en-US" altLang="ko-KR" sz="1000" dirty="0" err="1"/>
              <a:t>lee.addMoney</a:t>
            </a:r>
            <a:r>
              <a:rPr lang="en-US" altLang="ko-KR" sz="1000" dirty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9450526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9610820" y="386555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9741358" y="4058584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6833625" y="4866487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7699399" y="4895674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5383015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7002454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7051156" y="59261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7667715" y="59514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1157" y="6211650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334059" y="5625300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870396" y="5099343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7870395" y="515398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8857391" y="517922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70396" y="5439473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71747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8766175" y="59261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9382734" y="59514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766176" y="6211650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507481" y="563887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5231904" y="5885094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lee.addshared</a:t>
            </a:r>
            <a:r>
              <a:rPr lang="en-US" altLang="ko-KR" sz="1000" dirty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8985078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9108459" y="513113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8862748" y="5321031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647778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2423593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2668062" y="5730046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8932147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084114" y="12385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03512" y="44624"/>
            <a:ext cx="8640960" cy="5760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클래스명과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 이름과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 가능</a:t>
            </a:r>
            <a:endParaRPr lang="en-US" altLang="ko-KR" dirty="0"/>
          </a:p>
          <a:p>
            <a:pPr lvl="1"/>
            <a:r>
              <a:rPr lang="en-US" altLang="ko-KR" b="1" dirty="0">
                <a:latin typeface="+mn-lt"/>
              </a:rPr>
              <a:t>static </a:t>
            </a:r>
            <a:r>
              <a:rPr lang="ko-KR" altLang="en-US" b="1" dirty="0">
                <a:latin typeface="+mn-lt"/>
              </a:rPr>
              <a:t>멤버는 클래스마다 오직 한 개만 생성되기 때문</a:t>
            </a:r>
            <a:endParaRPr lang="en-US" altLang="ko-KR" b="1" dirty="0">
              <a:latin typeface="+mn-lt"/>
            </a:endParaRPr>
          </a:p>
          <a:p>
            <a:pPr lvl="1"/>
            <a:endParaRPr lang="en-US" altLang="ko-KR" b="1" dirty="0">
              <a:latin typeface="+mn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>
                <a:latin typeface="+mn-lt"/>
              </a:rPr>
              <a:t>non-static </a:t>
            </a:r>
            <a:r>
              <a:rPr lang="ko-KR" altLang="en-US" b="1" dirty="0">
                <a:latin typeface="+mn-lt"/>
              </a:rPr>
              <a:t>멤버는 클래스 이름을 접근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27648" y="2046541"/>
            <a:ext cx="199125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600" dirty="0" err="1"/>
              <a:t>클래스명</a:t>
            </a:r>
            <a:r>
              <a:rPr lang="en-US" altLang="ko-KR" sz="1600" dirty="0"/>
              <a:t>::static</a:t>
            </a:r>
            <a:r>
              <a:rPr lang="ko-KR" altLang="en-US" sz="16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27648" y="2565213"/>
            <a:ext cx="69161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han.sharedMoney</a:t>
            </a:r>
            <a:r>
              <a:rPr lang="en-US" altLang="ko-KR" sz="1600" dirty="0"/>
              <a:t> = 200; 	&lt;-&gt; 	</a:t>
            </a:r>
            <a:r>
              <a:rPr lang="en-US" altLang="ko-KR" sz="1600" b="1" dirty="0"/>
              <a:t>Person::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 </a:t>
            </a:r>
            <a:r>
              <a:rPr lang="en-US" altLang="ko-KR" sz="1600" dirty="0"/>
              <a:t>= 200; </a:t>
            </a:r>
            <a:r>
              <a:rPr lang="en-US" altLang="ko-KR" sz="1600" dirty="0" err="1"/>
              <a:t>lee.addShared</a:t>
            </a:r>
            <a:r>
              <a:rPr lang="en-US" altLang="ko-KR" sz="1600" dirty="0"/>
              <a:t>(200); 	&lt;-&gt; 	</a:t>
            </a:r>
            <a:r>
              <a:rPr lang="en-US" altLang="ko-KR" sz="1600" b="1" dirty="0"/>
              <a:t>Person::</a:t>
            </a:r>
            <a:r>
              <a:rPr lang="en-US" altLang="ko-KR" sz="1600" b="1" dirty="0" err="1"/>
              <a:t>addShared</a:t>
            </a:r>
            <a:r>
              <a:rPr lang="en-US" altLang="ko-KR" sz="1600" b="1" dirty="0"/>
              <a:t>(200)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999656" y="4180734"/>
            <a:ext cx="80648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b="1" dirty="0"/>
              <a:t>Person::money = 100; // </a:t>
            </a:r>
            <a:r>
              <a:rPr lang="ko-KR" altLang="en-US" sz="1600" b="1" dirty="0"/>
              <a:t>컴파일 오류</a:t>
            </a:r>
            <a:r>
              <a:rPr lang="en-US" altLang="ko-KR" sz="1600" dirty="0"/>
              <a:t>. non-static </a:t>
            </a:r>
            <a:r>
              <a:rPr lang="ko-KR" altLang="en-US" sz="1600" dirty="0"/>
              <a:t>멤버는 클래스 명으로 접근불가</a:t>
            </a:r>
          </a:p>
          <a:p>
            <a:pPr fontAlgn="base" latinLnBrk="0"/>
            <a:r>
              <a:rPr lang="en-US" altLang="ko-KR" sz="1600" b="1" dirty="0"/>
              <a:t>Person::</a:t>
            </a:r>
            <a:r>
              <a:rPr lang="en-US" altLang="ko-KR" sz="1600" b="1" dirty="0" err="1"/>
              <a:t>addMoney</a:t>
            </a:r>
            <a:r>
              <a:rPr lang="en-US" altLang="ko-KR" sz="1600" b="1" dirty="0"/>
              <a:t>(200); // </a:t>
            </a:r>
            <a:r>
              <a:rPr lang="ko-KR" altLang="en-US" sz="1600" b="1" dirty="0"/>
              <a:t>컴파일 오류</a:t>
            </a:r>
            <a:r>
              <a:rPr lang="en-US" altLang="ko-KR" sz="1600" dirty="0"/>
              <a:t>. non-static </a:t>
            </a:r>
            <a:r>
              <a:rPr lang="ko-KR" altLang="en-US" sz="16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447929" y="172058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040218" y="44625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8040217" y="9926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9027213" y="12451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218" y="384755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47929" y="120487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63523" y="908721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8063522" y="96336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9050518" y="98860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3523" y="1248851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7711684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99010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8147712" y="25996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764271" y="26248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713" y="28851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0210" y="242188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99010" y="1844825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8099009" y="189946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9086005" y="192471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99010" y="2184955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9006354" y="1127955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47930" y="2370782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7741717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129043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8177745" y="439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94304" y="442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77746" y="468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243" y="422208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8129043" y="3645025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8129042" y="369966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9116038" y="372491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29043" y="3985155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5447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</a:p>
          <a:p>
            <a:endParaRPr lang="en-US" altLang="ko-KR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599040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7771751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159077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8207779" y="613050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8824338" y="615575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07780" y="641599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7770277" y="595275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8159077" y="5375699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8159076" y="543033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9146072" y="545558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59077" y="5715829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5477963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= 300;</a:t>
            </a:r>
          </a:p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(100);</a:t>
            </a:r>
          </a:p>
          <a:p>
            <a:endParaRPr lang="en-US" altLang="ko-KR" sz="1000" dirty="0"/>
          </a:p>
        </p:txBody>
      </p:sp>
      <p:sp>
        <p:nvSpPr>
          <p:cNvPr id="98" name="곱셈 기호 97"/>
          <p:cNvSpPr/>
          <p:nvPr/>
        </p:nvSpPr>
        <p:spPr>
          <a:xfrm>
            <a:off x="9243725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471162" y="540749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59496" y="223575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4101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565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638667" y="6143432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2567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27511" y="90872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9178205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749480" y="53590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9552385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75520" y="1196752"/>
            <a:ext cx="8568952" cy="2736304"/>
          </a:xfrm>
        </p:spPr>
        <p:txBody>
          <a:bodyPr vert="horz">
            <a:noAutofit/>
          </a:bodyPr>
          <a:lstStyle/>
          <a:p>
            <a:r>
              <a:rPr lang="en-US" altLang="ko-KR" dirty="0"/>
              <a:t>static</a:t>
            </a:r>
            <a:r>
              <a:rPr lang="ko-KR" altLang="en-US" dirty="0"/>
              <a:t>의 주요 활용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b="1" dirty="0">
                <a:latin typeface="+mj-lt"/>
              </a:rPr>
              <a:t>전역 변수나 전역 함수를 클래스에 캡슐화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전역 변수나 전역 함수를 가능한 사용하지 않도록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전역 변수나 전역 함수를 </a:t>
            </a:r>
            <a:r>
              <a:rPr lang="en-US" altLang="ko-KR" sz="1800" dirty="0"/>
              <a:t>static</a:t>
            </a:r>
            <a:r>
              <a:rPr lang="ko-KR" altLang="en-US" sz="1800" dirty="0"/>
              <a:t>으로 선언하여 클래스 멤버로 선언</a:t>
            </a:r>
            <a:endParaRPr lang="en-US" altLang="ko-KR" sz="1800" dirty="0"/>
          </a:p>
          <a:p>
            <a:pPr lvl="1">
              <a:spcBef>
                <a:spcPts val="1200"/>
              </a:spcBef>
            </a:pPr>
            <a:r>
              <a:rPr lang="ko-KR" altLang="en-US" b="1" dirty="0">
                <a:latin typeface="+mj-lt"/>
              </a:rPr>
              <a:t>객체 사이에 공유 변수를 만들고자 할 때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en-US" altLang="ko-KR" sz="1800" dirty="0"/>
              <a:t>static </a:t>
            </a:r>
            <a:r>
              <a:rPr lang="ko-KR" altLang="en-US" sz="1800" dirty="0"/>
              <a:t>멤버를 선언하여 모든 객체들이 공유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403812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6-10 static </a:t>
            </a:r>
            <a:r>
              <a:rPr lang="ko-KR" altLang="en-US" sz="2400" dirty="0"/>
              <a:t>멤버를 가진 </a:t>
            </a:r>
            <a:r>
              <a:rPr lang="en-US" altLang="ko-KR" sz="2400" dirty="0"/>
              <a:t>Math </a:t>
            </a:r>
            <a:r>
              <a:rPr lang="ko-KR" altLang="en-US" sz="2400" dirty="0"/>
              <a:t>클래스 작성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98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{ return a&gt;0?a:-a; }</a:t>
            </a:r>
          </a:p>
          <a:p>
            <a:pPr defTabSz="180000"/>
            <a:r>
              <a:rPr lang="fr-FR" altLang="ko-KR" sz="1200" b="1" dirty="0"/>
              <a:t>int max(int a, int b) { </a:t>
            </a:r>
            <a:r>
              <a:rPr lang="en-US" altLang="ko-KR" sz="1200" b="1" dirty="0"/>
              <a:t>return  a&gt;b)?</a:t>
            </a:r>
            <a:r>
              <a:rPr lang="en-US" altLang="ko-KR" sz="1200" b="1" dirty="0" err="1"/>
              <a:t>a:b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sv-SE" altLang="ko-KR" sz="1200" b="1" dirty="0"/>
              <a:t>int min(int a, int b) { </a:t>
            </a:r>
            <a:r>
              <a:rPr lang="en-US" altLang="ko-KR" sz="1200" b="1" dirty="0"/>
              <a:t>return 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/>
              <a:t>; </a:t>
            </a:r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8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Math::abs(-5)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4902932" y="2641208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5710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5118957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8662" y="4778478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전역 함수들을 가진 좋지 않음 코딩 사례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2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Math </a:t>
            </a:r>
            <a:r>
              <a:rPr lang="ko-KR" altLang="en-US" sz="1400" dirty="0"/>
              <a:t>클래스를 만들고 전역 함수들을 </a:t>
            </a:r>
            <a:endParaRPr lang="en-US" altLang="ko-KR" sz="1400" dirty="0"/>
          </a:p>
          <a:p>
            <a:r>
              <a:rPr lang="en-US" altLang="ko-KR" sz="1400" dirty="0"/>
              <a:t>     static </a:t>
            </a:r>
            <a:r>
              <a:rPr lang="ko-KR" altLang="en-US" sz="1400" dirty="0"/>
              <a:t>멤버로 캡슐화한 프로그램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11060" y="3713257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180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07324" y="4186156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74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성공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1504" y="1916833"/>
            <a:ext cx="504056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a + b + c;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double </a:t>
            </a:r>
            <a:r>
              <a:rPr lang="en-US" altLang="ko-KR" sz="1600" b="1" dirty="0"/>
              <a:t>sum(double a, double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a + b;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a + b;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60096" y="2347718"/>
            <a:ext cx="36724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sum(2, 5, 33)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 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sum(12.5, 33.6)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sum(2, 6)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3656" y="5245042"/>
            <a:ext cx="370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성공적으로 중복된 </a:t>
            </a:r>
            <a:r>
              <a:rPr lang="en-US" altLang="ko-KR" sz="1400" dirty="0"/>
              <a:t>sum()</a:t>
            </a:r>
            <a:r>
              <a:rPr lang="ko-KR" altLang="en-US" sz="1400" dirty="0"/>
              <a:t> 함수들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8128" y="443711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중복된 </a:t>
            </a:r>
            <a:r>
              <a:rPr lang="en-US" altLang="ko-KR" sz="1400" dirty="0"/>
              <a:t>sum() </a:t>
            </a:r>
            <a:r>
              <a:rPr lang="ko-KR" altLang="en-US" sz="1400" dirty="0"/>
              <a:t>함수 호출</a:t>
            </a:r>
            <a:r>
              <a:rPr lang="en-US" altLang="ko-KR" sz="1400" dirty="0"/>
              <a:t>. </a:t>
            </a:r>
          </a:p>
          <a:p>
            <a:pPr algn="ctr"/>
            <a:r>
              <a:rPr lang="ko-KR" altLang="en-US" sz="1400" dirty="0"/>
              <a:t>컴파일러가 구분</a:t>
            </a: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H="1" flipV="1">
            <a:off x="4583832" y="2185700"/>
            <a:ext cx="2545402" cy="52322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H="1" flipV="1">
            <a:off x="5447928" y="3147938"/>
            <a:ext cx="1681304" cy="1370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H="1">
            <a:off x="3935760" y="3789040"/>
            <a:ext cx="3193472" cy="28803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03512" y="44624"/>
            <a:ext cx="8352928" cy="5760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6–11 static </a:t>
            </a:r>
            <a:r>
              <a:rPr lang="ko-KR" altLang="en-US" sz="2400" dirty="0"/>
              <a:t>멤버를 공유의 목적으로 사용하는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67808" y="664117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982113" y="2675822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824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598801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598800" y="4923813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598800" y="5480454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598799" y="603623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 </a:t>
            </a:r>
            <a:r>
              <a:rPr lang="ko-KR" altLang="en-US" dirty="0"/>
              <a:t>멤버만 접근 가능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06743" y="1340768"/>
            <a:ext cx="8925761" cy="2592288"/>
          </a:xfrm>
        </p:spPr>
        <p:txBody>
          <a:bodyPr vert="horz">
            <a:noAutofit/>
          </a:bodyPr>
          <a:lstStyle/>
          <a:p>
            <a:pPr lvl="1">
              <a:spcBef>
                <a:spcPts val="1200"/>
              </a:spcBef>
            </a:pPr>
            <a:r>
              <a:rPr lang="en-US" altLang="ko-KR" b="1" dirty="0">
                <a:latin typeface="+mj-lt"/>
              </a:rPr>
              <a:t>static </a:t>
            </a:r>
            <a:r>
              <a:rPr lang="ko-KR" altLang="en-US" b="1" dirty="0">
                <a:latin typeface="+mj-lt"/>
              </a:rPr>
              <a:t>멤버 함수가 접근할 수 있는 것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en-US" altLang="ko-KR" sz="1800" dirty="0"/>
              <a:t>static </a:t>
            </a:r>
            <a:r>
              <a:rPr lang="ko-KR" altLang="en-US" sz="1800" dirty="0"/>
              <a:t>멤버 함수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en-US" altLang="ko-KR" sz="1800" dirty="0"/>
              <a:t>static </a:t>
            </a:r>
            <a:r>
              <a:rPr lang="ko-KR" altLang="en-US" sz="1800" dirty="0"/>
              <a:t>멤버 변수</a:t>
            </a:r>
            <a:endParaRPr lang="en-US" altLang="ko-KR" sz="1800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함수 내의 지역 변수</a:t>
            </a:r>
            <a:endParaRPr lang="en-US" altLang="ko-KR" sz="1800" dirty="0"/>
          </a:p>
          <a:p>
            <a:pPr lvl="1">
              <a:spcBef>
                <a:spcPts val="1200"/>
              </a:spcBef>
            </a:pPr>
            <a:r>
              <a:rPr lang="en-US" altLang="ko-KR" b="1" dirty="0">
                <a:latin typeface="+mj-lt"/>
              </a:rPr>
              <a:t>static </a:t>
            </a:r>
            <a:r>
              <a:rPr lang="ko-KR" altLang="en-US" b="1" dirty="0">
                <a:latin typeface="+mj-lt"/>
              </a:rPr>
              <a:t>멤버 함수는 </a:t>
            </a:r>
            <a:r>
              <a:rPr lang="en-US" altLang="ko-KR" b="1" dirty="0">
                <a:latin typeface="+mj-lt"/>
              </a:rPr>
              <a:t>non-static </a:t>
            </a:r>
            <a:r>
              <a:rPr lang="ko-KR" altLang="en-US" b="1" dirty="0">
                <a:latin typeface="+mj-lt"/>
              </a:rPr>
              <a:t>멤버에 접근 불가</a:t>
            </a:r>
            <a:endParaRPr lang="en-US" altLang="ko-KR" b="1" dirty="0">
              <a:latin typeface="+mj-lt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 sz="1800" dirty="0"/>
              <a:t>객체가 생성되지 않은 시점에서 </a:t>
            </a:r>
            <a:r>
              <a:rPr lang="en-US" altLang="ko-KR" sz="1800" dirty="0"/>
              <a:t>static </a:t>
            </a:r>
            <a:r>
              <a:rPr lang="ko-KR" altLang="en-US" sz="1800" dirty="0"/>
              <a:t>멤버 함수가 호출될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7847182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977" y="-6748"/>
            <a:ext cx="9199640" cy="57606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static </a:t>
            </a:r>
            <a:r>
              <a:rPr lang="ko-KR" altLang="en-US" sz="2000" dirty="0"/>
              <a:t>멤버 함수 </a:t>
            </a:r>
            <a:r>
              <a:rPr lang="en-US" altLang="ko-KR" sz="2000" dirty="0" err="1"/>
              <a:t>getMoney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en-US" altLang="ko-KR" sz="2000" dirty="0"/>
              <a:t>non-static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money</a:t>
            </a:r>
            <a:r>
              <a:rPr lang="ko-KR" altLang="en-US" sz="2000" dirty="0"/>
              <a:t>를 접근하는 오류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}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money) { // </a:t>
            </a:r>
            <a:r>
              <a:rPr lang="ko-KR" altLang="en-US" sz="1200" dirty="0"/>
              <a:t>정상 코드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this-&gt;money = money;</a:t>
            </a:r>
          </a:p>
          <a:p>
            <a:pPr defTabSz="180000" fontAlgn="base" latinLnBrk="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errorKim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errorKim.setMoney</a:t>
            </a:r>
            <a:r>
              <a:rPr lang="en-US" altLang="ko-KR" sz="1200" dirty="0"/>
              <a:t>(100);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5960" y="1851019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103027" y="1723586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money;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663953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131787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8180489" y="530983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8797048" y="533508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0490" y="5595325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9400" y="525519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5735961" y="3052242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 = </a:t>
            </a:r>
            <a:r>
              <a:rPr lang="en-US" altLang="ko-KR" sz="1000" dirty="0" err="1"/>
              <a:t>PersonError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getMoney</a:t>
            </a:r>
            <a:r>
              <a:rPr lang="en-US" altLang="ko-KR" sz="1000" dirty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5663953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35960" y="5199004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errorKim</a:t>
            </a:r>
            <a:r>
              <a:rPr lang="en-US" altLang="ko-KR" sz="1000" dirty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902696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6168009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098852" y="2852937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12224" y="4526490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3611724" y="1522068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9060648" y="2289827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non-static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</a:t>
            </a:r>
            <a:r>
              <a:rPr lang="ko-KR" altLang="en-US" dirty="0"/>
              <a:t>에 접근 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3592" y="1628800"/>
            <a:ext cx="806489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Person { </a:t>
            </a:r>
          </a:p>
          <a:p>
            <a:pPr defTabSz="180000"/>
            <a:r>
              <a:rPr lang="en-US" altLang="ko-KR" sz="1600" dirty="0"/>
              <a:t>	public: double money; // </a:t>
            </a:r>
            <a:r>
              <a:rPr lang="ko-KR" altLang="en-US" sz="1600" dirty="0"/>
              <a:t>개인 소유의 돈 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sharedMoney</a:t>
            </a:r>
            <a:r>
              <a:rPr lang="en-US" altLang="ko-KR" sz="1600" dirty="0"/>
              <a:t>; // </a:t>
            </a:r>
            <a:r>
              <a:rPr lang="ko-KR" altLang="en-US" sz="1600" dirty="0"/>
              <a:t>공금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ko-KR" altLang="en-US" sz="1600" dirty="0"/>
              <a:t> </a:t>
            </a:r>
            <a:r>
              <a:rPr lang="en-US" altLang="ko-KR" sz="1600" dirty="0"/>
              <a:t>.... 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total() { </a:t>
            </a:r>
            <a:r>
              <a:rPr lang="en-US" altLang="ko-KR" sz="1600" dirty="0"/>
              <a:t>// non-static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non-static</a:t>
            </a:r>
            <a:r>
              <a:rPr lang="ko-KR" altLang="en-US" sz="1600" dirty="0"/>
              <a:t>이나 </a:t>
            </a:r>
            <a:r>
              <a:rPr lang="en-US" altLang="ko-KR" sz="1600" dirty="0"/>
              <a:t>static </a:t>
            </a:r>
            <a:r>
              <a:rPr lang="ko-KR" altLang="en-US" sz="1600" dirty="0"/>
              <a:t>멤버에 모두 접근 가능 </a:t>
            </a:r>
            <a:endParaRPr lang="en-US" altLang="ko-KR" sz="1600" dirty="0"/>
          </a:p>
          <a:p>
            <a:pPr defTabSz="180000"/>
            <a:r>
              <a:rPr lang="en-US" altLang="ko-KR" sz="1600" b="1" dirty="0"/>
              <a:t>		return money + 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; </a:t>
            </a:r>
          </a:p>
          <a:p>
            <a:pPr defTabSz="180000"/>
            <a:r>
              <a:rPr lang="en-US" altLang="ko-KR" sz="1600" b="1" dirty="0"/>
              <a:t>	}</a:t>
            </a:r>
          </a:p>
          <a:p>
            <a:pPr defTabSz="180000"/>
            <a:r>
              <a:rPr lang="en-US" altLang="ko-KR" sz="1600" dirty="0"/>
              <a:t> }; </a:t>
            </a:r>
            <a:endParaRPr lang="ko-KR" altLang="en-US" sz="16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156665" y="3291011"/>
            <a:ext cx="839587" cy="275978"/>
          </a:xfrm>
          <a:prstGeom prst="wedgeRoundRectCallout">
            <a:avLst>
              <a:gd name="adj1" fmla="val 19338"/>
              <a:gd name="adj2" fmla="val -964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43872" y="3291011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this </a:t>
            </a:r>
            <a:r>
              <a:rPr lang="ko-KR" altLang="en-US" dirty="0"/>
              <a:t>사용 불가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객체가 생기기 전부터 호출 가능</a:t>
            </a:r>
            <a:endParaRPr lang="en-US" altLang="ko-KR" dirty="0"/>
          </a:p>
          <a:p>
            <a:pPr lvl="1"/>
            <a:r>
              <a:rPr lang="en-US" altLang="ko-KR" b="1" dirty="0"/>
              <a:t>static </a:t>
            </a:r>
            <a:r>
              <a:rPr lang="ko-KR" altLang="en-US" b="1" dirty="0"/>
              <a:t>멤버 함수에서 </a:t>
            </a:r>
            <a:r>
              <a:rPr lang="en-US" altLang="ko-KR" b="1" dirty="0"/>
              <a:t>this </a:t>
            </a:r>
            <a:r>
              <a:rPr lang="ko-KR" altLang="en-US" b="1" dirty="0"/>
              <a:t>사용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3592" y="2274838"/>
            <a:ext cx="684076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Person { </a:t>
            </a:r>
          </a:p>
          <a:p>
            <a:pPr defTabSz="180000"/>
            <a:r>
              <a:rPr lang="en-US" altLang="ko-KR" sz="1600" dirty="0"/>
              <a:t>public: </a:t>
            </a:r>
          </a:p>
          <a:p>
            <a:pPr defTabSz="180000"/>
            <a:r>
              <a:rPr lang="en-US" altLang="ko-KR" sz="1600" dirty="0"/>
              <a:t>	double money; // </a:t>
            </a:r>
            <a:r>
              <a:rPr lang="ko-KR" altLang="en-US" sz="1600" dirty="0"/>
              <a:t>개인 소유의 돈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sharedMoney</a:t>
            </a:r>
            <a:r>
              <a:rPr lang="en-US" altLang="ko-KR" sz="1600" dirty="0"/>
              <a:t>; // </a:t>
            </a:r>
            <a:r>
              <a:rPr lang="ko-KR" altLang="en-US" sz="1600" dirty="0"/>
              <a:t>공금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.... </a:t>
            </a:r>
          </a:p>
          <a:p>
            <a:pPr defTabSz="180000"/>
            <a:r>
              <a:rPr lang="en-US" altLang="ko-KR" sz="1600" dirty="0"/>
              <a:t>	static void </a:t>
            </a:r>
            <a:r>
              <a:rPr lang="en-US" altLang="ko-KR" sz="1600" dirty="0" err="1"/>
              <a:t>addShared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 { // static </a:t>
            </a:r>
            <a:r>
              <a:rPr lang="ko-KR" altLang="en-US" sz="1600" dirty="0"/>
              <a:t>함수에서 </a:t>
            </a:r>
            <a:r>
              <a:rPr lang="en-US" altLang="ko-KR" sz="1600" dirty="0"/>
              <a:t>this </a:t>
            </a:r>
            <a:r>
              <a:rPr lang="ko-KR" altLang="en-US" sz="1600" dirty="0"/>
              <a:t>사용 불가 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this-&gt;</a:t>
            </a:r>
            <a:r>
              <a:rPr lang="en-US" altLang="ko-KR" sz="1600" b="1" dirty="0" err="1"/>
              <a:t>sharedMoney</a:t>
            </a:r>
            <a:r>
              <a:rPr lang="en-US" altLang="ko-KR" sz="1600" b="1" dirty="0"/>
              <a:t> + = n;</a:t>
            </a:r>
            <a:r>
              <a:rPr lang="en-US" altLang="ko-KR" sz="1600" dirty="0"/>
              <a:t> // this</a:t>
            </a:r>
            <a:r>
              <a:rPr lang="ko-KR" altLang="en-US" sz="1600" dirty="0"/>
              <a:t>를 사용하므로 컴파일 오류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ko-KR" altLang="en-US" sz="1600" dirty="0"/>
              <a:t> </a:t>
            </a:r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/>
              <a:t>}; </a:t>
            </a:r>
            <a:endParaRPr lang="ko-KR" altLang="en-US" sz="16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503712" y="4221088"/>
            <a:ext cx="2808312" cy="275978"/>
          </a:xfrm>
          <a:prstGeom prst="wedgeRoundRectCallout">
            <a:avLst>
              <a:gd name="adj1" fmla="val -19073"/>
              <a:gd name="adj2" fmla="val -117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335360" y="2276872"/>
            <a:ext cx="2448272" cy="1880372"/>
          </a:xfrm>
        </p:spPr>
        <p:txBody>
          <a:bodyPr anchor="ctr">
            <a:noAutofit/>
          </a:bodyPr>
          <a:lstStyle/>
          <a:p>
            <a:r>
              <a:rPr lang="en-US" altLang="ko-KR" sz="6000" dirty="0">
                <a:solidFill>
                  <a:schemeClr val="tx1"/>
                </a:solidFill>
              </a:rPr>
              <a:t>6-2</a:t>
            </a:r>
            <a:r>
              <a:rPr lang="ko-KR" altLang="en-US" sz="6000" dirty="0">
                <a:solidFill>
                  <a:schemeClr val="tx1"/>
                </a:solidFill>
              </a:rPr>
              <a:t>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sz="quarter" idx="4294967295"/>
          </p:nvPr>
        </p:nvSpPr>
        <p:spPr>
          <a:xfrm>
            <a:off x="4647696" y="2567307"/>
            <a:ext cx="5840792" cy="28059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장 실습문제 풀이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중복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중복함수 관련 예제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디폴트 매개 변수 관련 문제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static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속성 활용 문제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OpenChallenge6</a:t>
            </a:r>
          </a:p>
          <a:p>
            <a:pPr marL="514350" indent="-514350">
              <a:lnSpc>
                <a:spcPts val="27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연습문제</a:t>
            </a:r>
            <a:endParaRPr lang="en-US" altLang="ko-KR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C5238-2DC0-436A-875A-3E09CE416BED}"/>
              </a:ext>
            </a:extLst>
          </p:cNvPr>
          <p:cNvGrpSpPr/>
          <p:nvPr/>
        </p:nvGrpSpPr>
        <p:grpSpPr>
          <a:xfrm rot="1833758">
            <a:off x="-1547054" y="610482"/>
            <a:ext cx="5400600" cy="5400600"/>
            <a:chOff x="-549681" y="1640821"/>
            <a:chExt cx="5400600" cy="5400600"/>
          </a:xfrm>
        </p:grpSpPr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7CBB0D21-A5B4-4F3A-BCBD-009E8CCB4E89}"/>
                </a:ext>
              </a:extLst>
            </p:cNvPr>
            <p:cNvSpPr/>
            <p:nvPr/>
          </p:nvSpPr>
          <p:spPr>
            <a:xfrm rot="5973814">
              <a:off x="-549681" y="1640821"/>
              <a:ext cx="5400600" cy="5400600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98430292-2A3A-4B62-B156-5BB490AACC85}"/>
                </a:ext>
              </a:extLst>
            </p:cNvPr>
            <p:cNvSpPr/>
            <p:nvPr/>
          </p:nvSpPr>
          <p:spPr>
            <a:xfrm rot="5973814">
              <a:off x="-435744" y="1753601"/>
              <a:ext cx="5172727" cy="5172727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solidFill>
              <a:srgbClr val="BCE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39598C-7DF1-404F-A299-E96B907C44BC}"/>
              </a:ext>
            </a:extLst>
          </p:cNvPr>
          <p:cNvSpPr txBox="1"/>
          <p:nvPr/>
        </p:nvSpPr>
        <p:spPr>
          <a:xfrm>
            <a:off x="4729426" y="1484783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함수의 중복과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static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3291693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6</a:t>
            </a:r>
            <a:r>
              <a:rPr lang="ko-KR" altLang="en-US" dirty="0"/>
              <a:t>번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37534AE-B09F-4514-A01D-319F5A85A5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5532" y="980728"/>
            <a:ext cx="10153128" cy="108012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find()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함수의 원형은 다음과 같다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에서 문자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찾아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가 있는 공간에 대한 참조를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리턴한다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만일 문자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찾을 수 없다면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success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참조 매개 변수에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설정한다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물론 찾게 되면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success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설정한다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6C1DF47-D9B4-4856-A797-24670FE4BE0A}"/>
              </a:ext>
            </a:extLst>
          </p:cNvPr>
          <p:cNvSpPr txBox="1">
            <a:spLocks/>
          </p:cNvSpPr>
          <p:nvPr/>
        </p:nvSpPr>
        <p:spPr>
          <a:xfrm>
            <a:off x="2927648" y="2178431"/>
            <a:ext cx="5472608" cy="504056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char&amp; find(char a[], char c, bool&amp; success);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DA872A-9DB2-4CD8-AD27-7AD2BFEAD28B}"/>
              </a:ext>
            </a:extLst>
          </p:cNvPr>
          <p:cNvSpPr txBox="1">
            <a:spLocks/>
          </p:cNvSpPr>
          <p:nvPr/>
        </p:nvSpPr>
        <p:spPr>
          <a:xfrm>
            <a:off x="1275532" y="2924944"/>
            <a:ext cx="6044604" cy="5040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다음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main()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잘 실행되도록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find()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작성하라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6863A2D-8601-499F-809C-05162B7170C3}"/>
              </a:ext>
            </a:extLst>
          </p:cNvPr>
          <p:cNvSpPr txBox="1">
            <a:spLocks/>
          </p:cNvSpPr>
          <p:nvPr/>
        </p:nvSpPr>
        <p:spPr>
          <a:xfrm>
            <a:off x="2927648" y="3429000"/>
            <a:ext cx="8208912" cy="2933185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s[]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"Mike"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loc = find(s,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b);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 ==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pPr marL="0" indent="8953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발견할 수 없다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8953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'M'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기록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45085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"mike"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출력됨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19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B39050-EE55-466F-96FE-99B0B6154849}"/>
              </a:ext>
            </a:extLst>
          </p:cNvPr>
          <p:cNvSpPr txBox="1"/>
          <p:nvPr/>
        </p:nvSpPr>
        <p:spPr>
          <a:xfrm>
            <a:off x="767408" y="764704"/>
            <a:ext cx="7800528" cy="4278094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find(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pPr indent="7175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984250"/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발견함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성공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9842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indent="717550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indent="7175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indent="361950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indent="361950"/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발견하지 못함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return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의미 없음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A66C1-CFB4-4D6B-A15D-83F638D01968}"/>
              </a:ext>
            </a:extLst>
          </p:cNvPr>
          <p:cNvSpPr txBox="1"/>
          <p:nvPr/>
        </p:nvSpPr>
        <p:spPr>
          <a:xfrm>
            <a:off x="5519936" y="3669506"/>
            <a:ext cx="6096000" cy="2462213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s[]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"Mike"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loc = find(s,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b);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 ==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pPr indent="806450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발견할 수 없다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8064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'M'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'm'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기록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"mike"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출력됨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3817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37534AE-B09F-4514-A01D-319F5A85A5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5532" y="980728"/>
            <a:ext cx="10153128" cy="108012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같이 선언된 정수를 저장하는 스택 클래스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MyIntStack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구현하라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>
              <a:lnSpc>
                <a:spcPts val="2700"/>
              </a:lnSpc>
            </a:pP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MyIntStack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스택에 저장할 수 있는 정수의 최대 개수는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6863A2D-8601-499F-809C-05162B7170C3}"/>
              </a:ext>
            </a:extLst>
          </p:cNvPr>
          <p:cNvSpPr txBox="1">
            <a:spLocks/>
          </p:cNvSpPr>
          <p:nvPr/>
        </p:nvSpPr>
        <p:spPr>
          <a:xfrm>
            <a:off x="1635572" y="2100837"/>
            <a:ext cx="9433048" cy="2933185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marL="32004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p[10];</a:t>
            </a:r>
          </a:p>
          <a:p>
            <a:pPr marL="32004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스택의 꼭대기를 가리키는 인덱스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32004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marL="32004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푸시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꽉 차 있으면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false,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아니면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004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팝하여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스택이 비어 있으면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false,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아니면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26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ACBD6-209B-4237-24DA-7F228530B657}"/>
              </a:ext>
            </a:extLst>
          </p:cNvPr>
          <p:cNvSpPr txBox="1"/>
          <p:nvPr/>
        </p:nvSpPr>
        <p:spPr>
          <a:xfrm>
            <a:off x="407368" y="342380"/>
            <a:ext cx="4968552" cy="4924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::push(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10)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stack full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::pop(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stack empty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09AC3-868D-6772-A6EE-E3ADFE7A2E34}"/>
              </a:ext>
            </a:extLst>
          </p:cNvPr>
          <p:cNvSpPr txBox="1"/>
          <p:nvPr/>
        </p:nvSpPr>
        <p:spPr>
          <a:xfrm>
            <a:off x="4655840" y="2788601"/>
            <a:ext cx="712879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MyIntStack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&lt;11;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11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개를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푸시한다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a.push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푸시된 값 에코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i+1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 full"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&lt;11;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11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개를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팝한다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a.pop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(n))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팝 한 값 출력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i+1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 empty"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23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실패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리턴 타입이 다르다고 함수 중복이 성공하지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08234" y="2385671"/>
            <a:ext cx="307621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a + b;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  <a:p>
            <a:pPr defTabSz="180000" fontAlgn="base" latinLnBrk="0"/>
            <a:r>
              <a:rPr lang="en-US" altLang="ko-KR" sz="1600" b="1" dirty="0">
                <a:solidFill>
                  <a:srgbClr val="FF0000"/>
                </a:solidFill>
              </a:rPr>
              <a:t>double</a:t>
            </a:r>
            <a:r>
              <a:rPr lang="en-US" altLang="ko-KR" sz="1600" dirty="0"/>
              <a:t> </a:t>
            </a:r>
            <a:r>
              <a:rPr lang="en-US" altLang="ko-KR" sz="1600" b="1" dirty="0"/>
              <a:t>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b)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return (double)(a + b);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88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4583832" y="2545791"/>
            <a:ext cx="2566904" cy="665679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1664" y="407960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 중복 실패</a:t>
            </a:r>
          </a:p>
        </p:txBody>
      </p:sp>
      <p:sp>
        <p:nvSpPr>
          <p:cNvPr id="15" name="자유형 14"/>
          <p:cNvSpPr/>
          <p:nvPr/>
        </p:nvSpPr>
        <p:spPr>
          <a:xfrm>
            <a:off x="4943872" y="3211471"/>
            <a:ext cx="2206863" cy="73513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303912" y="4065107"/>
            <a:ext cx="1944216" cy="605325"/>
          </a:xfrm>
          <a:prstGeom prst="wedgeRoundRectCallout">
            <a:avLst>
              <a:gd name="adj1" fmla="val 7061"/>
              <a:gd name="adj2" fmla="val -1484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3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12</a:t>
            </a:r>
            <a:r>
              <a:rPr lang="ko-KR" altLang="en-US" dirty="0"/>
              <a:t>번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37534AE-B09F-4514-A01D-319F5A85A5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5532" y="980728"/>
            <a:ext cx="10153128" cy="504056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다음은 학과를 나타내는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Dept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클래스와 이를 활용하는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main()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보여준다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6C1DF47-D9B4-4856-A797-24670FE4BE0A}"/>
              </a:ext>
            </a:extLst>
          </p:cNvPr>
          <p:cNvSpPr txBox="1">
            <a:spLocks/>
          </p:cNvSpPr>
          <p:nvPr/>
        </p:nvSpPr>
        <p:spPr>
          <a:xfrm>
            <a:off x="479376" y="2852936"/>
            <a:ext cx="7272808" cy="3456384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scores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배열의 크기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 할당 받을 정수 배열의 주소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-&gt;size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복사생성자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~Dept();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size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키보드에서 정수를 읽어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26670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isOver60(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index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학생의 성적이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크면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ts val="1900"/>
              </a:lnSpc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CB6C0-138D-4D46-8970-44899988672C}"/>
              </a:ext>
            </a:extLst>
          </p:cNvPr>
          <p:cNvSpPr txBox="1"/>
          <p:nvPr/>
        </p:nvSpPr>
        <p:spPr>
          <a:xfrm>
            <a:off x="5231904" y="1628800"/>
            <a:ext cx="6624736" cy="3108543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countPass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dept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학과에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 학생의 수 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pPr indent="361950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.getSize(); i++) {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.isOver60(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count++;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361950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com(10);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명이 있는 학과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com.read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성적을 키보드로부터 읽어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countPass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(com);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com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학과에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 학생의 수를 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"60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이상은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83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12</a:t>
            </a:r>
            <a:r>
              <a:rPr lang="ko-KR" altLang="en-US" dirty="0"/>
              <a:t>번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37534AE-B09F-4514-A01D-319F5A85A5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5532" y="980728"/>
            <a:ext cx="10005044" cy="864096"/>
          </a:xfrm>
        </p:spPr>
        <p:txBody>
          <a:bodyPr/>
          <a:lstStyle/>
          <a:p>
            <a:pPr marL="361950" indent="-361950">
              <a:lnSpc>
                <a:spcPts val="2700"/>
              </a:lnSpc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(1) main()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 실행 결과가 다음과 같이 되도록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Dept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 멤버들을 모두 구현하고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전체 프로그램을 완성하라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A853BF-39AA-4AF0-8577-A77B516EEF89}"/>
              </a:ext>
            </a:extLst>
          </p:cNvPr>
          <p:cNvSpPr txBox="1">
            <a:spLocks/>
          </p:cNvSpPr>
          <p:nvPr/>
        </p:nvSpPr>
        <p:spPr>
          <a:xfrm>
            <a:off x="3683732" y="1556792"/>
            <a:ext cx="6408712" cy="576064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Aft>
                <a:spcPts val="0"/>
              </a:spcAft>
              <a:buFont typeface="Wingdings"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개 정수 입력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&gt;&gt; </a:t>
            </a:r>
            <a:r>
              <a:rPr lang="en-US" altLang="ko-KR" sz="18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10  20  30  40  50  60  70  80  90  100</a:t>
            </a:r>
          </a:p>
          <a:p>
            <a:pPr marL="361950" indent="-361950">
              <a:spcAft>
                <a:spcPts val="0"/>
              </a:spcAft>
              <a:buFont typeface="Wingdings"/>
              <a:buNone/>
            </a:pPr>
            <a:r>
              <a:rPr lang="en-US" altLang="ko-KR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</a:t>
            </a:r>
            <a:r>
              <a:rPr lang="ko-KR" altLang="en-US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 이상은 </a:t>
            </a:r>
            <a:r>
              <a:rPr lang="en-US" altLang="ko-KR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5DED5-0F3C-4164-9E53-0DAAB5155D54}"/>
              </a:ext>
            </a:extLst>
          </p:cNvPr>
          <p:cNvSpPr txBox="1"/>
          <p:nvPr/>
        </p:nvSpPr>
        <p:spPr>
          <a:xfrm>
            <a:off x="3071664" y="2560960"/>
            <a:ext cx="7632848" cy="4185761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DEPT_H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scores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배열의 크기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 할당 받을 정수 배열의 주소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7175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-&gt;size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7175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복사생성자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~Dept();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size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키보드에서 정수를 읽어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isOver60(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index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학생의 성적이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크면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0109C-BD95-4835-8DE9-A13828318114}"/>
              </a:ext>
            </a:extLst>
          </p:cNvPr>
          <p:cNvSpPr txBox="1"/>
          <p:nvPr/>
        </p:nvSpPr>
        <p:spPr>
          <a:xfrm>
            <a:off x="1919536" y="2583954"/>
            <a:ext cx="908620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FF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 err="1"/>
              <a:t>Dept.h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76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E0109C-BD95-4835-8DE9-A13828318114}"/>
              </a:ext>
            </a:extLst>
          </p:cNvPr>
          <p:cNvSpPr txBox="1"/>
          <p:nvPr/>
        </p:nvSpPr>
        <p:spPr>
          <a:xfrm>
            <a:off x="552476" y="476672"/>
            <a:ext cx="1152128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FF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Dept.cpp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D2445-97F1-47D9-8765-85715F509C0C}"/>
              </a:ext>
            </a:extLst>
          </p:cNvPr>
          <p:cNvSpPr txBox="1"/>
          <p:nvPr/>
        </p:nvSpPr>
        <p:spPr>
          <a:xfrm>
            <a:off x="553568" y="1012373"/>
            <a:ext cx="6096000" cy="4401205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::Dept(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 생성자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 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소소의 크기 복사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[size];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소스와 동일한 크기의 배열 생성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객체를 현재 생성 중인 이 객체 복사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i++)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scores[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.scores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::~Dept() {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(scores !=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delete[]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scores;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70312-575A-4428-B44A-ADF6515C2C44}"/>
              </a:ext>
            </a:extLst>
          </p:cNvPr>
          <p:cNvSpPr txBox="1"/>
          <p:nvPr/>
        </p:nvSpPr>
        <p:spPr>
          <a:xfrm>
            <a:off x="4871864" y="3645024"/>
            <a:ext cx="6096000" cy="2462213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::read() {</a:t>
            </a:r>
          </a:p>
          <a:p>
            <a:pPr indent="361950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점수 입력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61950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i++) {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scores[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indent="361950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::isOver60(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(scores[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 60)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61950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809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E0109C-BD95-4835-8DE9-A13828318114}"/>
              </a:ext>
            </a:extLst>
          </p:cNvPr>
          <p:cNvSpPr txBox="1"/>
          <p:nvPr/>
        </p:nvSpPr>
        <p:spPr>
          <a:xfrm>
            <a:off x="1271464" y="692696"/>
            <a:ext cx="1152128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FF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main.cpp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00CBF-F15F-4FD9-8E57-84EB80A98894}"/>
              </a:ext>
            </a:extLst>
          </p:cNvPr>
          <p:cNvSpPr txBox="1"/>
          <p:nvPr/>
        </p:nvSpPr>
        <p:spPr>
          <a:xfrm>
            <a:off x="1271464" y="1443841"/>
            <a:ext cx="9505056" cy="4524315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countPass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dept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학과에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이상으로 통과하는 학생의 수 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pPr indent="361950"/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.getSize(); i++) {</a:t>
            </a: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.isOver60(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count++;</a:t>
            </a:r>
          </a:p>
          <a:p>
            <a:pPr indent="361950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361950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com(10);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명이 있는 학과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com.read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학생들의 성적을 키보드로부터 읽어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countPass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(com);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com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학과에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이상으로 통과한 학생의 수를 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619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"60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이상은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8706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OpenChallenge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37534AE-B09F-4514-A01D-319F5A85A5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75532" y="980728"/>
            <a:ext cx="10005044" cy="1872208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Up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Down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게임 프로그램을 작성해 보자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게임참가자는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명이며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번갈아 가며 다음과 같이 숨겨진 답에 접근해 간다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up &amp; down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게임은 전체적으로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UpAndDownGame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클래스로 작성하고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static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멤버로만 구성하라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선수를 표현하기 위해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Person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클래그를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작성하고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main()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함수는 프로그램을 시작시키는 기능 정도만 구현하라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1CE3A-7BE9-A20A-ED98-088859EDE126}"/>
              </a:ext>
            </a:extLst>
          </p:cNvPr>
          <p:cNvSpPr txBox="1"/>
          <p:nvPr/>
        </p:nvSpPr>
        <p:spPr>
          <a:xfrm>
            <a:off x="1127448" y="2780928"/>
            <a:ext cx="5256584" cy="33239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PERSON_H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PERSON_H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Person(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name;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bool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입력받고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정답이면 이김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true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DF47A-C578-24E1-11F6-D3D5230E5C6F}"/>
              </a:ext>
            </a:extLst>
          </p:cNvPr>
          <p:cNvSpPr txBox="1"/>
          <p:nvPr/>
        </p:nvSpPr>
        <p:spPr>
          <a:xfrm>
            <a:off x="4943872" y="3028310"/>
            <a:ext cx="1080120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person.h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B42D9-5C2E-E27B-CC21-FA6985195186}"/>
              </a:ext>
            </a:extLst>
          </p:cNvPr>
          <p:cNvSpPr txBox="1"/>
          <p:nvPr/>
        </p:nvSpPr>
        <p:spPr>
          <a:xfrm>
            <a:off x="6888088" y="2880786"/>
            <a:ext cx="4896544" cy="35394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UPANDDOWNGAME_H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UPANDDOWNGAME_H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bottom;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answer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랜덤 초기화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top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진행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top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조절하고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정답을 맞추었으면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E8412-2EFF-DB94-31DA-FBA1913E4912}"/>
              </a:ext>
            </a:extLst>
          </p:cNvPr>
          <p:cNvSpPr txBox="1"/>
          <p:nvPr/>
        </p:nvSpPr>
        <p:spPr>
          <a:xfrm>
            <a:off x="9408368" y="3212976"/>
            <a:ext cx="2304256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UpAndDownGame.h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20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E31C1-1A0A-1D2C-8EA3-54CAFB01B8D8}"/>
              </a:ext>
            </a:extLst>
          </p:cNvPr>
          <p:cNvSpPr txBox="1"/>
          <p:nvPr/>
        </p:nvSpPr>
        <p:spPr>
          <a:xfrm>
            <a:off x="479376" y="2996952"/>
            <a:ext cx="4392488" cy="30469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::go()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"&gt;&gt;"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::check(number);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E764-3830-1422-2BED-7C7129D75361}"/>
              </a:ext>
            </a:extLst>
          </p:cNvPr>
          <p:cNvSpPr txBox="1"/>
          <p:nvPr/>
        </p:nvSpPr>
        <p:spPr>
          <a:xfrm>
            <a:off x="551384" y="2492896"/>
            <a:ext cx="1728192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person.cpp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57C74-3FB1-C147-C89B-F82DD7857DC8}"/>
              </a:ext>
            </a:extLst>
          </p:cNvPr>
          <p:cNvSpPr txBox="1"/>
          <p:nvPr/>
        </p:nvSpPr>
        <p:spPr>
          <a:xfrm>
            <a:off x="5879976" y="151179"/>
            <a:ext cx="6097044" cy="65556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cstdlib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ctime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static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 변수의 메모리 할당을 위한 선언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::answer = 9;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::top = 99;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::bottom = 0;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::run() {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루프를 돌면서 게임을 진행하는 함수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players[2] = {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김인수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오은경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};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 &amp; Down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게임을 시작합니다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램던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시드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설정과 문제로 사용할 랜덤 정답 생성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msg();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].go()) {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players[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이겼습니다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선수가 이겼음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i%2;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번갈아 나오게 하기 위함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B3456-02B5-BEC0-E00D-BDCDEA935A41}"/>
              </a:ext>
            </a:extLst>
          </p:cNvPr>
          <p:cNvSpPr txBox="1"/>
          <p:nvPr/>
        </p:nvSpPr>
        <p:spPr>
          <a:xfrm>
            <a:off x="8832304" y="260648"/>
            <a:ext cx="302433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UpAndDownGame.cpp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2E31724D-D318-6786-16A8-0B63405802CD}"/>
              </a:ext>
            </a:extLst>
          </p:cNvPr>
          <p:cNvSpPr/>
          <p:nvPr/>
        </p:nvSpPr>
        <p:spPr>
          <a:xfrm>
            <a:off x="11280576" y="6049553"/>
            <a:ext cx="648072" cy="432048"/>
          </a:xfrm>
          <a:prstGeom prst="wedgeRoundRectCallout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2691805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B57C74-3FB1-C147-C89B-F82DD7857DC8}"/>
              </a:ext>
            </a:extLst>
          </p:cNvPr>
          <p:cNvSpPr txBox="1"/>
          <p:nvPr/>
        </p:nvSpPr>
        <p:spPr>
          <a:xfrm>
            <a:off x="551384" y="980728"/>
            <a:ext cx="8640960" cy="418576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answer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랜덤 초기화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)time(0));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시작할 때마다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랜덤수를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발생시키기 위한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seed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rand();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RAND_MAX(32767)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사이의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랜덤한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정수가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발생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 = n % 100;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::check(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top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조절하고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정답을 맞추었으면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bottom ||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top)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범위를 벗어난 잘못된 입력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(answer ==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win!!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answer) top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::msg()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답은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사이에 있습니다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6D6E0-5C4C-A05D-B7DD-1855BE7DE995}"/>
              </a:ext>
            </a:extLst>
          </p:cNvPr>
          <p:cNvSpPr txBox="1"/>
          <p:nvPr/>
        </p:nvSpPr>
        <p:spPr>
          <a:xfrm>
            <a:off x="7968208" y="3645024"/>
            <a:ext cx="3672408" cy="23083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UpAndDownGame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::run();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F1C9-B544-734B-C897-B031E63A2C0A}"/>
              </a:ext>
            </a:extLst>
          </p:cNvPr>
          <p:cNvSpPr txBox="1"/>
          <p:nvPr/>
        </p:nvSpPr>
        <p:spPr>
          <a:xfrm>
            <a:off x="551384" y="404664"/>
            <a:ext cx="302433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UpAndDownGame.cpp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3B6B2-22EE-1B2E-B863-0BF071581066}"/>
              </a:ext>
            </a:extLst>
          </p:cNvPr>
          <p:cNvSpPr txBox="1"/>
          <p:nvPr/>
        </p:nvSpPr>
        <p:spPr>
          <a:xfrm>
            <a:off x="9741329" y="3140968"/>
            <a:ext cx="129614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main.cpp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편리함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이름을 사용하면 함수 이름을 구분하여 기억할 필요 없고</a:t>
            </a:r>
            <a:r>
              <a:rPr lang="en-US" altLang="ko-KR" dirty="0"/>
              <a:t>, </a:t>
            </a:r>
            <a:r>
              <a:rPr lang="ko-KR" altLang="en-US" dirty="0"/>
              <a:t>함수 호출을 잘못하는 실수를 줄일 수 있음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67675" y="2539931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msg1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32172" y="2539931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928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3593" y="4618290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함수 중복하지 않는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8275" y="4618290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함수 중복한 경우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08761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6-1 big()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3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  // 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73367" y="2151441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1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9456" y="140950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 두 개의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구현하라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6-2(</a:t>
            </a:r>
            <a:r>
              <a:rPr lang="ko-KR" altLang="en-US" dirty="0"/>
              <a:t>실습</a:t>
            </a:r>
            <a:r>
              <a:rPr lang="en-US" altLang="ko-KR" dirty="0"/>
              <a:t>) sum()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04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ea typeface="HY강B" pitchFamily="18" charset="-127"/>
              </a:rPr>
              <a:t>sum(3,5);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7848" y="2237761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08369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1504" y="1341983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호출하는 경우가 다음과 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번째 매개 변수는 두 번째 매개변수보다 작은 정수 값으로 호출된다고 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 가능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 중복 목적</a:t>
            </a:r>
            <a:endParaRPr lang="en-US" altLang="ko-KR" dirty="0"/>
          </a:p>
          <a:p>
            <a:pPr lvl="2"/>
            <a:r>
              <a:rPr lang="ko-KR" altLang="en-US" sz="1800" dirty="0"/>
              <a:t>객체 생성시</a:t>
            </a:r>
            <a:r>
              <a:rPr lang="en-US" altLang="ko-KR" sz="1800" dirty="0"/>
              <a:t>, </a:t>
            </a:r>
            <a:r>
              <a:rPr lang="ko-KR" altLang="en-US" sz="1800" dirty="0"/>
              <a:t>매개 변수를 통해 다양한 형태의 </a:t>
            </a:r>
            <a:r>
              <a:rPr lang="ko-KR" altLang="en-US" sz="1800" dirty="0" err="1"/>
              <a:t>초깃값</a:t>
            </a:r>
            <a:r>
              <a:rPr lang="ko-KR" altLang="en-US" sz="1800" dirty="0"/>
              <a:t> 전달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3215680" y="2636912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Circle donut; 				// Circle()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 pizza(30); 			//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4540747" y="3436918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35301" y="3626386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9453</TotalTime>
  <Words>7679</Words>
  <Application>Microsoft Office PowerPoint</Application>
  <PresentationFormat>와이드스크린</PresentationFormat>
  <Paragraphs>1320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HY헤드라인M</vt:lpstr>
      <vt:lpstr>굴림</vt:lpstr>
      <vt:lpstr>돋움체</vt:lpstr>
      <vt:lpstr>맑은 고딕</vt:lpstr>
      <vt:lpstr>Arial</vt:lpstr>
      <vt:lpstr>Lucida Console</vt:lpstr>
      <vt:lpstr>Sabon Next LT</vt:lpstr>
      <vt:lpstr>Wingdings</vt:lpstr>
      <vt:lpstr>Wingdings 2</vt:lpstr>
      <vt:lpstr>가을</vt:lpstr>
      <vt:lpstr>PowerPoint 프레젠테이션</vt:lpstr>
      <vt:lpstr>6-1강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Check Time</vt:lpstr>
      <vt:lpstr>Check Time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  <vt:lpstr>6-2강</vt:lpstr>
      <vt:lpstr>실습문제 5장 6번</vt:lpstr>
      <vt:lpstr>PowerPoint 프레젠테이션</vt:lpstr>
      <vt:lpstr>실습문제 5장 7번</vt:lpstr>
      <vt:lpstr>PowerPoint 프레젠테이션</vt:lpstr>
      <vt:lpstr>실습문제 5장 12번</vt:lpstr>
      <vt:lpstr>실습문제 5장 12번</vt:lpstr>
      <vt:lpstr>PowerPoint 프레젠테이션</vt:lpstr>
      <vt:lpstr>PowerPoint 프레젠테이션</vt:lpstr>
      <vt:lpstr>OpenChallenge 6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전 혜경</cp:lastModifiedBy>
  <cp:revision>170</cp:revision>
  <cp:lastPrinted>2013-07-12T10:01:15Z</cp:lastPrinted>
  <dcterms:created xsi:type="dcterms:W3CDTF">2011-08-27T14:53:28Z</dcterms:created>
  <dcterms:modified xsi:type="dcterms:W3CDTF">2022-10-09T11:51:07Z</dcterms:modified>
</cp:coreProperties>
</file>