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400" r:id="rId3"/>
    <p:sldId id="921" r:id="rId4"/>
    <p:sldId id="922" r:id="rId5"/>
    <p:sldId id="927" r:id="rId6"/>
    <p:sldId id="928" r:id="rId7"/>
    <p:sldId id="923" r:id="rId8"/>
    <p:sldId id="929" r:id="rId9"/>
    <p:sldId id="931" r:id="rId10"/>
    <p:sldId id="932" r:id="rId11"/>
    <p:sldId id="933" r:id="rId12"/>
    <p:sldId id="934" r:id="rId13"/>
    <p:sldId id="283" r:id="rId14"/>
    <p:sldId id="935" r:id="rId15"/>
    <p:sldId id="321" r:id="rId16"/>
    <p:sldId id="261" r:id="rId17"/>
    <p:sldId id="278" r:id="rId18"/>
    <p:sldId id="349" r:id="rId19"/>
    <p:sldId id="279" r:id="rId20"/>
    <p:sldId id="284" r:id="rId21"/>
    <p:sldId id="355" r:id="rId22"/>
    <p:sldId id="368" r:id="rId23"/>
    <p:sldId id="356" r:id="rId24"/>
    <p:sldId id="358" r:id="rId25"/>
    <p:sldId id="369" r:id="rId26"/>
    <p:sldId id="302" r:id="rId27"/>
    <p:sldId id="301" r:id="rId28"/>
    <p:sldId id="304" r:id="rId29"/>
    <p:sldId id="325" r:id="rId30"/>
    <p:sldId id="329" r:id="rId31"/>
    <p:sldId id="365" r:id="rId32"/>
    <p:sldId id="335" r:id="rId33"/>
    <p:sldId id="311" r:id="rId34"/>
    <p:sldId id="332" r:id="rId35"/>
    <p:sldId id="367" r:id="rId36"/>
    <p:sldId id="370" r:id="rId3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400"/>
            <p14:sldId id="921"/>
            <p14:sldId id="922"/>
            <p14:sldId id="927"/>
            <p14:sldId id="928"/>
            <p14:sldId id="923"/>
            <p14:sldId id="929"/>
            <p14:sldId id="931"/>
            <p14:sldId id="932"/>
            <p14:sldId id="933"/>
            <p14:sldId id="934"/>
            <p14:sldId id="283"/>
            <p14:sldId id="935"/>
            <p14:sldId id="321"/>
            <p14:sldId id="261"/>
            <p14:sldId id="278"/>
            <p14:sldId id="349"/>
            <p14:sldId id="279"/>
            <p14:sldId id="284"/>
            <p14:sldId id="355"/>
            <p14:sldId id="368"/>
            <p14:sldId id="356"/>
            <p14:sldId id="358"/>
            <p14:sldId id="369"/>
            <p14:sldId id="302"/>
            <p14:sldId id="301"/>
            <p14:sldId id="304"/>
            <p14:sldId id="325"/>
            <p14:sldId id="329"/>
            <p14:sldId id="365"/>
            <p14:sldId id="335"/>
            <p14:sldId id="311"/>
            <p14:sldId id="332"/>
            <p14:sldId id="367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971"/>
    <a:srgbClr val="007E39"/>
    <a:srgbClr val="0083EF"/>
    <a:srgbClr val="BCEBDF"/>
    <a:srgbClr val="CCFFFF"/>
    <a:srgbClr val="EBFFFF"/>
    <a:srgbClr val="339933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7EA2AE4-D91D-43D2-A66A-1BD4DAD5C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8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8469"/>
            <a:ext cx="7191166" cy="68410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E9B4FC-7EAE-4FF6-A84D-CA1427625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04512" y="5085184"/>
            <a:ext cx="1152128" cy="1123356"/>
          </a:xfrm>
          <a:prstGeom prst="ellipse">
            <a:avLst/>
          </a:prstGeom>
          <a:ln w="9525" cap="rnd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198E8-9810-4379-95E0-0362925230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5880" y="620688"/>
            <a:ext cx="1658156" cy="18360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tx2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5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2535" y="633163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1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11516499" y="6423569"/>
            <a:ext cx="440469" cy="288888"/>
          </a:xfrm>
          <a:prstGeom prst="rect">
            <a:avLst/>
          </a:prstGeom>
        </p:spPr>
        <p:txBody>
          <a:bodyPr vert="horz" lIns="94600" tIns="47300" rIns="94600" bIns="47300" rtlCol="0" anchor="ctr"/>
          <a:lstStyle>
            <a:lvl1pPr algn="l">
              <a:defRPr lang="ko-KR" altLang="en-US" sz="1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459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1A714-22B6-415B-B621-748EF96EC691}" type="slidenum">
              <a:rPr kumimoji="0" lang="en-US" altLang="ko-KR" sz="127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459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7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CB4EF-5AAA-4224-A02E-6D17BF2438E5}"/>
              </a:ext>
            </a:extLst>
          </p:cNvPr>
          <p:cNvSpPr txBox="1"/>
          <p:nvPr userDrawn="1"/>
        </p:nvSpPr>
        <p:spPr>
          <a:xfrm>
            <a:off x="1720417" y="1404371"/>
            <a:ext cx="8881780" cy="62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0976" indent="-310976">
              <a:buFont typeface="Wingdings" panose="05000000000000000000" pitchFamily="2" charset="2"/>
              <a:buChar char="§"/>
            </a:pPr>
            <a:endParaRPr lang="en-US" altLang="ko-KR" sz="1814" dirty="0"/>
          </a:p>
          <a:p>
            <a:pPr marL="783950" lvl="1" indent="-310976">
              <a:buFont typeface="Wingdings" panose="05000000000000000000" pitchFamily="2" charset="2"/>
              <a:buChar char="§"/>
            </a:pPr>
            <a:endParaRPr lang="ko-KR" altLang="en-US" sz="1632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D370973-2153-4AA1-BD05-D0D55B402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2261" y="881886"/>
            <a:ext cx="9077770" cy="3233225"/>
          </a:xfrm>
        </p:spPr>
        <p:txBody>
          <a:bodyPr/>
          <a:lstStyle>
            <a:lvl1pPr marL="354730" indent="-354730">
              <a:lnSpc>
                <a:spcPts val="2539"/>
              </a:lnSpc>
              <a:spcAft>
                <a:spcPts val="544"/>
              </a:spcAft>
              <a:buFont typeface="Wingdings" panose="05000000000000000000" pitchFamily="2" charset="2"/>
              <a:buChar char="§"/>
              <a:defRPr sz="1995" b="1"/>
            </a:lvl1pPr>
            <a:lvl2pPr marL="768582" indent="-295609">
              <a:lnSpc>
                <a:spcPts val="2539"/>
              </a:lnSpc>
              <a:spcAft>
                <a:spcPts val="544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§"/>
              <a:defRPr sz="1814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spcAft>
                <a:spcPts val="544"/>
              </a:spcAft>
              <a:defRPr sz="1632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0358AF03-5E36-40A3-BA01-FCB246BD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026" y="163468"/>
            <a:ext cx="8881780" cy="472245"/>
          </a:xfrm>
        </p:spPr>
        <p:txBody>
          <a:bodyPr>
            <a:normAutofit/>
          </a:bodyPr>
          <a:lstStyle>
            <a:lvl1pPr algn="l">
              <a:defRPr sz="2902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72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6768752" cy="5760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487488" y="1052736"/>
            <a:ext cx="10153128" cy="5040560"/>
          </a:xfrm>
        </p:spPr>
        <p:txBody>
          <a:bodyPr vert="horz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ko-KR" altLang="en-US" sz="2000" b="1" dirty="0" smtClean="0"/>
            </a:lvl1pPr>
            <a:lvl2pPr>
              <a:spcBef>
                <a:spcPts val="0"/>
              </a:spcBef>
              <a:spcAft>
                <a:spcPts val="600"/>
              </a:spcAft>
              <a:def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ts val="2600"/>
              </a:lnSpc>
              <a:def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defRPr>
            </a:lvl4pPr>
          </a:lstStyle>
          <a:p>
            <a:pPr lvl="0">
              <a:lnSpc>
                <a:spcPct val="150000"/>
              </a:lnSpc>
            </a:pPr>
            <a:r>
              <a:rPr lang="ko-KR" altLang="en-US" dirty="0"/>
              <a:t>마스터 텍스트 스타일을 편집합니다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둘째 수준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셋째 수준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넷째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rgbClr val="BCEBD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D437B-2966-42F7-A2F5-9BD3A8A7CD30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-11633" y="103686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AF1C30-4808-424C-A1B0-1103CA66CD9C}"/>
              </a:ext>
            </a:extLst>
          </p:cNvPr>
          <p:cNvSpPr/>
          <p:nvPr userDrawn="1"/>
        </p:nvSpPr>
        <p:spPr bwMode="white">
          <a:xfrm>
            <a:off x="3514" y="-5932"/>
            <a:ext cx="12188486" cy="6662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919536" y="44328"/>
            <a:ext cx="8136904" cy="5581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525294" y="1121573"/>
            <a:ext cx="10243120" cy="505887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93F716-253C-4846-9E4F-6F27DC056CD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2290" y1="32919" x2="2290" y2="32919"/>
                        <a14:foregroundMark x1="6489" y1="75776" x2="6489" y2="75776"/>
                        <a14:foregroundMark x1="6234" y1="70807" x2="6234" y2="88820"/>
                        <a14:foregroundMark x1="6489" y1="63354" x2="6489" y2="63354"/>
                        <a14:foregroundMark x1="12595" y1="92547" x2="12595" y2="92547"/>
                        <a14:foregroundMark x1="14122" y1="88820" x2="14122" y2="88820"/>
                        <a14:foregroundMark x1="11705" y1="43478" x2="11705" y2="43478"/>
                        <a14:foregroundMark x1="13359" y1="35404" x2="13359" y2="35404"/>
                        <a14:foregroundMark x1="15394" y1="50311" x2="15394" y2="50311"/>
                        <a14:foregroundMark x1="13359" y1="39130" x2="17048" y2="58385"/>
                        <a14:foregroundMark x1="18830" y1="30435" x2="18830" y2="39130"/>
                        <a14:foregroundMark x1="18321" y1="8696" x2="23282" y2="6832"/>
                        <a14:foregroundMark x1="27481" y1="42236" x2="28499" y2="72050"/>
                        <a14:foregroundMark x1="41858" y1="35404" x2="41858" y2="35404"/>
                        <a14:foregroundMark x1="46692" y1="39752" x2="46692" y2="39752"/>
                        <a14:foregroundMark x1="44148" y1="65839" x2="44148" y2="65839"/>
                        <a14:foregroundMark x1="50254" y1="49689" x2="50254" y2="49689"/>
                        <a14:foregroundMark x1="56489" y1="35404" x2="56489" y2="35404"/>
                        <a14:foregroundMark x1="62087" y1="45963" x2="62087" y2="45963"/>
                        <a14:foregroundMark x1="55598" y1="73913" x2="55598" y2="73913"/>
                        <a14:foregroundMark x1="72392" y1="57764" x2="72392" y2="57764"/>
                        <a14:foregroundMark x1="82188" y1="31056" x2="82188" y2="31056"/>
                        <a14:foregroundMark x1="86005" y1="34783" x2="86005" y2="34783"/>
                        <a14:foregroundMark x1="84478" y1="61491" x2="84478" y2="61491"/>
                        <a14:foregroundMark x1="97710" y1="39752" x2="97710" y2="39752"/>
                        <a14:foregroundMark x1="95293" y1="60248" x2="95293" y2="60248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" y="6525344"/>
            <a:ext cx="1152128" cy="2456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39070-22DF-43F0-841A-90C0B73335F4}"/>
              </a:ext>
            </a:extLst>
          </p:cNvPr>
          <p:cNvSpPr txBox="1"/>
          <p:nvPr userDrawn="1"/>
        </p:nvSpPr>
        <p:spPr>
          <a:xfrm>
            <a:off x="11444378" y="64464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0E80BF-A895-44FD-A81F-88B2D5F7ADFC}" type="slidenum">
              <a:rPr lang="ko-KR" altLang="en-US" sz="1400" smtClean="0"/>
              <a:t>‹#›</a:t>
            </a:fld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81FCEA-4738-400A-AEA0-0522FF227B0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783" y="0"/>
            <a:ext cx="638788" cy="707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482303-7CD7-4D0C-8B16-EEE178D0DFEC}"/>
              </a:ext>
            </a:extLst>
          </p:cNvPr>
          <p:cNvSpPr txBox="1"/>
          <p:nvPr userDrawn="1"/>
        </p:nvSpPr>
        <p:spPr>
          <a:xfrm>
            <a:off x="10818539" y="169505"/>
            <a:ext cx="125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컴퓨터공학부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11F85-D9D3-4830-836D-EA494A004C42}"/>
              </a:ext>
            </a:extLst>
          </p:cNvPr>
          <p:cNvSpPr txBox="1"/>
          <p:nvPr/>
        </p:nvSpPr>
        <p:spPr>
          <a:xfrm>
            <a:off x="4393561" y="350100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객체지향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FA9B6-6D2A-4435-AA72-5C3DFF041E4B}"/>
              </a:ext>
            </a:extLst>
          </p:cNvPr>
          <p:cNvSpPr txBox="1"/>
          <p:nvPr/>
        </p:nvSpPr>
        <p:spPr>
          <a:xfrm>
            <a:off x="3647728" y="2598003"/>
            <a:ext cx="52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C</a:t>
            </a:r>
            <a:r>
              <a:rPr lang="en-US" altLang="ko-KR" sz="4800" b="1" baseline="20000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++</a:t>
            </a:r>
            <a:r>
              <a:rPr lang="en-US" altLang="ko-KR" sz="48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/>
                <a:latin typeface="Sabon Next LT" panose="02000500000000000000" pitchFamily="2" charset="0"/>
                <a:ea typeface="HY헤드라인M" panose="02030600000101010101" pitchFamily="18" charset="-127"/>
                <a:cs typeface="Sabon Next LT" panose="02000500000000000000" pitchFamily="2" charset="0"/>
              </a:rPr>
              <a:t>Programming</a:t>
            </a:r>
            <a:endParaRPr lang="ko-KR" altLang="en-US" sz="4400" b="1" dirty="0">
              <a:solidFill>
                <a:schemeClr val="bg1"/>
              </a:solidFill>
              <a:effectLst/>
              <a:latin typeface="Sabon Next LT" panose="02000500000000000000" pitchFamily="2" charset="0"/>
              <a:ea typeface="HY헤드라인M" panose="02030600000101010101" pitchFamily="18" charset="-127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B805-860B-4D29-83F5-339CB60443DE}"/>
              </a:ext>
            </a:extLst>
          </p:cNvPr>
          <p:cNvSpPr txBox="1"/>
          <p:nvPr/>
        </p:nvSpPr>
        <p:spPr>
          <a:xfrm>
            <a:off x="7176120" y="5373216"/>
            <a:ext cx="324036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5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2115A-625F-40EA-849F-E1B1E05E595A}"/>
              </a:ext>
            </a:extLst>
          </p:cNvPr>
          <p:cNvSpPr txBox="1"/>
          <p:nvPr/>
        </p:nvSpPr>
        <p:spPr>
          <a:xfrm>
            <a:off x="1055440" y="1268760"/>
            <a:ext cx="10585176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동일한 크기로 배열을 변환하는 다음 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 함수를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만들어라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7625-C28F-56B8-D9A0-160626837F41}"/>
              </a:ext>
            </a:extLst>
          </p:cNvPr>
          <p:cNvSpPr txBox="1"/>
          <p:nvPr/>
        </p:nvSpPr>
        <p:spPr>
          <a:xfrm>
            <a:off x="1055440" y="1864574"/>
            <a:ext cx="10585176" cy="781624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intToDouble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int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배열을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배열로 변환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doubleToInt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double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배열을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배열로 변환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47A7C-276D-E301-B763-012CE1290F86}"/>
              </a:ext>
            </a:extLst>
          </p:cNvPr>
          <p:cNvSpPr txBox="1"/>
          <p:nvPr/>
        </p:nvSpPr>
        <p:spPr>
          <a:xfrm>
            <a:off x="1055440" y="2924944"/>
            <a:ext cx="10585176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활용한 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아래와 같다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F9EE9-598C-0C3C-0CD5-36F524A9A567}"/>
              </a:ext>
            </a:extLst>
          </p:cNvPr>
          <p:cNvSpPr txBox="1"/>
          <p:nvPr/>
        </p:nvSpPr>
        <p:spPr>
          <a:xfrm>
            <a:off x="1082613" y="3516642"/>
            <a:ext cx="10513168" cy="2893100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357188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x[] = {1,2,3,4,5};</a:t>
            </a:r>
          </a:p>
          <a:p>
            <a:pPr indent="357188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y[5];</a:t>
            </a:r>
          </a:p>
          <a:p>
            <a:pPr indent="357188"/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z[] = {9.9, 8.8, 7.7, 6.6, 5.6};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es-E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::intToDouble(x, y, 5); </a:t>
            </a:r>
            <a:r>
              <a:rPr lang="es-E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x[] -&gt; y[]</a:t>
            </a:r>
            <a:endParaRPr lang="es-E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i&lt;5; i++) cout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y[i]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57188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57188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doubleToInt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(z, x, 5);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z[] -&gt; x[]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i&lt;5; i++) cout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x[i]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57188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400" dirty="0"/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2A4F0E33-BE97-75BD-4C7C-0730623B270B}"/>
              </a:ext>
            </a:extLst>
          </p:cNvPr>
          <p:cNvSpPr/>
          <p:nvPr/>
        </p:nvSpPr>
        <p:spPr>
          <a:xfrm>
            <a:off x="8256240" y="3933056"/>
            <a:ext cx="1428461" cy="88237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직접실습</a:t>
            </a:r>
          </a:p>
        </p:txBody>
      </p:sp>
    </p:spTree>
    <p:extLst>
      <p:ext uri="{BB962C8B-B14F-4D97-AF65-F5344CB8AC3E}">
        <p14:creationId xmlns:p14="http://schemas.microsoft.com/office/powerpoint/2010/main" val="268878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2115A-625F-40EA-849F-E1B1E05E595A}"/>
              </a:ext>
            </a:extLst>
          </p:cNvPr>
          <p:cNvSpPr txBox="1"/>
          <p:nvPr/>
        </p:nvSpPr>
        <p:spPr>
          <a:xfrm>
            <a:off x="1055440" y="1268760"/>
            <a:ext cx="10585176" cy="5847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동일한 크기로 배열을 변환하는 다음 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멤버 함수를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</a:t>
            </a:r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만들고 </a:t>
            </a:r>
            <a:endParaRPr lang="en-US" altLang="ko-KR" sz="1600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클래스를 이용하여 아래 결과와 같이 출력되도록 프로그램을 완성하라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7625-C28F-56B8-D9A0-160626837F41}"/>
              </a:ext>
            </a:extLst>
          </p:cNvPr>
          <p:cNvSpPr txBox="1"/>
          <p:nvPr/>
        </p:nvSpPr>
        <p:spPr>
          <a:xfrm>
            <a:off x="1055440" y="2276872"/>
            <a:ext cx="10585176" cy="1554272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s1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s2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연결한 새로운 배열을 동적 생성하고 포인터 리턴</a:t>
            </a:r>
            <a:endParaRPr lang="en-US" altLang="ko-KR" sz="16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spcAft>
                <a:spcPts val="180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concat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s1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s2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있는 숫자를 모두 삭제한 새로운 배열을 동적 생성하여 리턴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리턴하는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배열의 크기는 </a:t>
            </a:r>
            <a:endParaRPr lang="en-US" altLang="ko-KR" sz="16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전달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경우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remove(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6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F9EE9-598C-0C3C-0CD5-36F524A9A567}"/>
              </a:ext>
            </a:extLst>
          </p:cNvPr>
          <p:cNvSpPr txBox="1"/>
          <p:nvPr/>
        </p:nvSpPr>
        <p:spPr>
          <a:xfrm>
            <a:off x="1055440" y="4396457"/>
            <a:ext cx="10513168" cy="1569660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입력하라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삽입한다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5 4 3 2 1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입력하라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삽입한다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3 2 1 0 -1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합친 정수 배열을 출력한다</a:t>
            </a:r>
            <a:endParaRPr lang="en-US" altLang="ko-KR" sz="16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4 3 2 1 3 2 1 0 -1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x[]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y[]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뺀 결과를 출력한다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개수는 </a:t>
            </a:r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5 4 </a:t>
            </a: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2A4F0E33-BE97-75BD-4C7C-0730623B270B}"/>
              </a:ext>
            </a:extLst>
          </p:cNvPr>
          <p:cNvSpPr/>
          <p:nvPr/>
        </p:nvSpPr>
        <p:spPr>
          <a:xfrm>
            <a:off x="8472264" y="4077072"/>
            <a:ext cx="1428461" cy="88237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직접실습</a:t>
            </a:r>
          </a:p>
        </p:txBody>
      </p:sp>
    </p:spTree>
    <p:extLst>
      <p:ext uri="{BB962C8B-B14F-4D97-AF65-F5344CB8AC3E}">
        <p14:creationId xmlns:p14="http://schemas.microsoft.com/office/powerpoint/2010/main" val="15145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297EF-5313-2472-2E8E-0312E41539A5}"/>
              </a:ext>
            </a:extLst>
          </p:cNvPr>
          <p:cNvSpPr txBox="1"/>
          <p:nvPr/>
        </p:nvSpPr>
        <p:spPr>
          <a:xfrm>
            <a:off x="2711624" y="1268760"/>
            <a:ext cx="7560840" cy="5047536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269875"/>
            <a:r>
              <a:rPr lang="es-E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x[5], y[5];</a:t>
            </a:r>
          </a:p>
          <a:p>
            <a:pPr indent="269875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입력하라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삽입한다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i&lt;5; i++) cin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x[i];</a:t>
            </a:r>
          </a:p>
          <a:p>
            <a:pPr indent="269875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입력하라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삽입한다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i&lt;5; i++) cin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y[i];</a:t>
            </a:r>
          </a:p>
          <a:p>
            <a:pPr indent="269875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 y, 5);</a:t>
            </a: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합친 정수 배열을 출력한다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i&lt;10; i++) cout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p[i] </a:t>
            </a:r>
            <a:r>
              <a:rPr lang="nn-NO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q =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ArrayUtility2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::remove(x, y, 5,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x[]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y[]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뺀 결과를 출력한다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269875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 []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p;</a:t>
            </a:r>
          </a:p>
          <a:p>
            <a:pPr indent="2698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 []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614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70955FF-7A76-5526-070D-C81888FFC71B}"/>
              </a:ext>
            </a:extLst>
          </p:cNvPr>
          <p:cNvSpPr txBox="1"/>
          <p:nvPr/>
        </p:nvSpPr>
        <p:spPr>
          <a:xfrm>
            <a:off x="2999656" y="2636912"/>
            <a:ext cx="6624736" cy="1200329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720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중간고사 리뷰</a:t>
            </a:r>
            <a:endParaRPr lang="ko-KR" altLang="en-US" sz="7200" dirty="0">
              <a:solidFill>
                <a:schemeClr val="tx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en-US" altLang="ko-KR" dirty="0">
                <a:sym typeface="Wingdings" panose="05000000000000000000" pitchFamily="2" charset="2"/>
              </a:rPr>
              <a:t> C++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언어에 추가한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99456" y="1412776"/>
            <a:ext cx="10585176" cy="3744416"/>
          </a:xfrm>
        </p:spPr>
        <p:txBody>
          <a:bodyPr vert="horz">
            <a:noAutofit/>
          </a:bodyPr>
          <a:lstStyle/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함수 중복</a:t>
            </a:r>
            <a:r>
              <a:rPr lang="en-US" altLang="ko-KR" sz="1600" dirty="0">
                <a:solidFill>
                  <a:srgbClr val="FF0000"/>
                </a:solidFill>
              </a:rPr>
              <a:t>(function overloading) </a:t>
            </a:r>
            <a:r>
              <a:rPr lang="en-US" altLang="ko-KR" sz="1600" dirty="0"/>
              <a:t>: </a:t>
            </a:r>
            <a:r>
              <a:rPr lang="ko-KR" altLang="en-US" dirty="0"/>
              <a:t>매개 변수의 개수나 타입이 다른 동일한 이름의 함수들 선언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디폴트 매개 변수</a:t>
            </a:r>
            <a:r>
              <a:rPr lang="en-US" altLang="ko-KR" sz="1600" dirty="0">
                <a:solidFill>
                  <a:srgbClr val="FF0000"/>
                </a:solidFill>
              </a:rPr>
              <a:t>(default parameter) </a:t>
            </a:r>
            <a:r>
              <a:rPr lang="en-US" altLang="ko-KR" sz="1600" dirty="0"/>
              <a:t>: </a:t>
            </a:r>
            <a:r>
              <a:rPr lang="ko-KR" altLang="en-US" dirty="0"/>
              <a:t>매개 변수에 디폴트 값이 전달되도록 함수 선언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참조와 참조 변수</a:t>
            </a:r>
            <a:r>
              <a:rPr lang="en-US" altLang="ko-KR" sz="1600" dirty="0">
                <a:solidFill>
                  <a:srgbClr val="FF0000"/>
                </a:solidFill>
              </a:rPr>
              <a:t>(reference) </a:t>
            </a:r>
            <a:r>
              <a:rPr lang="en-US" altLang="ko-KR" sz="1600" dirty="0"/>
              <a:t>: </a:t>
            </a:r>
            <a:r>
              <a:rPr lang="ko-KR" altLang="en-US" dirty="0"/>
              <a:t>하나의 변수에 별명을 사용하는 참조 변수 도입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참조에 의한 호출</a:t>
            </a:r>
            <a:r>
              <a:rPr lang="en-US" altLang="ko-KR" sz="1600" dirty="0">
                <a:solidFill>
                  <a:srgbClr val="FF0000"/>
                </a:solidFill>
              </a:rPr>
              <a:t>(call-by-reference) </a:t>
            </a:r>
            <a:r>
              <a:rPr lang="en-US" altLang="ko-KR" sz="1600" dirty="0"/>
              <a:t>: </a:t>
            </a:r>
            <a:r>
              <a:rPr lang="ko-KR" altLang="en-US" dirty="0"/>
              <a:t>함수 호출 시 참조 전달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dirty="0">
                <a:solidFill>
                  <a:srgbClr val="FF0000"/>
                </a:solidFill>
              </a:rPr>
              <a:t>new/delete </a:t>
            </a:r>
            <a:r>
              <a:rPr lang="ko-KR" altLang="en-US" dirty="0">
                <a:solidFill>
                  <a:srgbClr val="FF0000"/>
                </a:solidFill>
              </a:rPr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해제를 위해 </a:t>
            </a:r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 </a:t>
            </a:r>
            <a:r>
              <a:rPr lang="ko-KR" altLang="en-US" dirty="0"/>
              <a:t>연산자 도입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연산자 재정의 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C++ </a:t>
            </a:r>
            <a:r>
              <a:rPr lang="ko-KR" altLang="en-US" dirty="0"/>
              <a:t>연산자에 새로운 연산 정의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ko-KR" altLang="en-US" dirty="0">
                <a:solidFill>
                  <a:srgbClr val="FF0000"/>
                </a:solidFill>
              </a:rPr>
              <a:t>제네릭 함수와 클래스 </a:t>
            </a:r>
            <a:r>
              <a:rPr lang="en-US" altLang="ko-KR" dirty="0"/>
              <a:t>: </a:t>
            </a:r>
            <a:r>
              <a:rPr lang="ko-KR" altLang="en-US" dirty="0"/>
              <a:t>데이터 타입에 의존하지 않고 일반화시킨 함수나 클래스 작성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075E3-1A3A-44A0-B096-663248B04637}"/>
              </a:ext>
            </a:extLst>
          </p:cNvPr>
          <p:cNvSpPr txBox="1"/>
          <p:nvPr/>
        </p:nvSpPr>
        <p:spPr>
          <a:xfrm>
            <a:off x="8400256" y="2564904"/>
            <a:ext cx="295232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/>
              <a:t>1. </a:t>
            </a:r>
            <a:r>
              <a:rPr lang="ko-KR" altLang="en-US" sz="2000" dirty="0" err="1"/>
              <a:t>call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value</a:t>
            </a:r>
            <a:endParaRPr lang="ko-KR" altLang="en-US" sz="2000" dirty="0"/>
          </a:p>
          <a:p>
            <a:r>
              <a:rPr lang="ko-KR" altLang="en-US" sz="2000" dirty="0"/>
              <a:t>2. </a:t>
            </a:r>
            <a:r>
              <a:rPr lang="ko-KR" altLang="en-US" sz="2000" dirty="0" err="1"/>
              <a:t>call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address</a:t>
            </a:r>
            <a:endParaRPr lang="ko-KR" altLang="en-US" sz="2000" dirty="0"/>
          </a:p>
          <a:p>
            <a:r>
              <a:rPr lang="ko-KR" altLang="en-US" sz="2000" dirty="0"/>
              <a:t>3. </a:t>
            </a:r>
            <a:r>
              <a:rPr lang="ko-KR" altLang="en-US" sz="2000" dirty="0" err="1"/>
              <a:t>call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refer</a:t>
            </a:r>
            <a:r>
              <a:rPr lang="en-US" altLang="ko-KR" sz="2000" dirty="0"/>
              <a:t>e</a:t>
            </a:r>
            <a:r>
              <a:rPr lang="ko-KR" altLang="en-US" sz="2000" dirty="0" err="1"/>
              <a:t>nce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1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문자열을 다루는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en-US" altLang="ko-KR" sz="2000" dirty="0"/>
              <a:t>C++</a:t>
            </a:r>
            <a:r>
              <a:rPr lang="ko-KR" altLang="en-US" sz="2000" dirty="0"/>
              <a:t>에서 강력 추천</a:t>
            </a:r>
            <a:endParaRPr lang="en-US" altLang="ko-KR" sz="2000" dirty="0"/>
          </a:p>
          <a:p>
            <a:pPr lvl="1"/>
            <a:r>
              <a:rPr lang="en-US" altLang="ko-KR" sz="2000" dirty="0"/>
              <a:t>C++ </a:t>
            </a:r>
            <a:r>
              <a:rPr lang="ko-KR" altLang="en-US" sz="2000" dirty="0"/>
              <a:t>표준 클래스</a:t>
            </a:r>
            <a:endParaRPr lang="en-US" altLang="ko-KR" sz="2000" dirty="0"/>
          </a:p>
          <a:p>
            <a:pPr lvl="1">
              <a:spcAft>
                <a:spcPts val="0"/>
              </a:spcAft>
            </a:pPr>
            <a:r>
              <a:rPr lang="ko-KR" altLang="en-US" sz="2000" dirty="0"/>
              <a:t>문자열의 크기에 따른 제약 없음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en-US" altLang="ko-KR" sz="1800" dirty="0"/>
              <a:t>string </a:t>
            </a:r>
            <a:r>
              <a:rPr lang="ko-KR" altLang="en-US" sz="1800" dirty="0"/>
              <a:t>클래스가 스스로 문자열 크기게 맞게 내부 버퍼 조절</a:t>
            </a:r>
            <a:endParaRPr lang="en-US" altLang="ko-KR" sz="18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문자열 복사</a:t>
            </a:r>
            <a:r>
              <a:rPr lang="en-US" altLang="ko-KR" sz="2000" dirty="0"/>
              <a:t>, </a:t>
            </a:r>
            <a:r>
              <a:rPr lang="ko-KR" altLang="en-US" sz="2000" dirty="0"/>
              <a:t>비교</a:t>
            </a:r>
            <a:r>
              <a:rPr lang="en-US" altLang="ko-KR" sz="2000" dirty="0"/>
              <a:t>, </a:t>
            </a:r>
            <a:r>
              <a:rPr lang="ko-KR" altLang="en-US" sz="2000" dirty="0"/>
              <a:t>수정 등을 위한 다양한 함수와 연산자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 지향적</a:t>
            </a:r>
            <a:endParaRPr lang="en-US" altLang="ko-KR" sz="2000" dirty="0"/>
          </a:p>
          <a:p>
            <a:pPr lvl="1"/>
            <a:r>
              <a:rPr lang="en-US" altLang="ko-KR" sz="2000" dirty="0"/>
              <a:t>&lt;string&gt;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lvl="2"/>
            <a:r>
              <a:rPr lang="en-US" altLang="ko-KR" sz="1800" dirty="0"/>
              <a:t>#include &lt;string&gt; </a:t>
            </a:r>
            <a:r>
              <a:rPr lang="ko-KR" altLang="en-US" sz="1800" dirty="0"/>
              <a:t>필요</a:t>
            </a:r>
            <a:endParaRPr lang="en-US" altLang="ko-KR" sz="1800" dirty="0"/>
          </a:p>
          <a:p>
            <a:pPr lvl="1">
              <a:spcBef>
                <a:spcPts val="600"/>
              </a:spcBef>
            </a:pPr>
            <a:r>
              <a:rPr lang="en-US" altLang="ko-KR" sz="2000" dirty="0"/>
              <a:t>C-</a:t>
            </a:r>
            <a:r>
              <a:rPr lang="ko-KR" altLang="en-US" sz="2000" dirty="0" err="1"/>
              <a:t>스트링보다</a:t>
            </a:r>
            <a:r>
              <a:rPr lang="ko-KR" altLang="en-US" sz="2000" dirty="0"/>
              <a:t> 다루기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03663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75520" y="1196752"/>
            <a:ext cx="9217024" cy="4464496"/>
          </a:xfrm>
        </p:spPr>
        <p:txBody>
          <a:bodyPr/>
          <a:lstStyle/>
          <a:p>
            <a:r>
              <a:rPr lang="ko-KR" altLang="en-US" dirty="0"/>
              <a:t>전처리기 </a:t>
            </a:r>
            <a:r>
              <a:rPr lang="en-US" altLang="ko-KR" dirty="0"/>
              <a:t>(preprocessor)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 프로그램을 컴파일하기 전에 소스 프로그램을 가공하여 컴파일러가 실제로 번역할 소스 프로그램을 만드는 것</a:t>
            </a:r>
            <a:endParaRPr lang="en-US" altLang="ko-KR" dirty="0"/>
          </a:p>
          <a:p>
            <a:pPr lvl="1"/>
            <a:r>
              <a:rPr lang="ko-KR" altLang="en-US" dirty="0"/>
              <a:t>전처리기 지시어 </a:t>
            </a:r>
            <a:r>
              <a:rPr lang="en-US" altLang="ko-KR" dirty="0">
                <a:sym typeface="Wingdings" panose="05000000000000000000" pitchFamily="2" charset="2"/>
              </a:rPr>
              <a:t> “#” </a:t>
            </a:r>
            <a:r>
              <a:rPr lang="ko-KR" altLang="en-US" dirty="0">
                <a:sym typeface="Wingdings" panose="05000000000000000000" pitchFamily="2" charset="2"/>
              </a:rPr>
              <a:t>로 시작함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전처리기 지시어 문장은 한 행에 한 개의 문장만 작성함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대표적인 선행처리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헤더파일 삽입 </a:t>
            </a:r>
            <a:r>
              <a:rPr lang="en-US" altLang="ko-KR" dirty="0">
                <a:sym typeface="Wingdings" panose="05000000000000000000" pitchFamily="2" charset="2"/>
              </a:rPr>
              <a:t>: #include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매크로 선언 및 해제 </a:t>
            </a:r>
            <a:r>
              <a:rPr lang="en-US" altLang="ko-KR" dirty="0">
                <a:sym typeface="Wingdings" panose="05000000000000000000" pitchFamily="2" charset="2"/>
              </a:rPr>
              <a:t>: #define, #undef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조건부 컴파일 </a:t>
            </a:r>
            <a:r>
              <a:rPr lang="en-US" altLang="ko-KR" dirty="0">
                <a:sym typeface="Wingdings" panose="05000000000000000000" pitchFamily="2" charset="2"/>
              </a:rPr>
              <a:t>: #if, #ifdef, #ifndef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/>
              <a:t>캡슐화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1653173" y="1037622"/>
            <a:ext cx="8153400" cy="2880839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데이터를 캡슐로 싸서 외부의 접근으로부터 보호</a:t>
            </a:r>
            <a:endParaRPr lang="en-US" altLang="ko-KR" sz="1600" dirty="0"/>
          </a:p>
          <a:p>
            <a:pPr lvl="1">
              <a:spcBef>
                <a:spcPts val="0"/>
              </a:spcBef>
            </a:pPr>
            <a:r>
              <a:rPr lang="en-US" altLang="ko-KR" sz="1600" dirty="0"/>
              <a:t>C++</a:t>
            </a:r>
            <a:r>
              <a:rPr lang="ko-KR" altLang="en-US" sz="1600" dirty="0"/>
              <a:t>에서 클래스</a:t>
            </a:r>
            <a:r>
              <a:rPr lang="en-US" altLang="ko-KR" sz="1600" dirty="0"/>
              <a:t>(class </a:t>
            </a:r>
            <a:r>
              <a:rPr lang="ko-KR" altLang="en-US" sz="1600" dirty="0"/>
              <a:t>키워드</a:t>
            </a:r>
            <a:r>
              <a:rPr lang="en-US" altLang="ko-KR" sz="1600" dirty="0"/>
              <a:t>)</a:t>
            </a:r>
            <a:r>
              <a:rPr lang="ko-KR" altLang="en-US" sz="1600" dirty="0"/>
              <a:t>로 캡슐 표현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클래스 </a:t>
            </a:r>
            <a:r>
              <a:rPr lang="en-US" altLang="ko-KR" sz="1600" dirty="0"/>
              <a:t>– </a:t>
            </a:r>
            <a:r>
              <a:rPr lang="ko-KR" altLang="en-US" sz="1600" dirty="0"/>
              <a:t>객체를 만드는 틀</a:t>
            </a:r>
            <a:endParaRPr lang="en-US" altLang="ko-KR" sz="1600" dirty="0"/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객체 </a:t>
            </a:r>
            <a:r>
              <a:rPr lang="en-US" altLang="ko-KR" sz="1600" dirty="0"/>
              <a:t>– </a:t>
            </a:r>
            <a:r>
              <a:rPr lang="ko-KR" altLang="en-US" sz="1600" dirty="0"/>
              <a:t>클래스라는 틀에서 생겨난 실체</a:t>
            </a:r>
            <a:endParaRPr lang="en-US" altLang="ko-KR" sz="1600" dirty="0"/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객체</a:t>
            </a:r>
            <a:r>
              <a:rPr lang="en-US" altLang="ko-KR" sz="1600" dirty="0"/>
              <a:t>(object), </a:t>
            </a:r>
            <a:r>
              <a:rPr lang="ko-KR" altLang="en-US" sz="1600" dirty="0"/>
              <a:t>실체</a:t>
            </a:r>
            <a:r>
              <a:rPr lang="en-US" altLang="ko-KR" sz="1600" dirty="0"/>
              <a:t>(instance)</a:t>
            </a:r>
            <a:r>
              <a:rPr lang="ko-KR" altLang="en-US" sz="1600" dirty="0"/>
              <a:t>는 같은 뜻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5693" y="4093575"/>
            <a:ext cx="428360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 fontAlgn="base"/>
            <a:r>
              <a:rPr lang="en-US" altLang="ko-KR" sz="1400" dirty="0"/>
              <a:t>	private:</a:t>
            </a:r>
          </a:p>
          <a:p>
            <a:pPr defTabSz="180000" fontAlgn="base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// </a:t>
            </a:r>
            <a:r>
              <a:rPr lang="ko-KR" altLang="en-US" sz="1400" dirty="0"/>
              <a:t>반지름 값</a:t>
            </a:r>
          </a:p>
          <a:p>
            <a:pPr defTabSz="180000" fontAlgn="base"/>
            <a:r>
              <a:rPr lang="en-US" altLang="ko-KR" sz="1400" dirty="0"/>
              <a:t>	public:</a:t>
            </a:r>
          </a:p>
          <a:p>
            <a:pPr defTabSz="180000" fontAlgn="base"/>
            <a:r>
              <a:rPr lang="en-US" altLang="ko-KR" sz="1400" dirty="0"/>
              <a:t>	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radius = r; }</a:t>
            </a:r>
          </a:p>
          <a:p>
            <a:pPr defTabSz="180000" fontAlgn="base"/>
            <a:r>
              <a:rPr lang="en-US" altLang="ko-KR" sz="1400" dirty="0"/>
              <a:t>	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 fontAlgn="base"/>
            <a:r>
              <a:rPr lang="en-US" altLang="ko-KR" sz="1400" b="1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0588" y="5598158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 객체들</a:t>
            </a:r>
            <a:r>
              <a:rPr lang="en-US" altLang="ko-KR" sz="1400" dirty="0"/>
              <a:t>(</a:t>
            </a:r>
            <a:r>
              <a:rPr lang="ko-KR" altLang="en-US" sz="1400" dirty="0"/>
              <a:t>실체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40333" y="5760496"/>
            <a:ext cx="24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원을 </a:t>
            </a:r>
            <a:r>
              <a:rPr lang="ko-KR" altLang="en-US" sz="1400"/>
              <a:t>추상화한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12559" y="4677684"/>
            <a:ext cx="675456" cy="392688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멤버들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232346"/>
            <a:ext cx="1505959" cy="13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122" y="1579259"/>
            <a:ext cx="1255468" cy="11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92791" y="2511543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클래스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객체를 정의하는 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731042" y="260387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객체들 </a:t>
            </a:r>
            <a:r>
              <a:rPr lang="en-US" altLang="ko-KR" sz="1200" dirty="0"/>
              <a:t>- </a:t>
            </a:r>
            <a:r>
              <a:rPr lang="ko-KR" altLang="en-US" sz="1200" dirty="0"/>
              <a:t>실체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970110" y="2059429"/>
            <a:ext cx="696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11402" y="20594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 생성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12" y="3702031"/>
            <a:ext cx="2163442" cy="17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3186997" y="4468209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만들기 설명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197991" y="3471671"/>
            <a:ext cx="4005996" cy="1511495"/>
            <a:chOff x="1475656" y="4943033"/>
            <a:chExt cx="4005996" cy="1511495"/>
          </a:xfrm>
        </p:grpSpPr>
        <p:sp>
          <p:nvSpPr>
            <p:cNvPr id="5" name="직사각형 4"/>
            <p:cNvSpPr/>
            <p:nvPr/>
          </p:nvSpPr>
          <p:spPr>
            <a:xfrm>
              <a:off x="1691680" y="5623531"/>
              <a:ext cx="37899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double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Circle ::  </a:t>
              </a:r>
              <a:r>
                <a:rPr lang="en-US" altLang="ko-KR" sz="1600" dirty="0" err="1"/>
                <a:t>getArea</a:t>
              </a:r>
              <a:r>
                <a:rPr lang="en-US" altLang="ko-KR" sz="1600" dirty="0"/>
                <a:t>() {</a:t>
              </a:r>
            </a:p>
            <a:p>
              <a:pPr defTabSz="180000"/>
              <a:r>
                <a:rPr lang="en-US" altLang="ko-KR" sz="1600" dirty="0"/>
                <a:t>	return 3.14*radius*radius;</a:t>
              </a:r>
            </a:p>
            <a:p>
              <a:pPr defTabSz="180000"/>
              <a:r>
                <a:rPr lang="en-US" altLang="ko-KR" sz="1600" dirty="0"/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63688" y="5589240"/>
              <a:ext cx="648072" cy="355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555776" y="5589240"/>
              <a:ext cx="40795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17988" y="5589240"/>
              <a:ext cx="157868" cy="417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419872" y="5589240"/>
              <a:ext cx="756084" cy="721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사각형 설명선 13"/>
            <p:cNvSpPr/>
            <p:nvPr/>
          </p:nvSpPr>
          <p:spPr>
            <a:xfrm>
              <a:off x="1475656" y="4943033"/>
              <a:ext cx="792088" cy="405492"/>
            </a:xfrm>
            <a:prstGeom prst="wedgeRoundRectCallout">
              <a:avLst>
                <a:gd name="adj1" fmla="val 29150"/>
                <a:gd name="adj2" fmla="val 10478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함수의 리턴 타입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2383933" y="4943033"/>
              <a:ext cx="636158" cy="405492"/>
            </a:xfrm>
            <a:prstGeom prst="wedgeRoundRectCallout">
              <a:avLst>
                <a:gd name="adj1" fmla="val -13979"/>
                <a:gd name="adj2" fmla="val 1031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클래스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3117988" y="4943033"/>
              <a:ext cx="756084" cy="405492"/>
            </a:xfrm>
            <a:prstGeom prst="wedgeRoundRectCallout">
              <a:avLst>
                <a:gd name="adj1" fmla="val -37695"/>
                <a:gd name="adj2" fmla="val 921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범위지정연산자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사각형 설명선 20"/>
            <p:cNvSpPr/>
            <p:nvPr/>
          </p:nvSpPr>
          <p:spPr>
            <a:xfrm>
              <a:off x="3991555" y="4943033"/>
              <a:ext cx="1080120" cy="405492"/>
            </a:xfrm>
            <a:prstGeom prst="wedgeRoundRectCallout">
              <a:avLst>
                <a:gd name="adj1" fmla="val -67366"/>
                <a:gd name="adj2" fmla="val 10002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멤버 함수명과 매개변수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사각형 설명선 35"/>
          <p:cNvSpPr/>
          <p:nvPr/>
        </p:nvSpPr>
        <p:spPr>
          <a:xfrm>
            <a:off x="8140092" y="3074004"/>
            <a:ext cx="2160240" cy="874267"/>
          </a:xfrm>
          <a:prstGeom prst="wedgeRoundRectCallout">
            <a:avLst>
              <a:gd name="adj1" fmla="val -65292"/>
              <a:gd name="adj2" fmla="val -9676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클래스 선언과 클래스 구현으로 분리하는 이유는 클래스를 다른 파일에서 활용하기 위함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31704" y="1770037"/>
            <a:ext cx="37722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solidFill>
                  <a:srgbClr val="FF0000"/>
                </a:solidFill>
              </a:rPr>
              <a:t>class</a:t>
            </a:r>
            <a:r>
              <a:rPr lang="en-US" altLang="ko-KR" sz="1600" dirty="0"/>
              <a:t> Circle 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600" dirty="0">
                <a:solidFill>
                  <a:srgbClr val="0070C0"/>
                </a:solidFill>
              </a:rPr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// </a:t>
            </a:r>
            <a:r>
              <a:rPr lang="ko-KR" altLang="en-US" sz="1600" dirty="0"/>
              <a:t>멤버 변수</a:t>
            </a:r>
            <a:endParaRPr lang="en-US" altLang="ko-KR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// </a:t>
            </a:r>
            <a:r>
              <a:rPr lang="ko-KR" altLang="en-US" sz="1600" dirty="0"/>
              <a:t>멤버 함수</a:t>
            </a:r>
          </a:p>
          <a:p>
            <a:pPr defTabSz="180000"/>
            <a:r>
              <a:rPr lang="en-US" altLang="ko-KR" sz="1600" b="1" dirty="0">
                <a:solidFill>
                  <a:srgbClr val="FF0000"/>
                </a:solidFill>
              </a:rPr>
              <a:t>};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002682" y="2776543"/>
            <a:ext cx="1314754" cy="316932"/>
          </a:xfrm>
          <a:prstGeom prst="wedgeRoundRectCallout">
            <a:avLst>
              <a:gd name="adj1" fmla="val 62681"/>
              <a:gd name="adj2" fmla="val 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세미콜론으로 끝남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7203988" y="1770037"/>
            <a:ext cx="333743" cy="1323439"/>
          </a:xfrm>
          <a:prstGeom prst="rightBrace">
            <a:avLst>
              <a:gd name="adj1" fmla="val 79657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7194435" y="4180367"/>
            <a:ext cx="347830" cy="802798"/>
          </a:xfrm>
          <a:prstGeom prst="rightBrace">
            <a:avLst>
              <a:gd name="adj1" fmla="val 711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2109" y="433683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</a:t>
            </a:r>
            <a:endParaRPr lang="en-US" altLang="ko-KR" sz="1200" dirty="0"/>
          </a:p>
          <a:p>
            <a:r>
              <a:rPr lang="ko-KR" altLang="en-US" sz="1200" dirty="0" err="1"/>
              <a:t>구현부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93762" y="236677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</a:t>
            </a:r>
            <a:endParaRPr lang="en-US" altLang="ko-KR" sz="1200" dirty="0"/>
          </a:p>
          <a:p>
            <a:r>
              <a:rPr lang="ko-KR" altLang="en-US" sz="1200" dirty="0" err="1"/>
              <a:t>선언부</a:t>
            </a:r>
            <a:endParaRPr lang="en-US" altLang="ko-KR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080500" y="1257898"/>
            <a:ext cx="1276558" cy="405492"/>
          </a:xfrm>
          <a:prstGeom prst="wedgeRoundRectCallout">
            <a:avLst>
              <a:gd name="adj1" fmla="val 725"/>
              <a:gd name="adj2" fmla="val 97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클래스의 선언은 </a:t>
            </a:r>
            <a:r>
              <a:rPr lang="en-US" altLang="ko-KR" sz="1000" dirty="0">
                <a:solidFill>
                  <a:schemeClr val="tx1"/>
                </a:solidFill>
              </a:rPr>
              <a:t>class </a:t>
            </a:r>
            <a:r>
              <a:rPr lang="ko-KR" altLang="en-US" sz="1000" dirty="0">
                <a:solidFill>
                  <a:schemeClr val="tx1"/>
                </a:solidFill>
              </a:rPr>
              <a:t>키워드 이용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575637" y="1257898"/>
            <a:ext cx="649362" cy="405492"/>
          </a:xfrm>
          <a:prstGeom prst="wedgeRoundRectCallout">
            <a:avLst>
              <a:gd name="adj1" fmla="val -79826"/>
              <a:gd name="adj2" fmla="val 939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</a:t>
            </a: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568332" y="2073612"/>
            <a:ext cx="1749104" cy="293158"/>
          </a:xfrm>
          <a:prstGeom prst="wedgeRoundRectCallout">
            <a:avLst>
              <a:gd name="adj1" fmla="val 59416"/>
              <a:gd name="adj2" fmla="val 78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멤버에 대한 접근 지정자</a:t>
            </a:r>
          </a:p>
        </p:txBody>
      </p:sp>
    </p:spTree>
    <p:extLst>
      <p:ext uri="{BB962C8B-B14F-4D97-AF65-F5344CB8AC3E}">
        <p14:creationId xmlns:p14="http://schemas.microsoft.com/office/powerpoint/2010/main" val="120864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상속성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1847528" y="1051390"/>
            <a:ext cx="8784976" cy="2161586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상속</a:t>
            </a:r>
            <a:r>
              <a:rPr lang="en-US" altLang="ko-KR" dirty="0"/>
              <a:t>(Inheritance)</a:t>
            </a:r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자식이 부모의 유전자를 물려 받는 것과 유사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C++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객체가 자식 클래스의 멤버와 부모 클래스에 선언된 모양 그대로 멤버들을 가지고 탄생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068960"/>
            <a:ext cx="7036421" cy="3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767408" y="2276872"/>
            <a:ext cx="2016224" cy="1880372"/>
          </a:xfrm>
        </p:spPr>
        <p:txBody>
          <a:bodyPr anchor="ctr">
            <a:noAutofit/>
          </a:bodyPr>
          <a:lstStyle/>
          <a:p>
            <a:r>
              <a:rPr lang="en-US" altLang="ko-KR" sz="6000" dirty="0">
                <a:solidFill>
                  <a:schemeClr val="tx1"/>
                </a:solidFill>
              </a:rPr>
              <a:t>7</a:t>
            </a:r>
            <a:r>
              <a:rPr lang="ko-KR" altLang="en-US" sz="6000" dirty="0">
                <a:solidFill>
                  <a:schemeClr val="tx1"/>
                </a:solidFill>
              </a:rPr>
              <a:t>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C5238-2DC0-436A-875A-3E09CE416BED}"/>
              </a:ext>
            </a:extLst>
          </p:cNvPr>
          <p:cNvGrpSpPr/>
          <p:nvPr/>
        </p:nvGrpSpPr>
        <p:grpSpPr>
          <a:xfrm rot="1833758">
            <a:off x="-1547054" y="610482"/>
            <a:ext cx="5400600" cy="5400600"/>
            <a:chOff x="-549681" y="1640821"/>
            <a:chExt cx="5400600" cy="5400600"/>
          </a:xfrm>
        </p:grpSpPr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7CBB0D21-A5B4-4F3A-BCBD-009E8CCB4E89}"/>
                </a:ext>
              </a:extLst>
            </p:cNvPr>
            <p:cNvSpPr/>
            <p:nvPr/>
          </p:nvSpPr>
          <p:spPr>
            <a:xfrm rot="5973814">
              <a:off x="-549681" y="1640821"/>
              <a:ext cx="5400600" cy="5400600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98430292-2A3A-4B62-B156-5BB490AACC85}"/>
                </a:ext>
              </a:extLst>
            </p:cNvPr>
            <p:cNvSpPr/>
            <p:nvPr/>
          </p:nvSpPr>
          <p:spPr>
            <a:xfrm rot="5973814">
              <a:off x="-435744" y="1753601"/>
              <a:ext cx="5172727" cy="5172727"/>
            </a:xfrm>
            <a:prstGeom prst="blockArc">
              <a:avLst>
                <a:gd name="adj1" fmla="val 6765046"/>
                <a:gd name="adj2" fmla="val 20877138"/>
                <a:gd name="adj3" fmla="val 1547"/>
              </a:avLst>
            </a:prstGeom>
            <a:solidFill>
              <a:srgbClr val="BCE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39598C-7DF1-404F-A299-E96B907C44BC}"/>
              </a:ext>
            </a:extLst>
          </p:cNvPr>
          <p:cNvSpPr txBox="1"/>
          <p:nvPr/>
        </p:nvSpPr>
        <p:spPr>
          <a:xfrm>
            <a:off x="4583832" y="184482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※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중간고사를 위한 종합 리뷰 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E0AF2F72-9A3B-318E-A6D0-1385499FDF03}"/>
              </a:ext>
            </a:extLst>
          </p:cNvPr>
          <p:cNvSpPr txBox="1">
            <a:spLocks/>
          </p:cNvSpPr>
          <p:nvPr/>
        </p:nvSpPr>
        <p:spPr>
          <a:xfrm>
            <a:off x="5159896" y="2708920"/>
            <a:ext cx="5967157" cy="303193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장 실습문제 풀이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중간고사 리뷰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전체 범위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기타 예제 실습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6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29" y="2912484"/>
            <a:ext cx="5112568" cy="29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919536" y="1048226"/>
            <a:ext cx="8153400" cy="1327369"/>
          </a:xfr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다형성</a:t>
            </a:r>
            <a:r>
              <a:rPr lang="en-US" altLang="ko-KR" dirty="0"/>
              <a:t>(Polymorphism)</a:t>
            </a:r>
          </a:p>
          <a:p>
            <a:pPr lvl="1">
              <a:spcBef>
                <a:spcPts val="0"/>
              </a:spcBef>
            </a:pPr>
            <a:r>
              <a:rPr lang="ko-KR" altLang="en-US" sz="1600" dirty="0"/>
              <a:t>하나의 기능이 경우에 따라 다르게 보이거나 다르게 </a:t>
            </a:r>
            <a:r>
              <a:rPr lang="ko-KR" altLang="en-US" sz="1600"/>
              <a:t>작동하는 현상</a:t>
            </a:r>
            <a:endParaRPr lang="en-US" altLang="ko-KR" sz="1600" dirty="0"/>
          </a:p>
          <a:p>
            <a:pPr lvl="1">
              <a:spcBef>
                <a:spcPts val="0"/>
              </a:spcBef>
            </a:pPr>
            <a:r>
              <a:rPr lang="ko-KR" altLang="en-US" sz="1600"/>
              <a:t>연산자 중복</a:t>
            </a:r>
            <a:r>
              <a:rPr lang="en-US" altLang="ko-KR" sz="1600" dirty="0"/>
              <a:t>, </a:t>
            </a:r>
            <a:r>
              <a:rPr lang="ko-KR" altLang="en-US" sz="1600"/>
              <a:t>함수 중복</a:t>
            </a:r>
            <a:r>
              <a:rPr lang="en-US" altLang="ko-KR" sz="1600" dirty="0"/>
              <a:t>, </a:t>
            </a:r>
            <a:r>
              <a:rPr lang="ko-KR" altLang="en-US" sz="1600"/>
              <a:t>함수 재정의</a:t>
            </a:r>
            <a:r>
              <a:rPr lang="en-US" altLang="ko-KR" sz="1600" dirty="0"/>
              <a:t>(overriding)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841809" y="2872680"/>
            <a:ext cx="47411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	2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3		--&gt; 5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     </a:t>
            </a:r>
            <a:r>
              <a:rPr lang="en-US" altLang="ko-KR" sz="1400" dirty="0"/>
              <a:t>"</a:t>
            </a:r>
            <a:r>
              <a:rPr lang="ko-KR" altLang="en-US" sz="1400" dirty="0"/>
              <a:t>남자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"</a:t>
            </a:r>
            <a:r>
              <a:rPr lang="ko-KR" altLang="en-US" sz="1400" dirty="0"/>
              <a:t>여자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	     	--&gt; "</a:t>
            </a:r>
            <a:r>
              <a:rPr lang="ko-KR" altLang="en-US" sz="1400" dirty="0"/>
              <a:t>남자여자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redColor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  </a:t>
            </a:r>
            <a:r>
              <a:rPr lang="en-US" altLang="ko-KR" sz="1400" dirty="0"/>
              <a:t>--&gt; </a:t>
            </a:r>
            <a:r>
              <a:rPr lang="en-US" altLang="ko-KR" sz="1400" dirty="0" err="1"/>
              <a:t>purpleColor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8937" y="4528282"/>
            <a:ext cx="36724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double d) { ... 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93424" y="538638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add </a:t>
            </a:r>
            <a:r>
              <a:rPr lang="ko-KR" altLang="en-US" sz="1600" dirty="0">
                <a:solidFill>
                  <a:srgbClr val="00B050"/>
                </a:solidFill>
              </a:rPr>
              <a:t>함수 중복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664" y="3611344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+ </a:t>
            </a:r>
            <a:r>
              <a:rPr lang="ko-KR" altLang="en-US" sz="1600" dirty="0">
                <a:solidFill>
                  <a:srgbClr val="00B050"/>
                </a:solidFill>
              </a:rPr>
              <a:t>연산자 중복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6120" y="569416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함수 재정의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 err="1">
                <a:solidFill>
                  <a:srgbClr val="00B050"/>
                </a:solidFill>
              </a:rPr>
              <a:t>오버라이딩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/>
            <a:r>
              <a:rPr lang="ko-KR" altLang="en-US" dirty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>
                <a:solidFill>
                  <a:srgbClr val="FF0000"/>
                </a:solidFill>
              </a:rPr>
              <a:t>멤버 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클래스 이름과 동일한 멤버 함수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727848" y="2636912"/>
            <a:ext cx="37444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	..............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Circle();</a:t>
            </a:r>
            <a:endParaRPr lang="ko-KR" altLang="en-US" sz="1600" b="1" dirty="0"/>
          </a:p>
          <a:p>
            <a:pPr defTabSz="180000"/>
            <a:r>
              <a:rPr lang="en-US" altLang="ko-KR" sz="1600" b="1" dirty="0"/>
              <a:t>		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r);</a:t>
            </a:r>
          </a:p>
          <a:p>
            <a:pPr defTabSz="180000"/>
            <a:r>
              <a:rPr lang="en-US" altLang="ko-KR" sz="1600" dirty="0"/>
              <a:t>		..........................................</a:t>
            </a:r>
          </a:p>
          <a:p>
            <a:pPr defTabSz="180000"/>
            <a:r>
              <a:rPr lang="en-US" altLang="ko-KR" sz="1600" dirty="0"/>
              <a:t>};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Circle::Circle() {</a:t>
            </a:r>
          </a:p>
          <a:p>
            <a:pPr defTabSz="180000"/>
            <a:r>
              <a:rPr lang="en-US" altLang="ko-KR" sz="1600" dirty="0"/>
              <a:t>		...............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Circle::Circle(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</a:t>
            </a:r>
          </a:p>
          <a:p>
            <a:pPr defTabSz="180000"/>
            <a:r>
              <a:rPr lang="en-US" altLang="ko-KR" sz="1600" dirty="0"/>
              <a:t>		...............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220500" y="3269052"/>
            <a:ext cx="1668750" cy="377094"/>
          </a:xfrm>
          <a:prstGeom prst="wedgeRoundRectCallout">
            <a:avLst>
              <a:gd name="adj1" fmla="val -105356"/>
              <a:gd name="adj2" fmla="val 200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리턴 타입 명기하지 않음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220500" y="2719959"/>
            <a:ext cx="1435972" cy="361675"/>
          </a:xfrm>
          <a:prstGeom prst="wedgeRoundRectCallout">
            <a:avLst>
              <a:gd name="adj1" fmla="val -146908"/>
              <a:gd name="adj2" fmla="val 95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클래스 이름과 동일</a:t>
            </a:r>
          </a:p>
        </p:txBody>
      </p:sp>
      <p:sp>
        <p:nvSpPr>
          <p:cNvPr id="9" name="오른쪽 중괄호 8"/>
          <p:cNvSpPr/>
          <p:nvPr/>
        </p:nvSpPr>
        <p:spPr>
          <a:xfrm rot="10800000">
            <a:off x="4401266" y="4505234"/>
            <a:ext cx="360040" cy="1569296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39848" y="3214046"/>
            <a:ext cx="1221040" cy="377094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704938" y="4406628"/>
            <a:ext cx="1591495" cy="300705"/>
          </a:xfrm>
          <a:prstGeom prst="wedgeRoundRectCallout">
            <a:avLst>
              <a:gd name="adj1" fmla="val -76251"/>
              <a:gd name="adj2" fmla="val -77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없는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56272" y="5306880"/>
            <a:ext cx="1728192" cy="300705"/>
          </a:xfrm>
          <a:prstGeom prst="wedgeRoundRectCallout">
            <a:avLst>
              <a:gd name="adj1" fmla="val -64871"/>
              <a:gd name="adj2" fmla="val 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변수를 가진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581287" y="3214046"/>
            <a:ext cx="360040" cy="406762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51816" y="5135148"/>
            <a:ext cx="1293049" cy="309468"/>
          </a:xfrm>
          <a:prstGeom prst="wedgeRoundRectCallout">
            <a:avLst>
              <a:gd name="adj1" fmla="val 76646"/>
              <a:gd name="adj2" fmla="val -8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284978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 함수의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847528" y="1268760"/>
            <a:ext cx="9001000" cy="4320480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2000" dirty="0"/>
              <a:t>생성자의 목적</a:t>
            </a:r>
            <a:endParaRPr lang="en-US" altLang="ko-KR" sz="2000" dirty="0"/>
          </a:p>
          <a:p>
            <a:pPr lvl="2"/>
            <a:r>
              <a:rPr lang="ko-KR" altLang="en-US" sz="1800" dirty="0"/>
              <a:t>객체가 생성될 때 객체가 필요한 초기화를 위해</a:t>
            </a:r>
            <a:endParaRPr lang="en-US" altLang="ko-KR" sz="1800" dirty="0"/>
          </a:p>
          <a:p>
            <a:pPr lvl="3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멤버 변수 값 초기화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메모리 할당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 열기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네트워크 연결 등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ko-KR" altLang="en-US" sz="2000" dirty="0"/>
              <a:t>객체 생성 시 오직 한 번만 호출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자동으로 호출됨</a:t>
            </a:r>
            <a:r>
              <a:rPr lang="en-US" altLang="ko-KR" sz="1800" dirty="0"/>
              <a:t>. </a:t>
            </a:r>
            <a:r>
              <a:rPr lang="ko-KR" altLang="en-US" sz="1800" dirty="0"/>
              <a:t>임의로 호출할 수 없음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ko-KR" altLang="en-US" sz="1800" dirty="0"/>
              <a:t>각 객체마다 생성자 실행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ko-KR" altLang="en-US" sz="2000" dirty="0"/>
              <a:t>생성자 이름</a:t>
            </a:r>
            <a:endParaRPr lang="en-US" altLang="ko-KR" sz="2000" dirty="0"/>
          </a:p>
          <a:p>
            <a:pPr lvl="2"/>
            <a:r>
              <a:rPr lang="ko-KR" altLang="en-US" sz="1800" dirty="0"/>
              <a:t>반드시 클래스 이름과 동일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ko-KR" altLang="en-US" sz="2000" dirty="0"/>
              <a:t>생성자는 리턴 타입을 선언하지 않는다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리턴 타입 없음</a:t>
            </a:r>
            <a:r>
              <a:rPr lang="en-US" altLang="ko-KR" sz="1800" dirty="0"/>
              <a:t>. void </a:t>
            </a:r>
            <a:r>
              <a:rPr lang="ko-KR" altLang="en-US" sz="1800" dirty="0"/>
              <a:t>타입도 안됨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5623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 함수의 특징</a:t>
            </a:r>
            <a:endParaRPr lang="ko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D7060668-4D44-4ED7-BD17-EDF653640DE5}"/>
              </a:ext>
            </a:extLst>
          </p:cNvPr>
          <p:cNvSpPr txBox="1">
            <a:spLocks/>
          </p:cNvSpPr>
          <p:nvPr/>
        </p:nvSpPr>
        <p:spPr>
          <a:xfrm>
            <a:off x="1991544" y="1484784"/>
            <a:ext cx="8784976" cy="2736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/>
              <a:buChar char=""/>
              <a:defRPr kumimoji="0" lang="ko-KR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"/>
              <a:defRPr kumimoji="0"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ko-KR" altLang="en-US" sz="160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/>
              <a:t>생성자는 중복 가능</a:t>
            </a: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생성자는 한 클래스 내에 여러 개 가능</a:t>
            </a:r>
          </a:p>
          <a:p>
            <a:pPr lvl="2">
              <a:lnSpc>
                <a:spcPct val="120000"/>
              </a:lnSpc>
            </a:pPr>
            <a:r>
              <a:rPr lang="ko-KR" altLang="en-US" sz="1800" dirty="0"/>
              <a:t>중복된 생성자 중 하나만 실행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 lang="ko-KR" altLang="en-US" sz="2000" dirty="0"/>
              <a:t>생성자가 선언되어 있지 않으면 기본 생성자 자동으로 생성</a:t>
            </a:r>
          </a:p>
          <a:p>
            <a:pPr lvl="2">
              <a:lnSpc>
                <a:spcPct val="120000"/>
              </a:lnSpc>
            </a:pPr>
            <a:r>
              <a:rPr lang="ko-KR" altLang="en-US" sz="1800" dirty="0"/>
              <a:t>기본 생성자 </a:t>
            </a:r>
            <a:r>
              <a:rPr lang="en-US" altLang="ko-KR" sz="1800" dirty="0"/>
              <a:t>– </a:t>
            </a:r>
            <a:r>
              <a:rPr lang="ko-KR" altLang="en-US" sz="1800" dirty="0"/>
              <a:t>매개 변수 없는 생성자</a:t>
            </a:r>
          </a:p>
          <a:p>
            <a:pPr lvl="2">
              <a:lnSpc>
                <a:spcPct val="120000"/>
              </a:lnSpc>
            </a:pPr>
            <a:r>
              <a:rPr lang="ko-KR" altLang="en-US" sz="1800" dirty="0"/>
              <a:t>컴파일러에 의해 자동 생성</a:t>
            </a:r>
          </a:p>
        </p:txBody>
      </p:sp>
    </p:spTree>
    <p:extLst>
      <p:ext uri="{BB962C8B-B14F-4D97-AF65-F5344CB8AC3E}">
        <p14:creationId xmlns:p14="http://schemas.microsoft.com/office/powerpoint/2010/main" val="26191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생성자가 다른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위임 </a:t>
            </a:r>
            <a:r>
              <a:rPr lang="ko-KR" altLang="en-US" dirty="0" err="1"/>
              <a:t>생성자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343472" y="980728"/>
            <a:ext cx="10441160" cy="5184576"/>
          </a:xfrm>
        </p:spPr>
        <p:txBody>
          <a:bodyPr/>
          <a:lstStyle/>
          <a:p>
            <a:pPr lvl="1"/>
            <a:r>
              <a:rPr lang="ko-KR" altLang="en-US" sz="2000" dirty="0"/>
              <a:t>여러 </a:t>
            </a:r>
            <a:r>
              <a:rPr lang="ko-KR" altLang="en-US" sz="2000" dirty="0" err="1"/>
              <a:t>생성자에</a:t>
            </a:r>
            <a:r>
              <a:rPr lang="ko-KR" altLang="en-US" sz="2000" dirty="0"/>
              <a:t> 중복 작성된 코드의 간소화</a:t>
            </a:r>
            <a:endParaRPr lang="en-US" altLang="ko-KR" sz="2000" dirty="0"/>
          </a:p>
          <a:p>
            <a:pPr lvl="2"/>
            <a:r>
              <a:rPr lang="ko-KR" altLang="en-US" sz="1800" dirty="0"/>
              <a:t>타겟 </a:t>
            </a:r>
            <a:r>
              <a:rPr lang="ko-KR" altLang="en-US" sz="1800" dirty="0" err="1"/>
              <a:t>생성자와</a:t>
            </a:r>
            <a:r>
              <a:rPr lang="ko-KR" altLang="en-US" sz="1800" dirty="0"/>
              <a:t> 이를 호출하는 위임 </a:t>
            </a:r>
            <a:r>
              <a:rPr lang="ko-KR" altLang="en-US" sz="1800" dirty="0" err="1"/>
              <a:t>생성자로</a:t>
            </a:r>
            <a:r>
              <a:rPr lang="ko-KR" altLang="en-US" sz="1800" dirty="0"/>
              <a:t> 나누어 작성</a:t>
            </a:r>
            <a:endParaRPr lang="en-US" altLang="ko-KR" sz="1800" dirty="0"/>
          </a:p>
          <a:p>
            <a:pPr lvl="3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타겟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초기화를 전담하는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3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위임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타겟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호출하는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초기화를 타겟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위임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2782" y="3271120"/>
            <a:ext cx="2592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여러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생성자에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 코드 중복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90258" y="6045321"/>
            <a:ext cx="1551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간소화된 코드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02" y="2924945"/>
            <a:ext cx="3960018" cy="174513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54" y="5054602"/>
            <a:ext cx="4563599" cy="1398734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18" name="모서리가 둥근 사각형 설명선 17"/>
          <p:cNvSpPr/>
          <p:nvPr/>
        </p:nvSpPr>
        <p:spPr>
          <a:xfrm>
            <a:off x="6193162" y="5468307"/>
            <a:ext cx="824742" cy="210280"/>
          </a:xfrm>
          <a:prstGeom prst="wedgeRoundRectCallout">
            <a:avLst>
              <a:gd name="adj1" fmla="val -82741"/>
              <a:gd name="adj2" fmla="val 235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2123620" y="5514342"/>
            <a:ext cx="937350" cy="253064"/>
          </a:xfrm>
          <a:prstGeom prst="wedgeRoundRectCallout">
            <a:avLst>
              <a:gd name="adj1" fmla="val 86256"/>
              <a:gd name="adj2" fmla="val 57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타겟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117825" y="5072744"/>
            <a:ext cx="937350" cy="253064"/>
          </a:xfrm>
          <a:prstGeom prst="wedgeRoundRectCallout">
            <a:avLst>
              <a:gd name="adj1" fmla="val 86256"/>
              <a:gd name="adj2" fmla="val 57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위임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43232" y="2884407"/>
            <a:ext cx="4114977" cy="91230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47453" y="4949952"/>
            <a:ext cx="2626581" cy="37021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4799856" y="3528812"/>
            <a:ext cx="2876037" cy="1421140"/>
          </a:xfrm>
          <a:custGeom>
            <a:avLst/>
            <a:gdLst>
              <a:gd name="connsiteX0" fmla="*/ 2801155 w 3028766"/>
              <a:gd name="connsiteY0" fmla="*/ 0 h 1564783"/>
              <a:gd name="connsiteX1" fmla="*/ 3026535 w 3028766"/>
              <a:gd name="connsiteY1" fmla="*/ 470079 h 1564783"/>
              <a:gd name="connsiteX2" fmla="*/ 2678805 w 3028766"/>
              <a:gd name="connsiteY2" fmla="*/ 1056068 h 1564783"/>
              <a:gd name="connsiteX3" fmla="*/ 431442 w 3028766"/>
              <a:gd name="connsiteY3" fmla="*/ 1268569 h 1564783"/>
              <a:gd name="connsiteX4" fmla="*/ 0 w 3028766"/>
              <a:gd name="connsiteY4" fmla="*/ 1564783 h 15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766" h="1564783">
                <a:moveTo>
                  <a:pt x="2801155" y="0"/>
                </a:moveTo>
                <a:cubicBezTo>
                  <a:pt x="2924041" y="147034"/>
                  <a:pt x="3046927" y="294068"/>
                  <a:pt x="3026535" y="470079"/>
                </a:cubicBezTo>
                <a:cubicBezTo>
                  <a:pt x="3006143" y="646090"/>
                  <a:pt x="3111321" y="922986"/>
                  <a:pt x="2678805" y="1056068"/>
                </a:cubicBezTo>
                <a:cubicBezTo>
                  <a:pt x="2246289" y="1189150"/>
                  <a:pt x="877909" y="1183783"/>
                  <a:pt x="431442" y="1268569"/>
                </a:cubicBezTo>
                <a:cubicBezTo>
                  <a:pt x="-15026" y="1353355"/>
                  <a:pt x="103031" y="1503608"/>
                  <a:pt x="0" y="156478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6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endParaRPr lang="en-US" altLang="ko-KR" dirty="0"/>
          </a:p>
          <a:p>
            <a:pPr lvl="1"/>
            <a:r>
              <a:rPr lang="ko-KR" altLang="en-US" dirty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소멸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오직 한번만 자동 호출</a:t>
            </a:r>
            <a:r>
              <a:rPr lang="en-US" altLang="ko-KR" sz="1800" dirty="0"/>
              <a:t>, </a:t>
            </a:r>
            <a:r>
              <a:rPr lang="ko-KR" altLang="en-US" sz="1800" dirty="0"/>
              <a:t>임의로 호출할 수 없음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객체 메모리 소멸 직전 호출됨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67808" y="3068960"/>
            <a:ext cx="374441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class Circle {</a:t>
            </a:r>
          </a:p>
          <a:p>
            <a:pPr defTabSz="180000"/>
            <a:r>
              <a:rPr lang="en-US" altLang="ko-KR" dirty="0"/>
              <a:t>		Circle();</a:t>
            </a:r>
            <a:endParaRPr lang="ko-KR" altLang="en-US" dirty="0"/>
          </a:p>
          <a:p>
            <a:pPr defTabSz="180000"/>
            <a:r>
              <a:rPr lang="en-US" altLang="ko-KR" dirty="0"/>
              <a:t>		Circle(</a:t>
            </a:r>
            <a:r>
              <a:rPr lang="en-US" altLang="ko-KR" dirty="0" err="1"/>
              <a:t>int</a:t>
            </a:r>
            <a:r>
              <a:rPr lang="en-US" altLang="ko-KR" dirty="0"/>
              <a:t> r);</a:t>
            </a:r>
          </a:p>
          <a:p>
            <a:pPr defTabSz="180000"/>
            <a:r>
              <a:rPr lang="en-US" altLang="ko-KR" dirty="0"/>
              <a:t>		..............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~Circle();</a:t>
            </a:r>
            <a:endParaRPr lang="ko-KR" altLang="en-US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dirty="0"/>
              <a:t>};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Circle::~Circle() {</a:t>
            </a:r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		...............</a:t>
            </a:r>
          </a:p>
          <a:p>
            <a:pPr defTabSz="180000"/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39202" y="3429000"/>
            <a:ext cx="1573022" cy="439502"/>
          </a:xfrm>
          <a:prstGeom prst="wedgeRoundRectCallout">
            <a:avLst>
              <a:gd name="adj1" fmla="val -96086"/>
              <a:gd name="adj2" fmla="val 148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리턴 타입도 없고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매개 변수도 없음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55640" y="4162331"/>
            <a:ext cx="1412220" cy="322539"/>
          </a:xfrm>
          <a:prstGeom prst="wedgeRoundRectCallout">
            <a:avLst>
              <a:gd name="adj1" fmla="val 82263"/>
              <a:gd name="adj2" fmla="val 91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함수 선언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174026" y="4181585"/>
            <a:ext cx="2234342" cy="318536"/>
          </a:xfrm>
          <a:prstGeom prst="wedgeRoundRectCallout">
            <a:avLst>
              <a:gd name="adj1" fmla="val -106735"/>
              <a:gd name="adj2" fmla="val 275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200" dirty="0">
                <a:solidFill>
                  <a:schemeClr val="tx1"/>
                </a:solidFill>
              </a:rPr>
              <a:t> 오직 하나만 존재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67609" y="5013176"/>
            <a:ext cx="1432144" cy="360040"/>
          </a:xfrm>
          <a:prstGeom prst="wedgeRoundRectCallout">
            <a:avLst>
              <a:gd name="adj1" fmla="val 77876"/>
              <a:gd name="adj2" fmla="val -158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함수 구현</a:t>
            </a:r>
          </a:p>
        </p:txBody>
      </p:sp>
    </p:spTree>
    <p:extLst>
      <p:ext uri="{BB962C8B-B14F-4D97-AF65-F5344CB8AC3E}">
        <p14:creationId xmlns:p14="http://schemas.microsoft.com/office/powerpoint/2010/main" val="185176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특징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"/>
          </p:nvPr>
        </p:nvSpPr>
        <p:spPr>
          <a:xfrm>
            <a:off x="1559496" y="908720"/>
            <a:ext cx="10009112" cy="5544616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소멸자의 목적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/>
              <a:t>객체가 사라질 때 마무리 작업을 위함</a:t>
            </a:r>
            <a:endParaRPr lang="en-US" altLang="ko-KR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ko-KR" altLang="en-US" sz="1800" dirty="0"/>
              <a:t>실행 도중 동적으로 할당 받은 메모리 해제</a:t>
            </a:r>
            <a:r>
              <a:rPr lang="en-US" altLang="ko-KR" sz="1800" dirty="0"/>
              <a:t>, </a:t>
            </a:r>
            <a:r>
              <a:rPr lang="ko-KR" altLang="en-US" sz="1800" dirty="0"/>
              <a:t>파일 저장 및 닫기</a:t>
            </a:r>
            <a:r>
              <a:rPr lang="en-US" altLang="ko-KR" sz="1800" dirty="0"/>
              <a:t>, </a:t>
            </a:r>
            <a:r>
              <a:rPr lang="ko-KR" altLang="en-US" sz="1800" dirty="0"/>
              <a:t>네트워크 닫기 등</a:t>
            </a:r>
            <a:endParaRPr lang="en-US" altLang="ko-KR" sz="1800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소멸자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함수의 이름은 클래스 이름 앞에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붙인다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) Circle::~Circle() { ... }</a:t>
            </a:r>
          </a:p>
          <a:p>
            <a:pPr lvl="1">
              <a:spcBef>
                <a:spcPts val="1500"/>
              </a:spcBef>
              <a:spcAft>
                <a:spcPts val="0"/>
              </a:spcAft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소멸자는 리턴 타입이 없고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어떤 값도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리턴하면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안됨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리턴 타입 선언 불가</a:t>
            </a:r>
            <a:endParaRPr lang="en-US" altLang="ko-KR" sz="1800" dirty="0"/>
          </a:p>
          <a:p>
            <a:pPr lvl="1">
              <a:spcBef>
                <a:spcPts val="1500"/>
              </a:spcBef>
              <a:spcAft>
                <a:spcPts val="0"/>
              </a:spcAft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중복 불가능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소멸자는 한 클래스 내에 오직 한 개만 작성 가능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800" dirty="0" err="1"/>
              <a:t>소멸자는</a:t>
            </a:r>
            <a:r>
              <a:rPr lang="ko-KR" altLang="en-US" sz="1800" dirty="0"/>
              <a:t> 매개 변수 없는 함수</a:t>
            </a:r>
            <a:endParaRPr lang="en-US" altLang="ko-KR" sz="1800" dirty="0"/>
          </a:p>
          <a:p>
            <a:pPr lvl="1">
              <a:spcBef>
                <a:spcPts val="1500"/>
              </a:spcBef>
              <a:spcAft>
                <a:spcPts val="0"/>
              </a:spcAft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소멸자가 선언되어 있지 않으면 기본 소멸자가 자동 생성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컴파일러에 의해 기본 </a:t>
            </a:r>
            <a:r>
              <a:rPr lang="ko-KR" altLang="en-US" sz="1800" dirty="0" err="1"/>
              <a:t>소멸자</a:t>
            </a:r>
            <a:r>
              <a:rPr lang="ko-KR" altLang="en-US" sz="1800" dirty="0"/>
              <a:t> 코드 생성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컴파일러가 생성한 기본 </a:t>
            </a:r>
            <a:r>
              <a:rPr lang="ko-KR" altLang="en-US" sz="1800" dirty="0" err="1"/>
              <a:t>소멸자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아무 것도 하지 않고 단순 리턴</a:t>
            </a:r>
            <a:endParaRPr lang="en-US" altLang="ko-KR" sz="1800" dirty="0"/>
          </a:p>
          <a:p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151527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00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/</a:t>
            </a:r>
            <a:r>
              <a:rPr lang="ko-KR" altLang="en-US" dirty="0" err="1"/>
              <a:t>소멸자</a:t>
            </a:r>
            <a:r>
              <a:rPr lang="ko-KR" altLang="en-US" dirty="0"/>
              <a:t>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7528" y="980728"/>
            <a:ext cx="9361040" cy="5435609"/>
          </a:xfrm>
        </p:spPr>
        <p:txBody>
          <a:bodyPr vert="horz"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객체가 선언된 위치에 따른 분류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지역 객체 </a:t>
            </a:r>
            <a:r>
              <a:rPr lang="en-US" altLang="ko-KR" dirty="0"/>
              <a:t>: </a:t>
            </a:r>
            <a:r>
              <a:rPr lang="ko-KR" altLang="en-US" dirty="0"/>
              <a:t>함수 내에 선언된 객체로서</a:t>
            </a:r>
            <a:r>
              <a:rPr lang="en-US" altLang="ko-KR" dirty="0"/>
              <a:t>, </a:t>
            </a:r>
            <a:r>
              <a:rPr lang="ko-KR" altLang="en-US" dirty="0"/>
              <a:t>함수가 종료하면 소멸된다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전역 객체 </a:t>
            </a:r>
            <a:r>
              <a:rPr lang="en-US" altLang="ko-KR" dirty="0"/>
              <a:t>: </a:t>
            </a:r>
            <a:r>
              <a:rPr lang="ko-KR" altLang="en-US" dirty="0"/>
              <a:t>함수의 바깥에 선언된 객체로서</a:t>
            </a:r>
            <a:r>
              <a:rPr lang="en-US" altLang="ko-KR" dirty="0"/>
              <a:t>, </a:t>
            </a:r>
            <a:r>
              <a:rPr lang="ko-KR" altLang="en-US" dirty="0"/>
              <a:t>프로그램이 종료할 때 소멸된다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ko-KR" altLang="en-US" sz="2100" dirty="0">
                <a:latin typeface="굴림" panose="020B0600000101010101" pitchFamily="50" charset="-127"/>
                <a:ea typeface="굴림" panose="020B0600000101010101" pitchFamily="50" charset="-127"/>
              </a:rPr>
              <a:t>객체 생성 순서</a:t>
            </a:r>
            <a:endParaRPr lang="en-US" altLang="ko-KR" sz="2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전역 객체는 프로그램에 선언된 순서로 생성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지역 객체는 함수가 호출되는 순간에 순서대로 생성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ko-KR" altLang="en-US" sz="2100" dirty="0">
                <a:latin typeface="굴림" panose="020B0600000101010101" pitchFamily="50" charset="-127"/>
                <a:ea typeface="굴림" panose="020B0600000101010101" pitchFamily="50" charset="-127"/>
              </a:rPr>
              <a:t>객체 소멸 순서</a:t>
            </a:r>
            <a:endParaRPr lang="en-US" altLang="ko-KR" sz="2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함수가 종료하면</a:t>
            </a:r>
            <a:r>
              <a:rPr lang="en-US" altLang="ko-KR" dirty="0"/>
              <a:t>,</a:t>
            </a:r>
            <a:r>
              <a:rPr lang="ko-KR" altLang="en-US" dirty="0"/>
              <a:t> 지역 객체가 생성된 순서의 역순으로 소멸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프로그램이 종료하면</a:t>
            </a:r>
            <a:r>
              <a:rPr lang="en-US" altLang="ko-KR" dirty="0"/>
              <a:t>, </a:t>
            </a:r>
            <a:r>
              <a:rPr lang="ko-KR" altLang="en-US" dirty="0"/>
              <a:t>전역 객체가 생성된 순서의 역순으로 소멸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ko-KR" sz="2100" dirty="0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 sz="21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동적으로 생성된 객체의 경우</a:t>
            </a:r>
            <a:endParaRPr lang="en-US" altLang="ko-KR" sz="2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new</a:t>
            </a:r>
            <a:r>
              <a:rPr lang="ko-KR" altLang="en-US" dirty="0"/>
              <a:t>를 실행하는 순간 객체 생성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delete </a:t>
            </a:r>
            <a:r>
              <a:rPr lang="ko-KR" altLang="en-US" dirty="0"/>
              <a:t>연산자를 실행할 때 객체 소멸</a:t>
            </a:r>
          </a:p>
        </p:txBody>
      </p:sp>
    </p:spTree>
    <p:extLst>
      <p:ext uri="{BB962C8B-B14F-4D97-AF65-F5344CB8AC3E}">
        <p14:creationId xmlns:p14="http://schemas.microsoft.com/office/powerpoint/2010/main" val="199413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559496" y="1230883"/>
            <a:ext cx="10153128" cy="4574381"/>
          </a:xfrm>
        </p:spPr>
        <p:txBody>
          <a:bodyPr>
            <a:normAutofit/>
          </a:bodyPr>
          <a:lstStyle/>
          <a:p>
            <a:r>
              <a:rPr lang="ko-KR" altLang="en-US" dirty="0"/>
              <a:t>캡슐화의 목적</a:t>
            </a:r>
            <a:endParaRPr lang="en-US" altLang="ko-KR" dirty="0"/>
          </a:p>
          <a:p>
            <a:pPr lvl="1">
              <a:spcAft>
                <a:spcPts val="0"/>
              </a:spcAft>
            </a:pPr>
            <a:r>
              <a:rPr lang="ko-KR" altLang="en-US" dirty="0"/>
              <a:t>객체 보호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>
              <a:lnSpc>
                <a:spcPts val="2500"/>
              </a:lnSpc>
              <a:spcAft>
                <a:spcPts val="0"/>
              </a:spcAft>
            </a:pPr>
            <a:r>
              <a:rPr lang="en-US" altLang="ko-KR" dirty="0"/>
              <a:t>C++</a:t>
            </a:r>
            <a:r>
              <a:rPr lang="ko-KR" altLang="en-US" dirty="0"/>
              <a:t>에서 객체의 캡슐화 전략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/>
              <a:t>객체의 상태를 나타내는 데이터 멤버</a:t>
            </a:r>
            <a:r>
              <a:rPr lang="en-US" altLang="ko-KR" sz="1800" dirty="0"/>
              <a:t>(</a:t>
            </a:r>
            <a:r>
              <a:rPr lang="ko-KR" altLang="en-US" sz="1800" dirty="0"/>
              <a:t>멤버 변수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대한 보호</a:t>
            </a:r>
            <a:endParaRPr lang="en-US" altLang="ko-KR" sz="18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/>
              <a:t>중요한 멤버는 다른 클래스나 객체에서 접근할 수 없도록 보호</a:t>
            </a:r>
            <a:endParaRPr lang="en-US" altLang="ko-KR" sz="18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1800" dirty="0"/>
              <a:t>외부와의 인터페이스를 위해서 일부 멤버는 외부에 접근 허용</a:t>
            </a:r>
            <a:endParaRPr lang="en-US" altLang="ko-KR" sz="18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1800" dirty="0"/>
          </a:p>
          <a:p>
            <a:pPr>
              <a:spcBef>
                <a:spcPts val="1800"/>
              </a:spcBef>
            </a:pPr>
            <a:r>
              <a:rPr lang="ko-KR" altLang="en-US" dirty="0"/>
              <a:t>멤버에 대한 </a:t>
            </a:r>
            <a:r>
              <a:rPr lang="en-US" altLang="ko-KR" dirty="0"/>
              <a:t>3 </a:t>
            </a:r>
            <a:r>
              <a:rPr lang="ko-KR" altLang="en-US" dirty="0"/>
              <a:t>가지 접근 지정자</a:t>
            </a:r>
            <a:endParaRPr lang="en-US" altLang="ko-KR" dirty="0"/>
          </a:p>
          <a:p>
            <a:pPr lvl="1">
              <a:lnSpc>
                <a:spcPts val="2500"/>
              </a:lnSpc>
              <a:spcAft>
                <a:spcPts val="0"/>
              </a:spcAft>
            </a:pPr>
            <a:r>
              <a:rPr lang="en-US" altLang="ko-KR" dirty="0"/>
              <a:t>private : </a:t>
            </a:r>
            <a:r>
              <a:rPr lang="ko-KR" altLang="en-US" dirty="0"/>
              <a:t>동일한 클래스의 멤버 함수에만 제한함</a:t>
            </a:r>
            <a:endParaRPr lang="en-US" altLang="ko-KR" dirty="0"/>
          </a:p>
          <a:p>
            <a:pPr lvl="1">
              <a:lnSpc>
                <a:spcPts val="2500"/>
              </a:lnSpc>
              <a:spcAft>
                <a:spcPts val="0"/>
              </a:spcAft>
            </a:pPr>
            <a:r>
              <a:rPr lang="en-US" altLang="ko-KR" dirty="0"/>
              <a:t>Public  : </a:t>
            </a:r>
            <a:r>
              <a:rPr lang="ko-KR" altLang="en-US" dirty="0"/>
              <a:t>모든 다른 클래스에 허용</a:t>
            </a:r>
            <a:endParaRPr lang="en-US" altLang="ko-KR" dirty="0"/>
          </a:p>
          <a:p>
            <a:pPr lvl="1">
              <a:lnSpc>
                <a:spcPts val="2500"/>
              </a:lnSpc>
              <a:spcAft>
                <a:spcPts val="0"/>
              </a:spcAft>
            </a:pPr>
            <a:r>
              <a:rPr lang="en-US" altLang="ko-KR" dirty="0"/>
              <a:t>Protected : </a:t>
            </a:r>
            <a:r>
              <a:rPr lang="ko-KR" altLang="en-US" dirty="0"/>
              <a:t>클래스 자신과 상속받은 자식 클래스에만 허용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688288" y="3645024"/>
            <a:ext cx="2664296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Sample {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b="1" dirty="0"/>
              <a:t>private:</a:t>
            </a:r>
            <a:endParaRPr lang="ko-KR" altLang="en-US" sz="1600" b="1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// private </a:t>
            </a:r>
            <a:r>
              <a:rPr lang="ko-KR" altLang="en-US" sz="1600" dirty="0"/>
              <a:t>멤버 선언</a:t>
            </a:r>
          </a:p>
          <a:p>
            <a:pPr defTabSz="180000" fontAlgn="base" latinLnBrk="0"/>
            <a:r>
              <a:rPr lang="en-US" altLang="ko-KR" sz="1600" b="1" dirty="0"/>
              <a:t>public:</a:t>
            </a:r>
            <a:endParaRPr lang="ko-KR" altLang="en-US" sz="1600" b="1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// public </a:t>
            </a:r>
            <a:r>
              <a:rPr lang="ko-KR" altLang="en-US" sz="1600" dirty="0"/>
              <a:t>멤버 선언</a:t>
            </a:r>
          </a:p>
          <a:p>
            <a:pPr defTabSz="180000" fontAlgn="base" latinLnBrk="0"/>
            <a:r>
              <a:rPr lang="en-US" altLang="ko-KR" sz="1600" b="1" dirty="0"/>
              <a:t>protected:</a:t>
            </a:r>
            <a:endParaRPr lang="ko-KR" altLang="en-US" sz="1600" b="1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// protected </a:t>
            </a:r>
            <a:r>
              <a:rPr lang="ko-KR" altLang="en-US" sz="1600" dirty="0"/>
              <a:t>멤버 선언</a:t>
            </a:r>
          </a:p>
          <a:p>
            <a:pPr defTabSz="180000" fontAlgn="base" latinLnBrk="0"/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766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멤버 변수는 </a:t>
            </a:r>
            <a:r>
              <a:rPr lang="en-US" altLang="ko-KR" dirty="0"/>
              <a:t>private</a:t>
            </a:r>
            <a:r>
              <a:rPr lang="ko-KR" altLang="en-US" dirty="0"/>
              <a:t> 지정이 바람직함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99656" y="1372175"/>
            <a:ext cx="200888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14614" y="4340998"/>
            <a:ext cx="19939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waffle.radius</a:t>
            </a:r>
            <a:r>
              <a:rPr lang="en-US" altLang="ko-KR" sz="1200" b="1" dirty="0"/>
              <a:t> = 5;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68482" y="1595701"/>
            <a:ext cx="1080120" cy="480917"/>
          </a:xfrm>
          <a:prstGeom prst="wedgeRoundRectCallout">
            <a:avLst>
              <a:gd name="adj1" fmla="val -96792"/>
              <a:gd name="adj2" fmla="val 67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보호받지 못함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032" y="1364873"/>
            <a:ext cx="344370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radius; 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48092" y="1619806"/>
            <a:ext cx="1080119" cy="480916"/>
          </a:xfrm>
          <a:prstGeom prst="wedgeRoundRectCallout">
            <a:avLst>
              <a:gd name="adj1" fmla="val -99566"/>
              <a:gd name="adj2" fmla="val 35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변수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보호받고 있음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4032" y="4365104"/>
            <a:ext cx="34437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waffle(5);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생성자에서</a:t>
            </a:r>
            <a:r>
              <a:rPr lang="ko-KR" altLang="en-US" sz="1200" dirty="0"/>
              <a:t> </a:t>
            </a:r>
            <a:r>
              <a:rPr lang="en-US" altLang="ko-KR" sz="1200" dirty="0"/>
              <a:t>radius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strike="sngStrike" dirty="0" err="1"/>
              <a:t>waffle.radius</a:t>
            </a:r>
            <a:r>
              <a:rPr lang="en-US" altLang="ko-KR" sz="1200" strike="sngStrike" dirty="0"/>
              <a:t> = 5;</a:t>
            </a:r>
            <a:r>
              <a:rPr lang="en-US" altLang="ko-KR" sz="1200" dirty="0"/>
              <a:t> // private </a:t>
            </a:r>
            <a:r>
              <a:rPr lang="ko-KR" altLang="en-US" sz="1200" dirty="0"/>
              <a:t>멤버 접근</a:t>
            </a:r>
            <a:r>
              <a:rPr lang="en-US" altLang="ko-KR" sz="1200" dirty="0"/>
              <a:t> </a:t>
            </a:r>
            <a:r>
              <a:rPr lang="ko-KR" altLang="en-US" sz="1200" dirty="0"/>
              <a:t>불가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5303912" y="3284983"/>
            <a:ext cx="72008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746313" y="4540143"/>
            <a:ext cx="1296030" cy="480917"/>
          </a:xfrm>
          <a:prstGeom prst="wedgeRoundRectCallout">
            <a:avLst>
              <a:gd name="adj1" fmla="val 67142"/>
              <a:gd name="adj2" fmla="val 198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노출된 멤버는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마음대로 접근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나쁜 사례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069" y="5340117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dirty="0"/>
              <a:t>멤버 변수를 </a:t>
            </a:r>
            <a:r>
              <a:rPr lang="en-US" altLang="ko-KR" sz="1200" dirty="0"/>
              <a:t>public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선언한 나쁜 사례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76020" y="5340116"/>
            <a:ext cx="365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멤버 변수를 </a:t>
            </a:r>
            <a:r>
              <a:rPr lang="en-US" altLang="ko-KR" sz="1200" dirty="0"/>
              <a:t>private</a:t>
            </a:r>
            <a:r>
              <a:rPr lang="ko-KR" altLang="en-US" sz="1200" dirty="0"/>
              <a:t>으로 선언한 바람직한 사례</a:t>
            </a:r>
          </a:p>
        </p:txBody>
      </p:sp>
    </p:spTree>
    <p:extLst>
      <p:ext uri="{BB962C8B-B14F-4D97-AF65-F5344CB8AC3E}">
        <p14:creationId xmlns:p14="http://schemas.microsoft.com/office/powerpoint/2010/main" val="4853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1 (1)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39F6B-6201-4343-B59B-95EC372ECEB1}"/>
              </a:ext>
            </a:extLst>
          </p:cNvPr>
          <p:cNvSpPr txBox="1"/>
          <p:nvPr/>
        </p:nvSpPr>
        <p:spPr>
          <a:xfrm>
            <a:off x="1703512" y="2122780"/>
            <a:ext cx="7560840" cy="2062103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447675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a[] = { 1,2,3,4,5 };</a:t>
            </a:r>
          </a:p>
          <a:p>
            <a:pPr indent="447675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b[] = { 6,7,8,9,10 };</a:t>
            </a:r>
          </a:p>
          <a:p>
            <a:pPr indent="447675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add(a, 5);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정수를 모두 더한 값 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447675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 = add(a, 5, b);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정수를 모두 더한 값 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447675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447675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55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2115A-625F-40EA-849F-E1B1E05E595A}"/>
              </a:ext>
            </a:extLst>
          </p:cNvPr>
          <p:cNvSpPr txBox="1"/>
          <p:nvPr/>
        </p:nvSpPr>
        <p:spPr>
          <a:xfrm>
            <a:off x="1643203" y="1340768"/>
            <a:ext cx="756084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add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호출하는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함수는 다음과 같다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47B3D-3944-AD04-96B4-2F644CE24BBA}"/>
              </a:ext>
            </a:extLst>
          </p:cNvPr>
          <p:cNvSpPr txBox="1"/>
          <p:nvPr/>
        </p:nvSpPr>
        <p:spPr>
          <a:xfrm>
            <a:off x="1703512" y="4581128"/>
            <a:ext cx="9375820" cy="17935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arenBoth"/>
            </a:pP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중복 작성하고 프로그램을 완성하라  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Practice6-1(1) )</a:t>
            </a:r>
          </a:p>
          <a:p>
            <a:pPr marL="342900" indent="-342900" algn="l">
              <a:lnSpc>
                <a:spcPct val="150000"/>
              </a:lnSpc>
              <a:buAutoNum type="arabicParenBoth"/>
            </a:pPr>
            <a:endParaRPr lang="en-US" altLang="ko-KR" sz="900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 algn="l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 매개 변수를 가진 하나의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add()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작성하고 프로그램을 완성하라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( Practice6-1(2) )</a:t>
            </a:r>
          </a:p>
          <a:p>
            <a:pPr marL="342900" indent="-342900" algn="l">
              <a:lnSpc>
                <a:spcPct val="150000"/>
              </a:lnSpc>
              <a:buAutoNum type="arabicParenBoth"/>
            </a:pPr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AFE9CF7F-D4EF-7D1B-1A9F-6D858D57FFF0}"/>
              </a:ext>
            </a:extLst>
          </p:cNvPr>
          <p:cNvSpPr/>
          <p:nvPr/>
        </p:nvSpPr>
        <p:spPr>
          <a:xfrm>
            <a:off x="9120336" y="980728"/>
            <a:ext cx="1428461" cy="88237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직접실습</a:t>
            </a:r>
          </a:p>
        </p:txBody>
      </p:sp>
    </p:spTree>
    <p:extLst>
      <p:ext uri="{BB962C8B-B14F-4D97-AF65-F5344CB8AC3E}">
        <p14:creationId xmlns:p14="http://schemas.microsoft.com/office/powerpoint/2010/main" val="338884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호출에 따른 시간</a:t>
            </a:r>
            <a:r>
              <a:rPr lang="en-US" altLang="ko-KR" dirty="0"/>
              <a:t> </a:t>
            </a:r>
            <a:r>
              <a:rPr lang="ko-KR" altLang="en-US" dirty="0"/>
              <a:t>오버헤드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906923" y="1954520"/>
            <a:ext cx="111774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돌아올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리턴 주소 저장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353629" y="1954521"/>
            <a:ext cx="1249985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dirty="0"/>
              <a:t>CPU </a:t>
            </a:r>
          </a:p>
          <a:p>
            <a:pPr algn="ctr" fontAlgn="base"/>
            <a:r>
              <a:rPr lang="ko-KR" altLang="en-US" sz="1200" dirty="0"/>
              <a:t> 레지스터 값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저장</a:t>
            </a:r>
          </a:p>
        </p:txBody>
      </p:sp>
      <p:sp>
        <p:nvSpPr>
          <p:cNvPr id="7" name="타원 6"/>
          <p:cNvSpPr/>
          <p:nvPr/>
        </p:nvSpPr>
        <p:spPr>
          <a:xfrm>
            <a:off x="2031719" y="2463829"/>
            <a:ext cx="900195" cy="6047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함수 호출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5024672" y="2312065"/>
            <a:ext cx="3289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760296" y="2708559"/>
            <a:ext cx="1107654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함수 실행</a:t>
            </a:r>
          </a:p>
        </p:txBody>
      </p:sp>
      <p:cxnSp>
        <p:nvCxnSpPr>
          <p:cNvPr id="11" name="직선 화살표 연결선 10"/>
          <p:cNvCxnSpPr>
            <a:stCxn id="13" idx="3"/>
            <a:endCxn id="10" idx="0"/>
          </p:cNvCxnSpPr>
          <p:nvPr/>
        </p:nvCxnSpPr>
        <p:spPr>
          <a:xfrm>
            <a:off x="8136079" y="2319269"/>
            <a:ext cx="1178045" cy="38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53629" y="3290942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저장한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 레지스터 값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 </a:t>
            </a:r>
            <a:r>
              <a:rPr lang="en-US" altLang="ko-KR" sz="1200" dirty="0"/>
              <a:t>CPU</a:t>
            </a:r>
            <a:r>
              <a:rPr lang="ko-KR" altLang="en-US" sz="1200" dirty="0"/>
              <a:t>에 복귀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65798" y="1961725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함수의 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매개 변수를 </a:t>
            </a:r>
            <a:endParaRPr lang="en-US" altLang="ko-KR" sz="1200" dirty="0"/>
          </a:p>
          <a:p>
            <a:pPr algn="ctr" fontAlgn="base"/>
            <a:r>
              <a:rPr lang="ko-KR" altLang="en-US" sz="1200" dirty="0" err="1"/>
              <a:t>스택에</a:t>
            </a:r>
            <a:r>
              <a:rPr lang="ko-KR" altLang="en-US" sz="1200" dirty="0"/>
              <a:t> 저장</a:t>
            </a: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6603615" y="2319269"/>
            <a:ext cx="262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8" idx="3"/>
          </p:cNvCxnSpPr>
          <p:nvPr/>
        </p:nvCxnSpPr>
        <p:spPr>
          <a:xfrm flipH="1">
            <a:off x="8192419" y="3068600"/>
            <a:ext cx="1121705" cy="57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20" idx="3"/>
          </p:cNvCxnSpPr>
          <p:nvPr/>
        </p:nvCxnSpPr>
        <p:spPr>
          <a:xfrm flipH="1">
            <a:off x="5024672" y="3648486"/>
            <a:ext cx="3289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920142" y="3290944"/>
            <a:ext cx="1272276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함수의 리턴 값을 임시 저장소에 저장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93871" y="3290944"/>
            <a:ext cx="1130800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dirty="0"/>
              <a:t>돌아갈 주소를 알아내어 </a:t>
            </a:r>
            <a:endParaRPr lang="en-US" altLang="ko-KR" sz="1200" dirty="0"/>
          </a:p>
          <a:p>
            <a:pPr algn="ctr" fontAlgn="base"/>
            <a:r>
              <a:rPr lang="ko-KR" altLang="en-US" sz="1200" dirty="0"/>
              <a:t>리턴</a:t>
            </a:r>
          </a:p>
        </p:txBody>
      </p:sp>
      <p:cxnSp>
        <p:nvCxnSpPr>
          <p:cNvPr id="21" name="직선 화살표 연결선 20"/>
          <p:cNvCxnSpPr>
            <a:stCxn id="18" idx="1"/>
            <a:endCxn id="12" idx="3"/>
          </p:cNvCxnSpPr>
          <p:nvPr/>
        </p:nvCxnSpPr>
        <p:spPr>
          <a:xfrm flipH="1" flipV="1">
            <a:off x="6623910" y="3648486"/>
            <a:ext cx="29623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28355" y="4273352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함수 호출에 따른 시간 오버헤드</a:t>
            </a:r>
          </a:p>
        </p:txBody>
      </p:sp>
      <p:cxnSp>
        <p:nvCxnSpPr>
          <p:cNvPr id="118" name="직선 화살표 연결선 117"/>
          <p:cNvCxnSpPr>
            <a:stCxn id="7" idx="6"/>
            <a:endCxn id="5" idx="1"/>
          </p:cNvCxnSpPr>
          <p:nvPr/>
        </p:nvCxnSpPr>
        <p:spPr>
          <a:xfrm flipV="1">
            <a:off x="2931913" y="2312064"/>
            <a:ext cx="975010" cy="45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" idx="1"/>
            <a:endCxn id="7" idx="5"/>
          </p:cNvCxnSpPr>
          <p:nvPr/>
        </p:nvCxnSpPr>
        <p:spPr>
          <a:xfrm flipH="1" flipV="1">
            <a:off x="2800083" y="2980032"/>
            <a:ext cx="1093789" cy="66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3431704" y="1740223"/>
            <a:ext cx="4968552" cy="252028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0875" y="506941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작은 크기의 함수를 호출하면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함수 실행 시간에 비해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호출을 위해 소요되는 부가적인 시간 오버헤드가 상대적으로 크다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2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03512" y="980728"/>
            <a:ext cx="10081120" cy="547260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키워드로 선언된 함수</a:t>
            </a:r>
            <a:endParaRPr lang="en-US" altLang="ko-KR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함수에 대한 처리</a:t>
            </a:r>
            <a:endParaRPr lang="en-US" altLang="ko-KR" dirty="0"/>
          </a:p>
          <a:p>
            <a:pPr lvl="1">
              <a:spcAft>
                <a:spcPts val="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함수를 호출하는 곳에 </a:t>
            </a:r>
            <a:r>
              <a:rPr lang="ko-KR" altLang="en-US" dirty="0" err="1"/>
              <a:t>인라인</a:t>
            </a:r>
            <a:r>
              <a:rPr lang="ko-KR" altLang="en-US" dirty="0"/>
              <a:t> 함수 코드를 확장 삽입</a:t>
            </a:r>
            <a:endParaRPr lang="en-US" altLang="ko-KR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매크로와 유사</a:t>
            </a:r>
            <a:endParaRPr lang="en-US" altLang="ko-KR" sz="18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코드 확장 후 </a:t>
            </a:r>
            <a:r>
              <a:rPr lang="ko-KR" altLang="en-US" sz="1800" dirty="0" err="1"/>
              <a:t>인라인</a:t>
            </a:r>
            <a:r>
              <a:rPr lang="ko-KR" altLang="en-US" sz="1800" dirty="0"/>
              <a:t> 함수는 사라짐</a:t>
            </a:r>
            <a:endParaRPr lang="en-US" altLang="ko-KR" sz="1800" dirty="0"/>
          </a:p>
          <a:p>
            <a:pPr lvl="1">
              <a:spcAft>
                <a:spcPts val="0"/>
              </a:spcAft>
            </a:pPr>
            <a:r>
              <a:rPr lang="ko-KR" altLang="en-US" dirty="0"/>
              <a:t>인라인 함수 호출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함수 호출에 따른 오버헤드 존재하지 않음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프로그램의 실행 속도 개선</a:t>
            </a:r>
            <a:endParaRPr lang="en-US" altLang="ko-KR" sz="1800" dirty="0"/>
          </a:p>
          <a:p>
            <a:pPr lvl="1">
              <a:spcAft>
                <a:spcPts val="0"/>
              </a:spcAft>
            </a:pPr>
            <a:r>
              <a:rPr lang="ko-KR" altLang="en-US" dirty="0"/>
              <a:t>컴파일러에 의해 이루어짐</a:t>
            </a:r>
            <a:endParaRPr lang="en-US" altLang="ko-KR" dirty="0"/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ko-KR" altLang="en-US" dirty="0"/>
              <a:t>인라인 함수의 목적</a:t>
            </a:r>
            <a:endParaRPr lang="en-US" altLang="ko-KR" dirty="0"/>
          </a:p>
          <a:p>
            <a:pPr lvl="1">
              <a:spcAft>
                <a:spcPts val="0"/>
              </a:spcAft>
            </a:pPr>
            <a:r>
              <a:rPr lang="en-US" altLang="ko-KR" dirty="0"/>
              <a:t>C++ </a:t>
            </a:r>
            <a:r>
              <a:rPr lang="ko-KR" altLang="en-US" dirty="0"/>
              <a:t>프로그램의 실행 속도 향상 </a:t>
            </a:r>
            <a:r>
              <a:rPr lang="en-US" altLang="ko-KR" dirty="0">
                <a:solidFill>
                  <a:srgbClr val="0083EF"/>
                </a:solidFill>
              </a:rPr>
              <a:t>(C</a:t>
            </a:r>
            <a:r>
              <a:rPr lang="ko-KR" altLang="en-US" dirty="0">
                <a:solidFill>
                  <a:srgbClr val="0083EF"/>
                </a:solidFill>
              </a:rPr>
              <a:t>언어에도 지원됨</a:t>
            </a:r>
            <a:r>
              <a:rPr lang="en-US" altLang="ko-KR" dirty="0">
                <a:solidFill>
                  <a:srgbClr val="0083EF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자주 호출되는 짧은 코드의 함수 호출에 대한 시간 소모를 줄임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en-US" altLang="ko-KR" sz="1800" dirty="0"/>
              <a:t>C++</a:t>
            </a:r>
            <a:r>
              <a:rPr lang="ko-KR" altLang="en-US" sz="1800" dirty="0"/>
              <a:t>에는 짧은 코드의 멤버 함수가 많기 때문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89158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함수 장단점 및 자동 </a:t>
            </a:r>
            <a:r>
              <a:rPr lang="ko-KR" altLang="en-US" dirty="0" err="1"/>
              <a:t>인라인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847528" y="1040055"/>
            <a:ext cx="8064896" cy="4320480"/>
          </a:xfrm>
        </p:spPr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프로그램의 실행 시간이 빨라진다</a:t>
            </a:r>
            <a:r>
              <a:rPr lang="en-US" altLang="ko-KR" dirty="0"/>
              <a:t>.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 err="1"/>
              <a:t>인라인</a:t>
            </a:r>
            <a:r>
              <a:rPr lang="ko-KR" altLang="en-US" dirty="0"/>
              <a:t> 함수 코드의 삽입으로 </a:t>
            </a:r>
            <a:r>
              <a:rPr lang="ko-KR" altLang="en-US" dirty="0" err="1"/>
              <a:t>컴파일된</a:t>
            </a:r>
            <a:r>
              <a:rPr lang="ko-KR" altLang="en-US" dirty="0"/>
              <a:t> 전체 코드 크기 증가</a:t>
            </a:r>
            <a:endParaRPr lang="en-US" altLang="ko-KR" dirty="0"/>
          </a:p>
          <a:p>
            <a:pPr lvl="2"/>
            <a:r>
              <a:rPr lang="ko-KR" altLang="en-US" dirty="0"/>
              <a:t>통계적으로 최대 </a:t>
            </a:r>
            <a:r>
              <a:rPr lang="en-US" altLang="ko-KR" dirty="0"/>
              <a:t>30%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ko-KR" altLang="en-US" dirty="0"/>
              <a:t>짧은 코드의 함수를 </a:t>
            </a:r>
            <a:r>
              <a:rPr lang="ko-KR" altLang="en-US" dirty="0" err="1"/>
              <a:t>인라인으로</a:t>
            </a:r>
            <a:r>
              <a:rPr lang="ko-KR" altLang="en-US" dirty="0"/>
              <a:t> 선언하는 것이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0329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바람직한 </a:t>
            </a:r>
            <a:r>
              <a:rPr lang="en-US" altLang="ko-KR" dirty="0"/>
              <a:t>C++ </a:t>
            </a:r>
            <a:r>
              <a:rPr lang="ko-KR" altLang="en-US" dirty="0"/>
              <a:t>프로그램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클래스를 헤더 파일과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파일로 분리하여 작성</a:t>
            </a:r>
            <a:endParaRPr lang="en-US" altLang="ko-KR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클래스마다 분리 저장</a:t>
            </a:r>
            <a:endParaRPr lang="en-US" altLang="ko-KR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클래스 선언 부 </a:t>
            </a:r>
            <a:r>
              <a:rPr lang="en-US" altLang="ko-KR" dirty="0"/>
              <a:t>: </a:t>
            </a:r>
            <a:r>
              <a:rPr lang="ko-KR" altLang="en-US" dirty="0"/>
              <a:t>헤더 파일</a:t>
            </a:r>
            <a:r>
              <a:rPr lang="en-US" altLang="ko-KR" dirty="0"/>
              <a:t>(.h)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클래스 구현 부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sz="1800" dirty="0" err="1"/>
              <a:t>cpp</a:t>
            </a:r>
            <a:r>
              <a:rPr lang="en-US" altLang="ko-KR" sz="1800" dirty="0"/>
              <a:t> </a:t>
            </a:r>
            <a:r>
              <a:rPr lang="ko-KR" altLang="en-US" sz="1800" dirty="0"/>
              <a:t>파일에 저장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클래스가 선언된 헤더 파일 </a:t>
            </a:r>
            <a:r>
              <a:rPr lang="en-US" altLang="ko-KR" sz="1800" dirty="0"/>
              <a:t>include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ko-KR" dirty="0"/>
              <a:t>main() </a:t>
            </a:r>
            <a:r>
              <a:rPr lang="ko-KR" altLang="en-US" dirty="0"/>
              <a:t>등 전역 함수나 변수는 다른 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파일에 분산 저장</a:t>
            </a:r>
            <a:endParaRPr lang="en-US" altLang="ko-KR" dirty="0"/>
          </a:p>
          <a:p>
            <a:pPr lvl="2"/>
            <a:r>
              <a:rPr lang="ko-KR" altLang="en-US" sz="1800" dirty="0"/>
              <a:t>필요하면 클래스가 선언된 헤더 파일 </a:t>
            </a:r>
            <a:r>
              <a:rPr lang="en-US" altLang="ko-KR" sz="1800" dirty="0"/>
              <a:t>include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클래스 재사용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160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158" y="244986"/>
            <a:ext cx="192791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class Circle {</a:t>
            </a:r>
          </a:p>
          <a:p>
            <a:pPr defTabSz="180000"/>
            <a:r>
              <a:rPr lang="en-US" altLang="ko-KR" sz="1000" dirty="0"/>
              <a:t>private: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radius;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Circle();</a:t>
            </a:r>
          </a:p>
          <a:p>
            <a:pPr defTabSz="180000"/>
            <a:r>
              <a:rPr lang="en-US" altLang="ko-KR" sz="1000" dirty="0"/>
              <a:t>	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r);</a:t>
            </a:r>
          </a:p>
          <a:p>
            <a:pPr defTabSz="180000"/>
            <a:r>
              <a:rPr lang="en-US" altLang="ko-KR" sz="1000" dirty="0"/>
              <a:t>	double 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};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9159" y="1966518"/>
            <a:ext cx="2594590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Circle::Circle() {</a:t>
            </a:r>
          </a:p>
          <a:p>
            <a:pPr defTabSz="180000"/>
            <a:r>
              <a:rPr lang="en-US" altLang="ko-KR" sz="1000" dirty="0"/>
              <a:t>	radius = 1;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Circle::Circle(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r) {</a:t>
            </a:r>
          </a:p>
          <a:p>
            <a:pPr defTabSz="180000"/>
            <a:r>
              <a:rPr lang="en-US" altLang="ko-KR" sz="1000" dirty="0"/>
              <a:t>	radius = 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반지름 </a:t>
            </a:r>
            <a:r>
              <a:rPr lang="en-US" altLang="ko-KR" sz="1000" dirty="0"/>
              <a:t>" &lt;&lt; radius;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 </a:t>
            </a:r>
            <a:r>
              <a:rPr lang="ko-KR" altLang="en-US" sz="1000" dirty="0"/>
              <a:t>원 생성</a:t>
            </a:r>
            <a:r>
              <a:rPr lang="en-US" altLang="ko-KR" sz="1000" dirty="0"/>
              <a:t>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double Circle::</a:t>
            </a:r>
            <a:r>
              <a:rPr lang="en-US" altLang="ko-KR" sz="1000" dirty="0" err="1"/>
              <a:t>getArea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return 3.14*radius*radius;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7169087" y="1924327"/>
            <a:ext cx="295232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 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 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FF0000"/>
                </a:solidFill>
              </a:rPr>
              <a:t>#include "</a:t>
            </a:r>
            <a:r>
              <a:rPr lang="en-US" altLang="ko-KR" sz="1000" b="1" dirty="0" err="1">
                <a:solidFill>
                  <a:srgbClr val="FF0000"/>
                </a:solidFill>
              </a:rPr>
              <a:t>Circle.h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Circle donut; </a:t>
            </a:r>
          </a:p>
          <a:p>
            <a:pPr defTabSz="180000"/>
            <a:r>
              <a:rPr lang="en-US" altLang="ko-KR" sz="1000" dirty="0"/>
              <a:t>	double area = </a:t>
            </a:r>
            <a:r>
              <a:rPr lang="en-US" altLang="ko-KR" sz="1000" dirty="0" err="1"/>
              <a:t>donut.getArea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"donut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Circle pizza(30); </a:t>
            </a:r>
          </a:p>
          <a:p>
            <a:pPr defTabSz="180000"/>
            <a:r>
              <a:rPr lang="en-US" altLang="ko-KR" sz="1000" dirty="0"/>
              <a:t>	area = </a:t>
            </a:r>
            <a:r>
              <a:rPr lang="en-US" altLang="ko-KR" sz="1000" dirty="0" err="1"/>
              <a:t>pizza.getArea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"pizza </a:t>
            </a:r>
            <a:r>
              <a:rPr lang="ko-KR" altLang="en-US" sz="1000" dirty="0"/>
              <a:t>면적은 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area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345897" y="1298633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Circle.h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4465" y="5141310"/>
            <a:ext cx="85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Circle.cpp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5524" y="447090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0" idx="2"/>
            <a:endCxn id="13" idx="0"/>
          </p:cNvCxnSpPr>
          <p:nvPr/>
        </p:nvCxnSpPr>
        <p:spPr>
          <a:xfrm>
            <a:off x="4763140" y="5418308"/>
            <a:ext cx="16832" cy="4031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8129" y="5821479"/>
            <a:ext cx="8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Circle.obj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9186" y="578114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main.obj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11" idx="2"/>
            <a:endCxn id="14" idx="0"/>
          </p:cNvCxnSpPr>
          <p:nvPr/>
        </p:nvCxnSpPr>
        <p:spPr>
          <a:xfrm>
            <a:off x="8645252" y="4747900"/>
            <a:ext cx="16831" cy="103324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1556" y="5420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컴파일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2347" y="59992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</a:rPr>
              <a:t>링킹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직선 화살표 연결선 19"/>
          <p:cNvCxnSpPr>
            <a:stCxn id="13" idx="2"/>
            <a:endCxn id="22" idx="0"/>
          </p:cNvCxnSpPr>
          <p:nvPr/>
        </p:nvCxnSpPr>
        <p:spPr>
          <a:xfrm>
            <a:off x="4779973" y="6098478"/>
            <a:ext cx="1928597" cy="3026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2"/>
            <a:endCxn id="22" idx="0"/>
          </p:cNvCxnSpPr>
          <p:nvPr/>
        </p:nvCxnSpPr>
        <p:spPr>
          <a:xfrm flipH="1">
            <a:off x="6708570" y="6058144"/>
            <a:ext cx="1953513" cy="3430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0704" y="6401149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main.exe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827131" y="48228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컴파일</a:t>
            </a:r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 flipH="1">
            <a:off x="4889284" y="1568424"/>
            <a:ext cx="1469833" cy="9887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</p:cNvCxnSpPr>
          <p:nvPr/>
        </p:nvCxnSpPr>
        <p:spPr>
          <a:xfrm>
            <a:off x="6359116" y="1568425"/>
            <a:ext cx="891950" cy="9088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850466" y="4433423"/>
            <a:ext cx="1596165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반지름 </a:t>
            </a:r>
            <a:r>
              <a:rPr lang="en-US" altLang="ko-KR" sz="1000" dirty="0"/>
              <a:t>1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donut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3.14</a:t>
            </a:r>
          </a:p>
          <a:p>
            <a:r>
              <a:rPr lang="ko-KR" altLang="en-US" sz="1000" dirty="0"/>
              <a:t>반지름 </a:t>
            </a:r>
            <a:r>
              <a:rPr lang="en-US" altLang="ko-KR" sz="1000" dirty="0"/>
              <a:t>30 </a:t>
            </a:r>
            <a:r>
              <a:rPr lang="ko-KR" altLang="en-US" sz="1000" dirty="0"/>
              <a:t>원 생성</a:t>
            </a:r>
          </a:p>
          <a:p>
            <a:r>
              <a:rPr lang="en-US" altLang="ko-KR" sz="1000" dirty="0"/>
              <a:t>pizza</a:t>
            </a:r>
            <a:r>
              <a:rPr lang="ko-KR" altLang="en-US" sz="1000" dirty="0"/>
              <a:t> 면적은 </a:t>
            </a:r>
            <a:r>
              <a:rPr lang="en-US" altLang="ko-KR" sz="1000" dirty="0"/>
              <a:t>2826</a:t>
            </a:r>
            <a:endParaRPr lang="ko-KR" altLang="en-US" sz="1000" dirty="0"/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747168" y="421458"/>
            <a:ext cx="4142116" cy="9887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예제 </a:t>
            </a:r>
            <a:r>
              <a:rPr lang="en-US" altLang="ko-KR" sz="1800" b="1" dirty="0">
                <a:solidFill>
                  <a:schemeClr val="tx1"/>
                </a:solidFill>
              </a:rPr>
              <a:t>3-3</a:t>
            </a:r>
            <a:r>
              <a:rPr lang="ko-KR" altLang="en-US" sz="1800" b="1" dirty="0">
                <a:solidFill>
                  <a:schemeClr val="tx1"/>
                </a:solidFill>
              </a:rPr>
              <a:t>의 소스를 헤더 파일과 </a:t>
            </a:r>
            <a:r>
              <a:rPr lang="en-US" altLang="ko-KR" sz="1800" b="1" dirty="0" err="1">
                <a:solidFill>
                  <a:schemeClr val="tx1"/>
                </a:solidFill>
              </a:rPr>
              <a:t>cpp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파일로 분리하여 작성한 사례</a:t>
            </a:r>
          </a:p>
        </p:txBody>
      </p:sp>
    </p:spTree>
    <p:extLst>
      <p:ext uri="{BB962C8B-B14F-4D97-AF65-F5344CB8AC3E}">
        <p14:creationId xmlns:p14="http://schemas.microsoft.com/office/powerpoint/2010/main" val="1616044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7560840" cy="576064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헤더 파일의 중복 </a:t>
            </a:r>
            <a:r>
              <a:rPr lang="en-US" altLang="ko-KR" sz="2200" dirty="0"/>
              <a:t>include</a:t>
            </a:r>
            <a:r>
              <a:rPr lang="ko-KR" altLang="en-US" sz="2200" dirty="0"/>
              <a:t> 문제를 조건 컴파일로 해결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6824" y="2132855"/>
            <a:ext cx="208823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ifndef</a:t>
            </a:r>
            <a:r>
              <a:rPr lang="en-US" altLang="ko-KR" sz="1600" dirty="0">
                <a:solidFill>
                  <a:srgbClr val="FF0000"/>
                </a:solidFill>
              </a:rPr>
              <a:t> CIRCLE_H</a:t>
            </a:r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#define CIRCLE_H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private: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r); 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}; </a:t>
            </a:r>
            <a:endParaRPr lang="ko-KR" altLang="en-US" sz="1600" dirty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endif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363348" y="2267248"/>
            <a:ext cx="1080120" cy="4284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5520" y="221865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 컴파일 문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Circle.h</a:t>
            </a:r>
            <a:r>
              <a:rPr lang="ko-KR" altLang="en-US" sz="1400" dirty="0"/>
              <a:t>를 여러 번 </a:t>
            </a:r>
            <a:r>
              <a:rPr lang="en-US" altLang="ko-KR" sz="1400" dirty="0"/>
              <a:t>include</a:t>
            </a:r>
            <a:r>
              <a:rPr lang="ko-KR" altLang="en-US" sz="1400" dirty="0"/>
              <a:t>해도 문제</a:t>
            </a:r>
            <a:endParaRPr lang="en-US" altLang="ko-KR" sz="1400" dirty="0"/>
          </a:p>
          <a:p>
            <a:r>
              <a:rPr lang="ko-KR" altLang="en-US" sz="1400" dirty="0"/>
              <a:t>없게 하기 위함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7888" y="5085184"/>
            <a:ext cx="775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Circle.h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032104" y="2132856"/>
            <a:ext cx="231470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 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 </a:t>
            </a:r>
          </a:p>
          <a:p>
            <a:pPr defTabSz="180000"/>
            <a:endParaRPr lang="en-US" altLang="ko-KR" sz="1600" dirty="0"/>
          </a:p>
          <a:p>
            <a:pPr fontAlgn="base" latinLnBrk="0"/>
            <a:r>
              <a:rPr lang="en-US" altLang="ko-KR" sz="1600" dirty="0">
                <a:solidFill>
                  <a:srgbClr val="FF0000"/>
                </a:solidFill>
              </a:rPr>
              <a:t>#include "</a:t>
            </a:r>
            <a:r>
              <a:rPr lang="en-US" altLang="ko-KR" sz="1600" dirty="0" err="1">
                <a:solidFill>
                  <a:srgbClr val="FF0000"/>
                </a:solidFill>
              </a:rPr>
              <a:t>Circle.h</a:t>
            </a:r>
            <a:r>
              <a:rPr lang="en-US" altLang="ko-KR" sz="1600" dirty="0">
                <a:solidFill>
                  <a:srgbClr val="FF0000"/>
                </a:solidFill>
              </a:rPr>
              <a:t>"</a:t>
            </a:r>
          </a:p>
          <a:p>
            <a:pPr fontAlgn="base" latinLnBrk="0"/>
            <a:r>
              <a:rPr lang="en-US" altLang="ko-KR" sz="1600" dirty="0">
                <a:solidFill>
                  <a:srgbClr val="FF0000"/>
                </a:solidFill>
              </a:rPr>
              <a:t>#include "</a:t>
            </a:r>
            <a:r>
              <a:rPr lang="en-US" altLang="ko-KR" sz="1600" dirty="0" err="1">
                <a:solidFill>
                  <a:srgbClr val="FF0000"/>
                </a:solidFill>
              </a:rPr>
              <a:t>Circle.h</a:t>
            </a:r>
            <a:r>
              <a:rPr lang="en-US" altLang="ko-KR" sz="1600" dirty="0">
                <a:solidFill>
                  <a:srgbClr val="FF0000"/>
                </a:solidFill>
              </a:rPr>
              <a:t>"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fontAlgn="base" latinLnBrk="0"/>
            <a:r>
              <a:rPr lang="en-US" altLang="ko-KR" sz="1600" dirty="0">
                <a:solidFill>
                  <a:srgbClr val="FF0000"/>
                </a:solidFill>
              </a:rPr>
              <a:t>#include "</a:t>
            </a:r>
            <a:r>
              <a:rPr lang="en-US" altLang="ko-KR" sz="1600" dirty="0" err="1">
                <a:solidFill>
                  <a:srgbClr val="FF0000"/>
                </a:solidFill>
              </a:rPr>
              <a:t>Circle.h</a:t>
            </a:r>
            <a:r>
              <a:rPr lang="en-US" altLang="ko-KR" sz="1600" dirty="0">
                <a:solidFill>
                  <a:srgbClr val="FF0000"/>
                </a:solidFill>
              </a:rPr>
              <a:t>"</a:t>
            </a:r>
          </a:p>
          <a:p>
            <a:pPr fontAlgn="base" latinLnBrk="0"/>
            <a:endParaRPr lang="ko-KR" altLang="en-US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...........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363348" y="2831636"/>
            <a:ext cx="1080120" cy="20553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3937676" y="1340766"/>
            <a:ext cx="3238444" cy="576064"/>
          </a:xfrm>
          <a:prstGeom prst="wedgeRoundRectCallout">
            <a:avLst>
              <a:gd name="adj1" fmla="val 6069"/>
              <a:gd name="adj2" fmla="val 932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조건 컴파일 문의 상수</a:t>
            </a:r>
            <a:r>
              <a:rPr lang="en-US" altLang="ko-KR" sz="1050" dirty="0">
                <a:solidFill>
                  <a:schemeClr val="tx1"/>
                </a:solidFill>
              </a:rPr>
              <a:t>(CIRCLE_H)</a:t>
            </a:r>
            <a:r>
              <a:rPr lang="ko-KR" altLang="en-US" sz="1050" dirty="0">
                <a:solidFill>
                  <a:schemeClr val="tx1"/>
                </a:solidFill>
              </a:rPr>
              <a:t>는 다른 조건 컴파일 상수와 충돌을 피하기 위해 클래스의 이름으로 하는 것이 좋음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9048328" y="3140968"/>
            <a:ext cx="1512168" cy="418319"/>
          </a:xfrm>
          <a:prstGeom prst="wedgeRoundRectCallout">
            <a:avLst>
              <a:gd name="adj1" fmla="val -60172"/>
              <a:gd name="adj2" fmla="val -43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컴파일 오류 없음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9729" y="437962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main.cpp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73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972" y="47587"/>
            <a:ext cx="2808312" cy="576064"/>
          </a:xfrm>
        </p:spPr>
        <p:txBody>
          <a:bodyPr>
            <a:normAutofit/>
          </a:bodyPr>
          <a:lstStyle/>
          <a:p>
            <a:r>
              <a:rPr lang="en-US" altLang="ko-KR"/>
              <a:t>Check Time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C0CEF-67AA-4AA9-BE6B-1A78721406B0}"/>
              </a:ext>
            </a:extLst>
          </p:cNvPr>
          <p:cNvSpPr txBox="1"/>
          <p:nvPr/>
        </p:nvSpPr>
        <p:spPr>
          <a:xfrm>
            <a:off x="1631504" y="1268760"/>
            <a:ext cx="864096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ko-KR" altLang="en-US" dirty="0"/>
              <a:t>클래스가 있다고 가정하면</a:t>
            </a:r>
            <a:r>
              <a:rPr lang="en-US" altLang="ko-KR" dirty="0"/>
              <a:t>, </a:t>
            </a:r>
            <a:r>
              <a:rPr lang="ko-KR" altLang="en-US" dirty="0"/>
              <a:t>다음 코드에 의해 </a:t>
            </a:r>
            <a:r>
              <a:rPr lang="en-US" altLang="ko-KR" dirty="0"/>
              <a:t>a, b, c, d </a:t>
            </a:r>
            <a:r>
              <a:rPr lang="ko-KR" altLang="en-US" dirty="0"/>
              <a:t>객체의 생성자와 소멸자가 실행되는 순서를 적어라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E7F1D-E3C8-41F9-A56F-177993CDBEE7}"/>
              </a:ext>
            </a:extLst>
          </p:cNvPr>
          <p:cNvSpPr txBox="1"/>
          <p:nvPr/>
        </p:nvSpPr>
        <p:spPr>
          <a:xfrm>
            <a:off x="2438391" y="2492896"/>
            <a:ext cx="3287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myClass</a:t>
            </a:r>
            <a:r>
              <a:rPr lang="en-US" altLang="ko-KR" dirty="0"/>
              <a:t> a, b;</a:t>
            </a:r>
          </a:p>
          <a:p>
            <a:r>
              <a:rPr lang="en-US" altLang="ko-KR" dirty="0"/>
              <a:t>void f()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myClass</a:t>
            </a:r>
            <a:r>
              <a:rPr lang="en-US" altLang="ko-KR" dirty="0"/>
              <a:t> c;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main() {</a:t>
            </a:r>
          </a:p>
          <a:p>
            <a:r>
              <a:rPr lang="en-US" altLang="ko-KR" dirty="0"/>
              <a:t>    f();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myClass</a:t>
            </a:r>
            <a:r>
              <a:rPr lang="en-US" altLang="ko-KR" dirty="0"/>
              <a:t> d;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A0398-34D8-412C-AD74-DCF5553A1B13}"/>
              </a:ext>
            </a:extLst>
          </p:cNvPr>
          <p:cNvSpPr txBox="1"/>
          <p:nvPr/>
        </p:nvSpPr>
        <p:spPr>
          <a:xfrm>
            <a:off x="5781309" y="263888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4FE9B-944A-40EF-A500-08208DB1FB82}"/>
              </a:ext>
            </a:extLst>
          </p:cNvPr>
          <p:cNvSpPr txBox="1"/>
          <p:nvPr/>
        </p:nvSpPr>
        <p:spPr>
          <a:xfrm>
            <a:off x="6250985" y="263888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b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BE6D0-D3F9-4601-845A-E0BABF3DD075}"/>
              </a:ext>
            </a:extLst>
          </p:cNvPr>
          <p:cNvSpPr txBox="1"/>
          <p:nvPr/>
        </p:nvSpPr>
        <p:spPr>
          <a:xfrm>
            <a:off x="6720661" y="263888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5FA292-B5AC-4E85-9E51-89892B9B89E1}"/>
              </a:ext>
            </a:extLst>
          </p:cNvPr>
          <p:cNvSpPr txBox="1"/>
          <p:nvPr/>
        </p:nvSpPr>
        <p:spPr>
          <a:xfrm>
            <a:off x="7660013" y="263888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d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7F7153-64E6-40C3-9AB5-64413D18171B}"/>
              </a:ext>
            </a:extLst>
          </p:cNvPr>
          <p:cNvGrpSpPr/>
          <p:nvPr/>
        </p:nvGrpSpPr>
        <p:grpSpPr>
          <a:xfrm>
            <a:off x="7190337" y="2638882"/>
            <a:ext cx="360040" cy="461665"/>
            <a:chOff x="7190337" y="2638882"/>
            <a:chExt cx="360040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893BCD-C474-4EF2-8C18-09A904160B51}"/>
                </a:ext>
              </a:extLst>
            </p:cNvPr>
            <p:cNvSpPr txBox="1"/>
            <p:nvPr/>
          </p:nvSpPr>
          <p:spPr>
            <a:xfrm>
              <a:off x="7190337" y="263888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c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349FF4-00D8-48A1-84FD-29B4230BAA0D}"/>
                </a:ext>
              </a:extLst>
            </p:cNvPr>
            <p:cNvGrpSpPr/>
            <p:nvPr/>
          </p:nvGrpSpPr>
          <p:grpSpPr>
            <a:xfrm>
              <a:off x="7246043" y="2783659"/>
              <a:ext cx="239435" cy="288032"/>
              <a:chOff x="7080701" y="3573016"/>
              <a:chExt cx="469676" cy="288032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965580-7353-44B5-9368-14E0F5281926}"/>
                  </a:ext>
                </a:extLst>
              </p:cNvPr>
              <p:cNvCxnSpPr/>
              <p:nvPr/>
            </p:nvCxnSpPr>
            <p:spPr>
              <a:xfrm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8F6CA23-6602-4BC5-A6DC-E53D34FBD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ABF035-35DD-4D66-BE18-17571CCF2A3A}"/>
              </a:ext>
            </a:extLst>
          </p:cNvPr>
          <p:cNvGrpSpPr/>
          <p:nvPr/>
        </p:nvGrpSpPr>
        <p:grpSpPr>
          <a:xfrm>
            <a:off x="8180984" y="2638882"/>
            <a:ext cx="360040" cy="461665"/>
            <a:chOff x="8129689" y="2638882"/>
            <a:chExt cx="360040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828528-1B60-4AE9-82AF-76A0741C92E8}"/>
                </a:ext>
              </a:extLst>
            </p:cNvPr>
            <p:cNvSpPr txBox="1"/>
            <p:nvPr/>
          </p:nvSpPr>
          <p:spPr>
            <a:xfrm>
              <a:off x="8129689" y="263888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d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14BD0DF-1E2A-4C7E-8747-E3278F834B6F}"/>
                </a:ext>
              </a:extLst>
            </p:cNvPr>
            <p:cNvGrpSpPr/>
            <p:nvPr/>
          </p:nvGrpSpPr>
          <p:grpSpPr>
            <a:xfrm>
              <a:off x="8201268" y="2783659"/>
              <a:ext cx="239435" cy="288032"/>
              <a:chOff x="7080701" y="3573016"/>
              <a:chExt cx="469676" cy="288032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068EA8A-2B7C-4F20-B431-B68B38720AD5}"/>
                  </a:ext>
                </a:extLst>
              </p:cNvPr>
              <p:cNvCxnSpPr/>
              <p:nvPr/>
            </p:nvCxnSpPr>
            <p:spPr>
              <a:xfrm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B7C38E4-D0EC-4182-9F52-4CCC5D569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B0773C-0A16-4045-82A4-BB385B7C6A32}"/>
              </a:ext>
            </a:extLst>
          </p:cNvPr>
          <p:cNvGrpSpPr/>
          <p:nvPr/>
        </p:nvGrpSpPr>
        <p:grpSpPr>
          <a:xfrm>
            <a:off x="8722668" y="2638882"/>
            <a:ext cx="360040" cy="461665"/>
            <a:chOff x="8599365" y="2638882"/>
            <a:chExt cx="360040" cy="4616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4EFB86-31AC-4475-93B6-7D747EA2066A}"/>
                </a:ext>
              </a:extLst>
            </p:cNvPr>
            <p:cNvSpPr txBox="1"/>
            <p:nvPr/>
          </p:nvSpPr>
          <p:spPr>
            <a:xfrm>
              <a:off x="8599365" y="263888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C8FE742-9561-424E-904F-24AE80CB969C}"/>
                </a:ext>
              </a:extLst>
            </p:cNvPr>
            <p:cNvGrpSpPr/>
            <p:nvPr/>
          </p:nvGrpSpPr>
          <p:grpSpPr>
            <a:xfrm>
              <a:off x="8634646" y="2783659"/>
              <a:ext cx="239435" cy="288032"/>
              <a:chOff x="7080701" y="3573016"/>
              <a:chExt cx="469676" cy="288032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29036D6-5BA8-4294-8203-7591A5A2CC01}"/>
                  </a:ext>
                </a:extLst>
              </p:cNvPr>
              <p:cNvCxnSpPr/>
              <p:nvPr/>
            </p:nvCxnSpPr>
            <p:spPr>
              <a:xfrm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02FCB95-4A96-4E4E-AF07-BB9710896D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F378AB5-BD0A-472D-963A-86881B3558B1}"/>
              </a:ext>
            </a:extLst>
          </p:cNvPr>
          <p:cNvGrpSpPr/>
          <p:nvPr/>
        </p:nvGrpSpPr>
        <p:grpSpPr>
          <a:xfrm>
            <a:off x="9264352" y="2638882"/>
            <a:ext cx="360040" cy="461665"/>
            <a:chOff x="9069041" y="2638882"/>
            <a:chExt cx="360040" cy="46166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146273-5D1A-4463-B5D0-E6EC63564A46}"/>
                </a:ext>
              </a:extLst>
            </p:cNvPr>
            <p:cNvSpPr txBox="1"/>
            <p:nvPr/>
          </p:nvSpPr>
          <p:spPr>
            <a:xfrm>
              <a:off x="9069041" y="263888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a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10E5217-2826-44CE-90AA-748F37DBD29F}"/>
                </a:ext>
              </a:extLst>
            </p:cNvPr>
            <p:cNvGrpSpPr/>
            <p:nvPr/>
          </p:nvGrpSpPr>
          <p:grpSpPr>
            <a:xfrm>
              <a:off x="9105135" y="2783659"/>
              <a:ext cx="239435" cy="288032"/>
              <a:chOff x="7080701" y="3573016"/>
              <a:chExt cx="469676" cy="288032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D7FE8303-FA93-4BC3-94C5-05EE42541267}"/>
                  </a:ext>
                </a:extLst>
              </p:cNvPr>
              <p:cNvCxnSpPr/>
              <p:nvPr/>
            </p:nvCxnSpPr>
            <p:spPr>
              <a:xfrm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628E707-823F-44B5-A073-00FA0258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701" y="3573016"/>
                <a:ext cx="469676" cy="2880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34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/>
      <p:bldP spid="47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(1)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729C9-27F0-41BF-8FEC-235B1F04C246}"/>
              </a:ext>
            </a:extLst>
          </p:cNvPr>
          <p:cNvSpPr txBox="1"/>
          <p:nvPr/>
        </p:nvSpPr>
        <p:spPr>
          <a:xfrm>
            <a:off x="1919536" y="1268760"/>
            <a:ext cx="7673469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클래스의 객체를 생성하는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함수는 다음과 같다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77FB-63DD-4D7F-B1DA-BFF4BB25F2D8}"/>
              </a:ext>
            </a:extLst>
          </p:cNvPr>
          <p:cNvSpPr txBox="1"/>
          <p:nvPr/>
        </p:nvSpPr>
        <p:spPr>
          <a:xfrm>
            <a:off x="2063552" y="2132856"/>
            <a:ext cx="5872677" cy="3539430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::Person(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-&gt;id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-&gt;weight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539750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grace,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ashley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(2,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"Ashley"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(3,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"Helen"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32.5);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grace.show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ashley.show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helen.show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95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(1)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729C9-27F0-41BF-8FEC-235B1F04C246}"/>
              </a:ext>
            </a:extLst>
          </p:cNvPr>
          <p:cNvSpPr txBox="1"/>
          <p:nvPr/>
        </p:nvSpPr>
        <p:spPr>
          <a:xfrm>
            <a:off x="2063551" y="2967335"/>
            <a:ext cx="8784977" cy="92333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AutoNum type="arabicParenBoth"/>
            </a:pP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중복 작성하고 프로그램을 완성하라</a:t>
            </a: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 algn="l">
              <a:buAutoNum type="arabicParenBoth"/>
            </a:pPr>
            <a:endParaRPr lang="en-US" altLang="ko-KR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 algn="l">
              <a:buAutoNum type="arabicParenBoth"/>
            </a:pP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 매개변수를 가진 하나의 생성자를 작성하고 프로그램을 완성하라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9FFFE-959B-C009-0A2D-42828817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1" y="1484784"/>
            <a:ext cx="383744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6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(1)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729C9-27F0-41BF-8FEC-235B1F04C246}"/>
              </a:ext>
            </a:extLst>
          </p:cNvPr>
          <p:cNvSpPr txBox="1"/>
          <p:nvPr/>
        </p:nvSpPr>
        <p:spPr>
          <a:xfrm>
            <a:off x="6600056" y="1628800"/>
            <a:ext cx="216024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Practice6-2(1)</a:t>
            </a:r>
            <a:endParaRPr lang="ko-KR" altLang="en-US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7CFE-5EF9-4A31-804D-0A6B183CF936}"/>
              </a:ext>
            </a:extLst>
          </p:cNvPr>
          <p:cNvSpPr txBox="1"/>
          <p:nvPr/>
        </p:nvSpPr>
        <p:spPr>
          <a:xfrm>
            <a:off x="1271464" y="1416838"/>
            <a:ext cx="4824536" cy="5047536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indent="4476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id;</a:t>
            </a:r>
          </a:p>
          <a:p>
            <a:pPr indent="4476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weight;</a:t>
            </a:r>
          </a:p>
          <a:p>
            <a:pPr indent="447675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Person();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indent="4476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show() {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weight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::Person() {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= 1;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 = 20.5;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"Grace"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::Person(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4476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-&gt;id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447675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447675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 = 20.5;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77FB-63DD-4D7F-B1DA-BFF4BB25F2D8}"/>
              </a:ext>
            </a:extLst>
          </p:cNvPr>
          <p:cNvSpPr txBox="1"/>
          <p:nvPr/>
        </p:nvSpPr>
        <p:spPr>
          <a:xfrm>
            <a:off x="6168008" y="2924944"/>
            <a:ext cx="5872677" cy="3539430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::Person(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-&gt;id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539750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-&gt;weight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weight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indent="539750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grace,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ashley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(2,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"Ashley"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(3,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"Helen"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32.5);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grace.show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ashley.show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indent="539750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helen.show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146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2 (2)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C8ECF-752E-4594-9B53-B99AAFF843AA}"/>
              </a:ext>
            </a:extLst>
          </p:cNvPr>
          <p:cNvSpPr txBox="1"/>
          <p:nvPr/>
        </p:nvSpPr>
        <p:spPr>
          <a:xfrm>
            <a:off x="911424" y="2348880"/>
            <a:ext cx="7632848" cy="3896516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class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Person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id;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double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weight;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name;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public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Person(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=1, 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name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"Grace"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double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weight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=20.5);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show() {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cout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id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 '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weight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 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name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endl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 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Person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::Person(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string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name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double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weight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this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-&gt;id =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this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-&gt;weight =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weight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this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-&gt;name </a:t>
            </a:r>
            <a:r>
              <a:rPr lang="en-US" altLang="ko-KR" sz="1600" kern="0" spc="0" dirty="0">
                <a:solidFill>
                  <a:srgbClr val="0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name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83CD2-154B-4D11-BCF1-6C29E4804916}"/>
              </a:ext>
            </a:extLst>
          </p:cNvPr>
          <p:cNvSpPr txBox="1"/>
          <p:nvPr/>
        </p:nvSpPr>
        <p:spPr>
          <a:xfrm>
            <a:off x="5195900" y="1381418"/>
            <a:ext cx="6696744" cy="1831848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main() 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Person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grace,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ashley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"Ashley"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helen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"Helen"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32.5);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grace.show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ashley.show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helen.show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1D569-A0A0-7749-72E6-2E0282F9A67B}"/>
              </a:ext>
            </a:extLst>
          </p:cNvPr>
          <p:cNvSpPr txBox="1"/>
          <p:nvPr/>
        </p:nvSpPr>
        <p:spPr>
          <a:xfrm>
            <a:off x="983432" y="1495817"/>
            <a:ext cx="216024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Practice6-2(2)</a:t>
            </a:r>
            <a:endParaRPr lang="ko-KR" altLang="en-US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04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3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39F6B-6201-4343-B59B-95EC372ECEB1}"/>
              </a:ext>
            </a:extLst>
          </p:cNvPr>
          <p:cNvSpPr txBox="1"/>
          <p:nvPr/>
        </p:nvSpPr>
        <p:spPr>
          <a:xfrm>
            <a:off x="1703512" y="2122780"/>
            <a:ext cx="9217024" cy="1569660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big(3, 5);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큰 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최대값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작으므로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5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big(300, 60);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300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큰 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최대값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크므로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 = big(30, 60, 50);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큰 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최대값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크므로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50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2115A-625F-40EA-849F-E1B1E05E595A}"/>
              </a:ext>
            </a:extLst>
          </p:cNvPr>
          <p:cNvSpPr txBox="1"/>
          <p:nvPr/>
        </p:nvSpPr>
        <p:spPr>
          <a:xfrm>
            <a:off x="1643203" y="1340768"/>
            <a:ext cx="756084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big()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호출하는 경우는 다음과 같다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47B3D-3944-AD04-96B4-2F644CE24BBA}"/>
              </a:ext>
            </a:extLst>
          </p:cNvPr>
          <p:cNvSpPr txBox="1"/>
          <p:nvPr/>
        </p:nvSpPr>
        <p:spPr>
          <a:xfrm>
            <a:off x="1703512" y="4581128"/>
            <a:ext cx="9375820" cy="17935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arenBoth"/>
            </a:pP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big()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함수를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중복하여 작성하고 프로그램을 완성하라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Practice6-3(1) )</a:t>
            </a:r>
          </a:p>
          <a:p>
            <a:pPr marL="342900" indent="-342900" algn="l">
              <a:lnSpc>
                <a:spcPct val="150000"/>
              </a:lnSpc>
              <a:buAutoNum type="arabicParenBoth"/>
            </a:pPr>
            <a:endParaRPr lang="en-US" altLang="ko-KR" sz="900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 algn="l">
              <a:buAutoNum type="arabicParenBoth"/>
            </a:pP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디폴트 매개 변수를 가진 하나의 함수로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big()</a:t>
            </a:r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작성하고 프로그램을 완성하라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( Practice6-3(2) )</a:t>
            </a:r>
          </a:p>
          <a:p>
            <a:pPr marL="342900" indent="-342900" algn="l">
              <a:lnSpc>
                <a:spcPct val="150000"/>
              </a:lnSpc>
              <a:buAutoNum type="arabicParenBoth"/>
            </a:pPr>
            <a:endParaRPr lang="ko-KR" altLang="en-US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C32A-A309-7BBE-ECD7-7EA5BD3D95A4}"/>
              </a:ext>
            </a:extLst>
          </p:cNvPr>
          <p:cNvSpPr txBox="1"/>
          <p:nvPr/>
        </p:nvSpPr>
        <p:spPr>
          <a:xfrm>
            <a:off x="1703512" y="3952118"/>
            <a:ext cx="750053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5 100 50</a:t>
            </a:r>
            <a:endParaRPr lang="ko-KR" altLang="en-US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213708D9-61E8-FBE0-BD5A-6BB32913DB56}"/>
              </a:ext>
            </a:extLst>
          </p:cNvPr>
          <p:cNvSpPr/>
          <p:nvPr/>
        </p:nvSpPr>
        <p:spPr>
          <a:xfrm>
            <a:off x="9120336" y="980728"/>
            <a:ext cx="1428461" cy="88237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직접실습</a:t>
            </a:r>
          </a:p>
        </p:txBody>
      </p:sp>
    </p:spTree>
    <p:extLst>
      <p:ext uri="{BB962C8B-B14F-4D97-AF65-F5344CB8AC3E}">
        <p14:creationId xmlns:p14="http://schemas.microsoft.com/office/powerpoint/2010/main" val="154654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ffectLst/>
              </a:rPr>
              <a:t>6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장 실습문제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4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39F6B-6201-4343-B59B-95EC372ECEB1}"/>
              </a:ext>
            </a:extLst>
          </p:cNvPr>
          <p:cNvSpPr txBox="1"/>
          <p:nvPr/>
        </p:nvSpPr>
        <p:spPr>
          <a:xfrm>
            <a:off x="839415" y="1979181"/>
            <a:ext cx="4824535" cy="4401205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*mem;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size;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public: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n, int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delete [] mem;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 = new int [100];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 = 100;</a:t>
            </a:r>
          </a:p>
          <a:p>
            <a:pPr indent="357188"/>
            <a:r>
              <a:rPr lang="nn-NO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for(int i=0; i&lt;size; i++) mem[i] = 0;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n, int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{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 = new int [n];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 = n;</a:t>
            </a:r>
          </a:p>
          <a:p>
            <a:pPr indent="357188"/>
            <a:r>
              <a:rPr lang="nn-NO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for(int i=0; i&lt;size; i++) mem[i] = val;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2115A-625F-40EA-849F-E1B1E05E595A}"/>
              </a:ext>
            </a:extLst>
          </p:cNvPr>
          <p:cNvSpPr txBox="1"/>
          <p:nvPr/>
        </p:nvSpPr>
        <p:spPr>
          <a:xfrm>
            <a:off x="695400" y="900385"/>
            <a:ext cx="4968551" cy="8309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클래스에 중복된 생성자를 디폴트 매개 변수를 가진 하나의 생성자로 작성하고 </a:t>
            </a:r>
            <a:r>
              <a:rPr lang="ko-KR" altLang="en-US" sz="16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테스트 프로그램을 작성하라</a:t>
            </a:r>
            <a:r>
              <a:rPr lang="en-US" altLang="ko-KR" sz="16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A3F8-77FE-6591-70F2-CC1C3E9694B8}"/>
              </a:ext>
            </a:extLst>
          </p:cNvPr>
          <p:cNvSpPr txBox="1"/>
          <p:nvPr/>
        </p:nvSpPr>
        <p:spPr>
          <a:xfrm>
            <a:off x="5951984" y="366623"/>
            <a:ext cx="6137752" cy="6124754"/>
          </a:xfrm>
          <a:prstGeom prst="rect">
            <a:avLst/>
          </a:prstGeom>
          <a:solidFill>
            <a:schemeClr val="lt1"/>
          </a:solidFill>
          <a:ln w="63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*mem;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size;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public: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n=100, int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=0);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delete [] mem; }</a:t>
            </a: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show() { </a:t>
            </a:r>
          </a:p>
          <a:p>
            <a:pPr indent="357188"/>
            <a:r>
              <a:rPr lang="nn-NO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for(int i=0; i&lt;size; i++) cout &lt;&lt; mem[i] &lt;&lt; ' ‘;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&lt;&lt;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n, int </a:t>
            </a:r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{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 = new int [n]; </a:t>
            </a:r>
          </a:p>
          <a:p>
            <a:pPr indent="357188"/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 = n;</a:t>
            </a:r>
          </a:p>
          <a:p>
            <a:pPr indent="357188"/>
            <a:r>
              <a:rPr lang="nn-NO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for(int i=0; i&lt;size; i++) mem[i] = val;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main() {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 // a(100, 0);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동일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MyVector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b(10, 3);</a:t>
            </a:r>
          </a:p>
          <a:p>
            <a:pPr indent="357188"/>
            <a:endParaRPr lang="ko-KR" altLang="en-US" sz="1400" dirty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a.show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 100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출력</a:t>
            </a:r>
          </a:p>
          <a:p>
            <a:pPr indent="357188"/>
            <a:r>
              <a:rPr lang="en-US" altLang="ko-KR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b.show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// 10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출력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2F6B2C3-75F6-EA7C-C212-48A41C3C031F}"/>
              </a:ext>
            </a:extLst>
          </p:cNvPr>
          <p:cNvSpPr/>
          <p:nvPr/>
        </p:nvSpPr>
        <p:spPr>
          <a:xfrm>
            <a:off x="4816258" y="2580362"/>
            <a:ext cx="1246339" cy="795402"/>
          </a:xfrm>
          <a:custGeom>
            <a:avLst/>
            <a:gdLst>
              <a:gd name="connsiteX0" fmla="*/ 0 w 1246339"/>
              <a:gd name="connsiteY0" fmla="*/ 795402 h 795402"/>
              <a:gd name="connsiteX1" fmla="*/ 1246339 w 1246339"/>
              <a:gd name="connsiteY1" fmla="*/ 0 h 79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339" h="795402">
                <a:moveTo>
                  <a:pt x="0" y="795402"/>
                </a:moveTo>
                <a:lnTo>
                  <a:pt x="1246339" y="0"/>
                </a:ln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6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spDef>
    <a:txDef>
      <a:spPr>
        <a:ln w="6350"/>
      </a:spPr>
      <a:bodyPr wrap="square">
        <a:spAutoFit/>
      </a:bodyPr>
      <a:lstStyle>
        <a:defPPr algn="l">
          <a:defRPr sz="1600" dirty="0">
            <a:solidFill>
              <a:srgbClr val="808080"/>
            </a:solidFill>
            <a:latin typeface="돋움체" panose="020B0609000101010101" pitchFamily="49" charset="-127"/>
            <a:ea typeface="돋움체" panose="020B060900010101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10081</TotalTime>
  <Words>3592</Words>
  <Application>Microsoft Office PowerPoint</Application>
  <PresentationFormat>와이드스크린</PresentationFormat>
  <Paragraphs>647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HY헤드라인M</vt:lpstr>
      <vt:lpstr>굴림</vt:lpstr>
      <vt:lpstr>돋움체</vt:lpstr>
      <vt:lpstr>맑은 고딕</vt:lpstr>
      <vt:lpstr>함초롬바탕</vt:lpstr>
      <vt:lpstr>휴먼둥근헤드라인</vt:lpstr>
      <vt:lpstr>Arial</vt:lpstr>
      <vt:lpstr>Sabon Next LT</vt:lpstr>
      <vt:lpstr>Wingdings</vt:lpstr>
      <vt:lpstr>Wingdings 2</vt:lpstr>
      <vt:lpstr>가을</vt:lpstr>
      <vt:lpstr>PowerPoint 프레젠테이션</vt:lpstr>
      <vt:lpstr>7강</vt:lpstr>
      <vt:lpstr>6장 실습문제 1 (1) </vt:lpstr>
      <vt:lpstr>6장 실습문제 2 (1) </vt:lpstr>
      <vt:lpstr>6장 실습문제 2 (1) </vt:lpstr>
      <vt:lpstr>6장 실습문제 2 (1) </vt:lpstr>
      <vt:lpstr>6장 실습문제 2 (2) </vt:lpstr>
      <vt:lpstr>6장 실습문제 3</vt:lpstr>
      <vt:lpstr>6장 실습문제 4</vt:lpstr>
      <vt:lpstr>6장 실습문제 5</vt:lpstr>
      <vt:lpstr>6장 실습문제 6</vt:lpstr>
      <vt:lpstr>6장 실습문제 6</vt:lpstr>
      <vt:lpstr>PowerPoint 프레젠테이션</vt:lpstr>
      <vt:lpstr>C  C++ 언어에 추가한 기능</vt:lpstr>
      <vt:lpstr>C++에서 문자열을 다루는 string 클래스</vt:lpstr>
      <vt:lpstr>여기서 잠깐</vt:lpstr>
      <vt:lpstr>C++ 객체 지향 특성 - 캡슐화</vt:lpstr>
      <vt:lpstr>클래스 만들기 설명</vt:lpstr>
      <vt:lpstr>C++ 객체 지향 특성 - 상속성</vt:lpstr>
      <vt:lpstr>C++ 객체 지향 특성 - 다형성</vt:lpstr>
      <vt:lpstr>생성자</vt:lpstr>
      <vt:lpstr>생성자 함수의 특징</vt:lpstr>
      <vt:lpstr>생성자 함수의 특징</vt:lpstr>
      <vt:lpstr>생성자가 다른 생성자 호출(위임 생성자)</vt:lpstr>
      <vt:lpstr>소멸자</vt:lpstr>
      <vt:lpstr>소멸자 특징</vt:lpstr>
      <vt:lpstr>생성자/소멸자 실행 순서</vt:lpstr>
      <vt:lpstr>접근 지정자</vt:lpstr>
      <vt:lpstr>멤버 변수는 private 지정이 바람직함</vt:lpstr>
      <vt:lpstr>함수 호출에 따른 시간 오버헤드</vt:lpstr>
      <vt:lpstr>인라인 함수</vt:lpstr>
      <vt:lpstr>인라인 함수 장단점 및 자동 인라인</vt:lpstr>
      <vt:lpstr>바람직한 C++ 프로그램 작성법</vt:lpstr>
      <vt:lpstr>PowerPoint 프레젠테이션</vt:lpstr>
      <vt:lpstr>헤더 파일의 중복 include 문제를 조건 컴파일로 해결</vt:lpstr>
      <vt:lpstr>Check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전 혜경</cp:lastModifiedBy>
  <cp:revision>186</cp:revision>
  <cp:lastPrinted>2013-07-12T10:01:15Z</cp:lastPrinted>
  <dcterms:created xsi:type="dcterms:W3CDTF">2011-08-27T14:53:28Z</dcterms:created>
  <dcterms:modified xsi:type="dcterms:W3CDTF">2022-10-16T08:22:35Z</dcterms:modified>
</cp:coreProperties>
</file>