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0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6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5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0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1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7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9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C342-6DD7-4808-BA89-A65C2BE3D634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97AC-EC41-4B41-9AD2-B701EB6D5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3" y="123297"/>
            <a:ext cx="3704911" cy="1629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00" y="123297"/>
            <a:ext cx="7010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소상공인 여러분의 비즈니스 </a:t>
            </a:r>
            <a:r>
              <a:rPr lang="ko-KR" altLang="en-US" dirty="0" smtClean="0">
                <a:solidFill>
                  <a:srgbClr val="FF0000"/>
                </a:solidFill>
              </a:rPr>
              <a:t>필수병기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상표권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상승과 함께하면 </a:t>
            </a:r>
            <a:r>
              <a:rPr lang="ko-KR" altLang="en-US" dirty="0" err="1" smtClean="0"/>
              <a:t>상표심사관</a:t>
            </a:r>
            <a:r>
              <a:rPr lang="en-US" altLang="ko-KR" dirty="0" smtClean="0"/>
              <a:t>.</a:t>
            </a:r>
            <a:r>
              <a:rPr lang="ko-KR" altLang="en-US" dirty="0" smtClean="0"/>
              <a:t>심판관의 경험을 공유할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302" y="1990039"/>
            <a:ext cx="6266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기술기반 벤처기업의 비즈니스 </a:t>
            </a:r>
            <a:r>
              <a:rPr lang="ko-KR" altLang="en-US" dirty="0" smtClean="0">
                <a:solidFill>
                  <a:srgbClr val="FF0000"/>
                </a:solidFill>
              </a:rPr>
              <a:t>최강병기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특허권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상승과 함께하면 </a:t>
            </a:r>
            <a:r>
              <a:rPr lang="ko-KR" altLang="en-US" dirty="0" err="1" smtClean="0"/>
              <a:t>특허심사관의</a:t>
            </a:r>
            <a:r>
              <a:rPr lang="ko-KR" altLang="en-US" dirty="0" smtClean="0"/>
              <a:t> 경험을 공유할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302" y="3841502"/>
            <a:ext cx="7241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트렌디한</a:t>
            </a:r>
            <a:r>
              <a:rPr lang="ko-KR" altLang="en-US" dirty="0" smtClean="0"/>
              <a:t> 비즈니스의 </a:t>
            </a:r>
            <a:r>
              <a:rPr lang="ko-KR" altLang="en-US" dirty="0" err="1" smtClean="0">
                <a:solidFill>
                  <a:srgbClr val="FF0000"/>
                </a:solidFill>
              </a:rPr>
              <a:t>히든병기</a:t>
            </a:r>
            <a:r>
              <a:rPr lang="ko-KR" altLang="en-US" dirty="0" err="1" smtClean="0"/>
              <a:t>는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디자인권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상승과 함께하면 </a:t>
            </a:r>
            <a:r>
              <a:rPr lang="ko-KR" altLang="en-US" dirty="0" err="1" smtClean="0"/>
              <a:t>디자인심사관</a:t>
            </a:r>
            <a:r>
              <a:rPr lang="en-US" altLang="ko-KR" dirty="0" smtClean="0"/>
              <a:t>.</a:t>
            </a:r>
            <a:r>
              <a:rPr lang="ko-KR" altLang="en-US" dirty="0" smtClean="0"/>
              <a:t>심판관의 경험을 공유할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2832" y="5807672"/>
            <a:ext cx="851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상표검색 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보다 상표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서비스 신청 </a:t>
            </a:r>
            <a:r>
              <a:rPr lang="ko-KR" altLang="en-US" dirty="0" err="1" smtClean="0"/>
              <a:t>입력창으로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745" y="1876327"/>
            <a:ext cx="3166066" cy="14888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420" y="3444613"/>
            <a:ext cx="3771541" cy="18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7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86" y="0"/>
            <a:ext cx="5744060" cy="3682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2779" y="4637903"/>
            <a:ext cx="269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개월 </a:t>
            </a:r>
            <a:r>
              <a:rPr lang="en-US" altLang="ko-KR" sz="1400" dirty="0" smtClean="0"/>
              <a:t>&lt;&gt; 10</a:t>
            </a:r>
            <a:r>
              <a:rPr lang="ko-KR" altLang="en-US" sz="1400" dirty="0" smtClean="0"/>
              <a:t>개월  </a:t>
            </a:r>
            <a:r>
              <a:rPr lang="ko-KR" altLang="en-US" sz="1400" dirty="0" err="1" smtClean="0"/>
              <a:t>위치바뀜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267200" y="1721708"/>
            <a:ext cx="642552" cy="1433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2"/>
          </p:cNvCxnSpPr>
          <p:nvPr/>
        </p:nvCxnSpPr>
        <p:spPr>
          <a:xfrm>
            <a:off x="4588476" y="3155092"/>
            <a:ext cx="41189" cy="1482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2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21724" y="1374346"/>
            <a:ext cx="10515600" cy="470376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dirty="0" smtClean="0">
                <a:latin typeface="+mn-ea"/>
              </a:rPr>
              <a:t>회사개요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+mn-ea"/>
              </a:rPr>
              <a:t>상승국제특허법률사무소는 특허청에서 </a:t>
            </a:r>
            <a:r>
              <a:rPr lang="ko-KR" altLang="en-US" dirty="0">
                <a:latin typeface="+mn-ea"/>
              </a:rPr>
              <a:t>상표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디자인 및 특허 출원에 대한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년 이상의 심사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심판 업무 경험을 보유한 베테랑 </a:t>
            </a:r>
            <a:r>
              <a:rPr lang="ko-KR" altLang="en-US" dirty="0" smtClean="0">
                <a:latin typeface="+mn-ea"/>
              </a:rPr>
              <a:t>변리사가 직접 업무를 처리하는 상표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특허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디자인 및 특허전략에 관한 전문가 집단입니다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+mn-ea"/>
              </a:rPr>
              <a:t>또한 상승특허의 전문가들은 모두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년 이상 다양한 기술분야의 특허업무 경력을 가지고 수많은 벤처기업들의 최강 특허전략을 만들어내고 있습니다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+mn-ea"/>
              </a:rPr>
              <a:t>상승특허는 심사심판 업무경험과 전문지식을 바탕으로 소상공인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벤처기업이 미래에 이루려고 하는 성공을 지킬 수 있도록 변리사가 직접 고객의 아이디어와 제품을 진단하고 최고의 특허권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상표권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err="1" smtClean="0">
                <a:latin typeface="+mn-ea"/>
              </a:rPr>
              <a:t>디자인권</a:t>
            </a:r>
            <a:r>
              <a:rPr lang="ko-KR" altLang="en-US" dirty="0" smtClean="0">
                <a:latin typeface="+mn-ea"/>
              </a:rPr>
              <a:t> 서비스를 제공하겠습니다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+mn-ea"/>
              </a:rPr>
              <a:t>여러분의 창의적이고 소중한 </a:t>
            </a:r>
            <a:r>
              <a:rPr lang="ko-KR" altLang="en-US" dirty="0" err="1" smtClean="0">
                <a:latin typeface="+mn-ea"/>
              </a:rPr>
              <a:t>지적창작물을</a:t>
            </a:r>
            <a:r>
              <a:rPr lang="ko-KR" altLang="en-US" dirty="0" smtClean="0">
                <a:latin typeface="+mn-ea"/>
              </a:rPr>
              <a:t> 특허권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상표권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err="1" smtClean="0">
                <a:latin typeface="+mn-ea"/>
              </a:rPr>
              <a:t>디자인권과</a:t>
            </a:r>
            <a:r>
              <a:rPr lang="ko-KR" altLang="en-US" dirty="0" smtClean="0">
                <a:latin typeface="+mn-ea"/>
              </a:rPr>
              <a:t> 같은 다양한 지식재산권으로 바꾸어 드리겠습니다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0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8626" y="378598"/>
            <a:ext cx="41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Why</a:t>
            </a:r>
            <a:r>
              <a:rPr lang="ko-KR" altLang="en-US" dirty="0" smtClean="0"/>
              <a:t> 상승</a:t>
            </a:r>
            <a:r>
              <a:rPr lang="en-US" altLang="ko-KR" dirty="0" smtClean="0"/>
              <a:t> ?   </a:t>
            </a:r>
            <a:r>
              <a:rPr lang="ko-KR" altLang="en-US" dirty="0" smtClean="0"/>
              <a:t>왜 상승인가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671" y="998398"/>
            <a:ext cx="9782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상승특허는 최고의 등록가능성 제공하는 특허사무소입니다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년 이상의 심사와 심판으로 축적된 경험과 역량을 바탕으로 특허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상표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디자인출원 모두 최고의 등록가능성을 제공하기 위해 노력합니다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6671" y="2107367"/>
            <a:ext cx="9782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상승특허 소상공인과 기술벤처기업에 최적화되어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상승은 소상공인의 비즈니스가 성공할 수 있도록 항상 최선을 다하고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상승의 </a:t>
            </a:r>
            <a:r>
              <a:rPr lang="ko-KR" altLang="en-US" dirty="0" err="1" smtClean="0"/>
              <a:t>주고객인</a:t>
            </a:r>
            <a:r>
              <a:rPr lang="ko-KR" altLang="en-US" dirty="0" smtClean="0"/>
              <a:t> 소상공인과 기술벤처기업의 곁에서 상표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관련 문제를 같이 고민하고 해결책을 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6671" y="3519866"/>
            <a:ext cx="9782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상승특허는 고객 여러분의 비용절감을 위해 노력합니다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상승은 업무자동화를 통해 직접적인 고객의 비용절감은 물론이고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고객의 비즈니스영역에 최적의 전략을 </a:t>
            </a:r>
            <a:r>
              <a:rPr lang="ko-KR" altLang="en-US" dirty="0" err="1" smtClean="0"/>
              <a:t>제공함으로서</a:t>
            </a:r>
            <a:r>
              <a:rPr lang="ko-KR" altLang="en-US" dirty="0" smtClean="0"/>
              <a:t>  최소의 비용으로 최대의 효과를 낼 수 있도록 노력합니다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2574" y="4563793"/>
            <a:ext cx="9782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상승특허는 고객의 비즈니스 전략을 함께 고민합니다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디자인을 통해 고객의 비즈니스가 성장할 수 있도록 고객의 입장에서 비즈니스 전략과 특허전략을 함께 고민합니다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2574" y="5788448"/>
            <a:ext cx="9782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상승특허는 역지사지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易地思之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실천합니다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고객의 입장에서 고민하고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심사관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심판관의 입장에서 판단하여 출원을 진행합니다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30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4589" y="507571"/>
            <a:ext cx="10515600" cy="2655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그래서</a:t>
            </a:r>
            <a:r>
              <a:rPr lang="en-US" altLang="ko-KR" sz="1800" dirty="0" smtClean="0"/>
              <a:t>….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상승특허와 </a:t>
            </a:r>
            <a:r>
              <a:rPr lang="ko-KR" altLang="en-US" sz="1800" dirty="0"/>
              <a:t>함께하면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/>
              <a:t>  </a:t>
            </a:r>
            <a:r>
              <a:rPr lang="en-US" altLang="ko-KR" sz="1800" dirty="0"/>
              <a:t>- </a:t>
            </a:r>
            <a:r>
              <a:rPr lang="ko-KR" altLang="en-US" sz="1800" dirty="0" smtClean="0"/>
              <a:t>특허</a:t>
            </a:r>
            <a:r>
              <a:rPr lang="en-US" altLang="ko-KR" sz="1800" dirty="0" smtClean="0"/>
              <a:t>•</a:t>
            </a:r>
            <a:r>
              <a:rPr lang="ko-KR" altLang="en-US" sz="1800" dirty="0" smtClean="0"/>
              <a:t>상표</a:t>
            </a:r>
            <a:r>
              <a:rPr lang="en-US" altLang="ko-KR" sz="1800" dirty="0"/>
              <a:t> • </a:t>
            </a:r>
            <a:r>
              <a:rPr lang="ko-KR" altLang="en-US" sz="1800" dirty="0" smtClean="0"/>
              <a:t>디자인 </a:t>
            </a:r>
            <a:r>
              <a:rPr lang="ko-KR" altLang="en-US" sz="1800" dirty="0" err="1" smtClean="0"/>
              <a:t>등록률이</a:t>
            </a:r>
            <a:r>
              <a:rPr lang="ko-KR" altLang="en-US" sz="1800" dirty="0" smtClean="0"/>
              <a:t> 상승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上昇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합니다</a:t>
            </a:r>
            <a:r>
              <a:rPr lang="en-US" altLang="ko-KR" sz="1800" dirty="0"/>
              <a:t>. 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  - </a:t>
            </a:r>
            <a:r>
              <a:rPr lang="ko-KR" altLang="en-US" sz="1800" dirty="0" smtClean="0"/>
              <a:t>여러분 비즈니스의 </a:t>
            </a:r>
            <a:r>
              <a:rPr lang="ko-KR" altLang="en-US" sz="1800" dirty="0"/>
              <a:t>경쟁력이 </a:t>
            </a:r>
            <a:r>
              <a:rPr lang="ko-KR" altLang="en-US" sz="1800" dirty="0" smtClean="0"/>
              <a:t>상승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上昇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합니다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  - </a:t>
            </a:r>
            <a:r>
              <a:rPr lang="ko-KR" altLang="en-US" sz="1800" dirty="0"/>
              <a:t>항상 </a:t>
            </a:r>
            <a:r>
              <a:rPr lang="ko-KR" altLang="en-US" sz="1800" dirty="0" smtClean="0"/>
              <a:t>승리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常勝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할 수 있도록 최강의 비즈니스 전략을 만들어 갈 수 </a:t>
            </a:r>
            <a:r>
              <a:rPr lang="ko-KR" altLang="en-US" sz="1800" dirty="0"/>
              <a:t>있습니다</a:t>
            </a:r>
            <a:r>
              <a:rPr lang="en-US" altLang="ko-KR" sz="1800" dirty="0"/>
              <a:t>.  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8815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57" y="845457"/>
            <a:ext cx="8221362" cy="4306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1935" y="5511113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現 대한민국 산업현장교수</a:t>
            </a:r>
            <a:endParaRPr lang="en-US" altLang="ko-KR" dirty="0" smtClean="0"/>
          </a:p>
          <a:p>
            <a:r>
              <a:rPr lang="ko-KR" altLang="en-US" dirty="0" smtClean="0"/>
              <a:t>前 </a:t>
            </a:r>
            <a:r>
              <a:rPr lang="ko-KR" altLang="en-US" dirty="0" smtClean="0"/>
              <a:t>특허청 </a:t>
            </a:r>
            <a:r>
              <a:rPr lang="ko-KR" altLang="en-US" dirty="0" err="1" smtClean="0"/>
              <a:t>특허심사관</a:t>
            </a:r>
            <a:endParaRPr lang="en-US" altLang="ko-KR" dirty="0" smtClean="0"/>
          </a:p>
          <a:p>
            <a:r>
              <a:rPr lang="ko-KR" altLang="en-US" dirty="0" smtClean="0"/>
              <a:t>前 </a:t>
            </a:r>
            <a:r>
              <a:rPr lang="en-US" altLang="ko-KR" dirty="0" smtClean="0"/>
              <a:t>KBS </a:t>
            </a:r>
            <a:r>
              <a:rPr lang="ko-KR" altLang="en-US" dirty="0" smtClean="0"/>
              <a:t>기술본부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87395" y="2594919"/>
            <a:ext cx="2184897" cy="527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174789" y="3138616"/>
            <a:ext cx="230660" cy="2372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92590" y="2446637"/>
            <a:ext cx="441660" cy="197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flipV="1">
            <a:off x="4013420" y="650789"/>
            <a:ext cx="988817" cy="1795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7569" y="2814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前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848662" y="2726723"/>
            <a:ext cx="1522408" cy="276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609866" y="2998671"/>
            <a:ext cx="925961" cy="2677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6328" y="5675870"/>
            <a:ext cx="344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前 특허청 </a:t>
            </a:r>
            <a:r>
              <a:rPr lang="ko-KR" altLang="en-US" dirty="0" err="1" smtClean="0"/>
              <a:t>상표심사관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심판관</a:t>
            </a:r>
            <a:endParaRPr lang="en-US" altLang="ko-KR" dirty="0" smtClean="0"/>
          </a:p>
          <a:p>
            <a:r>
              <a:rPr lang="ko-KR" altLang="en-US" dirty="0" smtClean="0"/>
              <a:t>前 </a:t>
            </a:r>
            <a:r>
              <a:rPr lang="ko-KR" altLang="en-US" dirty="0"/>
              <a:t>특허청 </a:t>
            </a:r>
            <a:r>
              <a:rPr lang="ko-KR" altLang="en-US" dirty="0" err="1" smtClean="0"/>
              <a:t>디자인심사관</a:t>
            </a:r>
            <a:r>
              <a:rPr lang="en-US" altLang="ko-KR" dirty="0"/>
              <a:t>/</a:t>
            </a:r>
            <a:r>
              <a:rPr lang="ko-KR" altLang="en-US" dirty="0"/>
              <a:t>심판관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7038363" y="4741024"/>
            <a:ext cx="637564" cy="276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7740244" y="4337270"/>
            <a:ext cx="1631092" cy="542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79953" y="401410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경력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1771209" y="2000029"/>
            <a:ext cx="637564" cy="276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263177" y="519011"/>
            <a:ext cx="26942" cy="1464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7938" y="200972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변리사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정보통신기술사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538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6595" y="1062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회사연혁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848" y="1524000"/>
            <a:ext cx="69589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2022</a:t>
            </a:r>
            <a:r>
              <a:rPr lang="ko-KR" altLang="en-US" dirty="0" smtClean="0"/>
              <a:t>년 배철훈 변리사 영입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前특허청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상표심사관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심판관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2022</a:t>
            </a:r>
            <a:r>
              <a:rPr lang="ko-KR" altLang="en-US" dirty="0" smtClean="0"/>
              <a:t>년 지역지식재산센터 해외출원지원 협력기관 선정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2021</a:t>
            </a:r>
            <a:r>
              <a:rPr lang="ko-KR" altLang="en-US" dirty="0" smtClean="0"/>
              <a:t>년 한국특허전략개발원 지식재산 </a:t>
            </a:r>
            <a:r>
              <a:rPr lang="ko-KR" altLang="en-US" dirty="0" err="1" smtClean="0"/>
              <a:t>바우처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IP</a:t>
            </a:r>
            <a:r>
              <a:rPr lang="ko-KR" altLang="en-US" dirty="0" smtClean="0"/>
              <a:t>협력기관 선정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2021</a:t>
            </a:r>
            <a:r>
              <a:rPr lang="ko-KR" altLang="en-US" dirty="0" smtClean="0"/>
              <a:t>년 한국특허전략개발원 </a:t>
            </a:r>
            <a:r>
              <a:rPr lang="en-US" altLang="ko-KR" dirty="0" smtClean="0"/>
              <a:t>IP R&amp;D/</a:t>
            </a:r>
            <a:r>
              <a:rPr lang="ko-KR" altLang="en-US" dirty="0" smtClean="0"/>
              <a:t>특허동향조사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협력기관 선정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RIPC</a:t>
            </a:r>
            <a:r>
              <a:rPr lang="ko-KR" altLang="en-US" dirty="0" smtClean="0"/>
              <a:t> 지역지식재산센터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협력기관 선정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2020</a:t>
            </a:r>
            <a:r>
              <a:rPr lang="ko-KR" altLang="en-US" dirty="0" smtClean="0"/>
              <a:t>년 상승국제특허법률사무소 </a:t>
            </a:r>
            <a:r>
              <a:rPr lang="ko-KR" altLang="en-US" dirty="0" err="1" smtClean="0"/>
              <a:t>재개소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강서구 이전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도울국제특허법률사무소</a:t>
            </a:r>
            <a:r>
              <a:rPr lang="ko-KR" altLang="en-US" dirty="0" smtClean="0"/>
              <a:t> 공동사업자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2016</a:t>
            </a:r>
            <a:r>
              <a:rPr lang="ko-KR" altLang="en-US" dirty="0" smtClean="0"/>
              <a:t>년 상승국제특허법률사무소 개소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금천구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1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50595" cy="3443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898" y="4324865"/>
            <a:ext cx="720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상승국제특허법률사무소는 소상공인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기술벤처기업의 비즈니스분야에 최적화된 최고의 특허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 서비스를 제공하겠습니다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233182" y="1063691"/>
            <a:ext cx="4009937" cy="748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4"/>
          </p:cNvCxnSpPr>
          <p:nvPr/>
        </p:nvCxnSpPr>
        <p:spPr>
          <a:xfrm>
            <a:off x="3238151" y="1812023"/>
            <a:ext cx="18233" cy="24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1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0" y="1"/>
            <a:ext cx="6522344" cy="3748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184" y="3880022"/>
            <a:ext cx="21130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기본출원서비스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출원가능성만 </a:t>
            </a:r>
            <a:endParaRPr lang="en-US" altLang="ko-KR" dirty="0" smtClean="0"/>
          </a:p>
          <a:p>
            <a:r>
              <a:rPr lang="ko-KR" altLang="en-US" dirty="0" smtClean="0"/>
              <a:t>검토하고 출원진행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상표출원  신청</a:t>
            </a:r>
            <a:endParaRPr lang="en-US" altLang="ko-KR" dirty="0" smtClean="0"/>
          </a:p>
          <a:p>
            <a:r>
              <a:rPr lang="ko-KR" altLang="en-US" dirty="0" smtClean="0"/>
              <a:t>특허출원 신청</a:t>
            </a:r>
            <a:endParaRPr lang="en-US" altLang="ko-KR" dirty="0" smtClean="0"/>
          </a:p>
          <a:p>
            <a:r>
              <a:rPr lang="ko-KR" altLang="en-US" dirty="0" smtClean="0"/>
              <a:t>디자인출원 신청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8595" y="3880021"/>
            <a:ext cx="21130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심화출원서비스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등록가능성까지 </a:t>
            </a:r>
            <a:endParaRPr lang="en-US" altLang="ko-KR" dirty="0" smtClean="0"/>
          </a:p>
          <a:p>
            <a:r>
              <a:rPr lang="ko-KR" altLang="en-US" dirty="0" smtClean="0"/>
              <a:t>검토하고 출원진행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상표출원  신청</a:t>
            </a:r>
            <a:endParaRPr lang="en-US" altLang="ko-KR" dirty="0" smtClean="0"/>
          </a:p>
          <a:p>
            <a:r>
              <a:rPr lang="ko-KR" altLang="en-US" dirty="0" smtClean="0"/>
              <a:t>특허출원 신청</a:t>
            </a:r>
            <a:endParaRPr lang="en-US" altLang="ko-KR" dirty="0" smtClean="0"/>
          </a:p>
          <a:p>
            <a:r>
              <a:rPr lang="ko-KR" altLang="en-US" dirty="0" smtClean="0"/>
              <a:t>디자인출원 신청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0714" y="3818237"/>
            <a:ext cx="2574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스피드출원서비스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등록가능성 검토 및 </a:t>
            </a:r>
            <a:endParaRPr lang="en-US" altLang="ko-KR" dirty="0" smtClean="0"/>
          </a:p>
          <a:p>
            <a:r>
              <a:rPr lang="ko-KR" altLang="en-US" dirty="0" smtClean="0"/>
              <a:t>우선심사신청까지 진행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심사대기기간 단축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상표출원  신청</a:t>
            </a:r>
            <a:endParaRPr lang="en-US" altLang="ko-KR" dirty="0" smtClean="0"/>
          </a:p>
          <a:p>
            <a:r>
              <a:rPr lang="ko-KR" altLang="en-US" dirty="0" smtClean="0"/>
              <a:t>특허출원 신청</a:t>
            </a:r>
            <a:endParaRPr lang="en-US" altLang="ko-KR" dirty="0" smtClean="0"/>
          </a:p>
          <a:p>
            <a:r>
              <a:rPr lang="ko-KR" altLang="en-US" dirty="0" smtClean="0"/>
              <a:t>디자인출원 신청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87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59" y="150283"/>
            <a:ext cx="7608802" cy="3855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7513" y="4308389"/>
            <a:ext cx="1762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선행문헌조사여부 </a:t>
            </a:r>
            <a:endParaRPr lang="en-US" altLang="ko-KR" sz="1400" dirty="0" smtClean="0"/>
          </a:p>
          <a:p>
            <a:r>
              <a:rPr lang="ko-KR" altLang="en-US" sz="1400" dirty="0" smtClean="0"/>
              <a:t>판단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신청 </a:t>
            </a:r>
            <a:r>
              <a:rPr lang="ko-KR" altLang="en-US" sz="1400" dirty="0" smtClean="0"/>
              <a:t>내용의 수준에 </a:t>
            </a:r>
            <a:r>
              <a:rPr lang="ko-KR" altLang="en-US" sz="1400" dirty="0" smtClean="0"/>
              <a:t>따라 선행상표 또는 선행기술조사가 필요할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4316627" y="1524000"/>
            <a:ext cx="1021492" cy="2026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 flipH="1">
            <a:off x="4258962" y="3550509"/>
            <a:ext cx="576648" cy="757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82963" y="4308389"/>
            <a:ext cx="17628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조사결과에 따른</a:t>
            </a:r>
            <a:endParaRPr lang="en-US" altLang="ko-KR" sz="1400" dirty="0" smtClean="0"/>
          </a:p>
          <a:p>
            <a:r>
              <a:rPr lang="ko-KR" altLang="en-US" sz="1400" dirty="0" smtClean="0"/>
              <a:t>등록가능성 판단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보고서 제공</a:t>
            </a:r>
            <a:r>
              <a:rPr lang="en-US" altLang="ko-KR" sz="1400" dirty="0" smtClean="0"/>
              <a:t>-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조사결과를 토대로 권리화 방안 및 </a:t>
            </a:r>
            <a:endParaRPr lang="en-US" altLang="ko-KR" sz="1400" dirty="0" smtClean="0"/>
          </a:p>
          <a:p>
            <a:r>
              <a:rPr lang="ko-KR" altLang="en-US" sz="1400" dirty="0" smtClean="0"/>
              <a:t>최적 출원전략 제시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717059" y="1524001"/>
            <a:ext cx="1021492" cy="2026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0" idx="0"/>
          </p:cNvCxnSpPr>
          <p:nvPr/>
        </p:nvCxnSpPr>
        <p:spPr>
          <a:xfrm>
            <a:off x="6260757" y="3550509"/>
            <a:ext cx="403655" cy="757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44931" y="4416111"/>
            <a:ext cx="1762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 출원진행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smtClean="0"/>
              <a:t>특허청 출원순서에 따른 심사대기기간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서비스별</a:t>
            </a:r>
            <a:r>
              <a:rPr lang="ko-KR" altLang="en-US" sz="1400" dirty="0" smtClean="0"/>
              <a:t> 상이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우선심사신청으로 기간단축 </a:t>
            </a:r>
            <a:r>
              <a:rPr lang="ko-KR" altLang="en-US" sz="1400" dirty="0" smtClean="0"/>
              <a:t>가능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7241060" y="1524000"/>
            <a:ext cx="1021492" cy="2026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2"/>
            <a:endCxn id="17" idx="0"/>
          </p:cNvCxnSpPr>
          <p:nvPr/>
        </p:nvCxnSpPr>
        <p:spPr>
          <a:xfrm>
            <a:off x="7751806" y="3550508"/>
            <a:ext cx="1474574" cy="865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2063" y="4267762"/>
            <a:ext cx="176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등록가능성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400" smtClean="0">
                <a:solidFill>
                  <a:srgbClr val="FF0000"/>
                </a:solidFill>
              </a:rPr>
              <a:t>출원가능성으로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50291" y="2660822"/>
            <a:ext cx="1246875" cy="781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22" idx="0"/>
          </p:cNvCxnSpPr>
          <p:nvPr/>
        </p:nvCxnSpPr>
        <p:spPr>
          <a:xfrm flipH="1">
            <a:off x="1853512" y="3442787"/>
            <a:ext cx="1721708" cy="824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0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506</Words>
  <Application>Microsoft Office PowerPoint</Application>
  <PresentationFormat>와이드스크린</PresentationFormat>
  <Paragraphs>103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sskim</dc:creator>
  <cp:lastModifiedBy>sskim</cp:lastModifiedBy>
  <cp:revision>30</cp:revision>
  <dcterms:created xsi:type="dcterms:W3CDTF">2022-12-16T02:58:30Z</dcterms:created>
  <dcterms:modified xsi:type="dcterms:W3CDTF">2022-12-18T10:53:14Z</dcterms:modified>
</cp:coreProperties>
</file>