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09/01/2020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09/01/2020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</a:t>
            </a:r>
            <a:r>
              <a:rPr lang="en-IN" sz="1800" dirty="0" err="1" smtClean="0"/>
              <a:t>Himanshu</a:t>
            </a:r>
            <a:r>
              <a:rPr lang="en-IN" sz="1800" dirty="0" smtClean="0"/>
              <a:t> </a:t>
            </a:r>
            <a:r>
              <a:rPr lang="en-IN" sz="1800" dirty="0" err="1" smtClean="0"/>
              <a:t>Wadekar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34490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Based on this detailed analysis, following conclusions have been derived for Spark Funds: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b="1" dirty="0" smtClean="0"/>
              <a:t>Funding Type: </a:t>
            </a:r>
            <a:r>
              <a:rPr lang="en-IN" sz="2000" dirty="0" smtClean="0"/>
              <a:t>Venture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64178" y="307571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Conclusions</a:t>
            </a: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645446"/>
          <a:ext cx="10002982" cy="338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1491"/>
                <a:gridCol w="5001491"/>
              </a:tblGrid>
              <a:tr h="5133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Country to Invest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Investing Sector</a:t>
                      </a:r>
                      <a:endParaRPr lang="en-IN" dirty="0"/>
                    </a:p>
                  </a:txBody>
                  <a:tcPr/>
                </a:tc>
              </a:tr>
              <a:tr h="1039670">
                <a:tc>
                  <a:txBody>
                    <a:bodyPr/>
                    <a:lstStyle/>
                    <a:p>
                      <a:r>
                        <a:rPr lang="en-IN" dirty="0" smtClean="0"/>
                        <a:t>1. 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Others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Social,</a:t>
                      </a:r>
                      <a:r>
                        <a:rPr lang="en-IN" baseline="0" dirty="0" smtClean="0"/>
                        <a:t> Finance ,Analytics and Advertising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Cleaning/ Semiconductors</a:t>
                      </a:r>
                    </a:p>
                  </a:txBody>
                  <a:tcPr/>
                </a:tc>
              </a:tr>
              <a:tr h="900738">
                <a:tc>
                  <a:txBody>
                    <a:bodyPr/>
                    <a:lstStyle/>
                    <a:p>
                      <a:r>
                        <a:rPr lang="en-IN" dirty="0" smtClean="0"/>
                        <a:t>2. Great Britain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Others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Social,</a:t>
                      </a:r>
                      <a:r>
                        <a:rPr lang="en-IN" baseline="0" dirty="0" smtClean="0"/>
                        <a:t> Finance ,Analytics and Advertising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 Cleaning/ Semiconductors</a:t>
                      </a:r>
                    </a:p>
                  </a:txBody>
                  <a:tcPr/>
                </a:tc>
              </a:tr>
              <a:tr h="900738">
                <a:tc>
                  <a:txBody>
                    <a:bodyPr/>
                    <a:lstStyle/>
                    <a:p>
                      <a:r>
                        <a:rPr lang="en-IN" dirty="0" smtClean="0"/>
                        <a:t>3. India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Others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Social,</a:t>
                      </a:r>
                      <a:r>
                        <a:rPr lang="en-IN" baseline="0" dirty="0" smtClean="0"/>
                        <a:t> Finance ,Analytics and Advertising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News, Search and Messaging</a:t>
                      </a:r>
                      <a:endParaRPr lang="en-IN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593274"/>
            <a:ext cx="11168742" cy="4605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Spark Funds is an asset management company and  wants </a:t>
            </a:r>
            <a:r>
              <a:rPr lang="en-IN" sz="1800" dirty="0" smtClean="0"/>
              <a:t>to make investments in a few companies. 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The company has a overall strategy to invest in sectors and countries, in which  maximum no.  of  investments are done.</a:t>
            </a:r>
            <a:endParaRPr lang="en-IN" sz="1800" dirty="0" smtClean="0"/>
          </a:p>
          <a:p>
            <a:pPr marL="0" indent="0">
              <a:buNone/>
            </a:pPr>
            <a:r>
              <a:rPr lang="en-IN" sz="2000" b="1" dirty="0" smtClean="0"/>
              <a:t>Business constraints:</a:t>
            </a:r>
          </a:p>
          <a:p>
            <a:pPr marL="457200" indent="-457200">
              <a:buAutoNum type="arabicPeriod"/>
            </a:pPr>
            <a:r>
              <a:rPr lang="en-IN" sz="1800" dirty="0" smtClean="0"/>
              <a:t>Company wants to invest between </a:t>
            </a:r>
            <a:r>
              <a:rPr lang="en-IN" sz="1800" b="1" dirty="0" smtClean="0"/>
              <a:t>5 and 15 USD million </a:t>
            </a:r>
            <a:r>
              <a:rPr lang="en-IN" sz="1800" dirty="0" smtClean="0"/>
              <a:t>per round of investment.</a:t>
            </a:r>
          </a:p>
          <a:p>
            <a:pPr marL="457200" indent="-457200">
              <a:buAutoNum type="arabicPeriod"/>
            </a:pPr>
            <a:r>
              <a:rPr lang="en-IN" sz="1800" dirty="0" smtClean="0"/>
              <a:t>Company wants to invest in </a:t>
            </a:r>
            <a:r>
              <a:rPr lang="en-IN" sz="1800" b="1" dirty="0" smtClean="0"/>
              <a:t>English-speaking countries </a:t>
            </a:r>
            <a:r>
              <a:rPr lang="en-IN" sz="1800" dirty="0" smtClean="0"/>
              <a:t>only. </a:t>
            </a:r>
            <a:endParaRPr lang="en-IN" sz="1800" dirty="0"/>
          </a:p>
          <a:p>
            <a:pPr marL="457200" indent="-457200">
              <a:buNone/>
            </a:pPr>
            <a:r>
              <a:rPr lang="en-IN" sz="2000" b="1" dirty="0" smtClean="0"/>
              <a:t>Business objective: </a:t>
            </a:r>
            <a:r>
              <a:rPr lang="en-IN" sz="1800" dirty="0" smtClean="0"/>
              <a:t>The objective is to identify the best sectors, countries, and a suitable investment </a:t>
            </a:r>
            <a:r>
              <a:rPr lang="en-IN" sz="1800" dirty="0" smtClean="0"/>
              <a:t>type for making </a:t>
            </a:r>
            <a:endParaRPr lang="en-IN" sz="1800" dirty="0" smtClean="0"/>
          </a:p>
          <a:p>
            <a:pPr marL="457200" indent="-457200">
              <a:buNone/>
            </a:pPr>
            <a:r>
              <a:rPr lang="en-IN" sz="1800" dirty="0" smtClean="0"/>
              <a:t>Investments.</a:t>
            </a:r>
          </a:p>
          <a:p>
            <a:pPr marL="457200" indent="-457200">
              <a:buNone/>
            </a:pPr>
            <a:r>
              <a:rPr lang="en-IN" sz="2000" b="1" dirty="0" smtClean="0"/>
              <a:t>Goals of data analysis:</a:t>
            </a:r>
          </a:p>
          <a:p>
            <a:pPr marL="457200" indent="-457200"/>
            <a:r>
              <a:rPr lang="en-IN" sz="2000" dirty="0" smtClean="0"/>
              <a:t>Investment type analysis</a:t>
            </a:r>
          </a:p>
          <a:p>
            <a:pPr marL="457200" indent="-457200"/>
            <a:r>
              <a:rPr lang="en-IN" sz="2000" dirty="0" smtClean="0"/>
              <a:t>Country analysis</a:t>
            </a:r>
          </a:p>
          <a:p>
            <a:pPr marL="457200" indent="-457200"/>
            <a:r>
              <a:rPr lang="en-IN" sz="2000" dirty="0" smtClean="0"/>
              <a:t>Sector analysis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Sparks Funds – Investment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Problem Solving Methodology</a:t>
            </a:r>
            <a:endParaRPr lang="en-IN" sz="2800" dirty="0"/>
          </a:p>
        </p:txBody>
      </p:sp>
      <p:sp>
        <p:nvSpPr>
          <p:cNvPr id="4" name="Oval 3"/>
          <p:cNvSpPr/>
          <p:nvPr/>
        </p:nvSpPr>
        <p:spPr>
          <a:xfrm>
            <a:off x="692726" y="2244436"/>
            <a:ext cx="113607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6582" y="5098472"/>
            <a:ext cx="1177636" cy="886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691" y="2521526"/>
            <a:ext cx="9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479964" y="1939636"/>
            <a:ext cx="2673927" cy="142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Understanding the Data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Realize , deep-dive into the data to understand the dataset.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5781" y="1953492"/>
            <a:ext cx="2673927" cy="142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 Cleaning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Remove all the null, redundant entries. Splice off the closed companies records.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66909" y="1981201"/>
            <a:ext cx="2673927" cy="142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Funding Data Analysis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Best funding type based on 5-15 million USD range.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1527" y="4738255"/>
            <a:ext cx="2673927" cy="142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 Visualization &amp; Conclusions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Visualize by plotting graphs and make decision based on the plots</a:t>
            </a:r>
            <a:r>
              <a:rPr lang="en-IN" b="1" dirty="0" smtClean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77345" y="4738256"/>
            <a:ext cx="2673927" cy="142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Sector Data Analysis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Extract the primary to main-sector mapping. Get top3 sectors for top3 countries.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53053" y="4724402"/>
            <a:ext cx="2673927" cy="142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Country Data Analysis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Choose Top9  countries for chosen investment type. Pick Top3 English-speaking countries.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28800" y="2687782"/>
            <a:ext cx="581891" cy="45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53891" y="2673927"/>
            <a:ext cx="581891" cy="45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451273" y="2715491"/>
            <a:ext cx="374073" cy="13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9672750" y="4033949"/>
            <a:ext cx="1034535" cy="13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8451275" y="5569528"/>
            <a:ext cx="387924" cy="13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5237020" y="5555672"/>
            <a:ext cx="49876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1939637" y="5555673"/>
            <a:ext cx="526472" cy="13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A</a:t>
            </a:r>
            <a:r>
              <a:rPr lang="en-IN" sz="2800" b="1" dirty="0" smtClean="0"/>
              <a:t>nalysis of 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 smtClean="0"/>
              <a:t>The data for the analysis has been procured from cruncbase.com</a:t>
            </a:r>
          </a:p>
          <a:p>
            <a:pPr marL="0" indent="0">
              <a:buNone/>
            </a:pP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sz="2000" dirty="0" smtClean="0"/>
              <a:t>Company Data: consists of data of all companies.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Investment Rounds Data : consists of data of  past investments rounds details.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Mapping Data : consists of data mapping of primary sector to main sector.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English-speaking countries data : consists of  list of countries that speak English.</a:t>
            </a:r>
          </a:p>
          <a:p>
            <a:pPr marL="342900" indent="-342900">
              <a:buAutoNum type="arabicPeriod"/>
            </a:pPr>
            <a:endParaRPr lang="en-IN" sz="2000" dirty="0" smtClean="0"/>
          </a:p>
          <a:p>
            <a:pPr marL="342900" indent="-342900">
              <a:buNone/>
            </a:pPr>
            <a:r>
              <a:rPr lang="en-IN" sz="2000" b="1" dirty="0" smtClean="0"/>
              <a:t>Data Cleaning:</a:t>
            </a:r>
          </a:p>
          <a:p>
            <a:pPr marL="342900" indent="-342900"/>
            <a:r>
              <a:rPr lang="en-IN" sz="2000" dirty="0" smtClean="0"/>
              <a:t>Remove unnecessary columns and columns which have null values.</a:t>
            </a:r>
          </a:p>
          <a:p>
            <a:pPr marL="342900" indent="-342900"/>
            <a:r>
              <a:rPr lang="en-IN" sz="2000" dirty="0" smtClean="0"/>
              <a:t>Remove rows which have missing primary key</a:t>
            </a:r>
          </a:p>
          <a:p>
            <a:pPr marL="342900" indent="-342900"/>
            <a:r>
              <a:rPr lang="en-IN" sz="2000" dirty="0" smtClean="0"/>
              <a:t>Remove data of companies that have been  closed .</a:t>
            </a:r>
            <a:endParaRPr lang="en-IN" sz="2000" dirty="0" smtClean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404552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Funding Type &amp; Country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94" y="1427018"/>
            <a:ext cx="11168742" cy="493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To decide a specific funding  type , we do the following steps:</a:t>
            </a:r>
          </a:p>
          <a:p>
            <a:pPr marL="0" indent="0">
              <a:buNone/>
            </a:pP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sz="2000" dirty="0" smtClean="0"/>
              <a:t>Sum up the raised amount </a:t>
            </a:r>
            <a:r>
              <a:rPr lang="en-IN" sz="2000" dirty="0" smtClean="0"/>
              <a:t>(in million USD) according to the funding  type.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Consider only 4 types namely venture, seed, angle, private equity.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Take into account the constraint on raised amount , that it has to be between 5-15 million USD.</a:t>
            </a:r>
          </a:p>
          <a:p>
            <a:pPr marL="342900" indent="-342900">
              <a:buAutoNum type="arabicPeriod"/>
            </a:pPr>
            <a:endParaRPr lang="en-IN" sz="2000" dirty="0" smtClean="0"/>
          </a:p>
          <a:p>
            <a:pPr marL="342900" indent="-342900">
              <a:buNone/>
            </a:pPr>
            <a:r>
              <a:rPr lang="en-IN" sz="2000" dirty="0" smtClean="0"/>
              <a:t>To do the country analysis, we proceed as mentioned below:</a:t>
            </a:r>
          </a:p>
          <a:p>
            <a:pPr marL="342900" indent="-342900">
              <a:buNone/>
            </a:pPr>
            <a:endParaRPr lang="en-IN" sz="2000" dirty="0" smtClean="0"/>
          </a:p>
          <a:p>
            <a:pPr marL="457200" indent="-457200">
              <a:buAutoNum type="arabicPeriod"/>
            </a:pPr>
            <a:r>
              <a:rPr lang="en-IN" sz="2000" dirty="0" smtClean="0"/>
              <a:t>Get a list of countries which are English-speaking countries.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Pick top 9 countries among the list based on the amount raised by them (in million USD).</a:t>
            </a:r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305" y="3203171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494" y="3990109"/>
            <a:ext cx="11168742" cy="258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Sector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To do the sector analysis,  we follow the following steps:</a:t>
            </a:r>
          </a:p>
          <a:p>
            <a:pPr marL="0" indent="0">
              <a:buNone/>
            </a:pP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sz="2000" dirty="0" smtClean="0"/>
              <a:t>Extract</a:t>
            </a:r>
            <a:r>
              <a:rPr lang="en-IN" sz="2000" dirty="0" smtClean="0"/>
              <a:t> the primary sector of each category list from the </a:t>
            </a:r>
            <a:r>
              <a:rPr lang="en-IN" sz="2000" dirty="0" smtClean="0"/>
              <a:t>’</a:t>
            </a:r>
            <a:r>
              <a:rPr lang="en-IN" sz="2000" dirty="0" err="1" smtClean="0"/>
              <a:t>category_list</a:t>
            </a:r>
            <a:r>
              <a:rPr lang="en-IN" sz="2000" dirty="0" smtClean="0"/>
              <a:t>’ column.</a:t>
            </a: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 smtClean="0"/>
              <a:t>Map </a:t>
            </a:r>
            <a:r>
              <a:rPr lang="en-IN" sz="2000" dirty="0" smtClean="0"/>
              <a:t>each </a:t>
            </a:r>
            <a:r>
              <a:rPr lang="en-IN" sz="2000" dirty="0" smtClean="0"/>
              <a:t> primary </a:t>
            </a:r>
            <a:r>
              <a:rPr lang="en-IN" sz="2000" dirty="0" smtClean="0"/>
              <a:t>sector to one of the eight main sectors 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3.   Create </a:t>
            </a:r>
            <a:r>
              <a:rPr lang="en-IN" sz="2000" dirty="0" smtClean="0"/>
              <a:t>three separate data frames D1, D2 and D3 for each of the three countries containing the observations of funding type FT falling within the </a:t>
            </a:r>
            <a:r>
              <a:rPr lang="en-IN" sz="2000" dirty="0" smtClean="0"/>
              <a:t>5-15 </a:t>
            </a:r>
            <a:r>
              <a:rPr lang="en-IN" sz="2000" dirty="0" smtClean="0"/>
              <a:t>million USD range. The three data frames </a:t>
            </a:r>
            <a:r>
              <a:rPr lang="en-IN" sz="2000" dirty="0" smtClean="0"/>
              <a:t>contain</a:t>
            </a:r>
            <a:r>
              <a:rPr lang="en-IN" sz="2000" dirty="0" smtClean="0"/>
              <a:t>:</a:t>
            </a:r>
          </a:p>
          <a:p>
            <a:r>
              <a:rPr lang="en-IN" sz="2000" dirty="0" smtClean="0"/>
              <a:t>All the columns of the </a:t>
            </a:r>
            <a:r>
              <a:rPr lang="en-IN" sz="2000" dirty="0" smtClean="0"/>
              <a:t>master data along </a:t>
            </a:r>
            <a:r>
              <a:rPr lang="en-IN" sz="2000" dirty="0" smtClean="0"/>
              <a:t>with the primary sector and the main </a:t>
            </a:r>
            <a:r>
              <a:rPr lang="en-IN" sz="2000" dirty="0" smtClean="0"/>
              <a:t>sector.</a:t>
            </a:r>
            <a:endParaRPr lang="en-IN" sz="2000" dirty="0" smtClean="0"/>
          </a:p>
          <a:p>
            <a:r>
              <a:rPr lang="en-IN" sz="2000" dirty="0" smtClean="0"/>
              <a:t>The total number (or count) of investments for each main sector in a separate </a:t>
            </a:r>
            <a:r>
              <a:rPr lang="en-IN" sz="2000" dirty="0" smtClean="0"/>
              <a:t>column.</a:t>
            </a:r>
            <a:endParaRPr lang="en-IN" sz="2000" dirty="0" smtClean="0"/>
          </a:p>
          <a:p>
            <a:r>
              <a:rPr lang="en-IN" sz="2000" dirty="0" smtClean="0"/>
              <a:t>The total amount invested in each main sector in a separate </a:t>
            </a:r>
            <a:r>
              <a:rPr lang="en-IN" sz="2000" dirty="0" smtClean="0"/>
              <a:t>column.</a:t>
            </a:r>
            <a:endParaRPr lang="en-IN" sz="2000" dirty="0" smtClean="0"/>
          </a:p>
          <a:p>
            <a:pPr marL="342900" indent="-342900">
              <a:buAutoNum type="arabicPeriod"/>
            </a:pP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92"/>
            <a:ext cx="11168742" cy="4702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515389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Results from Funding Type Analysis</a:t>
            </a:r>
            <a:endParaRPr lang="en-IN" sz="2800" dirty="0"/>
          </a:p>
        </p:txBody>
      </p:sp>
      <p:pic>
        <p:nvPicPr>
          <p:cNvPr id="5" name="Picture 4" descr="Funding Type 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856508"/>
            <a:ext cx="6677891" cy="4197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4" y="2092036"/>
            <a:ext cx="4391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bar plot shows the total raised amount for  4 funding types</a:t>
            </a:r>
          </a:p>
          <a:p>
            <a:endParaRPr lang="en-IN" dirty="0" smtClean="0"/>
          </a:p>
          <a:p>
            <a:r>
              <a:rPr lang="en-IN" dirty="0" smtClean="0"/>
              <a:t>Avg. </a:t>
            </a:r>
            <a:r>
              <a:rPr lang="en-IN" dirty="0" smtClean="0"/>
              <a:t>r</a:t>
            </a:r>
            <a:r>
              <a:rPr lang="en-IN" dirty="0" smtClean="0"/>
              <a:t>aised amount for angel , seed funding type is less than 5  million USD.</a:t>
            </a:r>
          </a:p>
          <a:p>
            <a:endParaRPr lang="en-IN" dirty="0" smtClean="0"/>
          </a:p>
          <a:p>
            <a:r>
              <a:rPr lang="en-IN" dirty="0" smtClean="0"/>
              <a:t>Avg. raised amount for private equity is greater than 15 million USD.</a:t>
            </a:r>
          </a:p>
          <a:p>
            <a:endParaRPr lang="en-IN" dirty="0" smtClean="0"/>
          </a:p>
          <a:p>
            <a:r>
              <a:rPr lang="en-IN" dirty="0" smtClean="0"/>
              <a:t>Venture type of funding has an average raised amount between 5 and 15 million USD.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Results from Country Analysis</a:t>
            </a:r>
            <a:endParaRPr lang="en-IN" sz="2800" dirty="0"/>
          </a:p>
        </p:txBody>
      </p:sp>
      <p:pic>
        <p:nvPicPr>
          <p:cNvPr id="10" name="Content Placeholder 9" descr="Funding Type Analysi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06" y="1759527"/>
            <a:ext cx="6416111" cy="4267199"/>
          </a:xfrm>
        </p:spPr>
      </p:pic>
      <p:sp>
        <p:nvSpPr>
          <p:cNvPr id="11" name="TextBox 10"/>
          <p:cNvSpPr txBox="1"/>
          <p:nvPr/>
        </p:nvSpPr>
        <p:spPr>
          <a:xfrm>
            <a:off x="7245927" y="1842654"/>
            <a:ext cx="4253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Bar plot represents top 9 countries and sum of their total raised amounts (in million USD).</a:t>
            </a:r>
          </a:p>
          <a:p>
            <a:endParaRPr lang="en-IN" dirty="0" smtClean="0"/>
          </a:p>
          <a:p>
            <a:r>
              <a:rPr lang="en-IN" dirty="0" smtClean="0"/>
              <a:t>USA has the maximum sum of raised amount of around 400 thousand million USD.</a:t>
            </a:r>
          </a:p>
          <a:p>
            <a:endParaRPr lang="en-IN" dirty="0" smtClean="0"/>
          </a:p>
          <a:p>
            <a:r>
              <a:rPr lang="en-IN" dirty="0" smtClean="0"/>
              <a:t>China and Great Britain follow USA, but amount raised by USA massively exceeds both. But China is non English-speaking country.</a:t>
            </a:r>
          </a:p>
          <a:p>
            <a:endParaRPr lang="en-IN" dirty="0" smtClean="0"/>
          </a:p>
          <a:p>
            <a:r>
              <a:rPr lang="en-IN" dirty="0" smtClean="0"/>
              <a:t>So, top3 countries are USA, Great Britain and India.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unding Type Analysi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546" y="1177636"/>
            <a:ext cx="10513181" cy="5430982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307571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Results from Sector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</TotalTime>
  <Words>570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ASSIGNMENT  SUBMISSION </vt:lpstr>
      <vt:lpstr> Sparks Funds – Investment Analysis</vt:lpstr>
      <vt:lpstr> Problem Solving Methodology</vt:lpstr>
      <vt:lpstr> Analysis of Data</vt:lpstr>
      <vt:lpstr> Funding Type &amp; Country Analysis</vt:lpstr>
      <vt:lpstr> Sector Analysis</vt:lpstr>
      <vt:lpstr> Results from Funding Type Analysis</vt:lpstr>
      <vt:lpstr> Results from Country Analysis</vt:lpstr>
      <vt:lpstr> Results from Sector Analysis</vt:lpstr>
      <vt:lpstr>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User</cp:lastModifiedBy>
  <cp:revision>27</cp:revision>
  <dcterms:created xsi:type="dcterms:W3CDTF">2016-06-09T08:16:28Z</dcterms:created>
  <dcterms:modified xsi:type="dcterms:W3CDTF">2020-01-10T06:30:47Z</dcterms:modified>
</cp:coreProperties>
</file>