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AC"/>
    <a:srgbClr val="004692"/>
    <a:srgbClr val="FFE9A3"/>
    <a:srgbClr val="FFE38B"/>
    <a:srgbClr val="0063D0"/>
    <a:srgbClr val="0241CE"/>
    <a:srgbClr val="023BBA"/>
    <a:srgbClr val="0240CA"/>
    <a:srgbClr val="0236CA"/>
    <a:srgbClr val="025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D481-5A8F-DF43-D39A-85DA2D81D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12E8E-ABA7-E528-6360-155378EF6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F9CAC-878C-62FB-B7B7-9F79F103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4E4F-033D-4532-B55C-4095104237D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0382F-EEAC-6FC2-B740-2A7EDA51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B811-CC1B-1F74-E62B-CB764B21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A65-D0A1-4760-9416-5159127F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2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4152-E42F-178C-06FA-9ECD24B3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B4F5A-A758-CAF7-E736-5C91466A6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2A72-1995-C3D9-E18C-15DB36EB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4E4F-033D-4532-B55C-4095104237D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4261-FBB9-7950-792C-3BB9B8EA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09B79-945F-801D-9336-9589EE85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A65-D0A1-4760-9416-5159127F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80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A0140-68B9-6E4E-0DF7-03E879F5E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5E3CD-62FE-A4BA-69DC-59423BB5D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097CA-785D-AB3A-5011-3E27BF20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4E4F-033D-4532-B55C-4095104237D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3D97D-011A-05DB-F02B-A4FDB302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B638A-FCA3-41F7-D286-9F211E01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A65-D0A1-4760-9416-5159127F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7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6FDD-B903-4342-FF86-9A051263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5B9F-05C5-64F9-722E-A4017B21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8BAFA-7F7D-01D5-69E4-08357215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4E4F-033D-4532-B55C-4095104237D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3DAC-748B-4DCB-F02C-003ECEB2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AF9AA-2F9E-D106-0299-F9A921E1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A65-D0A1-4760-9416-5159127F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64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4E25-C932-7F36-E53C-39500697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1B4CF-2590-4990-0FFF-05CBB792B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9E80A-A0E7-894A-2C0A-0C5CCB9F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4E4F-033D-4532-B55C-4095104237D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CDF9-521F-4361-6FC4-3F9E8C80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BBAE7-B704-F277-6439-577F68B2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A65-D0A1-4760-9416-5159127F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73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917B-F114-2933-ACB0-7A3E8558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789E-C013-DC98-E98E-1B58EC05E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F2736-9C26-BBC4-FF43-85A6A7523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5EF8D-7A94-A394-4A37-8757F255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4E4F-033D-4532-B55C-4095104237D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ECB6D-2295-91D7-3FA4-FD965F37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30DF6-DDEC-56FE-6349-1630F4F7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A65-D0A1-4760-9416-5159127F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7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07EB-2884-A8AF-B595-91ECAA3A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ED484-0DDC-199C-88A2-A4787949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E1A89-6817-A207-24FD-1176CEF95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E70D8-2E7D-DB97-3B8B-4ACF49F49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6DD06-7C20-5F6C-6ED2-BAC05B47D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A4D78-32E5-EF7E-486C-98E5B55A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4E4F-033D-4532-B55C-4095104237D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C7030-E505-9C9D-0D40-E5061157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D554D-FEE4-0E47-8804-D83156A5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A65-D0A1-4760-9416-5159127F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23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0983-C72D-37A6-0E48-DC733187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643A3-6F32-E7E7-9BF1-4A5A69D7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4E4F-033D-4532-B55C-4095104237D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A8849-D99B-914F-DFE0-05450721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35EE6-E688-AC83-223C-D50AC525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A65-D0A1-4760-9416-5159127F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16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DAB86-5971-1968-A334-18EFD69B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4E4F-033D-4532-B55C-4095104237D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1AE1A-F956-3A99-8E56-8FA61655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19EC2-05E5-AE5F-58F4-07D91EF2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A65-D0A1-4760-9416-5159127F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11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EADE-B6F5-B73A-C951-AAFADA8E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F5FC-7BB0-C33B-EC63-DFEBAE207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E4F93-49D6-D690-7B35-9C0486A2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2DB97-0B25-58DE-9D9B-54EE3494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4E4F-033D-4532-B55C-4095104237D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EEBF0-150F-055E-75BA-DCAC15BE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225A1-88A3-25EA-5DEF-311F5678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A65-D0A1-4760-9416-5159127F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7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CD5D-032B-8A76-A037-D7E77E6D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B6E9E-014A-E4A6-B928-5C800D096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6CF6-B5B4-AEE6-2787-4B55322AE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D81F-6B2F-89AF-D7C2-EB88C446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4E4F-033D-4532-B55C-4095104237D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DB3A2-A79A-EFDA-D580-36CB8B36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005AE-66E2-727A-9281-54FCA916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9A65-D0A1-4760-9416-5159127F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1B355-1A08-F820-6B72-3EC0E199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DCA8A-178C-1B5F-400E-F216CCF70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7210-962D-47D4-20A6-E0B1A47A5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3E4E4F-033D-4532-B55C-4095104237D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62C0E-C3E1-4597-7A17-462458C15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F61E-036D-73DD-7CE2-4739461EB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789A65-D0A1-4760-9416-5159127F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7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E92D1A-0CBD-3796-1665-DC3EE00E4718}"/>
              </a:ext>
            </a:extLst>
          </p:cNvPr>
          <p:cNvSpPr txBox="1"/>
          <p:nvPr/>
        </p:nvSpPr>
        <p:spPr>
          <a:xfrm>
            <a:off x="2240280" y="1929384"/>
            <a:ext cx="494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46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 101: Slide Template</a:t>
            </a:r>
            <a:endParaRPr lang="en-GB" sz="3200" b="1" dirty="0">
              <a:solidFill>
                <a:srgbClr val="0046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BB1F5-8968-F1DE-E62E-0697FA0A1534}"/>
              </a:ext>
            </a:extLst>
          </p:cNvPr>
          <p:cNvSpPr txBox="1"/>
          <p:nvPr/>
        </p:nvSpPr>
        <p:spPr>
          <a:xfrm>
            <a:off x="2240280" y="2514159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should support the title slide</a:t>
            </a:r>
            <a:endParaRPr lang="en-GB" b="1" dirty="0">
              <a:solidFill>
                <a:srgbClr val="005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F72B6-C00E-42C9-6421-966911490A35}"/>
              </a:ext>
            </a:extLst>
          </p:cNvPr>
          <p:cNvSpPr txBox="1"/>
          <p:nvPr/>
        </p:nvSpPr>
        <p:spPr>
          <a:xfrm>
            <a:off x="2240280" y="4187511"/>
            <a:ext cx="494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XX November 2024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22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E92D1A-0CBD-3796-1665-DC3EE00E4718}"/>
              </a:ext>
            </a:extLst>
          </p:cNvPr>
          <p:cNvSpPr txBox="1"/>
          <p:nvPr/>
        </p:nvSpPr>
        <p:spPr>
          <a:xfrm>
            <a:off x="429768" y="402336"/>
            <a:ext cx="1082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Message or Argument should be set out here, synthesizing all the data</a:t>
            </a:r>
            <a:endParaRPr lang="en-GB" sz="2000" b="1" dirty="0">
              <a:solidFill>
                <a:srgbClr val="005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BB1F5-8968-F1DE-E62E-0697FA0A1534}"/>
              </a:ext>
            </a:extLst>
          </p:cNvPr>
          <p:cNvSpPr txBox="1"/>
          <p:nvPr/>
        </p:nvSpPr>
        <p:spPr>
          <a:xfrm>
            <a:off x="1353312" y="1206567"/>
            <a:ext cx="404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Bold Headings are easier to read</a:t>
            </a:r>
            <a:endParaRPr lang="en-GB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F72B6-C00E-42C9-6421-966911490A35}"/>
              </a:ext>
            </a:extLst>
          </p:cNvPr>
          <p:cNvSpPr txBox="1"/>
          <p:nvPr/>
        </p:nvSpPr>
        <p:spPr>
          <a:xfrm>
            <a:off x="1024128" y="2284327"/>
            <a:ext cx="139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Statement 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699C4-C36D-AAD5-32B8-98F4564351C8}"/>
              </a:ext>
            </a:extLst>
          </p:cNvPr>
          <p:cNvSpPr txBox="1"/>
          <p:nvPr/>
        </p:nvSpPr>
        <p:spPr>
          <a:xfrm>
            <a:off x="429768" y="161020"/>
            <a:ext cx="1082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en-GB" sz="1400" dirty="0">
              <a:solidFill>
                <a:srgbClr val="005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90972-5D62-812A-4C0D-83D3D3A95B53}"/>
              </a:ext>
            </a:extLst>
          </p:cNvPr>
          <p:cNvSpPr txBox="1"/>
          <p:nvPr/>
        </p:nvSpPr>
        <p:spPr>
          <a:xfrm>
            <a:off x="7799832" y="1206567"/>
            <a:ext cx="404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Italicizing is also great</a:t>
            </a:r>
            <a:endParaRPr lang="en-GB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D6BAE-FC4B-0209-21A5-718BE57F8C23}"/>
              </a:ext>
            </a:extLst>
          </p:cNvPr>
          <p:cNvSpPr txBox="1"/>
          <p:nvPr/>
        </p:nvSpPr>
        <p:spPr>
          <a:xfrm>
            <a:off x="2916936" y="2284327"/>
            <a:ext cx="139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Statement 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14E4A-37D3-0A90-880C-9F673E4A0A0B}"/>
              </a:ext>
            </a:extLst>
          </p:cNvPr>
          <p:cNvSpPr txBox="1"/>
          <p:nvPr/>
        </p:nvSpPr>
        <p:spPr>
          <a:xfrm>
            <a:off x="4809744" y="2284327"/>
            <a:ext cx="139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Statement 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C6D3E-63D9-47F5-D2C8-BC69F3456297}"/>
              </a:ext>
            </a:extLst>
          </p:cNvPr>
          <p:cNvSpPr txBox="1"/>
          <p:nvPr/>
        </p:nvSpPr>
        <p:spPr>
          <a:xfrm>
            <a:off x="1024128" y="2941928"/>
            <a:ext cx="1399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Statement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Argument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742F3-460E-B533-1715-3C09D32ADA90}"/>
              </a:ext>
            </a:extLst>
          </p:cNvPr>
          <p:cNvSpPr txBox="1"/>
          <p:nvPr/>
        </p:nvSpPr>
        <p:spPr>
          <a:xfrm>
            <a:off x="2916936" y="2941928"/>
            <a:ext cx="1399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Statement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Argument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2AAAAA-7D09-7D3C-A4A6-D4897354E0A5}"/>
              </a:ext>
            </a:extLst>
          </p:cNvPr>
          <p:cNvSpPr txBox="1"/>
          <p:nvPr/>
        </p:nvSpPr>
        <p:spPr>
          <a:xfrm>
            <a:off x="4809744" y="2941928"/>
            <a:ext cx="1399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Statement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Argument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Argument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86E0B-E318-D1F0-77F9-BE0DD1E2447F}"/>
              </a:ext>
            </a:extLst>
          </p:cNvPr>
          <p:cNvSpPr txBox="1"/>
          <p:nvPr/>
        </p:nvSpPr>
        <p:spPr>
          <a:xfrm>
            <a:off x="7799832" y="2293719"/>
            <a:ext cx="2505456" cy="338554"/>
          </a:xfrm>
          <a:prstGeom prst="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is Warm </a:t>
            </a:r>
            <a:endParaRPr lang="en-GB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318DDA-29FC-7F49-E549-BF6C5B35E694}"/>
              </a:ext>
            </a:extLst>
          </p:cNvPr>
          <p:cNvCxnSpPr/>
          <p:nvPr/>
        </p:nvCxnSpPr>
        <p:spPr>
          <a:xfrm>
            <a:off x="6839712" y="1426464"/>
            <a:ext cx="0" cy="5001768"/>
          </a:xfrm>
          <a:prstGeom prst="line">
            <a:avLst/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02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235025-0B2F-BE9A-2893-4807178D81A5}"/>
              </a:ext>
            </a:extLst>
          </p:cNvPr>
          <p:cNvSpPr/>
          <p:nvPr/>
        </p:nvSpPr>
        <p:spPr>
          <a:xfrm>
            <a:off x="1059258" y="1427060"/>
            <a:ext cx="4436195" cy="4227969"/>
          </a:xfrm>
          <a:prstGeom prst="roundRect">
            <a:avLst/>
          </a:prstGeom>
          <a:solidFill>
            <a:srgbClr val="FFE9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92D1A-0CBD-3796-1665-DC3EE00E4718}"/>
              </a:ext>
            </a:extLst>
          </p:cNvPr>
          <p:cNvSpPr txBox="1"/>
          <p:nvPr/>
        </p:nvSpPr>
        <p:spPr>
          <a:xfrm>
            <a:off x="429768" y="402336"/>
            <a:ext cx="1082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Message or Argument should be set out here, synthesizing all the data</a:t>
            </a:r>
            <a:endParaRPr lang="en-GB" sz="2000" b="1" dirty="0">
              <a:solidFill>
                <a:srgbClr val="005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BB1F5-8968-F1DE-E62E-0697FA0A1534}"/>
              </a:ext>
            </a:extLst>
          </p:cNvPr>
          <p:cNvSpPr txBox="1"/>
          <p:nvPr/>
        </p:nvSpPr>
        <p:spPr>
          <a:xfrm>
            <a:off x="2054352" y="1646800"/>
            <a:ext cx="404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Expository Writing</a:t>
            </a:r>
            <a:endParaRPr lang="en-GB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699C4-C36D-AAD5-32B8-98F4564351C8}"/>
              </a:ext>
            </a:extLst>
          </p:cNvPr>
          <p:cNvSpPr txBox="1"/>
          <p:nvPr/>
        </p:nvSpPr>
        <p:spPr>
          <a:xfrm>
            <a:off x="429768" y="161020"/>
            <a:ext cx="1082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en-GB" sz="1400" dirty="0">
              <a:solidFill>
                <a:srgbClr val="005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90972-5D62-812A-4C0D-83D3D3A95B53}"/>
              </a:ext>
            </a:extLst>
          </p:cNvPr>
          <p:cNvSpPr txBox="1"/>
          <p:nvPr/>
        </p:nvSpPr>
        <p:spPr>
          <a:xfrm>
            <a:off x="7799832" y="1206567"/>
            <a:ext cx="404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Italicizing is also great</a:t>
            </a:r>
            <a:endParaRPr lang="en-GB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86E0B-E318-D1F0-77F9-BE0DD1E2447F}"/>
              </a:ext>
            </a:extLst>
          </p:cNvPr>
          <p:cNvSpPr txBox="1"/>
          <p:nvPr/>
        </p:nvSpPr>
        <p:spPr>
          <a:xfrm>
            <a:off x="7799832" y="2293719"/>
            <a:ext cx="2505456" cy="338554"/>
          </a:xfrm>
          <a:prstGeom prst="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Colour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is Warm </a:t>
            </a:r>
            <a:endParaRPr lang="en-GB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318DDA-29FC-7F49-E549-BF6C5B35E694}"/>
              </a:ext>
            </a:extLst>
          </p:cNvPr>
          <p:cNvCxnSpPr/>
          <p:nvPr/>
        </p:nvCxnSpPr>
        <p:spPr>
          <a:xfrm>
            <a:off x="6839712" y="1426464"/>
            <a:ext cx="0" cy="5001768"/>
          </a:xfrm>
          <a:prstGeom prst="line">
            <a:avLst/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05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746540A-C25E-5BDD-1AF6-1DDD17803A26}"/>
              </a:ext>
            </a:extLst>
          </p:cNvPr>
          <p:cNvSpPr/>
          <p:nvPr/>
        </p:nvSpPr>
        <p:spPr>
          <a:xfrm>
            <a:off x="604268" y="3386907"/>
            <a:ext cx="765046" cy="765046"/>
          </a:xfrm>
          <a:prstGeom prst="ellipse">
            <a:avLst/>
          </a:prstGeom>
          <a:solidFill>
            <a:srgbClr val="FFE3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A90230-5A91-7213-0966-FF2B0F5F8D56}"/>
              </a:ext>
            </a:extLst>
          </p:cNvPr>
          <p:cNvSpPr/>
          <p:nvPr/>
        </p:nvSpPr>
        <p:spPr>
          <a:xfrm>
            <a:off x="586162" y="4953579"/>
            <a:ext cx="765046" cy="765046"/>
          </a:xfrm>
          <a:prstGeom prst="ellipse">
            <a:avLst/>
          </a:prstGeom>
          <a:solidFill>
            <a:srgbClr val="FFE3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360C26-74DC-255C-ACA6-2D1FF50CF2A6}"/>
              </a:ext>
            </a:extLst>
          </p:cNvPr>
          <p:cNvSpPr/>
          <p:nvPr/>
        </p:nvSpPr>
        <p:spPr>
          <a:xfrm>
            <a:off x="604268" y="1685939"/>
            <a:ext cx="765046" cy="765046"/>
          </a:xfrm>
          <a:prstGeom prst="ellipse">
            <a:avLst/>
          </a:prstGeom>
          <a:solidFill>
            <a:srgbClr val="FFE3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92D1A-0CBD-3796-1665-DC3EE00E4718}"/>
              </a:ext>
            </a:extLst>
          </p:cNvPr>
          <p:cNvSpPr txBox="1"/>
          <p:nvPr/>
        </p:nvSpPr>
        <p:spPr>
          <a:xfrm>
            <a:off x="411480" y="402336"/>
            <a:ext cx="10826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slide: this is when you have one key point, and 3 supporting data points (structured argument style)</a:t>
            </a:r>
            <a:endParaRPr lang="en-GB" sz="2000" b="1" dirty="0">
              <a:solidFill>
                <a:srgbClr val="005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BB1F5-8968-F1DE-E62E-0697FA0A1534}"/>
              </a:ext>
            </a:extLst>
          </p:cNvPr>
          <p:cNvSpPr txBox="1"/>
          <p:nvPr/>
        </p:nvSpPr>
        <p:spPr>
          <a:xfrm>
            <a:off x="1353312" y="1206567"/>
            <a:ext cx="404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Focus Areas</a:t>
            </a:r>
            <a:endParaRPr lang="en-GB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F72B6-C00E-42C9-6421-966911490A35}"/>
              </a:ext>
            </a:extLst>
          </p:cNvPr>
          <p:cNvSpPr txBox="1"/>
          <p:nvPr/>
        </p:nvSpPr>
        <p:spPr>
          <a:xfrm>
            <a:off x="1495044" y="1864269"/>
            <a:ext cx="139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699C4-C36D-AAD5-32B8-98F4564351C8}"/>
              </a:ext>
            </a:extLst>
          </p:cNvPr>
          <p:cNvSpPr txBox="1"/>
          <p:nvPr/>
        </p:nvSpPr>
        <p:spPr>
          <a:xfrm>
            <a:off x="411480" y="161020"/>
            <a:ext cx="1082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point 1</a:t>
            </a:r>
            <a:endParaRPr lang="en-GB" sz="1400" dirty="0">
              <a:solidFill>
                <a:srgbClr val="005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D6BAE-FC4B-0209-21A5-718BE57F8C23}"/>
              </a:ext>
            </a:extLst>
          </p:cNvPr>
          <p:cNvSpPr txBox="1"/>
          <p:nvPr/>
        </p:nvSpPr>
        <p:spPr>
          <a:xfrm>
            <a:off x="1495044" y="3515547"/>
            <a:ext cx="139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14E4A-37D3-0A90-880C-9F673E4A0A0B}"/>
              </a:ext>
            </a:extLst>
          </p:cNvPr>
          <p:cNvSpPr txBox="1"/>
          <p:nvPr/>
        </p:nvSpPr>
        <p:spPr>
          <a:xfrm>
            <a:off x="1495044" y="5166825"/>
            <a:ext cx="16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C6D3E-63D9-47F5-D2C8-BC69F3456297}"/>
              </a:ext>
            </a:extLst>
          </p:cNvPr>
          <p:cNvSpPr txBox="1"/>
          <p:nvPr/>
        </p:nvSpPr>
        <p:spPr>
          <a:xfrm>
            <a:off x="3995927" y="1697236"/>
            <a:ext cx="6986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a long sentence (such as this one), I find bolding or italicizing or sometimes underlining certain key words helps bring out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These areas are not </a:t>
            </a:r>
            <a:r>
              <a:rPr lang="en-US" sz="1400" i="1" u="sng" dirty="0">
                <a:latin typeface="Arial" panose="020B0604020202020204" pitchFamily="34" charset="0"/>
                <a:cs typeface="Arial" panose="020B0604020202020204" pitchFamily="34" charset="0"/>
              </a:rPr>
              <a:t>mutually exclusive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86E0B-E318-D1F0-77F9-BE0DD1E2447F}"/>
              </a:ext>
            </a:extLst>
          </p:cNvPr>
          <p:cNvSpPr txBox="1"/>
          <p:nvPr/>
        </p:nvSpPr>
        <p:spPr>
          <a:xfrm>
            <a:off x="7306056" y="1224346"/>
            <a:ext cx="2505456" cy="338554"/>
          </a:xfrm>
          <a:prstGeom prst="rect">
            <a:avLst/>
          </a:prstGeom>
          <a:solidFill>
            <a:srgbClr val="FFE3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Key Issues</a:t>
            </a:r>
            <a:endParaRPr lang="en-GB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318DDA-29FC-7F49-E549-BF6C5B35E694}"/>
              </a:ext>
            </a:extLst>
          </p:cNvPr>
          <p:cNvCxnSpPr/>
          <p:nvPr/>
        </p:nvCxnSpPr>
        <p:spPr>
          <a:xfrm>
            <a:off x="3429000" y="1426464"/>
            <a:ext cx="0" cy="5001768"/>
          </a:xfrm>
          <a:prstGeom prst="line">
            <a:avLst/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Graphic 13" descr="3d Glasses with solid fill">
            <a:extLst>
              <a:ext uri="{FF2B5EF4-FFF2-40B4-BE49-F238E27FC236}">
                <a16:creationId xmlns:a16="http://schemas.microsoft.com/office/drawing/2014/main" id="{1FA3B716-6152-7638-29C8-DEDD6462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984" y="1743851"/>
            <a:ext cx="649222" cy="649222"/>
          </a:xfrm>
          <a:prstGeom prst="rect">
            <a:avLst/>
          </a:prstGeom>
        </p:spPr>
      </p:pic>
      <p:pic>
        <p:nvPicPr>
          <p:cNvPr id="16" name="Graphic 15" descr="3d Glasses with solid fill">
            <a:extLst>
              <a:ext uri="{FF2B5EF4-FFF2-40B4-BE49-F238E27FC236}">
                <a16:creationId xmlns:a16="http://schemas.microsoft.com/office/drawing/2014/main" id="{E8722B47-9BAD-14C4-F327-90FAA76E2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984" y="3426347"/>
            <a:ext cx="649222" cy="649222"/>
          </a:xfrm>
          <a:prstGeom prst="rect">
            <a:avLst/>
          </a:prstGeom>
        </p:spPr>
      </p:pic>
      <p:pic>
        <p:nvPicPr>
          <p:cNvPr id="17" name="Graphic 16" descr="3d Glasses with solid fill">
            <a:extLst>
              <a:ext uri="{FF2B5EF4-FFF2-40B4-BE49-F238E27FC236}">
                <a16:creationId xmlns:a16="http://schemas.microsoft.com/office/drawing/2014/main" id="{8567B51E-4AF0-6107-C078-E953230ED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78" y="5011491"/>
            <a:ext cx="649222" cy="6492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D65578-A480-BB5A-53B6-4D9B1AB88BA5}"/>
              </a:ext>
            </a:extLst>
          </p:cNvPr>
          <p:cNvSpPr txBox="1"/>
          <p:nvPr/>
        </p:nvSpPr>
        <p:spPr>
          <a:xfrm>
            <a:off x="3995927" y="3293758"/>
            <a:ext cx="698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a long sentence (such as this one), I find bolding or italicizing or sometimes underlining certain key words helps bring out the message</a:t>
            </a:r>
          </a:p>
        </p:txBody>
      </p:sp>
    </p:spTree>
    <p:extLst>
      <p:ext uri="{BB962C8B-B14F-4D97-AF65-F5344CB8AC3E}">
        <p14:creationId xmlns:p14="http://schemas.microsoft.com/office/powerpoint/2010/main" val="204447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E92D1A-0CBD-3796-1665-DC3EE00E4718}"/>
              </a:ext>
            </a:extLst>
          </p:cNvPr>
          <p:cNvSpPr txBox="1"/>
          <p:nvPr/>
        </p:nvSpPr>
        <p:spPr>
          <a:xfrm>
            <a:off x="402336" y="402336"/>
            <a:ext cx="1082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Full-blown text dense slides should be structured like this </a:t>
            </a:r>
            <a:endParaRPr lang="en-GB" sz="2000" b="1" dirty="0">
              <a:solidFill>
                <a:srgbClr val="005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BB1F5-8968-F1DE-E62E-0697FA0A1534}"/>
              </a:ext>
            </a:extLst>
          </p:cNvPr>
          <p:cNvSpPr txBox="1"/>
          <p:nvPr/>
        </p:nvSpPr>
        <p:spPr>
          <a:xfrm>
            <a:off x="402336" y="919192"/>
            <a:ext cx="1091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Pay attention to how the (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) icon (ii) Bolding (iii) underlining helps in parsing the argument</a:t>
            </a:r>
            <a:endParaRPr lang="en-GB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699C4-C36D-AAD5-32B8-98F4564351C8}"/>
              </a:ext>
            </a:extLst>
          </p:cNvPr>
          <p:cNvSpPr txBox="1"/>
          <p:nvPr/>
        </p:nvSpPr>
        <p:spPr>
          <a:xfrm>
            <a:off x="402336" y="161020"/>
            <a:ext cx="1082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point 2</a:t>
            </a:r>
            <a:endParaRPr lang="en-GB" sz="1400" dirty="0">
              <a:solidFill>
                <a:srgbClr val="005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2AB59-FBC5-E617-49CC-674FDF649E1D}"/>
              </a:ext>
            </a:extLst>
          </p:cNvPr>
          <p:cNvSpPr txBox="1"/>
          <p:nvPr/>
        </p:nvSpPr>
        <p:spPr>
          <a:xfrm>
            <a:off x="909826" y="1437507"/>
            <a:ext cx="1091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Main message or just a simple heading</a:t>
            </a:r>
            <a:endParaRPr lang="en-GB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6A4F4-1D88-05FA-CAD8-19F79A7B6863}"/>
              </a:ext>
            </a:extLst>
          </p:cNvPr>
          <p:cNvSpPr txBox="1"/>
          <p:nvPr/>
        </p:nvSpPr>
        <p:spPr>
          <a:xfrm>
            <a:off x="909826" y="2214747"/>
            <a:ext cx="109133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Main point 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heading, but key point should be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bolded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underlined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CB0A8-13A0-A2AC-5069-E352D4503596}"/>
              </a:ext>
            </a:extLst>
          </p:cNvPr>
          <p:cNvSpPr txBox="1"/>
          <p:nvPr/>
        </p:nvSpPr>
        <p:spPr>
          <a:xfrm>
            <a:off x="909826" y="3659499"/>
            <a:ext cx="109133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Main point 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heading, but key point should be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bolded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underlined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5842FE-E568-FD3C-913D-B28381CD4C78}"/>
              </a:ext>
            </a:extLst>
          </p:cNvPr>
          <p:cNvSpPr txBox="1"/>
          <p:nvPr/>
        </p:nvSpPr>
        <p:spPr>
          <a:xfrm>
            <a:off x="909826" y="5104251"/>
            <a:ext cx="109133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Main point 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 Main message or just a simple heading, but key point should be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bolded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underlined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5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E92D1A-0CBD-3796-1665-DC3EE00E4718}"/>
              </a:ext>
            </a:extLst>
          </p:cNvPr>
          <p:cNvSpPr txBox="1"/>
          <p:nvPr/>
        </p:nvSpPr>
        <p:spPr>
          <a:xfrm>
            <a:off x="402336" y="402336"/>
            <a:ext cx="1082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format: Similar to first slide, but arranges the information nicely</a:t>
            </a:r>
            <a:endParaRPr lang="en-GB" sz="2000" b="1" dirty="0">
              <a:solidFill>
                <a:srgbClr val="005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699C4-C36D-AAD5-32B8-98F4564351C8}"/>
              </a:ext>
            </a:extLst>
          </p:cNvPr>
          <p:cNvSpPr txBox="1"/>
          <p:nvPr/>
        </p:nvSpPr>
        <p:spPr>
          <a:xfrm>
            <a:off x="402336" y="161020"/>
            <a:ext cx="1082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point 3</a:t>
            </a:r>
            <a:endParaRPr lang="en-GB" sz="1400" dirty="0">
              <a:solidFill>
                <a:srgbClr val="005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9A25EC-DF66-1E83-BD1F-5FE743DE0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64870"/>
              </p:ext>
            </p:extLst>
          </p:nvPr>
        </p:nvGraphicFramePr>
        <p:xfrm>
          <a:off x="587248" y="1043762"/>
          <a:ext cx="10952480" cy="4633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496">
                  <a:extLst>
                    <a:ext uri="{9D8B030D-6E8A-4147-A177-3AD203B41FA5}">
                      <a16:colId xmlns:a16="http://schemas.microsoft.com/office/drawing/2014/main" val="960002688"/>
                    </a:ext>
                  </a:extLst>
                </a:gridCol>
                <a:gridCol w="7872984">
                  <a:extLst>
                    <a:ext uri="{9D8B030D-6E8A-4147-A177-3AD203B41FA5}">
                      <a16:colId xmlns:a16="http://schemas.microsoft.com/office/drawing/2014/main" val="1081928413"/>
                    </a:ext>
                  </a:extLst>
                </a:gridCol>
              </a:tblGrid>
              <a:tr h="5747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Removing Outside Borders</a:t>
                      </a:r>
                      <a:endParaRPr lang="en-GB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Words should be middle (spacing and alignment matters)</a:t>
                      </a:r>
                      <a:endParaRPr lang="en-GB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49734"/>
                  </a:ext>
                </a:extLst>
              </a:tr>
              <a:tr h="135297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1</a:t>
                      </a:r>
                      <a:endParaRPr lang="en-GB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 up the bullet point formats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XXX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469203"/>
                  </a:ext>
                </a:extLst>
              </a:tr>
              <a:tr h="13529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Message 2</a:t>
                      </a:r>
                      <a:endParaRPr lang="en-GB" sz="14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Mix up the bullet point formats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XXX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XXX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endParaRPr lang="en-GB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58580"/>
                  </a:ext>
                </a:extLst>
              </a:tr>
              <a:tr h="13529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Message 3</a:t>
                      </a:r>
                      <a:endParaRPr lang="en-GB" sz="14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Mix up the bullet point formats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XXX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XXX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endParaRPr lang="en-GB" sz="14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64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61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B2740894-A866-4D2B-C19F-089514925068}"/>
              </a:ext>
            </a:extLst>
          </p:cNvPr>
          <p:cNvSpPr/>
          <p:nvPr/>
        </p:nvSpPr>
        <p:spPr>
          <a:xfrm>
            <a:off x="731520" y="1847088"/>
            <a:ext cx="3026664" cy="1453896"/>
          </a:xfrm>
          <a:prstGeom prst="homePlate">
            <a:avLst/>
          </a:prstGeom>
          <a:solidFill>
            <a:srgbClr val="FFE3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92D1A-0CBD-3796-1665-DC3EE00E4718}"/>
              </a:ext>
            </a:extLst>
          </p:cNvPr>
          <p:cNvSpPr txBox="1"/>
          <p:nvPr/>
        </p:nvSpPr>
        <p:spPr>
          <a:xfrm>
            <a:off x="402336" y="402336"/>
            <a:ext cx="1082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is a lot of text going on, can try using this slide</a:t>
            </a:r>
            <a:endParaRPr lang="en-GB" sz="2000" b="1" dirty="0">
              <a:solidFill>
                <a:srgbClr val="005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699C4-C36D-AAD5-32B8-98F4564351C8}"/>
              </a:ext>
            </a:extLst>
          </p:cNvPr>
          <p:cNvSpPr txBox="1"/>
          <p:nvPr/>
        </p:nvSpPr>
        <p:spPr>
          <a:xfrm>
            <a:off x="402336" y="161020"/>
            <a:ext cx="1082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5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point 4</a:t>
            </a:r>
            <a:endParaRPr lang="en-GB" sz="1400" dirty="0">
              <a:solidFill>
                <a:srgbClr val="005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2508A-1ED9-44D9-9B6E-7C8031F8200E}"/>
              </a:ext>
            </a:extLst>
          </p:cNvPr>
          <p:cNvSpPr txBox="1"/>
          <p:nvPr/>
        </p:nvSpPr>
        <p:spPr>
          <a:xfrm>
            <a:off x="731520" y="1382322"/>
            <a:ext cx="224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Focus areas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1C61D-B60D-17C6-8F87-5F6A1D5C099B}"/>
              </a:ext>
            </a:extLst>
          </p:cNvPr>
          <p:cNvSpPr txBox="1"/>
          <p:nvPr/>
        </p:nvSpPr>
        <p:spPr>
          <a:xfrm>
            <a:off x="7955280" y="1382322"/>
            <a:ext cx="224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What should we do next?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2B8AF-D16C-71E9-485E-90E1A09E4860}"/>
              </a:ext>
            </a:extLst>
          </p:cNvPr>
          <p:cNvSpPr txBox="1"/>
          <p:nvPr/>
        </p:nvSpPr>
        <p:spPr>
          <a:xfrm>
            <a:off x="845819" y="2040690"/>
            <a:ext cx="2240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Why you should do this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Why you </a:t>
            </a:r>
            <a:r>
              <a:rPr lang="en-US" sz="1400" i="1" u="sng" dirty="0">
                <a:latin typeface="Arial" panose="020B0604020202020204" pitchFamily="34" charset="0"/>
                <a:cs typeface="Arial" panose="020B0604020202020204" pitchFamily="34" charset="0"/>
              </a:rPr>
              <a:t>should not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Recommendation?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6B68D0F-8BE9-2F64-AFFC-7F37C8793798}"/>
              </a:ext>
            </a:extLst>
          </p:cNvPr>
          <p:cNvSpPr/>
          <p:nvPr/>
        </p:nvSpPr>
        <p:spPr>
          <a:xfrm>
            <a:off x="731520" y="4345626"/>
            <a:ext cx="3026664" cy="1453896"/>
          </a:xfrm>
          <a:prstGeom prst="homePlate">
            <a:avLst/>
          </a:prstGeom>
          <a:solidFill>
            <a:srgbClr val="FFE3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DDD713-C76A-E23E-FCD6-A3D4717240BA}"/>
              </a:ext>
            </a:extLst>
          </p:cNvPr>
          <p:cNvSpPr txBox="1"/>
          <p:nvPr/>
        </p:nvSpPr>
        <p:spPr>
          <a:xfrm>
            <a:off x="845819" y="4539228"/>
            <a:ext cx="2240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Why you should do this 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Why you </a:t>
            </a:r>
            <a:r>
              <a:rPr lang="en-US" sz="1400" i="1" u="sng" dirty="0">
                <a:latin typeface="Arial" panose="020B0604020202020204" pitchFamily="34" charset="0"/>
                <a:cs typeface="Arial" panose="020B0604020202020204" pitchFamily="34" charset="0"/>
              </a:rPr>
              <a:t>should not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Recommendation?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10915-4119-BB70-0FC6-44B9FD114142}"/>
              </a:ext>
            </a:extLst>
          </p:cNvPr>
          <p:cNvSpPr txBox="1"/>
          <p:nvPr/>
        </p:nvSpPr>
        <p:spPr>
          <a:xfrm>
            <a:off x="5111495" y="1932967"/>
            <a:ext cx="6986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Synthesis Statement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Industry areas: Technology, Financial Services, Professional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These areas are not </a:t>
            </a:r>
            <a:r>
              <a:rPr lang="en-US" sz="1400" i="1" u="sng" dirty="0">
                <a:latin typeface="Arial" panose="020B0604020202020204" pitchFamily="34" charset="0"/>
                <a:cs typeface="Arial" panose="020B0604020202020204" pitchFamily="34" charset="0"/>
              </a:rPr>
              <a:t>mutually exclusive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EE052-D979-FE33-A7CA-A87B88C97157}"/>
              </a:ext>
            </a:extLst>
          </p:cNvPr>
          <p:cNvSpPr txBox="1"/>
          <p:nvPr/>
        </p:nvSpPr>
        <p:spPr>
          <a:xfrm>
            <a:off x="5111495" y="3369677"/>
            <a:ext cx="6986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Synthesis Statement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Industry areas: Technology, Financial Services, Professional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These areas are not </a:t>
            </a:r>
            <a:r>
              <a:rPr lang="en-US" sz="1400" i="1" u="sng" dirty="0">
                <a:latin typeface="Arial" panose="020B0604020202020204" pitchFamily="34" charset="0"/>
                <a:cs typeface="Arial" panose="020B0604020202020204" pitchFamily="34" charset="0"/>
              </a:rPr>
              <a:t>mutually exclusive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092D4-6AA5-A06D-5F9A-79D6BB453810}"/>
              </a:ext>
            </a:extLst>
          </p:cNvPr>
          <p:cNvSpPr txBox="1"/>
          <p:nvPr/>
        </p:nvSpPr>
        <p:spPr>
          <a:xfrm>
            <a:off x="5111495" y="4806387"/>
            <a:ext cx="6986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Synthesis Statement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Industry areas: Technology, Financial Services, Professional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These areas are not </a:t>
            </a:r>
            <a:r>
              <a:rPr lang="en-US" sz="1400" i="1" u="sng" dirty="0">
                <a:latin typeface="Arial" panose="020B0604020202020204" pitchFamily="34" charset="0"/>
                <a:cs typeface="Arial" panose="020B0604020202020204" pitchFamily="34" charset="0"/>
              </a:rPr>
              <a:t>mutually exclusive</a:t>
            </a:r>
          </a:p>
        </p:txBody>
      </p:sp>
    </p:spTree>
    <p:extLst>
      <p:ext uri="{BB962C8B-B14F-4D97-AF65-F5344CB8AC3E}">
        <p14:creationId xmlns:p14="http://schemas.microsoft.com/office/powerpoint/2010/main" val="212578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729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Hwaizher</dc:creator>
  <cp:lastModifiedBy>Hwaizher</cp:lastModifiedBy>
  <cp:revision>12</cp:revision>
  <dcterms:created xsi:type="dcterms:W3CDTF">2024-08-10T01:09:26Z</dcterms:created>
  <dcterms:modified xsi:type="dcterms:W3CDTF">2024-11-04T08:48:51Z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2024-08-10T01:16:19Z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26d9f01e-af58-499a-aecf-539bbe9fe6f9</vt:lpwstr>
  </property>
  <property fmtid="{D5CDD505-2E9C-101B-9397-08002B2CF9AE}" pid="7" name="MSIP_Label_defa4170-0d19-0005-0004-bc88714345d2_ActionId">
    <vt:lpwstr>84a5f1b4-bb57-4157-af4c-7022c0bfa529</vt:lpwstr>
  </property>
  <property fmtid="{D5CDD505-2E9C-101B-9397-08002B2CF9AE}" pid="8" name="MSIP_Label_defa4170-0d19-0005-0004-bc88714345d2_ContentBits">
    <vt:lpwstr>0</vt:lpwstr>
  </property>
</Properties>
</file>