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55" r:id="rId2"/>
    <p:sldId id="356" r:id="rId3"/>
    <p:sldId id="357" r:id="rId4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89837" autoAdjust="0"/>
  </p:normalViewPr>
  <p:slideViewPr>
    <p:cSldViewPr snapToGrid="0" snapToObjects="1">
      <p:cViewPr>
        <p:scale>
          <a:sx n="65" d="100"/>
          <a:sy n="65" d="100"/>
        </p:scale>
        <p:origin x="11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Shape 2043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4" name="Shape 20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0" name="Shape 20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algn="l" fontAlgn="base"/>
            <a:r>
              <a:rPr lang="en-US" dirty="0"/>
              <a:t>* 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생활인구란 통신데이터로 특정 시점에 개인이 위치한 지역을 집계한 ‘</a:t>
            </a:r>
            <a:r>
              <a:rPr lang="ko-KR" altLang="en-US" b="0" i="0" dirty="0" err="1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현주인구’를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 말합니다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pPr algn="l" fontAlgn="base"/>
            <a:r>
              <a:rPr lang="ko-KR" altLang="en-US" b="0" i="0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시간대에 따라 변화하는 인구의 규모로 지역간 특성을 추측해 볼 수 있는 유용한 데이터입니다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12529"/>
                </a:solidFill>
                <a:effectLst/>
                <a:latin typeface="Apple SD Gothic Neo"/>
              </a:rPr>
              <a:t>초단기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Apple SD Gothic Neo"/>
              </a:rPr>
              <a:t> 유동인구는 통근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Apple SD Gothic Neo"/>
              </a:rPr>
              <a:t>·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Apple SD Gothic Neo"/>
              </a:rPr>
              <a:t>통학자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Apple SD Gothic Neo"/>
              </a:rPr>
              <a:t>쇼핑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Apple SD Gothic Neo"/>
              </a:rPr>
              <a:t>·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Apple SD Gothic Neo"/>
              </a:rPr>
              <a:t>의료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Apple SD Gothic Neo"/>
              </a:rPr>
              <a:t>·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Apple SD Gothic Neo"/>
              </a:rPr>
              <a:t>교육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Apple SD Gothic Neo"/>
              </a:rPr>
              <a:t>·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Apple SD Gothic Neo"/>
              </a:rPr>
              <a:t>종교 등 생활 목적의 주간 유동인구를 말한다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FFFFFF"/>
              </a:solidFill>
              <a:effectLst/>
              <a:latin typeface="Roboto" panose="020B0604020202020204" pitchFamily="2" charset="0"/>
            </a:endParaRPr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438421" y="3244850"/>
            <a:ext cx="2311401" cy="3683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38"/>
            <a:ext cx="9906000" cy="11557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70993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seoul.go.kr/dataList/10790/S/2/datasetView.do" TargetMode="External"/><Relationship Id="rId3" Type="http://schemas.openxmlformats.org/officeDocument/2006/relationships/hyperlink" Target="https://data.seoul.go.kr/dataList/11067/S/2/datasetView.do" TargetMode="External"/><Relationship Id="rId7" Type="http://schemas.openxmlformats.org/officeDocument/2006/relationships/hyperlink" Target="https://data.seoul.go.kr/dataList/96/S/2/datasetView.d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.seoul.go.kr/dataList/10850/S/2/datasetView.do" TargetMode="External"/><Relationship Id="rId5" Type="http://schemas.openxmlformats.org/officeDocument/2006/relationships/hyperlink" Target="https://bigdata.seoul.go.kr/data/selectSampleData.do?r_id=P213&amp;sample_data_seq=330&amp;tab_type=&amp;sch_cate=10&amp;file_id=&amp;sch_text=&amp;sch_order=U&amp;currentPage=1" TargetMode="External"/><Relationship Id="rId4" Type="http://schemas.openxmlformats.org/officeDocument/2006/relationships/hyperlink" Target="https://data.seoul.go.kr/dataVisual/seoul/seoulLivingPopulation.d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1" name="표"/>
          <p:cNvGraphicFramePr/>
          <p:nvPr>
            <p:extLst>
              <p:ext uri="{D42A27DB-BD31-4B8C-83A1-F6EECF244321}">
                <p14:modId xmlns:p14="http://schemas.microsoft.com/office/powerpoint/2010/main" val="431453680"/>
              </p:ext>
            </p:extLst>
          </p:nvPr>
        </p:nvGraphicFramePr>
        <p:xfrm>
          <a:off x="281187" y="537126"/>
          <a:ext cx="9361040" cy="622473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584">
                <a:tc>
                  <a:txBody>
                    <a:bodyPr/>
                    <a:lstStyle/>
                    <a:p>
                      <a:pPr algn="ctr">
                        <a:defRPr sz="1800" i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배경과 목적 </a:t>
                      </a:r>
                      <a:r>
                        <a:rPr sz="1400">
                          <a:solidFill>
                            <a:srgbClr val="000000"/>
                          </a:solidFill>
                        </a:rPr>
                        <a:t>(Objective)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i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현상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및 </a:t>
                      </a:r>
                      <a:r>
                        <a:rPr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문제점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000000"/>
                          </a:solidFill>
                        </a:rPr>
                        <a:t>(Pain Point)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75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000" b="0" i="0" dirty="0"/>
                        <a:t>○</a:t>
                      </a:r>
                      <a:r>
                        <a:rPr lang="en-US" sz="1000" b="0" i="0" dirty="0"/>
                        <a:t> </a:t>
                      </a:r>
                      <a:r>
                        <a:rPr lang="ko-KR" altLang="en-US" sz="1000" b="0" i="0" dirty="0"/>
                        <a:t>한국경제연구원에 따르면 </a:t>
                      </a:r>
                      <a:r>
                        <a:rPr lang="en-US" altLang="ko-KR" sz="1000" b="0" i="0" dirty="0"/>
                        <a:t>2018</a:t>
                      </a:r>
                      <a:r>
                        <a:rPr lang="ko-KR" altLang="en-US" sz="1000" b="0" i="0" dirty="0"/>
                        <a:t>년 기준 성인 </a:t>
                      </a:r>
                      <a:r>
                        <a:rPr lang="en-US" altLang="ko-KR" sz="1000" b="0" i="0" dirty="0"/>
                        <a:t>1</a:t>
                      </a:r>
                      <a:r>
                        <a:rPr lang="ko-KR" altLang="en-US" sz="1000" b="0" i="0" dirty="0"/>
                        <a:t>인당 커피 섭취량은 </a:t>
                      </a:r>
                      <a:r>
                        <a:rPr lang="en-US" altLang="ko-KR" sz="1000" b="0" i="0" dirty="0"/>
                        <a:t>354</a:t>
                      </a:r>
                      <a:r>
                        <a:rPr lang="ko-KR" altLang="en-US" sz="1000" b="0" i="0" dirty="0"/>
                        <a:t>잔으로 하루에 </a:t>
                      </a:r>
                      <a:r>
                        <a:rPr lang="en-US" altLang="ko-KR" sz="1000" b="0" i="0" dirty="0"/>
                        <a:t>0.9</a:t>
                      </a:r>
                      <a:r>
                        <a:rPr lang="ko-KR" altLang="en-US" sz="1000" b="0" i="0" dirty="0"/>
                        <a:t>잔의 커피를 섭취한다</a:t>
                      </a:r>
                      <a:r>
                        <a:rPr lang="en-US" altLang="ko-KR" sz="1000" b="0" i="0" dirty="0"/>
                        <a:t>. </a:t>
                      </a:r>
                      <a:r>
                        <a:rPr lang="ko-KR" altLang="en-US" sz="1000" b="0" i="0" dirty="0"/>
                        <a:t>세계 평균이 </a:t>
                      </a:r>
                      <a:r>
                        <a:rPr lang="en-US" altLang="ko-KR" sz="1000" b="0" i="0" dirty="0"/>
                        <a:t>130</a:t>
                      </a:r>
                      <a:r>
                        <a:rPr lang="ko-KR" altLang="en-US" sz="1000" b="0" i="0" dirty="0"/>
                        <a:t>잔임을 고려했을 때 한국인의 커피 섭취량은 약 </a:t>
                      </a:r>
                      <a:r>
                        <a:rPr lang="en-US" altLang="ko-KR" sz="1000" b="0" i="0" dirty="0"/>
                        <a:t>3</a:t>
                      </a:r>
                      <a:r>
                        <a:rPr lang="ko-KR" altLang="en-US" sz="1000" b="0" i="0" dirty="0"/>
                        <a:t>배나 높다</a:t>
                      </a:r>
                      <a:r>
                        <a:rPr lang="en-US" altLang="ko-KR" sz="1000" b="0" i="0" dirty="0"/>
                        <a:t>. 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000" b="0" i="0" dirty="0"/>
                        <a:t> ○ 우리나라 커피 산업</a:t>
                      </a:r>
                      <a:r>
                        <a:rPr lang="en-US" altLang="ko-KR" sz="1000" b="0" i="0" dirty="0"/>
                        <a:t>(</a:t>
                      </a:r>
                      <a:r>
                        <a:rPr lang="ko-KR" altLang="en-US" sz="1000" b="0" i="0" dirty="0"/>
                        <a:t>소매시장 </a:t>
                      </a:r>
                      <a:r>
                        <a:rPr lang="en-US" altLang="ko-KR" sz="1000" b="0" i="0" dirty="0"/>
                        <a:t>+</a:t>
                      </a:r>
                      <a:r>
                        <a:rPr lang="ko-KR" altLang="en-US" sz="1000" b="0" i="0" dirty="0"/>
                        <a:t>커피 음료</a:t>
                      </a:r>
                      <a:r>
                        <a:rPr lang="en-US" altLang="ko-KR" sz="1000" b="0" i="0" dirty="0"/>
                        <a:t>)</a:t>
                      </a:r>
                      <a:r>
                        <a:rPr lang="ko-KR" altLang="en-US" sz="1000" b="0" i="0" dirty="0"/>
                        <a:t> 규모 또한 매년 커지고 있다</a:t>
                      </a:r>
                      <a:r>
                        <a:rPr lang="en-US" altLang="ko-KR" sz="1000" b="0" i="0" dirty="0"/>
                        <a:t>. 2018</a:t>
                      </a:r>
                      <a:r>
                        <a:rPr lang="ko-KR" altLang="en-US" sz="1000" b="0" i="0" dirty="0"/>
                        <a:t>년 기준 커피 사장 규모는 약 </a:t>
                      </a:r>
                      <a:r>
                        <a:rPr lang="en-US" altLang="ko-KR" sz="1000" b="0" i="0" dirty="0"/>
                        <a:t>7</a:t>
                      </a:r>
                      <a:r>
                        <a:rPr lang="ko-KR" altLang="en-US" sz="1000" b="0" i="0" dirty="0"/>
                        <a:t>조원으로  </a:t>
                      </a:r>
                      <a:r>
                        <a:rPr lang="en-US" altLang="ko-KR" sz="1000" b="0" i="0" dirty="0"/>
                        <a:t>2023</a:t>
                      </a:r>
                      <a:r>
                        <a:rPr lang="ko-KR" altLang="en-US" sz="1000" b="0" i="0" dirty="0"/>
                        <a:t>년에는 </a:t>
                      </a:r>
                      <a:r>
                        <a:rPr lang="en-US" altLang="ko-KR" sz="1000" b="0" i="0" dirty="0"/>
                        <a:t>8.6</a:t>
                      </a:r>
                      <a:r>
                        <a:rPr lang="ko-KR" altLang="en-US" sz="1000" b="0" i="0" dirty="0"/>
                        <a:t>조원에  달할 것으로 예측된다</a:t>
                      </a:r>
                      <a:r>
                        <a:rPr lang="en-US" altLang="ko-KR" sz="1000" b="0" i="0" dirty="0"/>
                        <a:t>. 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000" b="0" i="0" dirty="0"/>
                        <a:t>○ 이처럼 커피공화국이라는 타이틀이 무색하지 않은 우리나라의 커피시장의 밀집도는 어떠할까</a:t>
                      </a:r>
                      <a:r>
                        <a:rPr lang="en-US" altLang="ko-KR" sz="1000" b="0" i="0" dirty="0"/>
                        <a:t>?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000" b="0" dirty="0"/>
                        <a:t>○</a:t>
                      </a:r>
                      <a:r>
                        <a:rPr lang="en-US" sz="1000" b="0" dirty="0"/>
                        <a:t> </a:t>
                      </a:r>
                      <a:r>
                        <a:rPr lang="ko-KR" altLang="en-US" sz="1000" b="0" i="0" dirty="0"/>
                        <a:t>우후죽순 늘어나는 커피 전문점에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ko-KR" altLang="en-US" sz="1000" b="0" i="0" dirty="0"/>
                        <a:t>커피시장은 레드오션 상태라고 한다</a:t>
                      </a:r>
                      <a:r>
                        <a:rPr lang="en-US" altLang="ko-KR" sz="1000" b="0" i="0" dirty="0"/>
                        <a:t>. </a:t>
                      </a:r>
                      <a:r>
                        <a:rPr lang="ko-KR" altLang="en-US" sz="1000" b="0" i="0" dirty="0"/>
                        <a:t>특히나 </a:t>
                      </a:r>
                      <a:r>
                        <a:rPr lang="ko-KR" altLang="en-US" sz="1000" b="0" i="0" dirty="0" err="1"/>
                        <a:t>소상공인시장진흥공단</a:t>
                      </a:r>
                      <a:r>
                        <a:rPr lang="ko-KR" altLang="en-US" sz="1000" b="0" i="0" dirty="0"/>
                        <a:t> 상권정보에 의하면 전국에서 커피전문점이 가장 많은 지역은 경기도와 서울시였다</a:t>
                      </a:r>
                      <a:r>
                        <a:rPr lang="en-US" altLang="ko-KR" sz="1000" b="0" i="0" dirty="0"/>
                        <a:t>. </a:t>
                      </a:r>
                      <a:r>
                        <a:rPr lang="ko-KR" altLang="en-US" sz="1000" b="0" i="0" dirty="0"/>
                        <a:t>서울시 전역에서 카페는 매년 </a:t>
                      </a:r>
                      <a:r>
                        <a:rPr lang="en-US" altLang="ko-KR" sz="1000" b="0" i="0" dirty="0"/>
                        <a:t>2000</a:t>
                      </a:r>
                      <a:r>
                        <a:rPr lang="ko-KR" altLang="en-US" sz="1000" b="0" i="0" dirty="0" err="1"/>
                        <a:t>여개씩</a:t>
                      </a:r>
                      <a:r>
                        <a:rPr lang="ko-KR" altLang="en-US" sz="1000" b="0" i="0" dirty="0"/>
                        <a:t> 증가하고 있는 추세이다</a:t>
                      </a:r>
                      <a:r>
                        <a:rPr lang="en-US" altLang="ko-KR" sz="1000" b="0" i="0" dirty="0"/>
                        <a:t>.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000" b="0" dirty="0"/>
                        <a:t>○ </a:t>
                      </a:r>
                      <a:r>
                        <a:rPr lang="ko-KR" altLang="en-US" sz="1000" b="0" i="0" dirty="0"/>
                        <a:t>도시의 청춘들에게 카페는 문화가 됐고 커피는 일상 그 자체가 됐다</a:t>
                      </a:r>
                      <a:r>
                        <a:rPr lang="en-US" altLang="ko-KR" sz="1000" b="0" i="0" dirty="0"/>
                        <a:t>. </a:t>
                      </a:r>
                      <a:r>
                        <a:rPr lang="ko-KR" altLang="en-US" sz="1000" b="0" i="0" dirty="0"/>
                        <a:t>카페 수 증가는 그 지역의 상권이 커지고 있다는 것을 반영하는 지표 중 하나로 여겨진다</a:t>
                      </a:r>
                      <a:r>
                        <a:rPr lang="en-US" altLang="ko-KR" sz="1000" b="0" i="0" dirty="0"/>
                        <a:t>. 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000" b="0" dirty="0"/>
                        <a:t>○ </a:t>
                      </a:r>
                      <a:r>
                        <a:rPr lang="ko-KR" altLang="en-US" sz="1000" b="0" i="0" dirty="0"/>
                        <a:t>하지만 카페는 진입장벽이 낮은 대신 폐업 또한 많은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ko-KR" altLang="en-US" sz="1000" b="0" i="0" dirty="0"/>
                        <a:t>다시 말해 생존율이  낮은 편에 속한다</a:t>
                      </a:r>
                      <a:r>
                        <a:rPr lang="en-US" altLang="ko-KR" sz="1000" b="0" i="0" dirty="0"/>
                        <a:t>. </a:t>
                      </a:r>
                      <a:endParaRPr sz="1000" b="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84">
                <a:tc>
                  <a:txBody>
                    <a:bodyPr/>
                    <a:lstStyle/>
                    <a:p>
                      <a:pPr algn="ctr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과제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목표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/>
                        <a:t>(Goal)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과제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범위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/>
                        <a:t>(Scope)</a:t>
                      </a:r>
                      <a:endParaRPr lang="en-US" sz="1400" i="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1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000" b="0" dirty="0"/>
                        <a:t>○ </a:t>
                      </a:r>
                      <a:r>
                        <a:rPr lang="ko-KR" altLang="en-US" sz="1000" b="0" i="0" dirty="0">
                          <a:latin typeface="맑은 고딕"/>
                          <a:ea typeface="맑은 고딕"/>
                          <a:sym typeface="맑은 고딕"/>
                        </a:rPr>
                        <a:t>깔끔하고 보기 좋은 데이터 시각화 </a:t>
                      </a:r>
                      <a:r>
                        <a:rPr lang="en-US" altLang="ko-KR" sz="1000" b="0" i="0" dirty="0">
                          <a:latin typeface="맑은 고딕"/>
                          <a:ea typeface="맑은 고딕"/>
                          <a:sym typeface="맑은 고딕"/>
                        </a:rPr>
                        <a:t>^^ </a:t>
                      </a:r>
                      <a:r>
                        <a:rPr lang="ko-KR" altLang="en-US" sz="1000" b="0" i="0" dirty="0">
                          <a:latin typeface="맑은 고딕"/>
                          <a:ea typeface="맑은 고딕"/>
                          <a:sym typeface="맑은 고딕"/>
                        </a:rPr>
                        <a:t>대시보드 만들기 </a:t>
                      </a:r>
                      <a:r>
                        <a:rPr lang="en-US" altLang="ko-KR" sz="1000" b="0" i="0" dirty="0">
                          <a:latin typeface="맑은 고딕"/>
                          <a:ea typeface="맑은 고딕"/>
                          <a:sym typeface="맑은 고딕"/>
                        </a:rPr>
                        <a:t>(</a:t>
                      </a:r>
                      <a:r>
                        <a:rPr lang="ko-KR" altLang="en-US" sz="1000" b="0" i="0" dirty="0">
                          <a:latin typeface="맑은 고딕"/>
                          <a:ea typeface="맑은 고딕"/>
                          <a:sym typeface="맑은 고딕"/>
                        </a:rPr>
                        <a:t>툴</a:t>
                      </a:r>
                      <a:r>
                        <a:rPr lang="en-US" altLang="ko-KR" sz="1000" b="0" i="0" dirty="0">
                          <a:latin typeface="맑은 고딕"/>
                          <a:ea typeface="맑은 고딕"/>
                          <a:sym typeface="맑은 고딕"/>
                        </a:rPr>
                        <a:t>-</a:t>
                      </a:r>
                      <a:r>
                        <a:rPr lang="ko-KR" altLang="en-US" sz="1000" b="0" i="0" dirty="0">
                          <a:latin typeface="맑은 고딕"/>
                          <a:ea typeface="맑은 고딕"/>
                          <a:sym typeface="맑은 고딕"/>
                        </a:rPr>
                        <a:t>엑셀</a:t>
                      </a:r>
                      <a:r>
                        <a:rPr lang="en-US" altLang="ko-KR" sz="1000" b="0" i="0" dirty="0">
                          <a:latin typeface="맑은 고딕"/>
                          <a:ea typeface="맑은 고딕"/>
                          <a:sym typeface="맑은 고딕"/>
                        </a:rPr>
                        <a:t>, </a:t>
                      </a:r>
                      <a:r>
                        <a:rPr lang="ko-KR" altLang="en-US" sz="1000" b="0" i="0" dirty="0">
                          <a:latin typeface="맑은 고딕"/>
                          <a:ea typeface="맑은 고딕"/>
                          <a:sym typeface="맑은 고딕"/>
                        </a:rPr>
                        <a:t>파이썬</a:t>
                      </a:r>
                      <a:r>
                        <a:rPr lang="en-US" altLang="ko-KR" sz="1000" b="0" i="0" dirty="0">
                          <a:latin typeface="맑은 고딕"/>
                          <a:ea typeface="맑은 고딕"/>
                          <a:sym typeface="맑은 고딕"/>
                        </a:rPr>
                        <a:t>, </a:t>
                      </a:r>
                      <a:r>
                        <a:rPr lang="ko-KR" altLang="en-US" sz="1000" b="0" i="0" dirty="0" err="1">
                          <a:latin typeface="맑은 고딕"/>
                          <a:ea typeface="맑은 고딕"/>
                          <a:sym typeface="맑은 고딕"/>
                        </a:rPr>
                        <a:t>파워비아이</a:t>
                      </a:r>
                      <a:r>
                        <a:rPr lang="en-US" altLang="ko-KR" sz="1000" b="0" i="0" dirty="0">
                          <a:latin typeface="맑은 고딕"/>
                          <a:ea typeface="맑은 고딕"/>
                          <a:sym typeface="맑은 고딕"/>
                        </a:rPr>
                        <a:t>, </a:t>
                      </a:r>
                      <a:r>
                        <a:rPr lang="ko-KR" altLang="en-US" sz="1000" b="0" i="0" dirty="0" err="1">
                          <a:latin typeface="맑은 고딕"/>
                          <a:ea typeface="맑은 고딕"/>
                          <a:sym typeface="맑은 고딕"/>
                        </a:rPr>
                        <a:t>태블로</a:t>
                      </a:r>
                      <a:r>
                        <a:rPr lang="en-US" altLang="ko-KR" sz="1000" b="0" i="0" dirty="0">
                          <a:latin typeface="맑은 고딕"/>
                          <a:ea typeface="맑은 고딕"/>
                          <a:sym typeface="맑은 고딕"/>
                        </a:rPr>
                        <a:t>)  </a:t>
                      </a:r>
                      <a:r>
                        <a:rPr lang="ko-KR" altLang="en-US" sz="1000" b="0" i="0" dirty="0">
                          <a:latin typeface="맑은 고딕"/>
                          <a:ea typeface="맑은 고딕"/>
                          <a:sym typeface="맑은 고딕"/>
                        </a:rPr>
                        <a:t> </a:t>
                      </a:r>
                      <a:endParaRPr sz="1000" b="0" i="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200" b="0" dirty="0"/>
                        <a:t>○ </a:t>
                      </a:r>
                      <a:r>
                        <a:rPr lang="ko-KR" altLang="en-US" sz="1000" b="0" i="0" dirty="0"/>
                        <a:t>서울시를 기준으로 하여 자치구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ko-KR" altLang="en-US" sz="1000" b="0" i="0" dirty="0"/>
                        <a:t>행정동 별 카페 밀집도 및 매출지수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ko-KR" altLang="en-US" sz="1000" b="0" i="0" dirty="0"/>
                        <a:t>인구지수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ko-KR" altLang="en-US" sz="1000" b="0" i="0" dirty="0" err="1"/>
                        <a:t>귬융지수</a:t>
                      </a:r>
                      <a:r>
                        <a:rPr lang="ko-KR" altLang="en-US" sz="1000" b="0" i="0" dirty="0"/>
                        <a:t> 등을 살펴본다</a:t>
                      </a:r>
                      <a:r>
                        <a:rPr lang="en-US" altLang="ko-KR" sz="1000" b="0" i="0" dirty="0"/>
                        <a:t>. 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000" b="0" dirty="0"/>
                        <a:t>○ </a:t>
                      </a:r>
                      <a:r>
                        <a:rPr lang="ko-KR" altLang="en-US" sz="1000" b="0" i="0" dirty="0"/>
                        <a:t>카페 전문점 수 및 밀집도를 계산하여 상위 </a:t>
                      </a:r>
                      <a:r>
                        <a:rPr lang="en-US" altLang="ko-KR" sz="1000" b="0" i="0" dirty="0"/>
                        <a:t>Top5</a:t>
                      </a:r>
                      <a:r>
                        <a:rPr lang="ko-KR" altLang="en-US" sz="1000" b="0" i="0" dirty="0"/>
                        <a:t>의 자치구의 입점 카페 특징 및 키워드를 </a:t>
                      </a:r>
                      <a:r>
                        <a:rPr lang="ko-KR" altLang="en-US" sz="1000" b="0" i="0" dirty="0" err="1"/>
                        <a:t>추려내본다</a:t>
                      </a:r>
                      <a:r>
                        <a:rPr lang="en-US" altLang="ko-KR" sz="1000" b="0" i="0" dirty="0"/>
                        <a:t>. </a:t>
                      </a:r>
                      <a:r>
                        <a:rPr lang="ko-KR" altLang="en-US" sz="1000" b="0" i="0" dirty="0"/>
                        <a:t>또한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ko-KR" altLang="en-US" sz="1000" b="0" i="0" dirty="0"/>
                        <a:t>해당 자치구를 </a:t>
                      </a:r>
                      <a:r>
                        <a:rPr lang="ko-KR" altLang="en-US" sz="1000" b="0" i="0" dirty="0" err="1"/>
                        <a:t>오고가는</a:t>
                      </a:r>
                      <a:r>
                        <a:rPr lang="ko-KR" altLang="en-US" sz="1000" b="0" i="0" dirty="0"/>
                        <a:t> 유동인구의 연령대를 파악하여 이들의 소비패턴을 파악하고자 한다</a:t>
                      </a:r>
                      <a:r>
                        <a:rPr lang="en-US" altLang="ko-KR" sz="1000" b="0" i="0" dirty="0"/>
                        <a:t>. 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000" b="0" dirty="0"/>
                        <a:t>○ </a:t>
                      </a:r>
                      <a:r>
                        <a:rPr lang="ko-KR" altLang="en-US" sz="1000" b="0" i="0" dirty="0"/>
                        <a:t>부가적으로 하위 자치구의 특징 또한 파악함으로써 </a:t>
                      </a:r>
                      <a:r>
                        <a:rPr lang="ko-KR" altLang="en-US" sz="1000" b="0" i="0" dirty="0" err="1"/>
                        <a:t>비교분석한다</a:t>
                      </a:r>
                      <a:r>
                        <a:rPr lang="en-US" altLang="ko-KR" sz="1200" b="0" i="0" dirty="0"/>
                        <a:t>. </a:t>
                      </a:r>
                      <a:endParaRPr sz="1200" b="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84">
                <a:tc>
                  <a:txBody>
                    <a:bodyPr/>
                    <a:lstStyle/>
                    <a:p>
                      <a:pPr algn="ctr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과제 일정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계획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/>
                        <a:t>(Schedule)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과제 수행 </a:t>
                      </a: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팀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구성</a:t>
                      </a:r>
                      <a:r>
                        <a:rPr sz="14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400" i="0" dirty="0"/>
                        <a:t>(Teaming)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31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i="0" dirty="0"/>
                        <a:t>1</a:t>
                      </a:r>
                      <a:r>
                        <a:rPr lang="ko-KR" altLang="en-US" sz="1000" b="0" i="0" dirty="0"/>
                        <a:t>단계  </a:t>
                      </a:r>
                      <a:r>
                        <a:rPr lang="en-US" altLang="ko-KR" sz="1000" b="0" i="0" dirty="0"/>
                        <a:t>- </a:t>
                      </a:r>
                      <a:r>
                        <a:rPr lang="ko-KR" altLang="en-US" sz="1000" b="0" i="0" dirty="0"/>
                        <a:t>과제 계획</a:t>
                      </a:r>
                      <a:endParaRPr lang="en-US" altLang="ko-KR" sz="1000" b="0" i="0" dirty="0"/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i="0" dirty="0"/>
                        <a:t>2</a:t>
                      </a:r>
                      <a:r>
                        <a:rPr lang="ko-KR" altLang="en-US" sz="1000" b="0" i="0" dirty="0"/>
                        <a:t>단계 </a:t>
                      </a:r>
                      <a:r>
                        <a:rPr lang="en-US" altLang="ko-KR" sz="1000" b="0" i="0" dirty="0"/>
                        <a:t>– </a:t>
                      </a:r>
                      <a:r>
                        <a:rPr lang="ko-KR" altLang="en-US" sz="1000" b="0" i="0" dirty="0"/>
                        <a:t>데이터 수집  및 취합 </a:t>
                      </a:r>
                      <a:endParaRPr lang="en-US" altLang="ko-KR" sz="1000" b="0" i="0" dirty="0"/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i="0" dirty="0"/>
                        <a:t>3</a:t>
                      </a:r>
                      <a:r>
                        <a:rPr lang="ko-KR" altLang="en-US" sz="1000" b="0" i="0" dirty="0"/>
                        <a:t>단계 </a:t>
                      </a:r>
                      <a:r>
                        <a:rPr lang="en-US" altLang="ko-KR" sz="1000" b="0" i="0" dirty="0"/>
                        <a:t>– </a:t>
                      </a:r>
                      <a:r>
                        <a:rPr lang="ko-KR" altLang="en-US" sz="1000" b="0" i="0" dirty="0"/>
                        <a:t>데이터 </a:t>
                      </a:r>
                      <a:r>
                        <a:rPr lang="ko-KR" altLang="en-US" sz="1000" b="0" i="0" dirty="0" err="1"/>
                        <a:t>전처리</a:t>
                      </a:r>
                      <a:r>
                        <a:rPr lang="ko-KR" altLang="en-US" sz="1000" b="0" i="0" dirty="0"/>
                        <a:t> </a:t>
                      </a:r>
                      <a:endParaRPr lang="en-US" altLang="ko-KR" sz="1000" b="0" i="0" dirty="0"/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i="0" dirty="0"/>
                        <a:t>4</a:t>
                      </a:r>
                      <a:r>
                        <a:rPr lang="ko-KR" altLang="en-US" sz="1000" b="0" i="0" dirty="0"/>
                        <a:t>단계 </a:t>
                      </a:r>
                      <a:r>
                        <a:rPr lang="en-US" altLang="ko-KR" sz="1000" b="0" i="0" dirty="0"/>
                        <a:t>– </a:t>
                      </a:r>
                      <a:r>
                        <a:rPr lang="ko-KR" altLang="en-US" sz="1000" b="0" i="0" dirty="0"/>
                        <a:t>데이터 시각화 </a:t>
                      </a:r>
                      <a:endParaRPr lang="en-US" altLang="ko-KR" sz="1000" b="0" i="0" dirty="0"/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i="0" dirty="0"/>
                        <a:t>5</a:t>
                      </a:r>
                      <a:r>
                        <a:rPr lang="ko-KR" altLang="en-US" sz="1000" b="0" i="0" dirty="0"/>
                        <a:t>단계 </a:t>
                      </a:r>
                      <a:r>
                        <a:rPr lang="en-US" altLang="ko-KR" sz="1000" b="0" i="0" dirty="0"/>
                        <a:t>– </a:t>
                      </a:r>
                      <a:r>
                        <a:rPr lang="ko-KR" altLang="en-US" sz="1000" b="0" i="0" dirty="0"/>
                        <a:t>평가 </a:t>
                      </a:r>
                      <a:r>
                        <a:rPr lang="en-US" altLang="ko-KR" sz="1000" b="0" i="0" dirty="0"/>
                        <a:t>(</a:t>
                      </a:r>
                      <a:r>
                        <a:rPr lang="ko-KR" altLang="en-US" sz="1000" b="0" i="0" dirty="0"/>
                        <a:t>초기 기획했던 목적과 부합하는가</a:t>
                      </a:r>
                      <a:r>
                        <a:rPr lang="en-US" altLang="ko-KR" sz="1000" b="0" i="0" dirty="0"/>
                        <a:t>? </a:t>
                      </a:r>
                      <a:r>
                        <a:rPr lang="ko-KR" altLang="en-US" sz="1000" b="0" i="0" dirty="0"/>
                        <a:t>분석 의의 및 기대효과와 향후 발전방향</a:t>
                      </a:r>
                      <a:r>
                        <a:rPr lang="en-US" altLang="ko-KR" sz="1000" b="0" i="0" dirty="0"/>
                        <a:t>)</a:t>
                      </a:r>
                      <a:endParaRPr sz="1000" i="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000" b="0" i="0" dirty="0"/>
                        <a:t>○ </a:t>
                      </a:r>
                      <a:r>
                        <a:rPr lang="ko-KR" altLang="en-US" sz="1000" b="0" i="0" dirty="0">
                          <a:latin typeface="맑은 고딕"/>
                          <a:ea typeface="맑은 고딕"/>
                          <a:sym typeface="맑은 고딕"/>
                        </a:rPr>
                        <a:t>팀장</a:t>
                      </a:r>
                      <a:r>
                        <a:rPr lang="en-US" altLang="ko-KR" sz="1000" b="0" i="0" dirty="0"/>
                        <a:t>: 1</a:t>
                      </a:r>
                      <a:r>
                        <a:rPr lang="ko-KR" altLang="en-US" sz="1000" b="0" i="0" dirty="0"/>
                        <a:t>명</a:t>
                      </a:r>
                      <a:endParaRPr sz="1000" b="0" i="0" dirty="0"/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000" b="0" i="0" dirty="0"/>
                        <a:t>○ </a:t>
                      </a:r>
                      <a:r>
                        <a:rPr lang="ko-KR" altLang="en-US" sz="1000" b="0" i="0" dirty="0">
                          <a:latin typeface="맑은 고딕"/>
                          <a:ea typeface="맑은 고딕"/>
                          <a:sym typeface="맑은 고딕"/>
                        </a:rPr>
                        <a:t>팀원</a:t>
                      </a:r>
                      <a:r>
                        <a:rPr sz="1000" b="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1000" b="0" i="0" dirty="0"/>
                        <a:t>:</a:t>
                      </a:r>
                      <a:r>
                        <a:rPr lang="en-US" altLang="ko-KR" sz="1000" b="0" i="0" dirty="0"/>
                        <a:t> 3</a:t>
                      </a:r>
                      <a:r>
                        <a:rPr lang="ko-KR" altLang="en-US" sz="1000" b="0" i="0" dirty="0"/>
                        <a:t>명</a:t>
                      </a:r>
                      <a:endParaRPr lang="en-US" altLang="ko-KR" sz="1000" b="0" i="0" dirty="0"/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i="0" dirty="0"/>
                        <a:t>(</a:t>
                      </a:r>
                      <a:r>
                        <a:rPr lang="ko-KR" altLang="en-US" sz="1000" b="0" i="0" dirty="0"/>
                        <a:t>첫 프로젝트인 만큼 역할 분배를 하기 보다는 모두가 전 분석 단계에 참여해서 많이 배워갈 수 있도록 </a:t>
                      </a:r>
                      <a:r>
                        <a:rPr lang="ko-KR" altLang="en-US" sz="1000" b="0" i="0" dirty="0" err="1"/>
                        <a:t>노력합시당</a:t>
                      </a:r>
                      <a:r>
                        <a:rPr lang="ko-KR" altLang="en-US" sz="1000" b="0" i="0" dirty="0"/>
                        <a:t> </a:t>
                      </a:r>
                      <a:r>
                        <a:rPr lang="en-US" altLang="ko-KR" sz="1000" b="0" i="0" dirty="0"/>
                        <a:t>^</a:t>
                      </a:r>
                      <a:r>
                        <a:rPr lang="ko-KR" altLang="en-US" sz="1000" b="0" i="0" dirty="0" err="1"/>
                        <a:t>ㅁ</a:t>
                      </a:r>
                      <a:r>
                        <a:rPr lang="en-US" altLang="ko-KR" sz="1000" b="0" i="0" dirty="0"/>
                        <a:t>^)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2" name="과제명  :"/>
          <p:cNvSpPr txBox="1"/>
          <p:nvPr/>
        </p:nvSpPr>
        <p:spPr>
          <a:xfrm>
            <a:off x="236475" y="96145"/>
            <a:ext cx="8638018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1" dirty="0" err="1">
                <a:latin typeface="맑은 고딕"/>
                <a:ea typeface="맑은 고딕"/>
                <a:cs typeface="맑은 고딕"/>
                <a:sym typeface="맑은 고딕"/>
              </a:rPr>
              <a:t>과제명</a:t>
            </a:r>
            <a:r>
              <a:rPr b="1" dirty="0"/>
              <a:t>  :</a:t>
            </a:r>
            <a:r>
              <a:rPr lang="en-US" b="1" dirty="0"/>
              <a:t> </a:t>
            </a:r>
            <a:r>
              <a:rPr lang="ko-KR" altLang="en-US" b="1" dirty="0"/>
              <a:t>서울시 카페 상권 데이터 분석 </a:t>
            </a:r>
            <a:r>
              <a:rPr lang="en-US" altLang="ko-KR" b="1" dirty="0"/>
              <a:t>– </a:t>
            </a:r>
            <a:r>
              <a:rPr lang="ko-KR" altLang="en-US" b="1" dirty="0"/>
              <a:t>카페 성지의 특성을 찾아 ♨   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14:prism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7" name="표"/>
          <p:cNvGraphicFramePr/>
          <p:nvPr>
            <p:extLst>
              <p:ext uri="{D42A27DB-BD31-4B8C-83A1-F6EECF244321}">
                <p14:modId xmlns:p14="http://schemas.microsoft.com/office/powerpoint/2010/main" val="2145604965"/>
              </p:ext>
            </p:extLst>
          </p:nvPr>
        </p:nvGraphicFramePr>
        <p:xfrm>
          <a:off x="264670" y="717186"/>
          <a:ext cx="9380929" cy="52497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1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534">
                <a:tc>
                  <a:txBody>
                    <a:bodyPr/>
                    <a:lstStyle/>
                    <a:p>
                      <a:pPr algn="ctr"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분석유형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200" i="0" dirty="0"/>
                        <a:t>○  </a:t>
                      </a:r>
                      <a:r>
                        <a:rPr lang="ko-KR" altLang="en-US" sz="1200" i="0" dirty="0"/>
                        <a:t>시각화 </a:t>
                      </a:r>
                      <a:endParaRPr sz="1200" i="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40">
                <a:tc rowSpan="2">
                  <a:txBody>
                    <a:bodyPr/>
                    <a:lstStyle/>
                    <a:p>
                      <a:pPr algn="ctr"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b="1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분석</a:t>
                      </a:r>
                      <a:r>
                        <a:rPr sz="1400" b="1" dirty="0" err="1"/>
                        <a:t>Data</a:t>
                      </a:r>
                      <a:endParaRPr sz="1400" b="1" dirty="0"/>
                    </a:p>
                    <a:p>
                      <a:pPr algn="ctr"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b="1" dirty="0" err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항목</a:t>
                      </a:r>
                      <a:endParaRPr sz="1400" b="1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정형 </a:t>
                      </a:r>
                      <a:r>
                        <a:rPr sz="1400" b="1"/>
                        <a:t>Data </a:t>
                      </a:r>
                      <a:r>
                        <a:rPr sz="14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항목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4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비정형 </a:t>
                      </a:r>
                      <a:r>
                        <a:rPr sz="1400" b="1"/>
                        <a:t>Data </a:t>
                      </a:r>
                      <a:r>
                        <a:rPr sz="14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항목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787">
                <a:tc v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1200" i="1" dirty="0"/>
                        <a:t>○</a:t>
                      </a:r>
                      <a:r>
                        <a:rPr lang="en-US" sz="1200" i="1" dirty="0"/>
                        <a:t> </a:t>
                      </a:r>
                      <a:r>
                        <a:rPr lang="ko-KR" altLang="en-US" sz="1200" i="0" dirty="0"/>
                        <a:t>서울시 카페 </a:t>
                      </a:r>
                      <a:r>
                        <a:rPr lang="ko-KR" altLang="en-US" sz="1200" i="0" dirty="0" err="1"/>
                        <a:t>점포수</a:t>
                      </a:r>
                      <a:r>
                        <a:rPr lang="ko-KR" altLang="en-US" sz="1200" i="0" dirty="0"/>
                        <a:t> </a:t>
                      </a:r>
                      <a:endParaRPr lang="en-US" altLang="ko-KR" sz="1200" i="0" dirty="0"/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i="1" dirty="0"/>
                        <a:t>○ </a:t>
                      </a:r>
                      <a:r>
                        <a:rPr lang="ko-KR" altLang="en-US" sz="1200" i="0" dirty="0"/>
                        <a:t>서울시 카페 개</a:t>
                      </a:r>
                      <a:r>
                        <a:rPr lang="en-US" altLang="ko-KR" sz="1200" i="0" dirty="0"/>
                        <a:t>, </a:t>
                      </a:r>
                      <a:r>
                        <a:rPr lang="ko-KR" altLang="en-US" sz="1200" i="0" dirty="0" err="1"/>
                        <a:t>폐업수</a:t>
                      </a:r>
                      <a:r>
                        <a:rPr lang="ko-KR" altLang="en-US" sz="1200" i="0" dirty="0"/>
                        <a:t> </a:t>
                      </a:r>
                      <a:endParaRPr lang="en-US" altLang="ko-KR" sz="1200" i="0" dirty="0"/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i="1" dirty="0"/>
                        <a:t>○ </a:t>
                      </a:r>
                      <a:r>
                        <a:rPr lang="ko-KR" altLang="en-US" sz="1200" i="0" dirty="0"/>
                        <a:t>서울시 주민등록번호 인구</a:t>
                      </a:r>
                      <a:endParaRPr lang="en-US" altLang="ko-KR" sz="1200" i="0" dirty="0"/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서울시 주민등록인구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(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월별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_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구별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)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통계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&gt;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데이터셋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&gt;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공공데이터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| </a:t>
                      </a:r>
                      <a:r>
                        <a:rPr lang="ko-KR" altLang="en-US" sz="900" b="0" i="0" u="none" strike="noStrike" cap="none" spc="0" baseline="0" dirty="0" err="1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서울열린데이터광장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(seoul.go.kr)</a:t>
                      </a:r>
                      <a:endParaRPr lang="en-US" altLang="ko-KR" sz="900" i="0" dirty="0"/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i="1" dirty="0"/>
                        <a:t>○ </a:t>
                      </a:r>
                      <a:r>
                        <a:rPr lang="ko-KR" altLang="en-US" sz="1200" i="0" dirty="0"/>
                        <a:t>서울시 생활인구 </a:t>
                      </a:r>
                      <a:endParaRPr lang="en-US" altLang="ko-KR" sz="1200" i="0" dirty="0"/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서울 생활인구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&gt; </a:t>
                      </a:r>
                      <a:r>
                        <a:rPr lang="ko-KR" altLang="en-US" sz="900" b="0" i="0" u="none" strike="noStrike" cap="none" spc="0" baseline="0" dirty="0" err="1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서울빅데이터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| </a:t>
                      </a:r>
                      <a:r>
                        <a:rPr lang="ko-KR" altLang="en-US" sz="900" b="0" i="0" u="none" strike="noStrike" cap="none" spc="0" baseline="0" dirty="0" err="1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서울열린데이터광장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(seoul.go.kr)</a:t>
                      </a:r>
                      <a:endParaRPr lang="en-US" altLang="ko-KR" sz="900" i="0" dirty="0"/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서울특별시 빅데이터 캠퍼스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&gt;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빅데이터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&gt;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데이터 검색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(seoul.go.kr)</a:t>
                      </a:r>
                      <a:endParaRPr lang="en-US" altLang="ko-KR" sz="1200" i="0" dirty="0"/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i="1" dirty="0"/>
                        <a:t>○ </a:t>
                      </a:r>
                      <a:r>
                        <a:rPr lang="ko-KR" altLang="en-US" sz="12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서울시 평균연령</a:t>
                      </a:r>
                      <a:r>
                        <a:rPr lang="en-US" altLang="ko-KR" sz="12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(</a:t>
                      </a:r>
                      <a:r>
                        <a:rPr lang="ko-KR" altLang="en-US" sz="12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구별</a:t>
                      </a:r>
                      <a:r>
                        <a:rPr lang="en-US" altLang="ko-KR" sz="12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)</a:t>
                      </a:r>
                      <a:r>
                        <a:rPr lang="ko-KR" altLang="en-US" sz="12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통계</a:t>
                      </a:r>
                      <a:endParaRPr lang="en-US" altLang="ko-KR" sz="120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서울시 중위연령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(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구별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)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통계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&gt;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데이터셋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&gt;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공공데이터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| </a:t>
                      </a:r>
                      <a:r>
                        <a:rPr lang="ko-KR" altLang="en-US" sz="900" b="0" i="0" u="none" strike="noStrike" cap="none" spc="0" baseline="0" dirty="0" err="1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서울열린데이터광장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(seoul.go.kr)</a:t>
                      </a:r>
                      <a:endParaRPr lang="en-US" altLang="ko-KR" sz="90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i="1" dirty="0"/>
                        <a:t>○ </a:t>
                      </a:r>
                      <a:r>
                        <a:rPr lang="ko-KR" altLang="en-US" sz="12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서울시 사업체 및 종사자 밀도 통계</a:t>
                      </a:r>
                      <a:endParaRPr lang="en-US" altLang="ko-KR" sz="120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서울시 사업체 및 종사자 밀도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(</a:t>
                      </a:r>
                      <a:r>
                        <a:rPr lang="ko-KR" altLang="en-US" sz="900" b="0" i="0" u="none" strike="noStrike" cap="none" spc="0" baseline="0" dirty="0" err="1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동별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)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통계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&gt;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데이터셋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&gt;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공공데이터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| </a:t>
                      </a:r>
                      <a:r>
                        <a:rPr lang="ko-KR" altLang="en-US" sz="900" b="0" i="0" u="none" strike="noStrike" cap="none" spc="0" baseline="0" dirty="0" err="1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서울열린데이터광장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(seoul.go.kr)</a:t>
                      </a:r>
                      <a:endParaRPr lang="en-US" altLang="ko-KR" sz="90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1200" i="1" dirty="0"/>
                        <a:t>○ </a:t>
                      </a:r>
                      <a:r>
                        <a:rPr lang="ko-KR" altLang="en-US" sz="1200" i="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서울시 인구 밀도 통계</a:t>
                      </a:r>
                      <a:endParaRPr lang="en-US" altLang="ko-KR" sz="120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서울시 인구밀도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(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구별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)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통계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&gt;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데이터셋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&gt; 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공공데이터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| </a:t>
                      </a:r>
                      <a:r>
                        <a:rPr lang="ko-KR" altLang="en-US" sz="900" b="0" i="0" u="none" strike="noStrike" cap="none" spc="0" baseline="0" dirty="0" err="1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서울열린데이터광장</a:t>
                      </a:r>
                      <a:r>
                        <a:rPr lang="ko-KR" altLang="en-US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 </a:t>
                      </a:r>
                      <a:r>
                        <a:rPr lang="en-US" altLang="ko-KR" sz="9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(seoul.go.kr)</a:t>
                      </a:r>
                      <a:endParaRPr lang="en-US" altLang="ko-KR" sz="900" i="0" dirty="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br>
                        <a:rPr sz="1200" i="1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</a:br>
                      <a:r>
                        <a:rPr sz="1200" dirty="0"/>
                        <a:t>     </a:t>
                      </a:r>
                      <a:br>
                        <a:rPr sz="1200" dirty="0"/>
                      </a:br>
                      <a:r>
                        <a:rPr sz="1200" dirty="0"/>
                        <a:t> </a:t>
                      </a:r>
                      <a:r>
                        <a:rPr lang="ko-KR" altLang="en-US" sz="1200" dirty="0"/>
                        <a:t>지도 </a:t>
                      </a:r>
                      <a:endParaRPr lang="en-US" altLang="ko-KR" sz="1200" dirty="0"/>
                    </a:p>
                    <a:p>
                      <a:pPr algn="l">
                        <a:lnSpc>
                          <a:spcPct val="150000"/>
                        </a:lnSpc>
                        <a:defRPr sz="1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br>
                        <a:rPr sz="1200" dirty="0"/>
                      </a:br>
                      <a:r>
                        <a:rPr sz="1200" dirty="0"/>
                        <a:t>               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14:prism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3A235-E534-104A-40CB-82D8C1B381F1}"/>
              </a:ext>
            </a:extLst>
          </p:cNvPr>
          <p:cNvSpPr txBox="1"/>
          <p:nvPr/>
        </p:nvSpPr>
        <p:spPr>
          <a:xfrm>
            <a:off x="500333" y="545049"/>
            <a:ext cx="4951562" cy="2978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 가능한 지수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(or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인구 지수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일평균 유동인구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주거인구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직장인구 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금융 지수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월평균 소득총액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월평균 소비총액 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년간 단위 면적당 개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폐업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점포수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상권 전체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점포수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중 카페가 차지하는 비율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그 안에서 프랜차이즈와 개인카페 비율 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평균연령 및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2030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비율 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면적 당 인구 수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인구 밀도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사업체 및 종사자 수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밀도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인구 이동 및 카드 소비액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서울시 생활인구 데이터 및 서울시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블록별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롯데 </a:t>
            </a:r>
            <a:r>
              <a:rPr lang="ko-KR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멤버스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상품 판매 데이터 활용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 빅데이터 캠퍼스 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MZ</a:t>
            </a:r>
            <a:r>
              <a:rPr lang="ko-KR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 소비 트렌드 분석을 통한 서울시 제로페이 활성화 방안 참고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DE676-6B05-A27D-69C0-2A24B4150AD3}"/>
              </a:ext>
            </a:extLst>
          </p:cNvPr>
          <p:cNvSpPr txBox="1"/>
          <p:nvPr/>
        </p:nvSpPr>
        <p:spPr>
          <a:xfrm>
            <a:off x="293299" y="3896411"/>
            <a:ext cx="8988724" cy="25656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아마 어떤 자치구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혹은 행정동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이냐에 따라서 해당 구역을 방문하는 주 고객들의 연령대 또한 다양하게 분포되어 있을 것으로 파악됨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Ex.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홍대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강남은 아마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2030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 방문 비율이 높을 것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방문연령대에 따라서 이들의 소비패턴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주로 방문 및 소비하는 시간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다를 것인 데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그렇다면 이에 따라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입지된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카페들의 특성 또한 다를까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소비패턴과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카페컨셉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키워드가 일치되는 부분이 있을 때 카페의 매출이 더 높을까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점포 수 중 카페 수가 차지하는 비율이 높으면 이것이 해당 자치구의 상권활성화 지수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혹은 기타 다른 지수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영향을 미칠까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결론적으로 이런 것들을 종합적으로 분석함으로써 카페를 창업하려는 소상공인에게 인사이트를 제공할 수 있도록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입점 위치 및 그에 따른 카페 컨셉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타겟 연령층 등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1FF98-CEEF-2613-683B-B151E0B86DEA}"/>
              </a:ext>
            </a:extLst>
          </p:cNvPr>
          <p:cNvSpPr txBox="1"/>
          <p:nvPr/>
        </p:nvSpPr>
        <p:spPr>
          <a:xfrm>
            <a:off x="5451895" y="2917963"/>
            <a:ext cx="4528867" cy="5110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 빅데이터 캠퍼스에서 카드 데이터 받는다면</a:t>
            </a:r>
            <a:endParaRPr lang="en-US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시계열 데이터 분석까지 가능 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527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801</Words>
  <Application>Microsoft Office PowerPoint</Application>
  <PresentationFormat>A4 용지(210x297mm)</PresentationFormat>
  <Paragraphs>67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Apple SD Gothic Neo</vt:lpstr>
      <vt:lpstr>Helvetica Neue</vt:lpstr>
      <vt:lpstr>맑은 고딕</vt:lpstr>
      <vt:lpstr>Arial</vt:lpstr>
      <vt:lpstr>Roboto</vt:lpstr>
      <vt:lpstr>Default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이영근(Younggeun Lee) 책임 두산중공업</dc:creator>
  <cp:lastModifiedBy>이 화정</cp:lastModifiedBy>
  <cp:revision>40</cp:revision>
  <dcterms:modified xsi:type="dcterms:W3CDTF">2023-02-15T02:14:56Z</dcterms:modified>
</cp:coreProperties>
</file>