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5" r:id="rId2"/>
    <p:sldId id="356" r:id="rId3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62" d="100"/>
          <a:sy n="62" d="100"/>
        </p:scale>
        <p:origin x="12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Shape 2043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4" name="Shape 20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0" name="Shape 20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438421" y="3244850"/>
            <a:ext cx="2311401" cy="3683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38"/>
            <a:ext cx="9906000" cy="11557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70993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1" name="표"/>
          <p:cNvGraphicFramePr/>
          <p:nvPr>
            <p:extLst>
              <p:ext uri="{D42A27DB-BD31-4B8C-83A1-F6EECF244321}">
                <p14:modId xmlns:p14="http://schemas.microsoft.com/office/powerpoint/2010/main" val="3149078486"/>
              </p:ext>
            </p:extLst>
          </p:nvPr>
        </p:nvGraphicFramePr>
        <p:xfrm>
          <a:off x="308483" y="891973"/>
          <a:ext cx="9361040" cy="844050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87">
                <a:tc>
                  <a:txBody>
                    <a:bodyPr/>
                    <a:lstStyle/>
                    <a:p>
                      <a:pPr algn="ctr">
                        <a:defRPr sz="1800" i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배경과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목적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000000"/>
                          </a:solidFill>
                        </a:rPr>
                        <a:t>(Objective)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i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현상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및 </a:t>
                      </a:r>
                      <a:r>
                        <a:rPr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문제점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000000"/>
                          </a:solidFill>
                        </a:rPr>
                        <a:t>(Pain Point)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384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/>
                        <a:t>서울시 소매업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서비스업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외식업을 총 </a:t>
                      </a:r>
                      <a:r>
                        <a:rPr lang="en-US" altLang="ko-KR" sz="1200" b="0" i="0" dirty="0"/>
                        <a:t>10</a:t>
                      </a:r>
                      <a:r>
                        <a:rPr lang="ko-KR" altLang="en-US" sz="1200" b="0" i="0" dirty="0"/>
                        <a:t>개의 카테고리</a:t>
                      </a:r>
                      <a:r>
                        <a:rPr lang="en-US" altLang="ko-KR" sz="1200" b="0" i="0" dirty="0"/>
                        <a:t>(</a:t>
                      </a:r>
                      <a:r>
                        <a:rPr lang="ko-KR" altLang="en-US" sz="1200" b="0" i="0" dirty="0"/>
                        <a:t>음식점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교육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의료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여가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생필품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의류 및 패션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서적 및 문구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가구 및 가전제품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숙박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전자상거래업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기타</a:t>
                      </a:r>
                      <a:r>
                        <a:rPr lang="en-US" altLang="ko-KR" sz="1200" b="0" i="0" dirty="0"/>
                        <a:t>)</a:t>
                      </a:r>
                      <a:r>
                        <a:rPr lang="ko-KR" altLang="en-US" sz="1200" b="0" i="0" dirty="0"/>
                        <a:t>로 나누었을 때  </a:t>
                      </a:r>
                      <a:r>
                        <a:rPr lang="ko-KR" altLang="en-US" sz="1200" b="1" i="0" dirty="0"/>
                        <a:t>음식점이 가장 매출액이 높고 점포수가 많은 업종임</a:t>
                      </a:r>
                      <a:r>
                        <a:rPr lang="ko-KR" altLang="en-US" sz="1200" b="0" i="0" dirty="0"/>
                        <a:t> </a:t>
                      </a:r>
                      <a:endParaRPr lang="en-US" altLang="ko-KR" sz="1200" b="0" i="0" dirty="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따라서 업종 중 </a:t>
                      </a:r>
                      <a:r>
                        <a:rPr lang="ko-KR" altLang="en-US" sz="1200" b="1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음식점 만을 대상으로 하여 코로나 전 후로 상권 변화</a:t>
                      </a: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를 살펴보고자 함 </a:t>
                      </a:r>
                      <a:endParaRPr lang="en-US" altLang="ko-KR" sz="12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/>
                        <a:t>음식점은 대면 수요에 따른 타격을 많이 받는 업종으로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한국은행에 따르면 숙박 및 음식점 부채비율은 </a:t>
                      </a:r>
                      <a:r>
                        <a:rPr lang="en-US" altLang="ko-KR" sz="1200" b="0" i="0" dirty="0"/>
                        <a:t>2020</a:t>
                      </a:r>
                      <a:r>
                        <a:rPr lang="ko-KR" altLang="en-US" sz="1200" b="0" i="0" dirty="0"/>
                        <a:t>년 </a:t>
                      </a:r>
                      <a:r>
                        <a:rPr lang="en-US" altLang="ko-KR" sz="1200" b="0" i="0" dirty="0"/>
                        <a:t>3</a:t>
                      </a:r>
                      <a:r>
                        <a:rPr lang="ko-KR" altLang="en-US" sz="1200" b="0" i="0" dirty="0"/>
                        <a:t>분기 기준 </a:t>
                      </a:r>
                      <a:r>
                        <a:rPr lang="en-US" altLang="ko-KR" sz="1200" b="0" i="0" dirty="0"/>
                        <a:t>216.08%</a:t>
                      </a:r>
                      <a:r>
                        <a:rPr lang="ko-KR" altLang="en-US" sz="1200" b="0" i="0" dirty="0"/>
                        <a:t>를 기록함</a:t>
                      </a:r>
                      <a:r>
                        <a:rPr lang="en-US" altLang="ko-KR" sz="1200" b="0" i="0" dirty="0"/>
                        <a:t>(</a:t>
                      </a:r>
                      <a:r>
                        <a:rPr lang="ko-KR" altLang="en-US" sz="1200" b="0" i="0" dirty="0"/>
                        <a:t>이는 </a:t>
                      </a:r>
                      <a:r>
                        <a:rPr lang="en-US" altLang="ko-KR" sz="1200" b="0" i="0" dirty="0"/>
                        <a:t>2015</a:t>
                      </a:r>
                      <a:r>
                        <a:rPr lang="ko-KR" altLang="en-US" sz="1200" b="0" i="0" dirty="0"/>
                        <a:t>년 통계 집계 이래 가장 높은 수치</a:t>
                      </a:r>
                      <a:r>
                        <a:rPr lang="en-US" altLang="ko-KR" sz="1200" b="0" i="0" dirty="0"/>
                        <a:t>) 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하지만 </a:t>
                      </a:r>
                      <a:r>
                        <a:rPr lang="ko-KR" altLang="en-US" sz="1200" b="1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서울시 음식점 점포수는 </a:t>
                      </a:r>
                      <a:r>
                        <a:rPr lang="en-US" altLang="ko-KR" sz="1200" b="1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2021</a:t>
                      </a:r>
                      <a:r>
                        <a:rPr lang="ko-KR" altLang="en-US" sz="1200" b="1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년까지 비슷한 추이로 유지되다 </a:t>
                      </a:r>
                      <a:r>
                        <a:rPr lang="en-US" altLang="ko-KR" sz="1200" b="1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2022</a:t>
                      </a:r>
                      <a:r>
                        <a:rPr lang="ko-KR" altLang="en-US" sz="1200" b="1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년에 급감</a:t>
                      </a: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하였음</a:t>
                      </a:r>
                      <a:r>
                        <a:rPr lang="en-US" altLang="ko-KR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. </a:t>
                      </a: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이는 코로나로 인한 충격이 누적된 결과로 추측됨</a:t>
                      </a:r>
                      <a:endParaRPr lang="en-US" altLang="ko-KR" sz="12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2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87"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목표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(Goal)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범위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(Scope)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496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/>
                        <a:t>코로나 이전</a:t>
                      </a:r>
                      <a:r>
                        <a:rPr lang="en-US" altLang="ko-KR" sz="1200" b="0" i="0" dirty="0"/>
                        <a:t>(2019</a:t>
                      </a:r>
                      <a:r>
                        <a:rPr lang="ko-KR" altLang="en-US" sz="1200" b="0" i="0" dirty="0"/>
                        <a:t>년</a:t>
                      </a:r>
                      <a:r>
                        <a:rPr lang="en-US" altLang="ko-KR" sz="1200" b="0" i="0" dirty="0"/>
                        <a:t>), </a:t>
                      </a:r>
                      <a:r>
                        <a:rPr lang="ko-KR" altLang="en-US" sz="1200" b="0" i="0" dirty="0"/>
                        <a:t>코로나 대유행시기</a:t>
                      </a:r>
                      <a:r>
                        <a:rPr lang="en-US" altLang="ko-KR" sz="1200" b="0" i="0" dirty="0"/>
                        <a:t> </a:t>
                      </a:r>
                      <a:r>
                        <a:rPr lang="ko-KR" altLang="en-US" sz="1200" b="0" i="0" dirty="0"/>
                        <a:t>및 정부의 거리두기 시행 기간</a:t>
                      </a:r>
                      <a:r>
                        <a:rPr lang="en-US" altLang="ko-KR" sz="1200" b="0" i="0" dirty="0"/>
                        <a:t>(2020-2021</a:t>
                      </a:r>
                      <a:r>
                        <a:rPr lang="ko-KR" altLang="en-US" sz="1200" b="0" i="0" dirty="0"/>
                        <a:t>년</a:t>
                      </a:r>
                      <a:r>
                        <a:rPr lang="en-US" altLang="ko-KR" sz="1200" b="0" i="0" dirty="0"/>
                        <a:t>), </a:t>
                      </a:r>
                      <a:r>
                        <a:rPr lang="ko-KR" altLang="en-US" sz="1200" b="0" i="0" dirty="0"/>
                        <a:t> 회복기</a:t>
                      </a:r>
                      <a:r>
                        <a:rPr lang="en-US" altLang="ko-KR" sz="1200" b="0" i="0" dirty="0"/>
                        <a:t>(2022</a:t>
                      </a:r>
                      <a:r>
                        <a:rPr lang="ko-KR" altLang="en-US" sz="1200" b="0" i="0" dirty="0"/>
                        <a:t>년</a:t>
                      </a:r>
                      <a:r>
                        <a:rPr lang="en-US" altLang="ko-KR" sz="1200" b="0" i="0" dirty="0"/>
                        <a:t>)</a:t>
                      </a:r>
                      <a:r>
                        <a:rPr lang="ko-KR" altLang="en-US" sz="1200" b="0" i="0" dirty="0"/>
                        <a:t>으로 나누어 각 연도별로 음식점의 상권규모를 기준으로 하여 </a:t>
                      </a:r>
                      <a:r>
                        <a:rPr lang="ko-KR" altLang="en-US" sz="1200" b="0" i="0" dirty="0" err="1"/>
                        <a:t>군집화한</a:t>
                      </a:r>
                      <a:r>
                        <a:rPr lang="ko-KR" altLang="en-US" sz="1200" b="0" i="0" dirty="0"/>
                        <a:t> 결과를 비교분석 </a:t>
                      </a:r>
                      <a:endParaRPr lang="en-US" altLang="ko-KR" sz="1200" b="0" i="0" dirty="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/>
                        <a:t>군집화 결과 연도별로 유의미한 차이를 보인다면 이는 </a:t>
                      </a:r>
                      <a:r>
                        <a:rPr lang="ko-KR" altLang="en-US" sz="1200" b="0" i="0" dirty="0" err="1"/>
                        <a:t>군집별</a:t>
                      </a:r>
                      <a:r>
                        <a:rPr lang="ko-KR" altLang="en-US" sz="1200" b="0" i="0" dirty="0"/>
                        <a:t> 수요 특성</a:t>
                      </a:r>
                      <a:r>
                        <a:rPr lang="en-US" altLang="ko-KR" sz="1200" b="0" i="0" dirty="0"/>
                        <a:t>(</a:t>
                      </a:r>
                      <a:r>
                        <a:rPr lang="ko-KR" altLang="en-US" sz="1200" b="0" i="0" dirty="0"/>
                        <a:t>상주 인구</a:t>
                      </a:r>
                      <a:r>
                        <a:rPr lang="en-US" altLang="ko-KR" sz="1200" b="0" i="0" dirty="0"/>
                        <a:t>, 2030</a:t>
                      </a:r>
                      <a:r>
                        <a:rPr lang="ko-KR" altLang="en-US" sz="1200" b="0" i="0" dirty="0"/>
                        <a:t>비율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직장인구 수 등</a:t>
                      </a:r>
                      <a:r>
                        <a:rPr lang="en-US" altLang="ko-KR" sz="1200" b="0" i="0" dirty="0"/>
                        <a:t>) </a:t>
                      </a:r>
                      <a:r>
                        <a:rPr lang="ko-KR" altLang="en-US" sz="1200" b="0" i="0" dirty="0"/>
                        <a:t>및 이에 따른 소비패턴 변화로 코로나 효과가 각 구역별로 다르게 나타났기 때문일 가능성 大</a:t>
                      </a:r>
                      <a:endParaRPr lang="en-US" altLang="ko-KR" sz="1200" b="0" i="0" dirty="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/>
                        <a:t>또한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코로나</a:t>
                      </a:r>
                      <a:r>
                        <a:rPr lang="en-US" altLang="ko-KR" sz="1200" b="0" i="0" dirty="0"/>
                        <a:t>19</a:t>
                      </a:r>
                      <a:r>
                        <a:rPr lang="ko-KR" altLang="en-US" sz="1200" b="0" i="0" dirty="0"/>
                        <a:t>로 인한 정부의 거리두기 정책으로 인한 교통 이용률 하락 및 소비심리 위축이 음식점 상권에 영향을 미쳤을 수도 있기 때문에 시각화를 통한 요인 분석 </a:t>
                      </a:r>
                      <a:endParaRPr sz="1200" b="0" i="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1200" b="0" i="0" dirty="0"/>
                        <a:t>19Y1Q ~ 22Y3Q </a:t>
                      </a:r>
                      <a:r>
                        <a:rPr lang="ko-KR" altLang="en-US" sz="1200" b="0" i="0" dirty="0"/>
                        <a:t>서울시 음식점 데이터 </a:t>
                      </a:r>
                      <a:endParaRPr lang="en-US" altLang="ko-KR" sz="1200" b="0" i="0" dirty="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19Y1Q ~ 22Y3Q </a:t>
                      </a: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서울시 음식점 </a:t>
                      </a:r>
                      <a:r>
                        <a:rPr lang="ko-KR" altLang="en-US" sz="1200" b="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개폐업률</a:t>
                      </a: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endParaRPr lang="en-US" altLang="ko-KR" sz="12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  20Y1Q ~ 22Y3Q </a:t>
                      </a:r>
                      <a:r>
                        <a:rPr lang="ko-KR" altLang="en-US"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수도권 사회적 거리두기 단계 </a:t>
                      </a:r>
                      <a:endParaRPr lang="en-US" altLang="ko-KR" sz="12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87"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 일정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계획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(Schedule)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 수행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팀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구성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(Teaming)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b="0" dirty="0"/>
                        <a:t>○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과제 계획</a:t>
                      </a:r>
                      <a:endParaRPr lang="en-US" altLang="ko-KR" sz="1200" b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/>
                        <a:t>단계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과제 계획 </a:t>
                      </a:r>
                      <a:endParaRPr lang="en-US" altLang="ko-KR" sz="1200" b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dirty="0"/>
                        <a:t>2</a:t>
                      </a:r>
                      <a:r>
                        <a:rPr lang="ko-KR" altLang="en-US" sz="1200" b="0" dirty="0"/>
                        <a:t>단계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데이터 수집 및 취합 </a:t>
                      </a:r>
                      <a:endParaRPr lang="en-US" altLang="ko-KR" sz="1200" b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dirty="0"/>
                        <a:t>3</a:t>
                      </a:r>
                      <a:r>
                        <a:rPr lang="ko-KR" altLang="en-US" sz="1200" b="0" dirty="0"/>
                        <a:t>단계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데이터 </a:t>
                      </a:r>
                      <a:r>
                        <a:rPr lang="ko-KR" altLang="en-US" sz="1200" b="0" dirty="0" err="1"/>
                        <a:t>전처리</a:t>
                      </a:r>
                      <a:r>
                        <a:rPr lang="ko-KR" altLang="en-US" sz="1200" b="0" dirty="0"/>
                        <a:t> </a:t>
                      </a:r>
                      <a:endParaRPr lang="en-US" altLang="ko-KR" sz="1200" b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dirty="0"/>
                        <a:t>4</a:t>
                      </a:r>
                      <a:r>
                        <a:rPr lang="ko-KR" altLang="en-US" sz="1200" b="0" dirty="0"/>
                        <a:t>단계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데이터 시각화 </a:t>
                      </a:r>
                      <a:endParaRPr lang="en-US" altLang="ko-KR" sz="1200" b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dirty="0"/>
                        <a:t>5</a:t>
                      </a:r>
                      <a:r>
                        <a:rPr lang="ko-KR" altLang="en-US" sz="1200" b="0" dirty="0"/>
                        <a:t>단계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평가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초기 기획했던 목적과 부합하는가</a:t>
                      </a:r>
                      <a:r>
                        <a:rPr lang="en-US" altLang="ko-KR" sz="1200" b="0" dirty="0"/>
                        <a:t>? </a:t>
                      </a:r>
                      <a:r>
                        <a:rPr lang="ko-KR" altLang="en-US" sz="1200" b="0" dirty="0"/>
                        <a:t>분석 의의 및 기대효과와 향후 발전방향</a:t>
                      </a:r>
                      <a:r>
                        <a:rPr lang="en-US" altLang="ko-KR" sz="1200" b="0" dirty="0"/>
                        <a:t>)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>
                          <a:latin typeface="맑은 고딕"/>
                          <a:ea typeface="맑은 고딕"/>
                          <a:sym typeface="맑은 고딕"/>
                        </a:rPr>
                        <a:t>팀장</a:t>
                      </a:r>
                      <a:r>
                        <a:rPr lang="en-US" altLang="ko-KR" sz="1200" b="0" i="0" dirty="0"/>
                        <a:t>: 1</a:t>
                      </a:r>
                      <a:r>
                        <a:rPr lang="ko-KR" altLang="en-US" sz="1200" b="0" i="0" dirty="0"/>
                        <a:t>명</a:t>
                      </a:r>
                      <a:endParaRPr lang="en-US" altLang="ko-KR" sz="1200" b="0" i="0" dirty="0">
                        <a:latin typeface="Arial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b="0" i="0" dirty="0">
                          <a:latin typeface="맑은 고딕"/>
                          <a:ea typeface="맑은 고딕"/>
                          <a:sym typeface="맑은 고딕"/>
                        </a:rPr>
                        <a:t>팀원</a:t>
                      </a:r>
                      <a:r>
                        <a:rPr sz="12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200" b="0" i="0" dirty="0"/>
                        <a:t>:</a:t>
                      </a:r>
                      <a:r>
                        <a:rPr lang="en-US" altLang="ko-KR" sz="1200" b="0" i="0" dirty="0"/>
                        <a:t> 3</a:t>
                      </a:r>
                      <a:r>
                        <a:rPr lang="ko-KR" altLang="en-US" sz="1200" b="0" i="0" dirty="0"/>
                        <a:t>명</a:t>
                      </a:r>
                      <a:endParaRPr sz="1200" b="0" i="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2" name="과제명  :"/>
          <p:cNvSpPr txBox="1"/>
          <p:nvPr/>
        </p:nvSpPr>
        <p:spPr>
          <a:xfrm>
            <a:off x="236475" y="382753"/>
            <a:ext cx="75815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 dirty="0" err="1">
                <a:latin typeface="맑은 고딕"/>
                <a:ea typeface="맑은 고딕"/>
                <a:cs typeface="맑은 고딕"/>
                <a:sym typeface="맑은 고딕"/>
              </a:rPr>
              <a:t>과제명</a:t>
            </a:r>
            <a:r>
              <a:rPr b="1" dirty="0"/>
              <a:t>  :</a:t>
            </a:r>
            <a:r>
              <a:rPr lang="en-US" altLang="ko-KR" b="1" dirty="0"/>
              <a:t> </a:t>
            </a:r>
            <a:r>
              <a:rPr lang="ko-KR" altLang="en-US" b="1" dirty="0"/>
              <a:t>서울시 음식점 상권 변화</a:t>
            </a:r>
            <a:r>
              <a:rPr lang="en-US" altLang="ko-KR" b="1" dirty="0"/>
              <a:t>(</a:t>
            </a:r>
            <a:r>
              <a:rPr lang="ko-KR" altLang="en-US" b="1" dirty="0"/>
              <a:t>코로나</a:t>
            </a:r>
            <a:r>
              <a:rPr lang="en-US" altLang="ko-KR" b="1" dirty="0"/>
              <a:t>19</a:t>
            </a:r>
            <a:r>
              <a:rPr lang="ko-KR" altLang="en-US" b="1" dirty="0"/>
              <a:t>로 인한 </a:t>
            </a:r>
            <a:r>
              <a:rPr lang="ko-KR" altLang="en-US" b="1" dirty="0" err="1"/>
              <a:t>상권별</a:t>
            </a:r>
            <a:r>
              <a:rPr lang="ko-KR" altLang="en-US" b="1" dirty="0"/>
              <a:t> 변화 시각화</a:t>
            </a:r>
            <a:r>
              <a:rPr lang="en-US" altLang="ko-KR" b="1" dirty="0"/>
              <a:t>) </a:t>
            </a:r>
            <a:r>
              <a:rPr lang="ko-KR" altLang="en-US" b="1" dirty="0"/>
              <a:t> 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14:prism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7" name="표"/>
          <p:cNvGraphicFramePr/>
          <p:nvPr>
            <p:extLst>
              <p:ext uri="{D42A27DB-BD31-4B8C-83A1-F6EECF244321}">
                <p14:modId xmlns:p14="http://schemas.microsoft.com/office/powerpoint/2010/main" val="3211758995"/>
              </p:ext>
            </p:extLst>
          </p:nvPr>
        </p:nvGraphicFramePr>
        <p:xfrm>
          <a:off x="264670" y="717186"/>
          <a:ext cx="9380929" cy="56636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1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534"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분석유형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i="1" dirty="0"/>
                        <a:t>○  </a:t>
                      </a:r>
                      <a:r>
                        <a:rPr sz="1200" i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분류</a:t>
                      </a:r>
                      <a:r>
                        <a:rPr sz="1200" i="1" dirty="0"/>
                        <a:t>(Classification), </a:t>
                      </a:r>
                      <a:r>
                        <a:rPr sz="1200" i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예측</a:t>
                      </a:r>
                      <a:r>
                        <a:rPr sz="1200" i="1" dirty="0"/>
                        <a:t>(Prediction</a:t>
                      </a:r>
                      <a:r>
                        <a:rPr lang="en-US" altLang="ko-KR" sz="1200" i="1" dirty="0"/>
                        <a:t>)</a:t>
                      </a:r>
                      <a:endParaRPr sz="1200" i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40">
                <a:tc rowSpan="4"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분석</a:t>
                      </a:r>
                      <a:r>
                        <a:rPr sz="1400" b="1" dirty="0" err="1"/>
                        <a:t>Data</a:t>
                      </a:r>
                      <a:endParaRPr sz="1400" b="1" dirty="0"/>
                    </a:p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항목</a:t>
                      </a:r>
                      <a:endParaRPr sz="1400" b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정형 </a:t>
                      </a:r>
                      <a:r>
                        <a:rPr sz="1400" b="1"/>
                        <a:t>Data </a:t>
                      </a: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비정형 </a:t>
                      </a:r>
                      <a:r>
                        <a:rPr sz="1400" b="1"/>
                        <a:t>Data </a:t>
                      </a: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787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i="1" dirty="0"/>
                        <a:t>○  </a:t>
                      </a:r>
                      <a:r>
                        <a:rPr lang="ko-KR" altLang="en-US" sz="1200" i="1" dirty="0">
                          <a:latin typeface="맑은 고딕"/>
                          <a:ea typeface="맑은 고딕"/>
                          <a:sym typeface="맑은 고딕"/>
                        </a:rPr>
                        <a:t>베어링 진동 </a:t>
                      </a:r>
                      <a:r>
                        <a:rPr lang="en-US" altLang="ko-KR" sz="1200" i="1" dirty="0">
                          <a:latin typeface="맑은 고딕"/>
                          <a:ea typeface="맑은 고딕"/>
                          <a:sym typeface="맑은 고딕"/>
                        </a:rPr>
                        <a:t>DATA, </a:t>
                      </a:r>
                      <a:r>
                        <a:rPr lang="ko-KR" altLang="en-US" sz="1200" i="1" dirty="0">
                          <a:latin typeface="맑은 고딕"/>
                          <a:ea typeface="맑은 고딕"/>
                          <a:sym typeface="맑은 고딕"/>
                        </a:rPr>
                        <a:t>운전</a:t>
                      </a:r>
                      <a:r>
                        <a:rPr lang="en-US" altLang="ko-KR" sz="1200" i="1" dirty="0">
                          <a:latin typeface="맑은 고딕"/>
                          <a:ea typeface="맑은 고딕"/>
                          <a:sym typeface="맑은 고딕"/>
                        </a:rPr>
                        <a:t>DATA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생활이동 데이터 </a:t>
                      </a:r>
                      <a:endParaRPr lang="en-US" altLang="ko-KR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도로 데이터 </a:t>
                      </a:r>
                      <a:endParaRPr lang="en-US" altLang="ko-KR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유동인구 데이터 </a:t>
                      </a:r>
                      <a:endParaRPr lang="en-US" altLang="ko-KR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연령별 인구분포 데이터 </a:t>
                      </a:r>
                      <a:endParaRPr lang="en-US" altLang="ko-KR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소비 데이터 </a:t>
                      </a:r>
                      <a:endParaRPr lang="en-US" altLang="ko-KR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가구별 소득 데이터 </a:t>
                      </a:r>
                      <a:r>
                        <a:rPr lang="en-US" altLang="ko-KR"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br>
                        <a:rPr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</a:br>
                      <a:r>
                        <a:rPr sz="1200" dirty="0"/>
                        <a:t>     </a:t>
                      </a:r>
                      <a:br>
                        <a:rPr sz="1200" dirty="0"/>
                      </a:br>
                      <a:r>
                        <a:rPr sz="1200" dirty="0"/>
                        <a:t> </a:t>
                      </a:r>
                      <a:r>
                        <a:rPr lang="ko-KR" altLang="en-US" sz="1200" dirty="0"/>
                        <a:t>지도 </a:t>
                      </a:r>
                      <a:endParaRPr lang="en-US" altLang="ko-KR" sz="1200" dirty="0"/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br>
                        <a:rPr sz="1200" dirty="0"/>
                      </a:br>
                      <a:r>
                        <a:rPr sz="1200" dirty="0"/>
                        <a:t>               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58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정형</a:t>
                      </a:r>
                      <a:r>
                        <a:rPr sz="1400" b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b="1" dirty="0"/>
                        <a:t>Data </a:t>
                      </a: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특성</a:t>
                      </a:r>
                      <a:endParaRPr sz="1400" b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비정형</a:t>
                      </a:r>
                      <a:r>
                        <a:rPr sz="1400" b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b="1" dirty="0"/>
                        <a:t>Data </a:t>
                      </a: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특성</a:t>
                      </a:r>
                      <a:endParaRPr sz="1400" b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8938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i="1" dirty="0"/>
                        <a:t>○  20</a:t>
                      </a:r>
                      <a:r>
                        <a:rPr lang="en-US" altLang="ko-KR" sz="1200" i="1" dirty="0"/>
                        <a:t>18</a:t>
                      </a:r>
                      <a:r>
                        <a:rPr sz="1200" i="1" dirty="0"/>
                        <a:t>.1 ~ 20</a:t>
                      </a:r>
                      <a:r>
                        <a:rPr lang="en-US" altLang="ko-KR" sz="1200" i="1" dirty="0"/>
                        <a:t>19</a:t>
                      </a:r>
                      <a:r>
                        <a:rPr sz="1200" i="1" dirty="0"/>
                        <a:t>.</a:t>
                      </a:r>
                      <a:r>
                        <a:rPr lang="en-US" altLang="ko-KR" sz="1200" i="1" dirty="0"/>
                        <a:t>7</a:t>
                      </a:r>
                      <a:r>
                        <a:rPr sz="1200" i="1" dirty="0"/>
                        <a:t> (</a:t>
                      </a:r>
                      <a:r>
                        <a:rPr lang="en-US" altLang="ko-KR" sz="1200" i="1" dirty="0"/>
                        <a:t>1.6</a:t>
                      </a:r>
                      <a:r>
                        <a:rPr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년간 </a:t>
                      </a:r>
                      <a:r>
                        <a:rPr sz="1200" i="1" dirty="0"/>
                        <a:t>Data)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i="1" dirty="0"/>
                        <a:t>    </a:t>
                      </a:r>
                      <a:r>
                        <a:rPr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총 </a:t>
                      </a:r>
                      <a:r>
                        <a:rPr sz="1200" i="1" dirty="0"/>
                        <a:t>Data </a:t>
                      </a:r>
                      <a:r>
                        <a:rPr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량 </a:t>
                      </a:r>
                      <a:r>
                        <a:rPr sz="1200" i="1" dirty="0"/>
                        <a:t>: </a:t>
                      </a:r>
                      <a:r>
                        <a:rPr lang="en-US" altLang="ko-KR" sz="1200" i="1" dirty="0"/>
                        <a:t>40GB</a:t>
                      </a:r>
                      <a:r>
                        <a:rPr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로 </a:t>
                      </a:r>
                      <a:r>
                        <a:rPr sz="1200" i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추정</a:t>
                      </a:r>
                      <a:r>
                        <a:rPr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200" i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8" name="첨부 :  1. 상세 추진 계획…"/>
          <p:cNvSpPr txBox="1"/>
          <p:nvPr/>
        </p:nvSpPr>
        <p:spPr>
          <a:xfrm>
            <a:off x="260400" y="6169524"/>
            <a:ext cx="2262795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300"/>
            </a:pPr>
            <a:r>
              <a:rPr dirty="0" err="1"/>
              <a:t>첨부</a:t>
            </a:r>
            <a:r>
              <a:rPr dirty="0"/>
              <a:t> :  1. </a:t>
            </a:r>
            <a:r>
              <a:rPr lang="ko-KR" altLang="en-US" dirty="0"/>
              <a:t>데이터 항목 정의서</a:t>
            </a:r>
            <a:endParaRPr dirty="0"/>
          </a:p>
          <a:p>
            <a:pPr>
              <a:defRPr sz="1300"/>
            </a:pPr>
            <a:r>
              <a:rPr dirty="0"/>
              <a:t>         </a:t>
            </a:r>
            <a:r>
              <a:rPr lang="ko-KR" altLang="en-US" dirty="0"/>
              <a:t> </a:t>
            </a:r>
            <a:r>
              <a:rPr dirty="0"/>
              <a:t> 2.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운영</a:t>
            </a:r>
            <a:r>
              <a:rPr dirty="0"/>
              <a:t> </a:t>
            </a:r>
            <a:r>
              <a:rPr dirty="0" err="1"/>
              <a:t>이미지</a:t>
            </a:r>
            <a:r>
              <a:rPr lang="ko-KR" altLang="en-US" dirty="0"/>
              <a:t> 등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14:prism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422</Words>
  <Application>Microsoft Office PowerPoint</Application>
  <PresentationFormat>A4 용지(210x297mm)</PresentationFormat>
  <Paragraphs>47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맑은 고딕</vt:lpstr>
      <vt:lpstr>Arial</vt:lpstr>
      <vt:lpstr>Helvetica</vt:lpstr>
      <vt:lpstr>Default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이영근(Younggeun Lee) 책임 두산중공업</dc:creator>
  <cp:lastModifiedBy>이 화정</cp:lastModifiedBy>
  <cp:revision>36</cp:revision>
  <dcterms:modified xsi:type="dcterms:W3CDTF">2023-03-06T16:16:59Z</dcterms:modified>
</cp:coreProperties>
</file>