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12/14/2016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effectLst/>
              </a:rPr>
              <a:t>Candidate &amp; Voter Agents in 3D Political Spectrum Space</a:t>
            </a:r>
          </a:p>
        </p:txBody>
      </p:sp>
      <p:sp>
        <p:nvSpPr>
          <p:cNvPr id="3" name="Subtitle 2"/>
          <p:cNvSpPr>
            <a:spLocks noGrp="1"/>
          </p:cNvSpPr>
          <p:nvPr>
            <p:ph type="subTitle" idx="1"/>
          </p:nvPr>
        </p:nvSpPr>
        <p:spPr/>
        <p:txBody>
          <a:bodyPr anchor="ctr"/>
          <a:lstStyle/>
          <a:p>
            <a:r>
              <a:rPr lang="en-US" dirty="0"/>
              <a:t>Harold </a:t>
            </a:r>
            <a:r>
              <a:rPr lang="en-US" dirty="0" err="1"/>
              <a:t>Walbert</a:t>
            </a:r>
            <a:r>
              <a:rPr lang="en-US" dirty="0"/>
              <a:t>	Chris Nguyen     </a:t>
            </a:r>
          </a:p>
          <a:p>
            <a:r>
              <a:rPr lang="en-US" dirty="0" err="1"/>
              <a:t>Namloc</a:t>
            </a:r>
            <a:r>
              <a:rPr lang="en-US" dirty="0"/>
              <a:t> Nguyen	Jessie Park</a:t>
            </a:r>
          </a:p>
        </p:txBody>
      </p:sp>
    </p:spTree>
    <p:extLst>
      <p:ext uri="{BB962C8B-B14F-4D97-AF65-F5344CB8AC3E}">
        <p14:creationId xmlns:p14="http://schemas.microsoft.com/office/powerpoint/2010/main" val="188429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913795" y="2096064"/>
            <a:ext cx="10353762" cy="4288480"/>
          </a:xfrm>
        </p:spPr>
        <p:txBody>
          <a:bodyPr>
            <a:normAutofit/>
          </a:bodyPr>
          <a:lstStyle/>
          <a:p>
            <a:r>
              <a:rPr lang="en-US" dirty="0"/>
              <a:t>Voting cost experiments</a:t>
            </a:r>
          </a:p>
          <a:p>
            <a:pPr lvl="1"/>
            <a:r>
              <a:rPr lang="en-US" dirty="0">
                <a:effectLst/>
              </a:rPr>
              <a:t>When cost is low, voting participation is seen to average 51.9% and it causes the outcome to flip 12 percent of the time.</a:t>
            </a:r>
          </a:p>
          <a:p>
            <a:pPr lvl="1"/>
            <a:r>
              <a:rPr lang="en-US" dirty="0">
                <a:effectLst/>
              </a:rPr>
              <a:t>When cost is high voting participation is reduced to an average of 18.2% with flips occurring 45% of the time.</a:t>
            </a:r>
            <a:endParaRPr lang="en-US" dirty="0"/>
          </a:p>
          <a:p>
            <a:r>
              <a:rPr lang="en-US" dirty="0"/>
              <a:t>Candidate strategy experiments</a:t>
            </a:r>
          </a:p>
          <a:p>
            <a:pPr lvl="1"/>
            <a:r>
              <a:rPr lang="en-US" dirty="0"/>
              <a:t>Overall patterns are the same across all networks.</a:t>
            </a:r>
          </a:p>
          <a:p>
            <a:pPr lvl="1"/>
            <a:r>
              <a:rPr lang="en-US" dirty="0"/>
              <a:t>Candidates that adopt a strategy that care relatively more about voters that do not already support them do better in an election.</a:t>
            </a:r>
          </a:p>
          <a:p>
            <a:pPr lvl="2"/>
            <a:r>
              <a:rPr lang="en-US" dirty="0">
                <a:effectLst/>
              </a:rPr>
              <a:t>Candidates with discount = 0.2 can expect to win 18% of the time.</a:t>
            </a:r>
          </a:p>
          <a:p>
            <a:pPr lvl="2"/>
            <a:r>
              <a:rPr lang="en-US" dirty="0">
                <a:effectLst/>
              </a:rPr>
              <a:t>Candidates with discount = 0.8 they can expect to win 62% of the time. </a:t>
            </a:r>
            <a:endParaRPr lang="en-US" dirty="0"/>
          </a:p>
        </p:txBody>
      </p:sp>
    </p:spTree>
    <p:extLst>
      <p:ext uri="{BB962C8B-B14F-4D97-AF65-F5344CB8AC3E}">
        <p14:creationId xmlns:p14="http://schemas.microsoft.com/office/powerpoint/2010/main" val="42772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thoughts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7060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Precedent</a:t>
            </a:r>
          </a:p>
        </p:txBody>
      </p:sp>
      <p:sp>
        <p:nvSpPr>
          <p:cNvPr id="3" name="Content Placeholder 2"/>
          <p:cNvSpPr>
            <a:spLocks noGrp="1"/>
          </p:cNvSpPr>
          <p:nvPr>
            <p:ph idx="1"/>
          </p:nvPr>
        </p:nvSpPr>
        <p:spPr/>
        <p:txBody>
          <a:bodyPr/>
          <a:lstStyle/>
          <a:p>
            <a:pPr lvl="0"/>
            <a:r>
              <a:rPr lang="en-US" dirty="0">
                <a:effectLst/>
              </a:rPr>
              <a:t>Two-dimensional applications of the </a:t>
            </a:r>
            <a:r>
              <a:rPr lang="en-US" dirty="0" err="1">
                <a:effectLst/>
              </a:rPr>
              <a:t>Hotelling</a:t>
            </a:r>
            <a:r>
              <a:rPr lang="en-US" dirty="0">
                <a:effectLst/>
              </a:rPr>
              <a:t> model to determine optimal locations and prices (</a:t>
            </a:r>
            <a:r>
              <a:rPr lang="en-US" dirty="0" err="1">
                <a:effectLst/>
              </a:rPr>
              <a:t>Larralde</a:t>
            </a:r>
            <a:r>
              <a:rPr lang="en-US" dirty="0">
                <a:effectLst/>
              </a:rPr>
              <a:t>, Jensen, &amp; Edwards, 2006)</a:t>
            </a:r>
          </a:p>
          <a:p>
            <a:pPr lvl="0"/>
            <a:r>
              <a:rPr lang="en-US" dirty="0">
                <a:effectLst/>
              </a:rPr>
              <a:t>Analysis of the effects of a two-dimensional competitive model (</a:t>
            </a:r>
            <a:r>
              <a:rPr lang="en-US" dirty="0" err="1">
                <a:effectLst/>
              </a:rPr>
              <a:t>Veendorp</a:t>
            </a:r>
            <a:r>
              <a:rPr lang="en-US" dirty="0">
                <a:effectLst/>
              </a:rPr>
              <a:t> &amp; </a:t>
            </a:r>
            <a:r>
              <a:rPr lang="en-US" dirty="0" err="1">
                <a:effectLst/>
              </a:rPr>
              <a:t>Majeed</a:t>
            </a:r>
            <a:r>
              <a:rPr lang="en-US" dirty="0">
                <a:effectLst/>
              </a:rPr>
              <a:t>, 1995)</a:t>
            </a:r>
          </a:p>
          <a:p>
            <a:pPr lvl="0"/>
            <a:r>
              <a:rPr lang="en-US" dirty="0">
                <a:effectLst/>
              </a:rPr>
              <a:t>Combining the </a:t>
            </a:r>
            <a:r>
              <a:rPr lang="en-US" dirty="0" err="1">
                <a:effectLst/>
              </a:rPr>
              <a:t>Hotelling</a:t>
            </a:r>
            <a:r>
              <a:rPr lang="en-US" dirty="0">
                <a:effectLst/>
              </a:rPr>
              <a:t> model and the Salop model and taking it to the n-</a:t>
            </a:r>
            <a:r>
              <a:rPr lang="en-US" dirty="0" err="1">
                <a:effectLst/>
              </a:rPr>
              <a:t>th</a:t>
            </a:r>
            <a:r>
              <a:rPr lang="en-US" dirty="0">
                <a:effectLst/>
              </a:rPr>
              <a:t> dimension to formulate a generalization that can be applied to location theories and the median voter theorem. (</a:t>
            </a:r>
            <a:r>
              <a:rPr lang="en-US" dirty="0" err="1">
                <a:effectLst/>
              </a:rPr>
              <a:t>Brierly</a:t>
            </a:r>
            <a:r>
              <a:rPr lang="en-US" dirty="0">
                <a:effectLst/>
              </a:rPr>
              <a:t>, 2008)</a:t>
            </a:r>
          </a:p>
        </p:txBody>
      </p:sp>
    </p:spTree>
    <p:extLst>
      <p:ext uri="{BB962C8B-B14F-4D97-AF65-F5344CB8AC3E}">
        <p14:creationId xmlns:p14="http://schemas.microsoft.com/office/powerpoint/2010/main" val="196608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609600"/>
            <a:ext cx="10779617" cy="1326321"/>
          </a:xfrm>
        </p:spPr>
        <p:txBody>
          <a:bodyPr>
            <a:normAutofit fontScale="90000"/>
          </a:bodyPr>
          <a:lstStyle/>
          <a:p>
            <a:r>
              <a:rPr lang="en-US" sz="4000" dirty="0"/>
              <a:t>Our Twist:</a:t>
            </a:r>
            <a:br>
              <a:rPr lang="en-US" sz="4000" dirty="0"/>
            </a:br>
            <a:r>
              <a:rPr lang="en-US" sz="4000" dirty="0"/>
              <a:t> </a:t>
            </a:r>
            <a:r>
              <a:rPr lang="en-US" sz="2200" dirty="0" smtClean="0"/>
              <a:t>3D - Rational Voters - Empirically Distributed Voter Ideal Points</a:t>
            </a:r>
            <a:endParaRPr lang="en-US" sz="2200" dirty="0"/>
          </a:p>
        </p:txBody>
      </p:sp>
      <p:sp>
        <p:nvSpPr>
          <p:cNvPr id="3" name="Content Placeholder 2"/>
          <p:cNvSpPr>
            <a:spLocks noGrp="1"/>
          </p:cNvSpPr>
          <p:nvPr>
            <p:ph idx="1"/>
          </p:nvPr>
        </p:nvSpPr>
        <p:spPr/>
        <p:txBody>
          <a:bodyPr/>
          <a:lstStyle/>
          <a:p>
            <a:r>
              <a:rPr lang="en-US" dirty="0"/>
              <a:t>From Laver and </a:t>
            </a:r>
            <a:r>
              <a:rPr lang="en-US" dirty="0" err="1"/>
              <a:t>Sergenti</a:t>
            </a:r>
            <a:r>
              <a:rPr lang="en-US" dirty="0"/>
              <a:t> (2011) we take their main finding: p</a:t>
            </a:r>
            <a:r>
              <a:rPr lang="en-US" dirty="0">
                <a:effectLst/>
              </a:rPr>
              <a:t>arties continually adapt policies as a means of procuring more votes. </a:t>
            </a:r>
          </a:p>
          <a:p>
            <a:pPr marL="0" indent="0">
              <a:buNone/>
            </a:pPr>
            <a:endParaRPr lang="en-US" dirty="0"/>
          </a:p>
          <a:p>
            <a:r>
              <a:rPr lang="en-US" b="1" dirty="0"/>
              <a:t>By using empirical data and agent-based modelling, we identify three axes on the political spectrum which will give voters the environment to choose their preferred candidate, using the rational voter theorem, and give candidates the space in which to operate in order to capture the votes of the average voter. </a:t>
            </a:r>
          </a:p>
        </p:txBody>
      </p:sp>
    </p:spTree>
    <p:extLst>
      <p:ext uri="{BB962C8B-B14F-4D97-AF65-F5344CB8AC3E}">
        <p14:creationId xmlns:p14="http://schemas.microsoft.com/office/powerpoint/2010/main" val="90118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Economic concept</a:t>
            </a:r>
          </a:p>
        </p:txBody>
      </p:sp>
      <p:sp>
        <p:nvSpPr>
          <p:cNvPr id="3" name="Content Placeholder 2"/>
          <p:cNvSpPr>
            <a:spLocks noGrp="1"/>
          </p:cNvSpPr>
          <p:nvPr>
            <p:ph idx="1"/>
          </p:nvPr>
        </p:nvSpPr>
        <p:spPr/>
        <p:txBody>
          <a:bodyPr/>
          <a:lstStyle/>
          <a:p>
            <a:r>
              <a:rPr lang="en-US" dirty="0" err="1"/>
              <a:t>Hotelling</a:t>
            </a:r>
            <a:r>
              <a:rPr lang="en-US" dirty="0"/>
              <a:t> Model (</a:t>
            </a:r>
            <a:r>
              <a:rPr lang="en-US" dirty="0" err="1"/>
              <a:t>Hotelling</a:t>
            </a:r>
            <a:r>
              <a:rPr lang="en-US" dirty="0"/>
              <a:t>, 1929)</a:t>
            </a:r>
          </a:p>
          <a:p>
            <a:r>
              <a:rPr lang="en-US" dirty="0"/>
              <a:t>Median Voter Theorem (Black, 1948)</a:t>
            </a:r>
          </a:p>
          <a:p>
            <a:pPr lvl="1"/>
            <a:r>
              <a:rPr lang="en-US" dirty="0"/>
              <a:t>1</a:t>
            </a:r>
            <a:r>
              <a:rPr lang="en-US" baseline="30000" dirty="0"/>
              <a:t>st</a:t>
            </a:r>
            <a:r>
              <a:rPr lang="en-US" dirty="0"/>
              <a:t> constraint - </a:t>
            </a:r>
            <a:r>
              <a:rPr lang="en-US" dirty="0">
                <a:effectLst/>
              </a:rPr>
              <a:t>preferences are single-peaked</a:t>
            </a:r>
          </a:p>
          <a:p>
            <a:pPr lvl="1"/>
            <a:r>
              <a:rPr lang="en-US" dirty="0">
                <a:effectLst/>
              </a:rPr>
              <a:t>2</a:t>
            </a:r>
            <a:r>
              <a:rPr lang="en-US" baseline="30000" dirty="0">
                <a:effectLst/>
              </a:rPr>
              <a:t>nd</a:t>
            </a:r>
            <a:r>
              <a:rPr lang="en-US" dirty="0">
                <a:effectLst/>
              </a:rPr>
              <a:t> constraint - preferences are only considered over a single dimension</a:t>
            </a:r>
            <a:endParaRPr lang="en-US" dirty="0"/>
          </a:p>
          <a:p>
            <a:r>
              <a:rPr lang="en-US" dirty="0"/>
              <a:t>Downs Paradox (Downs, 1957)</a:t>
            </a:r>
          </a:p>
          <a:p>
            <a:pPr lvl="1"/>
            <a:r>
              <a:rPr lang="en-US" dirty="0">
                <a:effectLst/>
              </a:rPr>
              <a:t>AKA paradox of not voting</a:t>
            </a:r>
            <a:endParaRPr lang="en-US" dirty="0"/>
          </a:p>
        </p:txBody>
      </p:sp>
    </p:spTree>
    <p:extLst>
      <p:ext uri="{BB962C8B-B14F-4D97-AF65-F5344CB8AC3E}">
        <p14:creationId xmlns:p14="http://schemas.microsoft.com/office/powerpoint/2010/main" val="18587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Rational voter hypothesis</a:t>
            </a:r>
          </a:p>
        </p:txBody>
      </p:sp>
      <mc:AlternateContent xmlns:mc="http://schemas.openxmlformats.org/markup-compatibility/2006" xmlns:a14="http://schemas.microsoft.com/office/drawing/2010/main">
        <mc:Choice Requires="a14">
          <p:sp>
            <p:nvSpPr>
              <p:cNvPr id="9" name="Text Placeholder 8"/>
              <p:cNvSpPr>
                <a:spLocks noGrp="1"/>
              </p:cNvSpPr>
              <p:nvPr>
                <p:ph type="body" idx="1"/>
              </p:nvPr>
            </p:nvSpPr>
            <p:spPr/>
            <p:txBody>
              <a:bodyPr anchor="ctr"/>
              <a:lstStyle/>
              <a:p>
                <a:pPr algn="ct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𝐵</m:t>
                      </m:r>
                      <m:r>
                        <a:rPr lang="en-US" b="1"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&gt;</m:t>
                      </m:r>
                      <m:r>
                        <a:rPr lang="en-US" i="1" dirty="0" smtClean="0">
                          <a:latin typeface="Cambria Math" panose="02040503050406030204" pitchFamily="18" charset="0"/>
                        </a:rPr>
                        <m:t>𝐶</m:t>
                      </m:r>
                    </m:oMath>
                  </m:oMathPara>
                </a14:m>
                <a:endParaRPr lang="en-US" dirty="0"/>
              </a:p>
            </p:txBody>
          </p:sp>
        </mc:Choice>
        <mc:Fallback xmlns="">
          <p:sp>
            <p:nvSpPr>
              <p:cNvPr id="9" name="Text Placeholder 8"/>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913794" y="3249114"/>
                <a:ext cx="10353761" cy="2878968"/>
              </a:xfrm>
            </p:spPr>
            <p:txBody>
              <a:bodyPr>
                <a:normAutofit/>
              </a:bodyPr>
              <a:lstStyle/>
              <a:p>
                <a:pPr marL="342900" indent="-342900"/>
                <a14:m>
                  <m:oMath xmlns:m="http://schemas.openxmlformats.org/officeDocument/2006/math">
                    <m:r>
                      <a:rPr lang="en-US" i="1">
                        <a:effectLst/>
                        <a:latin typeface="Cambria Math" panose="02040503050406030204" pitchFamily="18" charset="0"/>
                      </a:rPr>
                      <m:t>𝐵</m:t>
                    </m:r>
                  </m:oMath>
                </a14:m>
                <a:r>
                  <a:rPr lang="en-US" dirty="0">
                    <a:effectLst/>
                  </a:rPr>
                  <a:t> is the difference between the distance between the agent that is not my candidate and the agent that is my candidate</a:t>
                </a:r>
              </a:p>
              <a:p>
                <a:pPr marL="342900" indent="-342900"/>
                <a14:m>
                  <m:oMath xmlns:m="http://schemas.openxmlformats.org/officeDocument/2006/math">
                    <m:r>
                      <a:rPr lang="en-US" i="1">
                        <a:effectLst/>
                        <a:latin typeface="Cambria Math" panose="02040503050406030204" pitchFamily="18" charset="0"/>
                      </a:rPr>
                      <m:t>𝐷</m:t>
                    </m:r>
                  </m:oMath>
                </a14:m>
                <a:r>
                  <a:rPr lang="en-US" dirty="0">
                    <a:effectLst/>
                  </a:rPr>
                  <a:t> is the private benefits from the act of voting</a:t>
                </a:r>
              </a:p>
              <a:p>
                <a:pPr marL="342900" indent="-342900"/>
                <a14:m>
                  <m:oMath xmlns:m="http://schemas.openxmlformats.org/officeDocument/2006/math">
                    <m:r>
                      <a:rPr lang="en-US" i="1">
                        <a:effectLst/>
                        <a:latin typeface="Cambria Math" panose="02040503050406030204" pitchFamily="18" charset="0"/>
                      </a:rPr>
                      <m:t>𝐶</m:t>
                    </m:r>
                  </m:oMath>
                </a14:m>
                <a:r>
                  <a:rPr lang="en-US" dirty="0">
                    <a:effectLst/>
                  </a:rPr>
                  <a:t> is the cost of voting</a:t>
                </a:r>
              </a:p>
              <a:p>
                <a:pPr marL="342900" indent="-342900"/>
                <a:r>
                  <a:rPr lang="en-US" i="1" dirty="0">
                    <a:effectLst/>
                  </a:rPr>
                  <a:t>P</a:t>
                </a:r>
                <a:r>
                  <a:rPr lang="en-US" dirty="0">
                    <a:effectLst/>
                  </a:rPr>
                  <a:t> is the agents’ individual belief that their preferred candidate will win</a:t>
                </a:r>
                <a:endParaRPr lang="en-US" dirty="0"/>
              </a:p>
              <a:p>
                <a:pPr marL="0" indent="0">
                  <a:buNone/>
                </a:pPr>
                <a14:m>
                  <m:oMathPara xmlns:m="http://schemas.openxmlformats.org/officeDocument/2006/math">
                    <m:oMathParaPr>
                      <m:jc m:val="centerGroup"/>
                    </m:oMathParaPr>
                    <m:oMath xmlns:m="http://schemas.openxmlformats.org/officeDocument/2006/math">
                      <m:r>
                        <a:rPr lang="en-US">
                          <a:effectLst/>
                          <a:latin typeface="Cambria Math" panose="02040503050406030204" pitchFamily="18" charset="0"/>
                        </a:rPr>
                        <m:t> </m:t>
                      </m:r>
                    </m:oMath>
                  </m:oMathPara>
                </a14:m>
                <a:endParaRPr lang="en-US" dirty="0">
                  <a:effectLst/>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913794" y="3249114"/>
                <a:ext cx="10353761" cy="2878968"/>
              </a:xfrm>
              <a:blipFill>
                <a:blip r:embed="rId3"/>
                <a:stretch>
                  <a:fillRect l="-530" t="-212" r="-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Placeholder 9"/>
              <p:cNvSpPr>
                <a:spLocks noGrp="1"/>
              </p:cNvSpPr>
              <p:nvPr>
                <p:ph type="body" sz="quarter" idx="3"/>
              </p:nvPr>
            </p:nvSpPr>
            <p:spPr>
              <a:xfrm>
                <a:off x="5871412" y="1812758"/>
                <a:ext cx="5662862" cy="1099474"/>
              </a:xfrm>
            </p:spPr>
            <p:txBody>
              <a:bodyPr anchor="ctr">
                <a:normAutofit fontScale="92500"/>
              </a:bodyPr>
              <a:lstStyle/>
              <a:p>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rPr>
                        <m:t>𝑃</m:t>
                      </m:r>
                      <m:r>
                        <a:rPr lang="en-US" sz="2000" i="1">
                          <a:effectLst/>
                          <a:latin typeface="Cambria Math" panose="020405030504060302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3</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rPr>
                                <m:t>𝑒</m:t>
                              </m:r>
                            </m:e>
                            <m:sup>
                              <m:r>
                                <a:rPr lang="en-US" sz="2000" i="1">
                                  <a:effectLst/>
                                  <a:latin typeface="Cambria Math" panose="02040503050406030204" pitchFamily="18" charset="0"/>
                                </a:rPr>
                                <m:t>−2(</m:t>
                              </m:r>
                              <m:r>
                                <a:rPr lang="en-US" sz="2000" i="1">
                                  <a:effectLst/>
                                  <a:latin typeface="Cambria Math" panose="02040503050406030204" pitchFamily="18" charset="0"/>
                                </a:rPr>
                                <m:t>𝑁</m:t>
                              </m:r>
                              <m:r>
                                <a:rPr lang="en-US" sz="2000" i="1">
                                  <a:effectLst/>
                                  <a:latin typeface="Cambria Math" panose="02040503050406030204" pitchFamily="18" charset="0"/>
                                </a:rPr>
                                <m:t>−1)</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rPr>
                                    <m:t>(</m:t>
                                  </m:r>
                                  <m:r>
                                    <a:rPr lang="en-US" sz="2000" i="1">
                                      <a:effectLst/>
                                      <a:latin typeface="Cambria Math" panose="02040503050406030204" pitchFamily="18" charset="0"/>
                                    </a:rPr>
                                    <m:t>𝐹</m:t>
                                  </m:r>
                                  <m:r>
                                    <a:rPr lang="en-US" sz="2000" i="1">
                                      <a:effectLst/>
                                      <a:latin typeface="Cambria Math" panose="02040503050406030204" pitchFamily="18" charset="0"/>
                                    </a:rPr>
                                    <m:t>−0.5)</m:t>
                                  </m:r>
                                </m:e>
                                <m:sup>
                                  <m:r>
                                    <a:rPr lang="en-US" sz="2000" i="1">
                                      <a:effectLst/>
                                      <a:latin typeface="Cambria Math" panose="02040503050406030204" pitchFamily="18" charset="0"/>
                                    </a:rPr>
                                    <m:t>2</m:t>
                                  </m:r>
                                </m:sup>
                              </m:sSup>
                            </m:sup>
                          </m:sSup>
                        </m:num>
                        <m:den>
                          <m:r>
                            <a:rPr lang="en-US" sz="2000" i="1">
                              <a:effectLst/>
                              <a:latin typeface="Cambria Math" panose="02040503050406030204" pitchFamily="18" charset="0"/>
                            </a:rPr>
                            <m:t>2</m:t>
                          </m:r>
                          <m:rad>
                            <m:radPr>
                              <m:degHide m:val="on"/>
                              <m:ctrlPr>
                                <a:rPr lang="en-US" sz="2000" i="1">
                                  <a:effectLst/>
                                  <a:latin typeface="Cambria Math" panose="02040503050406030204" pitchFamily="18" charset="0"/>
                                </a:rPr>
                              </m:ctrlPr>
                            </m:radPr>
                            <m:deg/>
                            <m:e>
                              <m:r>
                                <a:rPr lang="en-US" sz="2000" i="1">
                                  <a:effectLst/>
                                  <a:latin typeface="Cambria Math" panose="02040503050406030204" pitchFamily="18" charset="0"/>
                                </a:rPr>
                                <m:t>2</m:t>
                              </m:r>
                              <m:r>
                                <a:rPr lang="en-US" sz="2000" i="1">
                                  <a:effectLst/>
                                  <a:latin typeface="Cambria Math" panose="02040503050406030204" pitchFamily="18" charset="0"/>
                                </a:rPr>
                                <m:t>𝜋</m:t>
                              </m:r>
                              <m:r>
                                <a:rPr lang="en-US" sz="2000" i="1">
                                  <a:effectLst/>
                                  <a:latin typeface="Cambria Math" panose="02040503050406030204" pitchFamily="18" charset="0"/>
                                </a:rPr>
                                <m:t>(</m:t>
                              </m:r>
                              <m:r>
                                <a:rPr lang="en-US" sz="2000" i="1">
                                  <a:effectLst/>
                                  <a:latin typeface="Cambria Math" panose="02040503050406030204" pitchFamily="18" charset="0"/>
                                </a:rPr>
                                <m:t>𝑁</m:t>
                              </m:r>
                              <m:r>
                                <a:rPr lang="en-US" sz="2000" i="1">
                                  <a:effectLst/>
                                  <a:latin typeface="Cambria Math" panose="02040503050406030204" pitchFamily="18" charset="0"/>
                                </a:rPr>
                                <m:t>−1)</m:t>
                              </m:r>
                            </m:e>
                          </m:rad>
                        </m:den>
                      </m:f>
                      <m:r>
                        <a:rPr lang="en-US" sz="2000">
                          <a:effectLst/>
                          <a:latin typeface="Cambria Math" panose="02040503050406030204" pitchFamily="18" charset="0"/>
                        </a:rPr>
                        <m:t> </m:t>
                      </m:r>
                      <m:r>
                        <m:rPr>
                          <m:sty m:val="p"/>
                        </m:rPr>
                        <a:rPr lang="en-US" sz="2000">
                          <a:effectLst/>
                          <a:latin typeface="Cambria Math" panose="02040503050406030204" pitchFamily="18" charset="0"/>
                        </a:rPr>
                        <m:t>where</m:t>
                      </m:r>
                      <m:r>
                        <a:rPr lang="en-US" sz="2000">
                          <a:effectLst/>
                          <a:latin typeface="Cambria Math" panose="02040503050406030204" pitchFamily="18" charset="0"/>
                        </a:rPr>
                        <m:t> </m:t>
                      </m:r>
                      <m:r>
                        <a:rPr lang="en-US" sz="2000" i="1">
                          <a:effectLst/>
                          <a:latin typeface="Cambria Math" panose="02040503050406030204" pitchFamily="18" charset="0"/>
                        </a:rPr>
                        <m:t>𝐹</m:t>
                      </m:r>
                      <m:r>
                        <a:rPr lang="en-US" sz="2000" i="1">
                          <a:effectLst/>
                          <a:latin typeface="Cambria Math" panose="02040503050406030204" pitchFamily="18" charset="0"/>
                        </a:rPr>
                        <m:t>=</m:t>
                      </m:r>
                      <m:r>
                        <a:rPr lang="en-US" sz="2000" i="1">
                          <a:effectLst/>
                          <a:latin typeface="Cambria Math" panose="02040503050406030204" pitchFamily="18" charset="0"/>
                        </a:rPr>
                        <m:t>𝑎𝑣𝑔</m:t>
                      </m:r>
                      <m:r>
                        <a:rPr lang="en-US" sz="2000" i="1">
                          <a:effectLst/>
                          <a:latin typeface="Cambria Math" panose="02040503050406030204" pitchFamily="18" charset="0"/>
                        </a:rPr>
                        <m:t>(</m:t>
                      </m:r>
                      <m:r>
                        <a:rPr lang="en-US" sz="2000" i="1">
                          <a:effectLst/>
                          <a:latin typeface="Cambria Math" panose="02040503050406030204" pitchFamily="18" charset="0"/>
                        </a:rPr>
                        <m:t>𝐵</m:t>
                      </m:r>
                      <m:r>
                        <a:rPr lang="en-US" sz="2000" i="1">
                          <a:effectLst/>
                          <a:latin typeface="Cambria Math" panose="02040503050406030204" pitchFamily="18" charset="0"/>
                        </a:rPr>
                        <m:t>) </m:t>
                      </m:r>
                      <m:r>
                        <m:rPr>
                          <m:sty m:val="p"/>
                        </m:rPr>
                        <a:rPr lang="en-US" sz="2000">
                          <a:effectLst/>
                          <a:latin typeface="Cambria Math" panose="02040503050406030204" pitchFamily="18" charset="0"/>
                        </a:rPr>
                        <m:t>of</m:t>
                      </m:r>
                      <m:r>
                        <a:rPr lang="en-US" sz="2000">
                          <a:effectLst/>
                          <a:latin typeface="Cambria Math" panose="02040503050406030204" pitchFamily="18" charset="0"/>
                        </a:rPr>
                        <m:t> </m:t>
                      </m:r>
                      <m:r>
                        <m:rPr>
                          <m:sty m:val="p"/>
                        </m:rPr>
                        <a:rPr lang="en-US" sz="2000">
                          <a:effectLst/>
                          <a:latin typeface="Cambria Math" panose="02040503050406030204" pitchFamily="18" charset="0"/>
                        </a:rPr>
                        <m:t>inlinks</m:t>
                      </m:r>
                    </m:oMath>
                  </m:oMathPara>
                </a14:m>
                <a:endParaRPr lang="en-US" sz="200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3"/>
              </p:nvPr>
            </p:nvSpPr>
            <p:spPr>
              <a:xfrm>
                <a:off x="5871412" y="1812758"/>
                <a:ext cx="5662862" cy="1099474"/>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124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Spectrums</a:t>
            </a:r>
          </a:p>
        </p:txBody>
      </p:sp>
      <p:sp>
        <p:nvSpPr>
          <p:cNvPr id="3" name="Content Placeholder 2"/>
          <p:cNvSpPr>
            <a:spLocks noGrp="1"/>
          </p:cNvSpPr>
          <p:nvPr>
            <p:ph idx="1"/>
          </p:nvPr>
        </p:nvSpPr>
        <p:spPr/>
        <p:txBody>
          <a:bodyPr>
            <a:normAutofit fontScale="92500" lnSpcReduction="20000"/>
          </a:bodyPr>
          <a:lstStyle/>
          <a:p>
            <a:r>
              <a:rPr lang="en-US" dirty="0"/>
              <a:t>Generally one-dimensional</a:t>
            </a:r>
          </a:p>
          <a:p>
            <a:r>
              <a:rPr lang="en-US" dirty="0"/>
              <a:t>Benoit and Laver notice that it is typically the classic, left-right political competition</a:t>
            </a:r>
          </a:p>
          <a:p>
            <a:r>
              <a:rPr lang="en-US" dirty="0"/>
              <a:t>There is no possible blanket statement as to what left or right is in all countries</a:t>
            </a:r>
          </a:p>
          <a:p>
            <a:r>
              <a:rPr lang="en-US" dirty="0"/>
              <a:t>Policy analysis is a good tool in trying to categorize a regime’s position </a:t>
            </a:r>
          </a:p>
          <a:p>
            <a:r>
              <a:rPr lang="en-US" dirty="0"/>
              <a:t>Social Freedom and Economic Freedom are two good separate dimensions</a:t>
            </a:r>
          </a:p>
          <a:p>
            <a:r>
              <a:rPr lang="en-US" dirty="0"/>
              <a:t>They think that a third dimension might be “local policy”</a:t>
            </a:r>
          </a:p>
          <a:p>
            <a:r>
              <a:rPr lang="en-US" dirty="0"/>
              <a:t>Johnston and Feldman do not think </a:t>
            </a:r>
            <a:r>
              <a:rPr lang="en-US" dirty="0" err="1"/>
              <a:t>heterogenous</a:t>
            </a:r>
            <a:r>
              <a:rPr lang="en-US" dirty="0"/>
              <a:t> man cannot be described by one-dimension spectrums. </a:t>
            </a:r>
          </a:p>
          <a:p>
            <a:pPr lvl="1"/>
            <a:r>
              <a:rPr lang="en-US" dirty="0"/>
              <a:t>Show that ideology is built up by a myriad of variables</a:t>
            </a:r>
          </a:p>
        </p:txBody>
      </p:sp>
    </p:spTree>
    <p:extLst>
      <p:ext uri="{BB962C8B-B14F-4D97-AF65-F5344CB8AC3E}">
        <p14:creationId xmlns:p14="http://schemas.microsoft.com/office/powerpoint/2010/main" val="242076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Laver And </a:t>
            </a:r>
            <a:r>
              <a:rPr lang="en-US" sz="4000" dirty="0" err="1"/>
              <a:t>Sergenti</a:t>
            </a:r>
            <a:endParaRPr lang="en-US" sz="4000" dirty="0"/>
          </a:p>
        </p:txBody>
      </p:sp>
      <p:sp>
        <p:nvSpPr>
          <p:cNvPr id="3" name="Content Placeholder 2"/>
          <p:cNvSpPr>
            <a:spLocks noGrp="1"/>
          </p:cNvSpPr>
          <p:nvPr>
            <p:ph idx="1"/>
          </p:nvPr>
        </p:nvSpPr>
        <p:spPr/>
        <p:txBody>
          <a:bodyPr/>
          <a:lstStyle/>
          <a:p>
            <a:r>
              <a:rPr lang="en-US" dirty="0"/>
              <a:t>Politics is a dynamic process between voters a candidates.</a:t>
            </a:r>
          </a:p>
          <a:p>
            <a:r>
              <a:rPr lang="en-US" dirty="0"/>
              <a:t>They define multi-party competition as competition b/t greater than two parties, our paper looks at 2 for our purpose. </a:t>
            </a:r>
          </a:p>
          <a:p>
            <a:r>
              <a:rPr lang="en-US" dirty="0"/>
              <a:t>Turn base program</a:t>
            </a:r>
            <a:r>
              <a:rPr lang="en-US" dirty="0">
                <a:sym typeface="Wingdings"/>
              </a:rPr>
              <a:t> (or game): Punishments and rewards are administered through a series of “ticks”. 	</a:t>
            </a:r>
          </a:p>
          <a:p>
            <a:pPr lvl="1"/>
            <a:r>
              <a:rPr lang="en-US" dirty="0">
                <a:sym typeface="Wingdings"/>
              </a:rPr>
              <a:t>Campaign ticks </a:t>
            </a:r>
          </a:p>
          <a:p>
            <a:pPr lvl="1"/>
            <a:r>
              <a:rPr lang="en-US" dirty="0">
                <a:sym typeface="Wingdings"/>
              </a:rPr>
              <a:t>Election ticks</a:t>
            </a:r>
          </a:p>
        </p:txBody>
      </p:sp>
    </p:spTree>
    <p:extLst>
      <p:ext uri="{BB962C8B-B14F-4D97-AF65-F5344CB8AC3E}">
        <p14:creationId xmlns:p14="http://schemas.microsoft.com/office/powerpoint/2010/main" val="243558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Laver And </a:t>
            </a:r>
            <a:r>
              <a:rPr lang="en-US" sz="4000" dirty="0" err="1"/>
              <a:t>Sergenti</a:t>
            </a:r>
            <a:endParaRPr lang="en-US" sz="4000" dirty="0"/>
          </a:p>
        </p:txBody>
      </p:sp>
      <p:sp>
        <p:nvSpPr>
          <p:cNvPr id="3" name="Content Placeholder 2"/>
          <p:cNvSpPr>
            <a:spLocks noGrp="1"/>
          </p:cNvSpPr>
          <p:nvPr>
            <p:ph idx="1"/>
          </p:nvPr>
        </p:nvSpPr>
        <p:spPr/>
        <p:txBody>
          <a:bodyPr/>
          <a:lstStyle/>
          <a:p>
            <a:r>
              <a:rPr lang="en-US" dirty="0"/>
              <a:t>Assume voters’ preferences are characterized by an ideal policy position in n-dimensional policy space, with an underlying Gaussian . </a:t>
            </a:r>
          </a:p>
          <a:p>
            <a:pPr lvl="1"/>
            <a:r>
              <a:rPr lang="en-US" dirty="0"/>
              <a:t>Describes how different policy positions differ from voters’ ideal points.</a:t>
            </a:r>
          </a:p>
          <a:p>
            <a:pPr lvl="1"/>
            <a:r>
              <a:rPr lang="en-US" dirty="0"/>
              <a:t>Distance b/t policy positons are Euclidian.</a:t>
            </a:r>
          </a:p>
          <a:p>
            <a:r>
              <a:rPr lang="en-US" dirty="0"/>
              <a:t>Crucial factor of the model is a description of the voters’ ideal points.</a:t>
            </a:r>
          </a:p>
          <a:p>
            <a:r>
              <a:rPr lang="en-US" dirty="0"/>
              <a:t>For policy dimensions of interest, L+S assume the overall population is normally distributed.  </a:t>
            </a:r>
          </a:p>
        </p:txBody>
      </p:sp>
    </p:spTree>
    <p:extLst>
      <p:ext uri="{BB962C8B-B14F-4D97-AF65-F5344CB8AC3E}">
        <p14:creationId xmlns:p14="http://schemas.microsoft.com/office/powerpoint/2010/main" val="293872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55" y="2670048"/>
            <a:ext cx="10353761" cy="1326321"/>
          </a:xfrm>
        </p:spPr>
        <p:txBody>
          <a:bodyPr>
            <a:noAutofit/>
          </a:bodyPr>
          <a:lstStyle/>
          <a:p>
            <a:r>
              <a:rPr lang="en-US" sz="9600" dirty="0"/>
              <a:t>Demo</a:t>
            </a:r>
          </a:p>
        </p:txBody>
      </p:sp>
    </p:spTree>
    <p:extLst>
      <p:ext uri="{BB962C8B-B14F-4D97-AF65-F5344CB8AC3E}">
        <p14:creationId xmlns:p14="http://schemas.microsoft.com/office/powerpoint/2010/main" val="2250020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180</TotalTime>
  <Words>623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 Math</vt:lpstr>
      <vt:lpstr>Rockwell</vt:lpstr>
      <vt:lpstr>Wingdings</vt:lpstr>
      <vt:lpstr>Damask</vt:lpstr>
      <vt:lpstr>Candidate &amp; Voter Agents in 3D Political Spectrum Space</vt:lpstr>
      <vt:lpstr>Precedent</vt:lpstr>
      <vt:lpstr>Our Twist:  3D - Rational Voters - Empirically Distributed Voter Ideal Points</vt:lpstr>
      <vt:lpstr>Economic concept</vt:lpstr>
      <vt:lpstr>Rational voter hypothesis</vt:lpstr>
      <vt:lpstr>Spectrums</vt:lpstr>
      <vt:lpstr>Laver And Sergenti</vt:lpstr>
      <vt:lpstr>Laver And Sergenti</vt:lpstr>
      <vt:lpstr>Demo</vt:lpstr>
      <vt:lpstr>Results</vt:lpstr>
      <vt:lpstr>Further thoughts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Nguyen</dc:creator>
  <cp:lastModifiedBy>Harold Walbert</cp:lastModifiedBy>
  <cp:revision>18</cp:revision>
  <dcterms:created xsi:type="dcterms:W3CDTF">2016-12-14T01:21:22Z</dcterms:created>
  <dcterms:modified xsi:type="dcterms:W3CDTF">2016-12-14T21:18:52Z</dcterms:modified>
</cp:coreProperties>
</file>