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2"/>
  </p:notesMasterIdLst>
  <p:sldIdLst>
    <p:sldId id="256" r:id="rId2"/>
    <p:sldId id="262" r:id="rId3"/>
    <p:sldId id="260" r:id="rId4"/>
    <p:sldId id="257" r:id="rId5"/>
    <p:sldId id="258" r:id="rId6"/>
    <p:sldId id="259" r:id="rId7"/>
    <p:sldId id="265"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p:restoredTop sz="94672"/>
  </p:normalViewPr>
  <p:slideViewPr>
    <p:cSldViewPr snapToGrid="0">
      <p:cViewPr varScale="1">
        <p:scale>
          <a:sx n="112" d="100"/>
          <a:sy n="112"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ADF25-74BE-CA48-95DA-ED087CCA2A2D}" type="datetimeFigureOut">
              <a:rPr lang="en-US" smtClean="0"/>
              <a:t>8/11/23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3FEEE-344C-3643-B9E4-5011CB4F49BB}" type="slidenum">
              <a:rPr lang="en-US" smtClean="0"/>
              <a:t>‹#›</a:t>
            </a:fld>
            <a:endParaRPr lang="en-US"/>
          </a:p>
        </p:txBody>
      </p:sp>
    </p:spTree>
    <p:extLst>
      <p:ext uri="{BB962C8B-B14F-4D97-AF65-F5344CB8AC3E}">
        <p14:creationId xmlns:p14="http://schemas.microsoft.com/office/powerpoint/2010/main" val="381289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3FEEE-344C-3643-B9E4-5011CB4F49BB}" type="slidenum">
              <a:rPr lang="en-US" smtClean="0"/>
              <a:t>9</a:t>
            </a:fld>
            <a:endParaRPr lang="en-US"/>
          </a:p>
        </p:txBody>
      </p:sp>
    </p:spTree>
    <p:extLst>
      <p:ext uri="{BB962C8B-B14F-4D97-AF65-F5344CB8AC3E}">
        <p14:creationId xmlns:p14="http://schemas.microsoft.com/office/powerpoint/2010/main" val="366449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3FEEE-344C-3643-B9E4-5011CB4F49BB}" type="slidenum">
              <a:rPr lang="en-US" smtClean="0"/>
              <a:t>10</a:t>
            </a:fld>
            <a:endParaRPr lang="en-US"/>
          </a:p>
        </p:txBody>
      </p:sp>
    </p:spTree>
    <p:extLst>
      <p:ext uri="{BB962C8B-B14F-4D97-AF65-F5344CB8AC3E}">
        <p14:creationId xmlns:p14="http://schemas.microsoft.com/office/powerpoint/2010/main" val="375280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8/11/23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77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14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8/11/23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47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72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5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68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97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40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8/11/23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63531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80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8/11/23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2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8/11/23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0195491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D3F7BCDE-B8A7-EA3F-7F9C-329F2CC1A58C}"/>
              </a:ext>
            </a:extLst>
          </p:cNvPr>
          <p:cNvPicPr>
            <a:picLocks noChangeAspect="1"/>
          </p:cNvPicPr>
          <p:nvPr/>
        </p:nvPicPr>
        <p:blipFill rotWithShape="1">
          <a:blip r:embed="rId2"/>
          <a:srcRect t="20450" b="6969"/>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1F9E2D12-30C7-827F-0773-B551C2A64D01}"/>
              </a:ext>
            </a:extLst>
          </p:cNvPr>
          <p:cNvSpPr>
            <a:spLocks noGrp="1"/>
          </p:cNvSpPr>
          <p:nvPr>
            <p:ph type="ctrTitle"/>
          </p:nvPr>
        </p:nvSpPr>
        <p:spPr>
          <a:xfrm>
            <a:off x="565151" y="768334"/>
            <a:ext cx="4134538" cy="2866405"/>
          </a:xfrm>
        </p:spPr>
        <p:txBody>
          <a:bodyPr>
            <a:normAutofit/>
          </a:bodyPr>
          <a:lstStyle/>
          <a:p>
            <a:r>
              <a:rPr lang="en-US" sz="5400" dirty="0" err="1"/>
              <a:t>FitTrack</a:t>
            </a:r>
            <a:endParaRPr lang="en-US" sz="5400" dirty="0"/>
          </a:p>
        </p:txBody>
      </p:sp>
      <p:sp>
        <p:nvSpPr>
          <p:cNvPr id="3" name="Subtitle 2">
            <a:extLst>
              <a:ext uri="{FF2B5EF4-FFF2-40B4-BE49-F238E27FC236}">
                <a16:creationId xmlns:a16="http://schemas.microsoft.com/office/drawing/2014/main" id="{224CACE0-D1FE-8C6F-80E1-4EB804B5EAA6}"/>
              </a:ext>
            </a:extLst>
          </p:cNvPr>
          <p:cNvSpPr>
            <a:spLocks noGrp="1"/>
          </p:cNvSpPr>
          <p:nvPr>
            <p:ph type="subTitle" idx="1"/>
          </p:nvPr>
        </p:nvSpPr>
        <p:spPr>
          <a:xfrm>
            <a:off x="565151" y="4283239"/>
            <a:ext cx="4134538" cy="1475177"/>
          </a:xfrm>
        </p:spPr>
        <p:txBody>
          <a:bodyPr>
            <a:normAutofit fontScale="92500" lnSpcReduction="10000"/>
          </a:bodyPr>
          <a:lstStyle/>
          <a:p>
            <a:r>
              <a:rPr lang="en-US"/>
              <a:t>The project </a:t>
            </a:r>
            <a:r>
              <a:rPr lang="en-US" dirty="0"/>
              <a:t>aims to make the fitness experience or a journey convenient for a user as it tries to bring together various components involved in this journey. </a:t>
            </a: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090836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0" y="770890"/>
            <a:ext cx="7668997" cy="1268984"/>
          </a:xfrm>
        </p:spPr>
        <p:txBody>
          <a:bodyPr>
            <a:normAutofit/>
          </a:bodyPr>
          <a:lstStyle/>
          <a:p>
            <a:r>
              <a:rPr lang="en-US"/>
              <a:t>PWA</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0" y="2160016"/>
            <a:ext cx="7668997" cy="3601212"/>
          </a:xfrm>
        </p:spPr>
        <p:txBody>
          <a:bodyPr>
            <a:normAutofit/>
          </a:bodyPr>
          <a:lstStyle/>
          <a:p>
            <a:pPr>
              <a:lnSpc>
                <a:spcPct val="90000"/>
              </a:lnSpc>
              <a:buFont typeface="+mj-lt"/>
              <a:buAutoNum type="arabicPeriod"/>
            </a:pPr>
            <a:r>
              <a:rPr lang="en-US" sz="2200" b="1" i="0">
                <a:effectLst/>
                <a:latin typeface="Söhne"/>
              </a:rPr>
              <a:t>Offline Access:</a:t>
            </a:r>
            <a:r>
              <a:rPr lang="en-US" sz="2200" b="0" i="0">
                <a:effectLst/>
                <a:latin typeface="Söhne"/>
              </a:rPr>
              <a:t> PWAs can work offline or with low-quality networks, thanks to service workers that cache key resources.</a:t>
            </a:r>
          </a:p>
          <a:p>
            <a:pPr>
              <a:lnSpc>
                <a:spcPct val="90000"/>
              </a:lnSpc>
              <a:buFont typeface="+mj-lt"/>
              <a:buAutoNum type="arabicPeriod"/>
            </a:pPr>
            <a:r>
              <a:rPr lang="en-US" sz="2200" b="1" i="0">
                <a:effectLst/>
                <a:latin typeface="Söhne"/>
              </a:rPr>
              <a:t>Responsive Design:</a:t>
            </a:r>
            <a:r>
              <a:rPr lang="en-US" sz="2200" b="0" i="0">
                <a:effectLst/>
                <a:latin typeface="Söhne"/>
              </a:rPr>
              <a:t> They adapt to any device, screen size, or orientation, ensuring a consistent user experience across platforms.</a:t>
            </a:r>
          </a:p>
          <a:p>
            <a:pPr>
              <a:lnSpc>
                <a:spcPct val="90000"/>
              </a:lnSpc>
              <a:buFont typeface="+mj-lt"/>
              <a:buAutoNum type="arabicPeriod"/>
            </a:pPr>
            <a:r>
              <a:rPr lang="en-US" sz="2200" b="1" i="0">
                <a:effectLst/>
                <a:latin typeface="Söhne"/>
              </a:rPr>
              <a:t>Performance:</a:t>
            </a:r>
            <a:r>
              <a:rPr lang="en-US" sz="2200" b="0" i="0">
                <a:effectLst/>
                <a:latin typeface="Söhne"/>
              </a:rPr>
              <a:t> PWAs are optimized for speed and reliability, often leading to faster load times and smoother interactions compared to traditional web apps.</a:t>
            </a:r>
          </a:p>
          <a:p>
            <a:pPr marL="0" indent="0">
              <a:lnSpc>
                <a:spcPct val="90000"/>
              </a:lnSpc>
              <a:buNone/>
            </a:pPr>
            <a:br>
              <a:rPr lang="en-US" sz="2200"/>
            </a:br>
            <a:endParaRPr lang="en-US" sz="2200"/>
          </a:p>
        </p:txBody>
      </p:sp>
      <p:grpSp>
        <p:nvGrpSpPr>
          <p:cNvPr id="48" name="Group 47">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9"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A computer screen shot of text&#10;&#10;Description automatically generated">
            <a:extLst>
              <a:ext uri="{FF2B5EF4-FFF2-40B4-BE49-F238E27FC236}">
                <a16:creationId xmlns:a16="http://schemas.microsoft.com/office/drawing/2014/main" id="{EC9C75CA-C9A7-BBAF-42A5-CCDF458DB54A}"/>
              </a:ext>
            </a:extLst>
          </p:cNvPr>
          <p:cNvPicPr>
            <a:picLocks noChangeAspect="1"/>
          </p:cNvPicPr>
          <p:nvPr/>
        </p:nvPicPr>
        <p:blipFill>
          <a:blip r:embed="rId3"/>
          <a:stretch>
            <a:fillRect/>
          </a:stretch>
        </p:blipFill>
        <p:spPr>
          <a:xfrm>
            <a:off x="8799882" y="1042063"/>
            <a:ext cx="2738997" cy="1910450"/>
          </a:xfrm>
          <a:prstGeom prst="rect">
            <a:avLst/>
          </a:prstGeom>
        </p:spPr>
      </p:pic>
      <p:cxnSp>
        <p:nvCxnSpPr>
          <p:cNvPr id="54" name="Straight Connector 5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66899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 shot of a computer program&#10;&#10;Description automatically generated">
            <a:extLst>
              <a:ext uri="{FF2B5EF4-FFF2-40B4-BE49-F238E27FC236}">
                <a16:creationId xmlns:a16="http://schemas.microsoft.com/office/drawing/2014/main" id="{8B977A33-97CD-AF41-3EF1-DB7EE00AD5BB}"/>
              </a:ext>
            </a:extLst>
          </p:cNvPr>
          <p:cNvPicPr>
            <a:picLocks noChangeAspect="1"/>
          </p:cNvPicPr>
          <p:nvPr/>
        </p:nvPicPr>
        <p:blipFill>
          <a:blip r:embed="rId4"/>
          <a:stretch>
            <a:fillRect/>
          </a:stretch>
        </p:blipFill>
        <p:spPr>
          <a:xfrm>
            <a:off x="9269017" y="3545072"/>
            <a:ext cx="1801424" cy="2633472"/>
          </a:xfrm>
          <a:prstGeom prst="rect">
            <a:avLst/>
          </a:prstGeom>
        </p:spPr>
      </p:pic>
    </p:spTree>
    <p:extLst>
      <p:ext uri="{BB962C8B-B14F-4D97-AF65-F5344CB8AC3E}">
        <p14:creationId xmlns:p14="http://schemas.microsoft.com/office/powerpoint/2010/main" val="373155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38F20-95BD-6D47-99CB-4CFB5A9FF6C3}"/>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CB9A4BF6-08F7-F9F2-C795-8A8B0DA20FE3}"/>
              </a:ext>
            </a:extLst>
          </p:cNvPr>
          <p:cNvSpPr>
            <a:spLocks noGrp="1"/>
          </p:cNvSpPr>
          <p:nvPr>
            <p:ph idx="1"/>
          </p:nvPr>
        </p:nvSpPr>
        <p:spPr/>
        <p:txBody>
          <a:bodyPr/>
          <a:lstStyle/>
          <a:p>
            <a:r>
              <a:rPr lang="en-US" dirty="0"/>
              <a:t>Abhishek Ramchandani</a:t>
            </a:r>
          </a:p>
          <a:p>
            <a:r>
              <a:rPr lang="en-US" dirty="0"/>
              <a:t>Himanshu Walia</a:t>
            </a:r>
          </a:p>
          <a:p>
            <a:r>
              <a:rPr lang="en-US" dirty="0"/>
              <a:t>Raksha Israni</a:t>
            </a:r>
          </a:p>
          <a:p>
            <a:r>
              <a:rPr lang="en-US" dirty="0" err="1"/>
              <a:t>Sunayana</a:t>
            </a:r>
            <a:r>
              <a:rPr lang="en-US" dirty="0"/>
              <a:t> Shivani</a:t>
            </a:r>
          </a:p>
          <a:p>
            <a:r>
              <a:rPr lang="en-US" dirty="0"/>
              <a:t>Vignesh Perumal</a:t>
            </a:r>
          </a:p>
        </p:txBody>
      </p:sp>
    </p:spTree>
    <p:extLst>
      <p:ext uri="{BB962C8B-B14F-4D97-AF65-F5344CB8AC3E}">
        <p14:creationId xmlns:p14="http://schemas.microsoft.com/office/powerpoint/2010/main" val="35931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E8389-3CE3-94C8-CA64-5BC9101DAE1A}"/>
              </a:ext>
            </a:extLst>
          </p:cNvPr>
          <p:cNvSpPr>
            <a:spLocks noGrp="1"/>
          </p:cNvSpPr>
          <p:nvPr>
            <p:ph type="title"/>
          </p:nvPr>
        </p:nvSpPr>
        <p:spPr>
          <a:xfrm>
            <a:off x="565150" y="770890"/>
            <a:ext cx="6400999" cy="1268984"/>
          </a:xfrm>
        </p:spPr>
        <p:txBody>
          <a:bodyPr>
            <a:normAutofit/>
          </a:bodyPr>
          <a:lstStyle/>
          <a:p>
            <a:r>
              <a:rPr lang="en-US" sz="3700"/>
              <a:t>Let’s go through the features in the application</a:t>
            </a:r>
          </a:p>
        </p:txBody>
      </p:sp>
      <p:sp>
        <p:nvSpPr>
          <p:cNvPr id="3" name="Content Placeholder 2">
            <a:extLst>
              <a:ext uri="{FF2B5EF4-FFF2-40B4-BE49-F238E27FC236}">
                <a16:creationId xmlns:a16="http://schemas.microsoft.com/office/drawing/2014/main" id="{9D051EC4-97E9-A826-6156-E0FEBDF30EC1}"/>
              </a:ext>
            </a:extLst>
          </p:cNvPr>
          <p:cNvSpPr>
            <a:spLocks noGrp="1"/>
          </p:cNvSpPr>
          <p:nvPr>
            <p:ph idx="1"/>
          </p:nvPr>
        </p:nvSpPr>
        <p:spPr>
          <a:xfrm>
            <a:off x="565150" y="2160016"/>
            <a:ext cx="6400999" cy="3601212"/>
          </a:xfrm>
        </p:spPr>
        <p:txBody>
          <a:bodyPr>
            <a:normAutofit/>
          </a:bodyPr>
          <a:lstStyle/>
          <a:p>
            <a:pPr marL="0" indent="0">
              <a:buNone/>
            </a:pPr>
            <a:r>
              <a:rPr lang="en-US" dirty="0"/>
              <a:t>The applications comes with 4 major features </a:t>
            </a:r>
          </a:p>
          <a:p>
            <a:pPr marL="0" indent="0">
              <a:buNone/>
            </a:pPr>
            <a:r>
              <a:rPr lang="en-US" dirty="0"/>
              <a:t>	1. Exercises tutorial 	</a:t>
            </a:r>
          </a:p>
          <a:p>
            <a:pPr marL="0" indent="0">
              <a:buNone/>
            </a:pPr>
            <a:r>
              <a:rPr lang="en-US" dirty="0"/>
              <a:t>	2. Meal and workout plan generator</a:t>
            </a:r>
          </a:p>
          <a:p>
            <a:pPr marL="0" indent="0">
              <a:buNone/>
            </a:pPr>
            <a:r>
              <a:rPr lang="en-US" dirty="0"/>
              <a:t>	3. Progress Record Feature</a:t>
            </a:r>
          </a:p>
          <a:p>
            <a:pPr marL="0" indent="0">
              <a:buNone/>
            </a:pPr>
            <a:r>
              <a:rPr lang="en-US" dirty="0"/>
              <a:t>	4. Progress Tracker</a:t>
            </a:r>
          </a:p>
          <a:p>
            <a:pPr marL="0" indent="0">
              <a:buNone/>
            </a:pPr>
            <a:endParaRPr lang="en-US" dirty="0"/>
          </a:p>
        </p:txBody>
      </p:sp>
      <p:grpSp>
        <p:nvGrpSpPr>
          <p:cNvPr id="34"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Dumbbell">
            <a:extLst>
              <a:ext uri="{FF2B5EF4-FFF2-40B4-BE49-F238E27FC236}">
                <a16:creationId xmlns:a16="http://schemas.microsoft.com/office/drawing/2014/main" id="{121673DC-EDFE-0158-5230-A036E33243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3689134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E7D4C-DBC7-9FC5-DA8D-3C603F596FD6}"/>
              </a:ext>
            </a:extLst>
          </p:cNvPr>
          <p:cNvSpPr>
            <a:spLocks noGrp="1"/>
          </p:cNvSpPr>
          <p:nvPr>
            <p:ph type="title"/>
          </p:nvPr>
        </p:nvSpPr>
        <p:spPr>
          <a:xfrm>
            <a:off x="565151" y="770890"/>
            <a:ext cx="4133559" cy="1268984"/>
          </a:xfrm>
        </p:spPr>
        <p:txBody>
          <a:bodyPr>
            <a:normAutofit/>
          </a:bodyPr>
          <a:lstStyle/>
          <a:p>
            <a:pPr>
              <a:lnSpc>
                <a:spcPct val="90000"/>
              </a:lnSpc>
            </a:pPr>
            <a:r>
              <a:rPr lang="en-US"/>
              <a:t>Exercises tutorial</a:t>
            </a:r>
          </a:p>
        </p:txBody>
      </p:sp>
      <p:sp>
        <p:nvSpPr>
          <p:cNvPr id="3" name="Content Placeholder 2">
            <a:extLst>
              <a:ext uri="{FF2B5EF4-FFF2-40B4-BE49-F238E27FC236}">
                <a16:creationId xmlns:a16="http://schemas.microsoft.com/office/drawing/2014/main" id="{8F444A80-F695-E525-8576-C7B0C872E416}"/>
              </a:ext>
            </a:extLst>
          </p:cNvPr>
          <p:cNvSpPr>
            <a:spLocks noGrp="1"/>
          </p:cNvSpPr>
          <p:nvPr>
            <p:ph idx="1"/>
          </p:nvPr>
        </p:nvSpPr>
        <p:spPr>
          <a:xfrm>
            <a:off x="565151" y="2160016"/>
            <a:ext cx="4133559" cy="3601212"/>
          </a:xfrm>
        </p:spPr>
        <p:txBody>
          <a:bodyPr>
            <a:normAutofit/>
          </a:bodyPr>
          <a:lstStyle/>
          <a:p>
            <a:pPr marL="0" indent="0">
              <a:lnSpc>
                <a:spcPct val="90000"/>
              </a:lnSpc>
              <a:buNone/>
            </a:pPr>
            <a:r>
              <a:rPr lang="en-US"/>
              <a:t>This components enable user to learn basic exercises per muscle group by demonstrating the steps and posture for the exercises. It also helps user suggest you tube videos to learn more about a particular exercise</a:t>
            </a:r>
          </a:p>
          <a:p>
            <a:pPr marL="0" indent="0">
              <a:lnSpc>
                <a:spcPct val="90000"/>
              </a:lnSpc>
              <a:buNone/>
            </a:pPr>
            <a:r>
              <a:rPr lang="en-US"/>
              <a:t>	</a:t>
            </a:r>
          </a:p>
        </p:txBody>
      </p:sp>
      <p:pic>
        <p:nvPicPr>
          <p:cNvPr id="5" name="Picture 4" descr="A screenshot of a body builder&#10;&#10;Description automatically generated">
            <a:extLst>
              <a:ext uri="{FF2B5EF4-FFF2-40B4-BE49-F238E27FC236}">
                <a16:creationId xmlns:a16="http://schemas.microsoft.com/office/drawing/2014/main" id="{4E6E068E-3240-4A2C-95D2-B2981BF907AB}"/>
              </a:ext>
            </a:extLst>
          </p:cNvPr>
          <p:cNvPicPr>
            <a:picLocks noChangeAspect="1"/>
          </p:cNvPicPr>
          <p:nvPr/>
        </p:nvPicPr>
        <p:blipFill>
          <a:blip r:embed="rId2"/>
          <a:stretch>
            <a:fillRect/>
          </a:stretch>
        </p:blipFill>
        <p:spPr>
          <a:xfrm>
            <a:off x="5106596" y="1825085"/>
            <a:ext cx="6430513" cy="3199179"/>
          </a:xfrm>
          <a:prstGeom prst="rect">
            <a:avLst/>
          </a:prstGeom>
        </p:spPr>
      </p:pic>
      <p:grpSp>
        <p:nvGrpSpPr>
          <p:cNvPr id="46" name="Group 45">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 name="Straight Connector 51">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98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0" y="770890"/>
            <a:ext cx="6400999" cy="1268984"/>
          </a:xfrm>
        </p:spPr>
        <p:txBody>
          <a:bodyPr>
            <a:normAutofit/>
          </a:bodyPr>
          <a:lstStyle/>
          <a:p>
            <a:pPr>
              <a:lnSpc>
                <a:spcPct val="90000"/>
              </a:lnSpc>
            </a:pPr>
            <a:r>
              <a:rPr lang="en-US"/>
              <a:t>Meal and workout plan generator</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0" y="2160016"/>
            <a:ext cx="6400999" cy="3601212"/>
          </a:xfrm>
        </p:spPr>
        <p:txBody>
          <a:bodyPr>
            <a:normAutofit/>
          </a:bodyPr>
          <a:lstStyle/>
          <a:p>
            <a:pPr>
              <a:lnSpc>
                <a:spcPct val="90000"/>
              </a:lnSpc>
            </a:pPr>
            <a:r>
              <a:rPr lang="en-US" sz="1900" b="1" i="0">
                <a:effectLst/>
                <a:latin typeface="Söhne"/>
              </a:rPr>
              <a:t>Adaptive Programs:</a:t>
            </a:r>
            <a:r>
              <a:rPr lang="en-US" sz="1900" b="0" i="0">
                <a:effectLst/>
                <a:latin typeface="Söhne"/>
              </a:rPr>
              <a:t> Based on the user's fitness level, goals (e.g., weight loss, muscle gain, endurance training), and any physical limitations or medical conditions, the AI suggests a tailored workout plan.</a:t>
            </a:r>
          </a:p>
          <a:p>
            <a:pPr>
              <a:lnSpc>
                <a:spcPct val="90000"/>
              </a:lnSpc>
              <a:buFont typeface="Arial" panose="020B0604020202020204" pitchFamily="34" charset="0"/>
              <a:buChar char="•"/>
            </a:pPr>
            <a:r>
              <a:rPr lang="en-US" sz="1900" b="1" i="0">
                <a:effectLst/>
                <a:latin typeface="Söhne"/>
              </a:rPr>
              <a:t>Dietary Preferences &amp; Restrictions:</a:t>
            </a:r>
            <a:r>
              <a:rPr lang="en-US" sz="1900" b="0" i="0">
                <a:effectLst/>
                <a:latin typeface="Söhne"/>
              </a:rPr>
              <a:t> The AI can generate meal plans based on user preferences, such as vegetarian, vegan, keto, or gluten-free diets, and can consider any allergies or intolerances.</a:t>
            </a:r>
          </a:p>
          <a:p>
            <a:pPr>
              <a:lnSpc>
                <a:spcPct val="90000"/>
              </a:lnSpc>
              <a:buFont typeface="Arial" panose="020B0604020202020204" pitchFamily="34" charset="0"/>
              <a:buChar char="•"/>
            </a:pPr>
            <a:r>
              <a:rPr lang="en-US" sz="1900" b="1" i="0">
                <a:effectLst/>
                <a:latin typeface="Söhne"/>
              </a:rPr>
              <a:t>Recipe Suggestions:</a:t>
            </a:r>
            <a:r>
              <a:rPr lang="en-US" sz="1900" b="0" i="0">
                <a:effectLst/>
                <a:latin typeface="Söhne"/>
              </a:rPr>
              <a:t> Based on the ingredients users have on hand and their nutritional needs, the AI can suggest recipes, making meal planning easier.</a:t>
            </a:r>
            <a:br>
              <a:rPr lang="en-US" sz="1900"/>
            </a:br>
            <a:endParaRPr lang="en-US" sz="1900"/>
          </a:p>
        </p:txBody>
      </p:sp>
      <p:grpSp>
        <p:nvGrpSpPr>
          <p:cNvPr id="23" name="Group 13">
            <a:extLst>
              <a:ext uri="{FF2B5EF4-FFF2-40B4-BE49-F238E27FC236}">
                <a16:creationId xmlns:a16="http://schemas.microsoft.com/office/drawing/2014/main" id="{2ACBB827-9A2D-D449-9686-F47D2A20EF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4" name="Freeform 21">
              <a:extLst>
                <a:ext uri="{FF2B5EF4-FFF2-40B4-BE49-F238E27FC236}">
                  <a16:creationId xmlns:a16="http://schemas.microsoft.com/office/drawing/2014/main" id="{9B921EC8-AD62-E940-80A2-682AC7104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3">
              <a:extLst>
                <a:ext uri="{FF2B5EF4-FFF2-40B4-BE49-F238E27FC236}">
                  <a16:creationId xmlns:a16="http://schemas.microsoft.com/office/drawing/2014/main" id="{6DBDC735-9A9C-6340-B1E4-3576B27ED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E3F399C2-198A-1347-8B48-1B1D508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6">
              <a:extLst>
                <a:ext uri="{FF2B5EF4-FFF2-40B4-BE49-F238E27FC236}">
                  <a16:creationId xmlns:a16="http://schemas.microsoft.com/office/drawing/2014/main" id="{4AB3593B-CA05-1845-839E-90B9B70EC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6" descr="A menu of a diet plan&#10;&#10;Description automatically generated">
            <a:extLst>
              <a:ext uri="{FF2B5EF4-FFF2-40B4-BE49-F238E27FC236}">
                <a16:creationId xmlns:a16="http://schemas.microsoft.com/office/drawing/2014/main" id="{95FE11AA-23BE-5FFD-8A01-FDFEE6F7DDD9}"/>
              </a:ext>
            </a:extLst>
          </p:cNvPr>
          <p:cNvPicPr>
            <a:picLocks noChangeAspect="1"/>
          </p:cNvPicPr>
          <p:nvPr/>
        </p:nvPicPr>
        <p:blipFill>
          <a:blip r:embed="rId2"/>
          <a:stretch>
            <a:fillRect/>
          </a:stretch>
        </p:blipFill>
        <p:spPr>
          <a:xfrm>
            <a:off x="8434466" y="3361797"/>
            <a:ext cx="2289216" cy="2631283"/>
          </a:xfrm>
          <a:prstGeom prst="rect">
            <a:avLst/>
          </a:prstGeom>
        </p:spPr>
      </p:pic>
      <p:cxnSp>
        <p:nvCxnSpPr>
          <p:cNvPr id="28" name="Straight Connector 1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AB3C99CF-31A7-C6A4-0481-CA7A8D7C9276}"/>
              </a:ext>
            </a:extLst>
          </p:cNvPr>
          <p:cNvPicPr>
            <a:picLocks noChangeAspect="1"/>
          </p:cNvPicPr>
          <p:nvPr/>
        </p:nvPicPr>
        <p:blipFill>
          <a:blip r:embed="rId3"/>
          <a:stretch>
            <a:fillRect/>
          </a:stretch>
        </p:blipFill>
        <p:spPr>
          <a:xfrm>
            <a:off x="7287262" y="1023617"/>
            <a:ext cx="4044804" cy="2032514"/>
          </a:xfrm>
          <a:prstGeom prst="rect">
            <a:avLst/>
          </a:prstGeom>
        </p:spPr>
      </p:pic>
    </p:spTree>
    <p:extLst>
      <p:ext uri="{BB962C8B-B14F-4D97-AF65-F5344CB8AC3E}">
        <p14:creationId xmlns:p14="http://schemas.microsoft.com/office/powerpoint/2010/main" val="194261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AD81-9C08-C01B-F96A-7452C75EF79D}"/>
              </a:ext>
            </a:extLst>
          </p:cNvPr>
          <p:cNvSpPr>
            <a:spLocks noGrp="1"/>
          </p:cNvSpPr>
          <p:nvPr>
            <p:ph type="title"/>
          </p:nvPr>
        </p:nvSpPr>
        <p:spPr/>
        <p:txBody>
          <a:bodyPr/>
          <a:lstStyle/>
          <a:p>
            <a:r>
              <a:rPr lang="en-US" dirty="0"/>
              <a:t>Progress Record Feature</a:t>
            </a:r>
          </a:p>
        </p:txBody>
      </p:sp>
      <p:sp>
        <p:nvSpPr>
          <p:cNvPr id="3" name="Content Placeholder 2">
            <a:extLst>
              <a:ext uri="{FF2B5EF4-FFF2-40B4-BE49-F238E27FC236}">
                <a16:creationId xmlns:a16="http://schemas.microsoft.com/office/drawing/2014/main" id="{E469C8F4-2700-69F1-A410-8103B31BFF2E}"/>
              </a:ext>
            </a:extLst>
          </p:cNvPr>
          <p:cNvSpPr>
            <a:spLocks noGrp="1"/>
          </p:cNvSpPr>
          <p:nvPr>
            <p:ph idx="1"/>
          </p:nvPr>
        </p:nvSpPr>
        <p:spPr/>
        <p:txBody>
          <a:bodyPr>
            <a:normAutofit fontScale="92500" lnSpcReduction="10000"/>
          </a:bodyPr>
          <a:lstStyle/>
          <a:p>
            <a:r>
              <a:rPr lang="en-US" dirty="0"/>
              <a:t>This feature plays the most essential role for CRUD operations in our application. The Form is responsible to prompt the user daily to enter his nutritional as well his training details.</a:t>
            </a:r>
          </a:p>
          <a:p>
            <a:r>
              <a:rPr lang="en-US" dirty="0"/>
              <a:t>Makes use of state management to store Nutritional Values for Breakfast, Lunch, Dinner to be stored in state till the “Calculate Total Calories” button is clicked. </a:t>
            </a:r>
          </a:p>
          <a:p>
            <a:r>
              <a:rPr lang="en-US" dirty="0"/>
              <a:t>Future Scope : Add a carousel for Date and a visually pleasing variation of Workout Category menu. </a:t>
            </a:r>
          </a:p>
          <a:p>
            <a:endParaRPr lang="en-US" dirty="0"/>
          </a:p>
        </p:txBody>
      </p:sp>
    </p:spTree>
    <p:extLst>
      <p:ext uri="{BB962C8B-B14F-4D97-AF65-F5344CB8AC3E}">
        <p14:creationId xmlns:p14="http://schemas.microsoft.com/office/powerpoint/2010/main" val="263316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40C9B86F-352D-B872-3ED3-73A79DA1A6DE}"/>
              </a:ext>
            </a:extLst>
          </p:cNvPr>
          <p:cNvPicPr>
            <a:picLocks noChangeAspect="1"/>
          </p:cNvPicPr>
          <p:nvPr/>
        </p:nvPicPr>
        <p:blipFill>
          <a:blip r:embed="rId2"/>
          <a:stretch>
            <a:fillRect/>
          </a:stretch>
        </p:blipFill>
        <p:spPr>
          <a:xfrm>
            <a:off x="0" y="1239031"/>
            <a:ext cx="7039024" cy="362439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7602CD7-EE3E-EA5D-01BE-195ED5D4B190}"/>
              </a:ext>
            </a:extLst>
          </p:cNvPr>
          <p:cNvPicPr>
            <a:picLocks noChangeAspect="1"/>
          </p:cNvPicPr>
          <p:nvPr/>
        </p:nvPicPr>
        <p:blipFill>
          <a:blip r:embed="rId3"/>
          <a:stretch>
            <a:fillRect/>
          </a:stretch>
        </p:blipFill>
        <p:spPr>
          <a:xfrm>
            <a:off x="5797908" y="1650229"/>
            <a:ext cx="4077612" cy="3213192"/>
          </a:xfrm>
          <a:prstGeom prst="rect">
            <a:avLst/>
          </a:prstGeom>
        </p:spPr>
      </p:pic>
    </p:spTree>
    <p:extLst>
      <p:ext uri="{BB962C8B-B14F-4D97-AF65-F5344CB8AC3E}">
        <p14:creationId xmlns:p14="http://schemas.microsoft.com/office/powerpoint/2010/main" val="42519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EA510-6537-1BA1-B263-6D84A9ACB85C}"/>
              </a:ext>
            </a:extLst>
          </p:cNvPr>
          <p:cNvSpPr>
            <a:spLocks noGrp="1"/>
          </p:cNvSpPr>
          <p:nvPr>
            <p:ph type="title"/>
          </p:nvPr>
        </p:nvSpPr>
        <p:spPr>
          <a:xfrm>
            <a:off x="565151" y="770890"/>
            <a:ext cx="4133560" cy="1268984"/>
          </a:xfrm>
        </p:spPr>
        <p:txBody>
          <a:bodyPr>
            <a:normAutofit/>
          </a:bodyPr>
          <a:lstStyle/>
          <a:p>
            <a:pPr>
              <a:lnSpc>
                <a:spcPct val="90000"/>
              </a:lnSpc>
            </a:pPr>
            <a:r>
              <a:rPr lang="en-US"/>
              <a:t>Progress Tracker</a:t>
            </a:r>
          </a:p>
        </p:txBody>
      </p:sp>
      <p:sp>
        <p:nvSpPr>
          <p:cNvPr id="3" name="Content Placeholder 2">
            <a:extLst>
              <a:ext uri="{FF2B5EF4-FFF2-40B4-BE49-F238E27FC236}">
                <a16:creationId xmlns:a16="http://schemas.microsoft.com/office/drawing/2014/main" id="{E6FA3834-1BD9-4B4C-102D-F96847E00A7B}"/>
              </a:ext>
            </a:extLst>
          </p:cNvPr>
          <p:cNvSpPr>
            <a:spLocks noGrp="1"/>
          </p:cNvSpPr>
          <p:nvPr>
            <p:ph idx="1"/>
          </p:nvPr>
        </p:nvSpPr>
        <p:spPr>
          <a:xfrm>
            <a:off x="565151" y="2160016"/>
            <a:ext cx="4133560" cy="3601212"/>
          </a:xfrm>
        </p:spPr>
        <p:txBody>
          <a:bodyPr>
            <a:normAutofit/>
          </a:bodyPr>
          <a:lstStyle/>
          <a:p>
            <a:pPr marL="0" indent="0">
              <a:lnSpc>
                <a:spcPct val="90000"/>
              </a:lnSpc>
              <a:buNone/>
            </a:pPr>
            <a:r>
              <a:rPr lang="en-US" sz="2000" dirty="0"/>
              <a:t>This feature lets the user have a wholistic view of his/her progress by analyzing the trend of the calorie intake and workout over a period. The user can track and monitor the progress across 3 time durations of a week, fortnight and a month so as to see if he’s moving towards his goal or not.</a:t>
            </a:r>
          </a:p>
          <a:p>
            <a:pPr marL="0" indent="0">
              <a:lnSpc>
                <a:spcPct val="90000"/>
              </a:lnSpc>
              <a:buNone/>
            </a:pPr>
            <a:r>
              <a:rPr lang="en-US" sz="2000" dirty="0"/>
              <a:t>    </a:t>
            </a:r>
          </a:p>
        </p:txBody>
      </p:sp>
      <p:cxnSp>
        <p:nvCxnSpPr>
          <p:cNvPr id="34" name="Straight Connector 2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F27B7589-7987-3732-C802-D94DF5397A79}"/>
              </a:ext>
            </a:extLst>
          </p:cNvPr>
          <p:cNvPicPr>
            <a:picLocks noChangeAspect="1"/>
          </p:cNvPicPr>
          <p:nvPr/>
        </p:nvPicPr>
        <p:blipFill rotWithShape="1">
          <a:blip r:embed="rId2"/>
          <a:srcRect r="2801" b="-3"/>
          <a:stretch/>
        </p:blipFill>
        <p:spPr>
          <a:xfrm>
            <a:off x="5263860" y="681645"/>
            <a:ext cx="6273249" cy="5486057"/>
          </a:xfrm>
          <a:prstGeom prst="rect">
            <a:avLst/>
          </a:prstGeom>
        </p:spPr>
      </p:pic>
      <p:grpSp>
        <p:nvGrpSpPr>
          <p:cNvPr id="35" name="Group 2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83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56D41-894E-6D27-E385-4C32E4F2088A}"/>
              </a:ext>
            </a:extLst>
          </p:cNvPr>
          <p:cNvSpPr>
            <a:spLocks noGrp="1"/>
          </p:cNvSpPr>
          <p:nvPr>
            <p:ph type="title"/>
          </p:nvPr>
        </p:nvSpPr>
        <p:spPr>
          <a:xfrm>
            <a:off x="565151" y="770890"/>
            <a:ext cx="4133560" cy="1268984"/>
          </a:xfrm>
        </p:spPr>
        <p:txBody>
          <a:bodyPr>
            <a:normAutofit/>
          </a:bodyPr>
          <a:lstStyle/>
          <a:p>
            <a:pPr>
              <a:lnSpc>
                <a:spcPct val="90000"/>
              </a:lnSpc>
            </a:pPr>
            <a:r>
              <a:rPr lang="en-US" sz="3100"/>
              <a:t>Internationalization</a:t>
            </a:r>
          </a:p>
        </p:txBody>
      </p:sp>
      <p:sp>
        <p:nvSpPr>
          <p:cNvPr id="3" name="Content Placeholder 2">
            <a:extLst>
              <a:ext uri="{FF2B5EF4-FFF2-40B4-BE49-F238E27FC236}">
                <a16:creationId xmlns:a16="http://schemas.microsoft.com/office/drawing/2014/main" id="{F879E74F-EEC9-58C3-17FA-5A3E59BB2ADD}"/>
              </a:ext>
            </a:extLst>
          </p:cNvPr>
          <p:cNvSpPr>
            <a:spLocks noGrp="1"/>
          </p:cNvSpPr>
          <p:nvPr>
            <p:ph idx="1"/>
          </p:nvPr>
        </p:nvSpPr>
        <p:spPr>
          <a:xfrm>
            <a:off x="565151" y="2160016"/>
            <a:ext cx="4133560" cy="3601212"/>
          </a:xfrm>
        </p:spPr>
        <p:txBody>
          <a:bodyPr>
            <a:normAutofit/>
          </a:bodyPr>
          <a:lstStyle/>
          <a:p>
            <a:pPr>
              <a:lnSpc>
                <a:spcPct val="90000"/>
              </a:lnSpc>
            </a:pPr>
            <a:r>
              <a:rPr lang="en-US" b="1" i="0" dirty="0">
                <a:effectLst/>
                <a:latin typeface="Söhne"/>
              </a:rPr>
              <a:t>Language &amp; Locale Support:</a:t>
            </a:r>
            <a:endParaRPr lang="en-US" b="0" i="0" dirty="0">
              <a:effectLst/>
              <a:latin typeface="Söhne"/>
            </a:endParaRPr>
          </a:p>
          <a:p>
            <a:pPr marL="0" indent="0">
              <a:lnSpc>
                <a:spcPct val="90000"/>
              </a:lnSpc>
              <a:buNone/>
            </a:pPr>
            <a:r>
              <a:rPr lang="en-US" b="0" i="0" dirty="0">
                <a:effectLst/>
                <a:latin typeface="Söhne"/>
              </a:rPr>
              <a:t>Enable support for multiple languages and regional differences, ensuring that content is accurately translated and culturally appropriate.</a:t>
            </a:r>
          </a:p>
          <a:p>
            <a:pPr marL="0" indent="0">
              <a:lnSpc>
                <a:spcPct val="90000"/>
              </a:lnSpc>
              <a:buNone/>
            </a:pPr>
            <a:br>
              <a:rPr lang="en-US" dirty="0"/>
            </a:br>
            <a:endParaRPr lang="en-US" dirty="0"/>
          </a:p>
        </p:txBody>
      </p:sp>
      <p:pic>
        <p:nvPicPr>
          <p:cNvPr id="9" name="Picture 8" descr="A screenshot of a website&#10;&#10;Description automatically generated">
            <a:extLst>
              <a:ext uri="{FF2B5EF4-FFF2-40B4-BE49-F238E27FC236}">
                <a16:creationId xmlns:a16="http://schemas.microsoft.com/office/drawing/2014/main" id="{02990F87-FED7-CAD4-8120-961A68474908}"/>
              </a:ext>
            </a:extLst>
          </p:cNvPr>
          <p:cNvPicPr>
            <a:picLocks noChangeAspect="1"/>
          </p:cNvPicPr>
          <p:nvPr/>
        </p:nvPicPr>
        <p:blipFill>
          <a:blip r:embed="rId3"/>
          <a:stretch>
            <a:fillRect/>
          </a:stretch>
        </p:blipFill>
        <p:spPr>
          <a:xfrm>
            <a:off x="5355831" y="690295"/>
            <a:ext cx="6085513" cy="3301391"/>
          </a:xfrm>
          <a:prstGeom prst="rect">
            <a:avLst/>
          </a:prstGeom>
        </p:spPr>
      </p:pic>
      <p:cxnSp>
        <p:nvCxnSpPr>
          <p:cNvPr id="35" name="Straight Connector 34">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yellow square with black text&#10;&#10;Description automatically generated">
            <a:extLst>
              <a:ext uri="{FF2B5EF4-FFF2-40B4-BE49-F238E27FC236}">
                <a16:creationId xmlns:a16="http://schemas.microsoft.com/office/drawing/2014/main" id="{9FC82DD2-62F5-D416-D24F-322F9B1EE343}"/>
              </a:ext>
            </a:extLst>
          </p:cNvPr>
          <p:cNvPicPr>
            <a:picLocks noChangeAspect="1"/>
          </p:cNvPicPr>
          <p:nvPr/>
        </p:nvPicPr>
        <p:blipFill>
          <a:blip r:embed="rId4"/>
          <a:stretch>
            <a:fillRect/>
          </a:stretch>
        </p:blipFill>
        <p:spPr>
          <a:xfrm>
            <a:off x="5263859" y="4320307"/>
            <a:ext cx="3022539" cy="1750920"/>
          </a:xfrm>
          <a:prstGeom prst="rect">
            <a:avLst/>
          </a:prstGeom>
        </p:spPr>
      </p:pic>
      <p:pic>
        <p:nvPicPr>
          <p:cNvPr id="11" name="Picture 10" descr="A screenshot of a website&#10;&#10;Description automatically generated">
            <a:extLst>
              <a:ext uri="{FF2B5EF4-FFF2-40B4-BE49-F238E27FC236}">
                <a16:creationId xmlns:a16="http://schemas.microsoft.com/office/drawing/2014/main" id="{2AE987DE-A2B6-8944-FC68-75A8AFDD9703}"/>
              </a:ext>
            </a:extLst>
          </p:cNvPr>
          <p:cNvPicPr>
            <a:picLocks noChangeAspect="1"/>
          </p:cNvPicPr>
          <p:nvPr/>
        </p:nvPicPr>
        <p:blipFill>
          <a:blip r:embed="rId5"/>
          <a:stretch>
            <a:fillRect/>
          </a:stretch>
        </p:blipFill>
        <p:spPr>
          <a:xfrm>
            <a:off x="8514872" y="4275142"/>
            <a:ext cx="3018443" cy="1841250"/>
          </a:xfrm>
          <a:prstGeom prst="rect">
            <a:avLst/>
          </a:prstGeom>
        </p:spPr>
      </p:pic>
      <p:grpSp>
        <p:nvGrpSpPr>
          <p:cNvPr id="37" name="Group 36">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8"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70280887"/>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478</Words>
  <Application>Microsoft Macintosh PowerPoint</Application>
  <PresentationFormat>Widescreen</PresentationFormat>
  <Paragraphs>39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Neue Haas Grotesk Text Pro</vt:lpstr>
      <vt:lpstr>Söhne</vt:lpstr>
      <vt:lpstr>PunchcardVTI</vt:lpstr>
      <vt:lpstr>FitTrack</vt:lpstr>
      <vt:lpstr>Team Members</vt:lpstr>
      <vt:lpstr>Let’s go through the features in the application</vt:lpstr>
      <vt:lpstr>Exercises tutorial</vt:lpstr>
      <vt:lpstr>Meal and workout plan generator</vt:lpstr>
      <vt:lpstr>Progress Record Feature</vt:lpstr>
      <vt:lpstr>PowerPoint Presentation</vt:lpstr>
      <vt:lpstr>Progress Tracker</vt:lpstr>
      <vt:lpstr>Internationalization</vt:lpstr>
      <vt:lpstr>PWA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FitTrack</dc:title>
  <dc:creator>Raksha Israni</dc:creator>
  <cp:lastModifiedBy>Abhishek Tikam Ramchandani</cp:lastModifiedBy>
  <cp:revision>9</cp:revision>
  <dcterms:created xsi:type="dcterms:W3CDTF">2023-08-10T02:35:47Z</dcterms:created>
  <dcterms:modified xsi:type="dcterms:W3CDTF">2023-08-11T14:58:17Z</dcterms:modified>
</cp:coreProperties>
</file>