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3"/>
  </p:notesMasterIdLst>
  <p:sldIdLst>
    <p:sldId id="261" r:id="rId2"/>
    <p:sldId id="256" r:id="rId3"/>
    <p:sldId id="341" r:id="rId4"/>
    <p:sldId id="316" r:id="rId5"/>
    <p:sldId id="362" r:id="rId6"/>
    <p:sldId id="323" r:id="rId7"/>
    <p:sldId id="343" r:id="rId8"/>
    <p:sldId id="344" r:id="rId9"/>
    <p:sldId id="345" r:id="rId10"/>
    <p:sldId id="352" r:id="rId11"/>
    <p:sldId id="330" r:id="rId12"/>
    <p:sldId id="263" r:id="rId13"/>
    <p:sldId id="365" r:id="rId14"/>
    <p:sldId id="333" r:id="rId15"/>
    <p:sldId id="364" r:id="rId16"/>
    <p:sldId id="363" r:id="rId17"/>
    <p:sldId id="357" r:id="rId18"/>
    <p:sldId id="358" r:id="rId19"/>
    <p:sldId id="336" r:id="rId20"/>
    <p:sldId id="359" r:id="rId21"/>
    <p:sldId id="351" r:id="rId2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AR HERMANN" panose="020B0600000101010101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</p:embeddedFontLst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3" autoAdjust="0"/>
    <p:restoredTop sz="73065" autoAdjust="0"/>
  </p:normalViewPr>
  <p:slideViewPr>
    <p:cSldViewPr snapToGrid="0">
      <p:cViewPr varScale="1">
        <p:scale>
          <a:sx n="61" d="100"/>
          <a:sy n="61" d="100"/>
        </p:scale>
        <p:origin x="9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4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5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35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0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3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9BAD-0424-4A95-A807-AAB3622D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Processing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70F9ABA-FA16-4817-8A04-3E3AB80E84C0}"/>
              </a:ext>
            </a:extLst>
          </p:cNvPr>
          <p:cNvSpPr/>
          <p:nvPr/>
        </p:nvSpPr>
        <p:spPr>
          <a:xfrm>
            <a:off x="856484" y="936889"/>
            <a:ext cx="3296947" cy="400049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E080AD-1E37-4015-BBF3-356B14E989AB}"/>
              </a:ext>
            </a:extLst>
          </p:cNvPr>
          <p:cNvSpPr/>
          <p:nvPr/>
        </p:nvSpPr>
        <p:spPr>
          <a:xfrm>
            <a:off x="1008051" y="2089257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Assembly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DD6BE5-FC78-4581-8727-22A6164385FE}"/>
              </a:ext>
            </a:extLst>
          </p:cNvPr>
          <p:cNvSpPr/>
          <p:nvPr/>
        </p:nvSpPr>
        <p:spPr>
          <a:xfrm>
            <a:off x="1006674" y="1313678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Vertex</a:t>
            </a:r>
            <a:endParaRPr lang="en-US" sz="90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C0721DF-1F16-4C85-9B33-F2E307E1783F}"/>
              </a:ext>
            </a:extLst>
          </p:cNvPr>
          <p:cNvSpPr/>
          <p:nvPr/>
        </p:nvSpPr>
        <p:spPr>
          <a:xfrm>
            <a:off x="2605207" y="2087211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Primitive</a:t>
            </a:r>
          </a:p>
        </p:txBody>
      </p: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E55CC736-F0A8-44E6-B72A-0A57D6207BBA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6200000" flipH="1">
            <a:off x="1564573" y="1970779"/>
            <a:ext cx="235580" cy="1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0D7939-8207-4E00-9A6F-CC20469AC9BB}"/>
              </a:ext>
            </a:extLst>
          </p:cNvPr>
          <p:cNvSpPr/>
          <p:nvPr/>
        </p:nvSpPr>
        <p:spPr>
          <a:xfrm>
            <a:off x="2605094" y="2824923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Perspective Division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1BE85558-FC8C-4771-8D0A-404A60CB2A2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3181296" y="2726011"/>
            <a:ext cx="197711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19">
            <a:extLst>
              <a:ext uri="{FF2B5EF4-FFF2-40B4-BE49-F238E27FC236}">
                <a16:creationId xmlns:a16="http://schemas.microsoft.com/office/drawing/2014/main" id="{3FCF568A-F2AF-42C1-B3C9-8ADE8D8333EA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358052" y="2357211"/>
            <a:ext cx="247156" cy="204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65F2661-FC9D-429A-BAD2-E1A248681A7D}"/>
              </a:ext>
            </a:extLst>
          </p:cNvPr>
          <p:cNvSpPr/>
          <p:nvPr/>
        </p:nvSpPr>
        <p:spPr>
          <a:xfrm>
            <a:off x="2605226" y="3556838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Viewport Mapping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CC17FE5-E091-4FC3-821A-5C29BFF2CC2D}"/>
              </a:ext>
            </a:extLst>
          </p:cNvPr>
          <p:cNvSpPr/>
          <p:nvPr/>
        </p:nvSpPr>
        <p:spPr>
          <a:xfrm>
            <a:off x="2606247" y="4288753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Clipping</a:t>
            </a:r>
          </a:p>
        </p:txBody>
      </p:sp>
      <p:cxnSp>
        <p:nvCxnSpPr>
          <p:cNvPr id="34" name="직선 화살표 연결선 19">
            <a:extLst>
              <a:ext uri="{FF2B5EF4-FFF2-40B4-BE49-F238E27FC236}">
                <a16:creationId xmlns:a16="http://schemas.microsoft.com/office/drawing/2014/main" id="{7202F374-EB3A-45EB-8C82-88EE5DFA091C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3184203" y="3460814"/>
            <a:ext cx="191915" cy="13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19">
            <a:extLst>
              <a:ext uri="{FF2B5EF4-FFF2-40B4-BE49-F238E27FC236}">
                <a16:creationId xmlns:a16="http://schemas.microsoft.com/office/drawing/2014/main" id="{94FDAE08-D3EC-44D2-AC0D-8902233E736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3184779" y="4192285"/>
            <a:ext cx="191915" cy="10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F4A128DA-D906-48B5-BFB1-E57958C205BA}"/>
              </a:ext>
            </a:extLst>
          </p:cNvPr>
          <p:cNvSpPr/>
          <p:nvPr/>
        </p:nvSpPr>
        <p:spPr>
          <a:xfrm>
            <a:off x="2266867" y="4407080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3595711F-042D-45DE-9084-F6ACDDB661EE}"/>
              </a:ext>
            </a:extLst>
          </p:cNvPr>
          <p:cNvCxnSpPr>
            <a:cxnSpLocks/>
            <a:stCxn id="36" idx="1"/>
            <a:endCxn id="38" idx="6"/>
          </p:cNvCxnSpPr>
          <p:nvPr/>
        </p:nvCxnSpPr>
        <p:spPr>
          <a:xfrm flipH="1">
            <a:off x="2150585" y="4553746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가산 접합 37">
            <a:extLst>
              <a:ext uri="{FF2B5EF4-FFF2-40B4-BE49-F238E27FC236}">
                <a16:creationId xmlns:a16="http://schemas.microsoft.com/office/drawing/2014/main" id="{77F097DB-57C0-4B24-BD50-AD81A16B5843}"/>
              </a:ext>
            </a:extLst>
          </p:cNvPr>
          <p:cNvSpPr/>
          <p:nvPr/>
        </p:nvSpPr>
        <p:spPr>
          <a:xfrm>
            <a:off x="2023749" y="4499025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9" name="직선 화살표 연결선 19">
            <a:extLst>
              <a:ext uri="{FF2B5EF4-FFF2-40B4-BE49-F238E27FC236}">
                <a16:creationId xmlns:a16="http://schemas.microsoft.com/office/drawing/2014/main" id="{7DFB2E41-D356-4FA1-A852-ED9FC1A1CC20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rot="10800000">
            <a:off x="2446482" y="4553746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6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Clipping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Viewing Volume</a:t>
            </a:r>
          </a:p>
          <a:p>
            <a:pPr lvl="1"/>
            <a:r>
              <a:rPr lang="en-US" altLang="ko-KR" dirty="0"/>
              <a:t>Viewing Frustum</a:t>
            </a:r>
          </a:p>
          <a:p>
            <a:r>
              <a:rPr lang="en-US" altLang="ko-KR" dirty="0"/>
              <a:t>Clipping Triangle / Line / Point</a:t>
            </a:r>
          </a:p>
          <a:p>
            <a:pPr lvl="1"/>
            <a:r>
              <a:rPr lang="en-US" altLang="ko-KR" dirty="0"/>
              <a:t>Fully inside – no clipping</a:t>
            </a:r>
          </a:p>
          <a:p>
            <a:pPr lvl="1"/>
            <a:r>
              <a:rPr lang="en-US" altLang="ko-KR" dirty="0"/>
              <a:t>Fully outside – discard</a:t>
            </a:r>
          </a:p>
          <a:p>
            <a:pPr lvl="1"/>
            <a:r>
              <a:rPr lang="en-US" altLang="ko-KR" dirty="0"/>
              <a:t>Partially inside – modify triangle 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58321"/>
            <a:ext cx="4360749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6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2B77-9A10-4D23-8CB6-92C2D8413D14}"/>
              </a:ext>
            </a:extLst>
          </p:cNvPr>
          <p:cNvSpPr/>
          <p:nvPr/>
        </p:nvSpPr>
        <p:spPr>
          <a:xfrm>
            <a:off x="618007" y="1355949"/>
            <a:ext cx="7696258" cy="2563331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schemeClr val="tx1"/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0A0140-0AF2-40B5-84B1-4E684DFDA48E}"/>
              </a:ext>
            </a:extLst>
          </p:cNvPr>
          <p:cNvSpPr/>
          <p:nvPr/>
        </p:nvSpPr>
        <p:spPr>
          <a:xfrm>
            <a:off x="869632" y="274444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Multisampling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A9CF3F-53C1-49CC-9648-41855A6486B1}"/>
              </a:ext>
            </a:extLst>
          </p:cNvPr>
          <p:cNvSpPr/>
          <p:nvPr/>
        </p:nvSpPr>
        <p:spPr>
          <a:xfrm>
            <a:off x="869632" y="1990788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Primitive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B6D6B664-BF68-46E3-95BA-06DD6DF6C42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544632" y="2530788"/>
            <a:ext cx="0" cy="2136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C68195BD-8F3A-4FD1-B068-15A1EE18661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219632" y="2011788"/>
            <a:ext cx="419627" cy="100265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F33A47DA-DCE3-44D9-B264-931B76F402E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3993417" y="3439713"/>
            <a:ext cx="1849679" cy="41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19">
            <a:extLst>
              <a:ext uri="{FF2B5EF4-FFF2-40B4-BE49-F238E27FC236}">
                <a16:creationId xmlns:a16="http://schemas.microsoft.com/office/drawing/2014/main" id="{C6687989-7E15-4BD3-8AD8-6CB7083293FB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3989259" y="2008049"/>
            <a:ext cx="264514" cy="3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A6D19C-2A89-4C8A-9068-FB8066817BB0}"/>
              </a:ext>
            </a:extLst>
          </p:cNvPr>
          <p:cNvSpPr/>
          <p:nvPr/>
        </p:nvSpPr>
        <p:spPr>
          <a:xfrm>
            <a:off x="5843096" y="3169713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Fragment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B07FB9A-591F-4214-9F54-25D85422824C}"/>
              </a:ext>
            </a:extLst>
          </p:cNvPr>
          <p:cNvSpPr/>
          <p:nvPr/>
        </p:nvSpPr>
        <p:spPr>
          <a:xfrm>
            <a:off x="4253773" y="1738049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Facing Determination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C7E16B-CCD1-436C-A100-DEE8D5AC1EC1}"/>
              </a:ext>
            </a:extLst>
          </p:cNvPr>
          <p:cNvSpPr/>
          <p:nvPr/>
        </p:nvSpPr>
        <p:spPr>
          <a:xfrm>
            <a:off x="2639259" y="1741788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Triangle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578A80-FB04-48B7-8AAD-B6582D59B213}"/>
              </a:ext>
            </a:extLst>
          </p:cNvPr>
          <p:cNvSpPr/>
          <p:nvPr/>
        </p:nvSpPr>
        <p:spPr>
          <a:xfrm>
            <a:off x="2629285" y="2458082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Point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A274BF-CB44-4AD7-8E5D-5397186ADC65}"/>
              </a:ext>
            </a:extLst>
          </p:cNvPr>
          <p:cNvSpPr/>
          <p:nvPr/>
        </p:nvSpPr>
        <p:spPr>
          <a:xfrm>
            <a:off x="2643417" y="3170124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Line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6" name="직선 화살표 연결선 19">
            <a:extLst>
              <a:ext uri="{FF2B5EF4-FFF2-40B4-BE49-F238E27FC236}">
                <a16:creationId xmlns:a16="http://schemas.microsoft.com/office/drawing/2014/main" id="{C18EE768-3732-4B82-B5FB-099A6D03C2D9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219632" y="3014441"/>
            <a:ext cx="423785" cy="42568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C5F9415E-A4F3-4321-A6B6-FEEFA26D026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219632" y="2728082"/>
            <a:ext cx="409653" cy="28635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A5E4C1A2-8D55-4138-B43D-A05D7F35DFF9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5603773" y="2007513"/>
            <a:ext cx="239315" cy="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528229D-7D53-45E3-90F5-B049D32823FF}"/>
              </a:ext>
            </a:extLst>
          </p:cNvPr>
          <p:cNvSpPr/>
          <p:nvPr/>
        </p:nvSpPr>
        <p:spPr>
          <a:xfrm>
            <a:off x="5843088" y="1737513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Face Culling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89A67BA-A9E8-479F-84E6-87E391384FE4}"/>
              </a:ext>
            </a:extLst>
          </p:cNvPr>
          <p:cNvSpPr/>
          <p:nvPr/>
        </p:nvSpPr>
        <p:spPr>
          <a:xfrm>
            <a:off x="5843088" y="2469573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Depth offset</a:t>
            </a:r>
          </a:p>
        </p:txBody>
      </p: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1BD01273-446B-4FE4-AF40-F793C3866F15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>
            <a:off x="6518088" y="3009573"/>
            <a:ext cx="8" cy="160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9">
            <a:extLst>
              <a:ext uri="{FF2B5EF4-FFF2-40B4-BE49-F238E27FC236}">
                <a16:creationId xmlns:a16="http://schemas.microsoft.com/office/drawing/2014/main" id="{258B2CA4-268A-4951-BA9F-001345BA6CC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518088" y="2277513"/>
            <a:ext cx="0" cy="192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782474FA-9CD8-4EE2-8EC8-5B0654C692AF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979285" y="2728082"/>
            <a:ext cx="1863811" cy="7116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224AC858-A0B2-4C9D-8C54-6164345C1341}"/>
              </a:ext>
            </a:extLst>
          </p:cNvPr>
          <p:cNvSpPr/>
          <p:nvPr/>
        </p:nvSpPr>
        <p:spPr>
          <a:xfrm rot="10800000">
            <a:off x="7363738" y="1855584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76FF3A70-41B8-41A3-BD50-ACB8A4C95AA0}"/>
              </a:ext>
            </a:extLst>
          </p:cNvPr>
          <p:cNvCxnSpPr>
            <a:cxnSpLocks/>
            <a:stCxn id="24" idx="1"/>
            <a:endCxn id="26" idx="6"/>
          </p:cNvCxnSpPr>
          <p:nvPr/>
        </p:nvCxnSpPr>
        <p:spPr>
          <a:xfrm rot="10800000" flipH="1">
            <a:off x="7543353" y="1995098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가산 접합 25">
            <a:extLst>
              <a:ext uri="{FF2B5EF4-FFF2-40B4-BE49-F238E27FC236}">
                <a16:creationId xmlns:a16="http://schemas.microsoft.com/office/drawing/2014/main" id="{EE0C46C1-646E-4000-9F01-58ED5FDAF1CE}"/>
              </a:ext>
            </a:extLst>
          </p:cNvPr>
          <p:cNvSpPr/>
          <p:nvPr/>
        </p:nvSpPr>
        <p:spPr>
          <a:xfrm rot="10800000">
            <a:off x="7659635" y="1933226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964EB629-E909-42E5-B828-2744E355CCBD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203974" y="1997241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860977C1-BE79-4C03-A763-43DC59AB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/>
              <a:t>Rasterization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90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B877-8A85-4BAB-9DD5-D216ABAE1768}"/>
              </a:ext>
            </a:extLst>
          </p:cNvPr>
          <p:cNvSpPr/>
          <p:nvPr/>
        </p:nvSpPr>
        <p:spPr>
          <a:xfrm>
            <a:off x="628650" y="1388534"/>
            <a:ext cx="7253817" cy="3547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CB033E-1C6E-4D08-B513-A5DFEF2C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define a model of “geometry”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ED4D1-A08D-4205-8B52-6DF28323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7487"/>
            <a:ext cx="7886700" cy="3425555"/>
          </a:xfrm>
        </p:spPr>
        <p:txBody>
          <a:bodyPr/>
          <a:lstStyle/>
          <a:p>
            <a:r>
              <a:rPr lang="en-US" dirty="0"/>
              <a:t>Solid model vs Surface model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CAB237-F3FD-43BF-957E-5BEC86598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" t="28688" r="2235" b="3802"/>
          <a:stretch/>
        </p:blipFill>
        <p:spPr>
          <a:xfrm>
            <a:off x="804334" y="1585813"/>
            <a:ext cx="6760634" cy="1483353"/>
          </a:xfrm>
          <a:prstGeom prst="rect">
            <a:avLst/>
          </a:prstGeom>
        </p:spPr>
      </p:pic>
      <p:pic>
        <p:nvPicPr>
          <p:cNvPr id="1026" name="Picture 2" descr="Exploring 3d Mesh And Surface Modeling - switchonline">
            <a:extLst>
              <a:ext uri="{FF2B5EF4-FFF2-40B4-BE49-F238E27FC236}">
                <a16:creationId xmlns:a16="http://schemas.microsoft.com/office/drawing/2014/main" id="{A5C5EF9C-810E-48C0-A30D-556D920D6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45" y="3229670"/>
            <a:ext cx="2856828" cy="148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2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Culling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6537"/>
            <a:ext cx="7886700" cy="3425555"/>
          </a:xfrm>
        </p:spPr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frontFace</a:t>
            </a:r>
            <a:r>
              <a:rPr lang="en-US" altLang="ko-KR" dirty="0"/>
              <a:t>(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dir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dir</a:t>
            </a:r>
            <a:r>
              <a:rPr lang="en-US" altLang="ko-KR" dirty="0"/>
              <a:t> : </a:t>
            </a:r>
            <a:r>
              <a:rPr lang="en-US" altLang="ko-KR" dirty="0" err="1"/>
              <a:t>gl.CW</a:t>
            </a:r>
            <a:r>
              <a:rPr lang="en-US" altLang="ko-KR" dirty="0"/>
              <a:t> or </a:t>
            </a:r>
            <a:r>
              <a:rPr lang="en-US" altLang="ko-KR" dirty="0" err="1"/>
              <a:t>gl.CCW</a:t>
            </a:r>
            <a:r>
              <a:rPr lang="en-US" altLang="ko-KR" dirty="0"/>
              <a:t> (default)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cullFace</a:t>
            </a:r>
            <a:r>
              <a:rPr lang="en-US" altLang="ko-KR" dirty="0"/>
              <a:t>(</a:t>
            </a:r>
            <a:r>
              <a:rPr lang="en-US" altLang="ko-KR" dirty="0" err="1"/>
              <a:t>enum</a:t>
            </a:r>
            <a:r>
              <a:rPr lang="en-US" altLang="ko-KR" dirty="0"/>
              <a:t> mode)</a:t>
            </a:r>
          </a:p>
          <a:p>
            <a:pPr lvl="1"/>
            <a:r>
              <a:rPr lang="en-US" altLang="ko-KR" dirty="0"/>
              <a:t>mode: </a:t>
            </a:r>
            <a:r>
              <a:rPr lang="en-US" altLang="ko-KR" dirty="0" err="1"/>
              <a:t>gl.FRONT</a:t>
            </a:r>
            <a:r>
              <a:rPr lang="en-US" altLang="ko-KR" dirty="0"/>
              <a:t>, </a:t>
            </a:r>
            <a:r>
              <a:rPr lang="en-US" altLang="ko-KR" dirty="0" err="1"/>
              <a:t>gl.BACK</a:t>
            </a:r>
            <a:r>
              <a:rPr lang="en-US" altLang="ko-KR" dirty="0"/>
              <a:t>(default), </a:t>
            </a:r>
            <a:r>
              <a:rPr lang="en-US" altLang="ko-KR" dirty="0" err="1"/>
              <a:t>gl.FRONT_AND_BACK</a:t>
            </a:r>
            <a:endParaRPr lang="en-US" altLang="ko-KR" dirty="0"/>
          </a:p>
          <a:p>
            <a:r>
              <a:rPr lang="en-US" altLang="ko-KR" dirty="0"/>
              <a:t>void enable/disable (CULL_FACE) </a:t>
            </a:r>
          </a:p>
          <a:p>
            <a:pPr lvl="1"/>
            <a:r>
              <a:rPr lang="en-US" altLang="ko-KR" dirty="0"/>
              <a:t>Default is disabled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8" y="3276012"/>
            <a:ext cx="3839579" cy="14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8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215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Lab. 08</a:t>
            </a:r>
            <a:br>
              <a:rPr lang="en-US" altLang="ko-KR" dirty="0"/>
            </a:br>
            <a:r>
              <a:rPr lang="en-US" altLang="ko-KR" dirty="0"/>
              <a:t>Culling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04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</a:t>
            </a:r>
            <a:r>
              <a:rPr lang="en-US" altLang="ko-KR" sz="3100" b="1" dirty="0">
                <a:solidFill>
                  <a:srgbClr val="00B0F0"/>
                </a:solidFill>
                <a:latin typeface="+mn-lt"/>
                <a:ea typeface="+mn-ea"/>
              </a:rPr>
              <a:t>Lecture 08 – Clipping and Culling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Objectives</a:t>
            </a:r>
          </a:p>
          <a:p>
            <a:pPr lvl="1"/>
            <a:r>
              <a:rPr lang="en-US" altLang="ko-KR" sz="1600" dirty="0"/>
              <a:t>Clipping and Culling with surface geometry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Preparation</a:t>
            </a:r>
          </a:p>
          <a:p>
            <a:pPr lvl="1"/>
            <a:r>
              <a:rPr lang="en-US" altLang="ko-KR" sz="1700" dirty="0"/>
              <a:t>Download sample code from</a:t>
            </a:r>
            <a:br>
              <a:rPr lang="en-US" altLang="ko-KR" sz="1700" dirty="0"/>
            </a:br>
            <a:r>
              <a:rPr lang="en-US" sz="1600" dirty="0">
                <a:hlinkClick r:id="rId3"/>
              </a:rPr>
              <a:t>https://github.com/hwan-ajou/webgl-1.0</a:t>
            </a:r>
            <a:r>
              <a:rPr lang="en-US" sz="1600" dirty="0"/>
              <a:t> </a:t>
            </a:r>
          </a:p>
          <a:p>
            <a:pPr lvl="1"/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03614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May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 2.0 pipeline diagram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26500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75217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75816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52574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710573" y="1454768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710573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(Color, Stencil, Depth)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24569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710573" y="2087524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710573" y="34012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300801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49518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72649" y="177529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77296" y="1776284"/>
            <a:ext cx="1389391" cy="50121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509709" y="2521895"/>
            <a:ext cx="1389391" cy="50121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99949" y="331974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99949" y="4044800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99964" y="2025906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62040" y="2025909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66687" y="2026893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61162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99964" y="1705379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201210" y="2316553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113960" y="2775762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89340" y="3570356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99964" y="4294318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99967" y="3570359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99651" y="252515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47806" y="3172910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00801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35391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Triangles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ea typeface="ＭＳ Ｐゴシック" panose="020B0600070205080204" pitchFamily="34" charset="-128"/>
              </a:rPr>
              <a:t>TRIANGLES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ea typeface="ＭＳ Ｐゴシック" panose="020B0600070205080204" pitchFamily="34" charset="-128"/>
              </a:rPr>
              <a:t>TRIANGLES_STRIP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ea typeface="ＭＳ Ｐゴシック" panose="020B0600070205080204" pitchFamily="34" charset="-128"/>
              </a:rPr>
              <a:t>TRIANGLE_FAN</a:t>
            </a:r>
          </a:p>
          <a:p>
            <a:pPr marL="342900" lvl="1" indent="0">
              <a:buNone/>
            </a:pPr>
            <a:endParaRPr lang="en-US" altLang="ko-KR" sz="1600" dirty="0">
              <a:ea typeface="ＭＳ Ｐゴシック" panose="020B0600070205080204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04" y="2340170"/>
            <a:ext cx="4407321" cy="256523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359651" y="359405"/>
            <a:ext cx="4407321" cy="1371100"/>
            <a:chOff x="2942952" y="3635855"/>
            <a:chExt cx="9145016" cy="311467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42952" y="3635855"/>
              <a:ext cx="2933700" cy="311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39296" y="3635855"/>
              <a:ext cx="2933700" cy="311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154268" y="3635855"/>
              <a:ext cx="2933700" cy="311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6311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Lines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ＭＳ Ｐゴシック" panose="020B0600070205080204" pitchFamily="34" charset="-128"/>
              </a:rPr>
              <a:t>LINES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ＭＳ Ｐゴシック" panose="020B0600070205080204" pitchFamily="34" charset="-128"/>
              </a:rPr>
              <a:t>LINE_STRIP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ＭＳ Ｐゴシック" panose="020B0600070205080204" pitchFamily="34" charset="-128"/>
              </a:rPr>
              <a:t>LINE_LOOP</a:t>
            </a:r>
          </a:p>
          <a:p>
            <a:r>
              <a:rPr lang="en-US" altLang="ko-KR" dirty="0" err="1">
                <a:ea typeface="ＭＳ Ｐゴシック" panose="020B0600070205080204" pitchFamily="34" charset="-128"/>
              </a:rPr>
              <a:t>lineWidth</a:t>
            </a:r>
            <a:r>
              <a:rPr lang="en-US" altLang="ko-KR" dirty="0">
                <a:ea typeface="ＭＳ Ｐゴシック" panose="020B0600070205080204" pitchFamily="34" charset="-128"/>
              </a:rPr>
              <a:t>(f) – set line width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78941"/>
            <a:ext cx="4723937" cy="19147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B1DAF4D-E1A8-4FA7-BE26-121542F5B9C4}"/>
              </a:ext>
            </a:extLst>
          </p:cNvPr>
          <p:cNvGrpSpPr/>
          <p:nvPr/>
        </p:nvGrpSpPr>
        <p:grpSpPr>
          <a:xfrm>
            <a:off x="4229383" y="428673"/>
            <a:ext cx="4684934" cy="1556990"/>
            <a:chOff x="4420063" y="1889459"/>
            <a:chExt cx="4684934" cy="155699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0063" y="1889459"/>
              <a:ext cx="1466523" cy="1556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48769" y="1889459"/>
              <a:ext cx="1466523" cy="1556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38474" y="1889459"/>
              <a:ext cx="1466523" cy="1556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6993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 Sprites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POINTS</a:t>
            </a:r>
          </a:p>
          <a:p>
            <a:pPr lvl="1"/>
            <a:r>
              <a:rPr lang="en-US" altLang="ko-KR" dirty="0" err="1"/>
              <a:t>gl_PointSize</a:t>
            </a:r>
            <a:r>
              <a:rPr lang="en-US" altLang="ko-KR" dirty="0"/>
              <a:t> – built in variable for point radius</a:t>
            </a:r>
          </a:p>
          <a:p>
            <a:pPr lvl="1"/>
            <a:r>
              <a:rPr lang="en-US" altLang="ko-KR" dirty="0" err="1"/>
              <a:t>gl_PointCoord</a:t>
            </a:r>
            <a:r>
              <a:rPr lang="en-US" altLang="ko-KR" dirty="0"/>
              <a:t> – vec2 variable in fragment shader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PointCoord</a:t>
            </a:r>
            <a:r>
              <a:rPr lang="en-US" altLang="ko-KR" dirty="0"/>
              <a:t> can be used as texture coordinate to draw </a:t>
            </a:r>
            <a:br>
              <a:rPr lang="en-US" altLang="ko-KR" dirty="0"/>
            </a:br>
            <a:r>
              <a:rPr lang="en-US" altLang="ko-KR" dirty="0"/>
              <a:t>textured point </a:t>
            </a:r>
            <a:r>
              <a:rPr lang="en-US" altLang="ko-KR" dirty="0" err="1"/>
              <a:t>sprinte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2842" y="273844"/>
            <a:ext cx="1876372" cy="199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719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Perspective Division / Viewport Tr.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Normalize with w coordinate </a:t>
            </a:r>
          </a:p>
          <a:p>
            <a:pPr lvl="1"/>
            <a:r>
              <a:rPr lang="en-US" altLang="ko-KR" dirty="0"/>
              <a:t>X</a:t>
            </a:r>
            <a:r>
              <a:rPr lang="en-US" altLang="ko-KR" baseline="-25000" dirty="0"/>
              <a:t>C</a:t>
            </a:r>
            <a:r>
              <a:rPr lang="en-US" altLang="ko-KR" dirty="0"/>
              <a:t>/ W</a:t>
            </a:r>
            <a:r>
              <a:rPr lang="en-US" altLang="ko-KR" baseline="-25000" dirty="0"/>
              <a:t>C</a:t>
            </a:r>
            <a:r>
              <a:rPr lang="en-US" altLang="ko-KR" dirty="0"/>
              <a:t>, Y</a:t>
            </a:r>
            <a:r>
              <a:rPr lang="en-US" altLang="ko-KR" baseline="-25000" dirty="0"/>
              <a:t>C</a:t>
            </a:r>
            <a:r>
              <a:rPr lang="en-US" altLang="ko-KR" dirty="0"/>
              <a:t>/ W</a:t>
            </a:r>
            <a:r>
              <a:rPr lang="en-US" altLang="ko-KR" baseline="-25000" dirty="0"/>
              <a:t>C, </a:t>
            </a:r>
            <a:r>
              <a:rPr lang="en-US" altLang="ko-KR" dirty="0"/>
              <a:t>Z</a:t>
            </a:r>
            <a:r>
              <a:rPr lang="en-US" altLang="ko-KR" baseline="-25000" dirty="0"/>
              <a:t>C</a:t>
            </a:r>
            <a:r>
              <a:rPr lang="en-US" altLang="ko-KR" dirty="0"/>
              <a:t>/W</a:t>
            </a:r>
            <a:r>
              <a:rPr lang="en-US" altLang="ko-KR" baseline="-25000" dirty="0"/>
              <a:t>C</a:t>
            </a:r>
          </a:p>
          <a:p>
            <a:pPr lvl="1"/>
            <a:endParaRPr lang="en-US" altLang="ko-KR" baseline="-25000" dirty="0"/>
          </a:p>
          <a:p>
            <a:r>
              <a:rPr lang="en-US" altLang="ko-KR" dirty="0"/>
              <a:t>Viewport Transformation </a:t>
            </a:r>
          </a:p>
          <a:p>
            <a:pPr lvl="1"/>
            <a:r>
              <a:rPr lang="en-US" altLang="ko-KR" dirty="0"/>
              <a:t>void viewport(int x, int y, long w, long h)</a:t>
            </a:r>
          </a:p>
          <a:p>
            <a:pPr lvl="2"/>
            <a:r>
              <a:rPr lang="en-US" altLang="ko-KR" dirty="0" err="1"/>
              <a:t>x,y</a:t>
            </a:r>
            <a:r>
              <a:rPr lang="en-US" altLang="ko-KR" dirty="0"/>
              <a:t> is screen </a:t>
            </a:r>
            <a:r>
              <a:rPr lang="en-US" altLang="ko-KR" dirty="0" err="1"/>
              <a:t>coord</a:t>
            </a:r>
            <a:r>
              <a:rPr lang="en-US" altLang="ko-KR" dirty="0"/>
              <a:t>., </a:t>
            </a:r>
            <a:r>
              <a:rPr lang="en-US" altLang="ko-KR" dirty="0" err="1"/>
              <a:t>w,h</a:t>
            </a:r>
            <a:r>
              <a:rPr lang="en-US" altLang="ko-KR" dirty="0"/>
              <a:t> specify width height of viewport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depthRange</a:t>
            </a:r>
            <a:r>
              <a:rPr lang="en-US" altLang="ko-KR" dirty="0"/>
              <a:t>(float n, float f)</a:t>
            </a:r>
          </a:p>
          <a:p>
            <a:pPr lvl="2"/>
            <a:r>
              <a:rPr lang="en-US" altLang="ko-KR" dirty="0"/>
              <a:t>n, f – 0~1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34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4637</TotalTime>
  <Words>637</Words>
  <Application>Microsoft Office PowerPoint</Application>
  <PresentationFormat>화면 슬라이드 쇼(16:9)</PresentationFormat>
  <Paragraphs>122</Paragraphs>
  <Slides>21</Slides>
  <Notes>10</Notes>
  <HiddenSlides>0</HiddenSlides>
  <MMClips>8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Cambria</vt:lpstr>
      <vt:lpstr>맑은 고딕</vt:lpstr>
      <vt:lpstr>AR HERMANN</vt:lpstr>
      <vt:lpstr>Calibri</vt:lpstr>
      <vt:lpstr>Office Theme</vt:lpstr>
      <vt:lpstr>Are you ready?</vt:lpstr>
      <vt:lpstr>PowerPoint 프레젠테이션</vt:lpstr>
      <vt:lpstr>PowerPoint 프레젠테이션</vt:lpstr>
      <vt:lpstr>WebGL 1.0 Tutorial      Lecture 08 – Clipping and Culling</vt:lpstr>
      <vt:lpstr>OpenGL ES 2.0 pipeline diagram</vt:lpstr>
      <vt:lpstr>Triangles</vt:lpstr>
      <vt:lpstr>Lines</vt:lpstr>
      <vt:lpstr>Point Sprites</vt:lpstr>
      <vt:lpstr>Perspective Division / Viewport Tr.</vt:lpstr>
      <vt:lpstr>Primitive Processing</vt:lpstr>
      <vt:lpstr>Clipping</vt:lpstr>
      <vt:lpstr>Rasterization Process</vt:lpstr>
      <vt:lpstr>How can we define a model of “geometry”</vt:lpstr>
      <vt:lpstr>Culling</vt:lpstr>
      <vt:lpstr>PowerPoint 프레젠테이션</vt:lpstr>
      <vt:lpstr>PowerPoint 프레젠테이션</vt:lpstr>
      <vt:lpstr>PowerPoint 프레젠테이션</vt:lpstr>
      <vt:lpstr>PowerPoint 프레젠테이션</vt:lpstr>
      <vt:lpstr>Lab. 08 Culling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ready?</dc:title>
  <dc:creator>Hwanyong LEE</dc:creator>
  <cp:lastModifiedBy>Hwanyong LEE</cp:lastModifiedBy>
  <cp:revision>58</cp:revision>
  <dcterms:created xsi:type="dcterms:W3CDTF">2020-05-05T05:26:40Z</dcterms:created>
  <dcterms:modified xsi:type="dcterms:W3CDTF">2021-05-13T06:25:20Z</dcterms:modified>
</cp:coreProperties>
</file>