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6"/>
  </p:notesMasterIdLst>
  <p:sldIdLst>
    <p:sldId id="261" r:id="rId2"/>
    <p:sldId id="256" r:id="rId3"/>
    <p:sldId id="341" r:id="rId4"/>
    <p:sldId id="316" r:id="rId5"/>
    <p:sldId id="362" r:id="rId6"/>
    <p:sldId id="349" r:id="rId7"/>
    <p:sldId id="262" r:id="rId8"/>
    <p:sldId id="264" r:id="rId9"/>
    <p:sldId id="312" r:id="rId10"/>
    <p:sldId id="351" r:id="rId11"/>
    <p:sldId id="334" r:id="rId12"/>
    <p:sldId id="355" r:id="rId13"/>
    <p:sldId id="335" r:id="rId14"/>
    <p:sldId id="313" r:id="rId15"/>
    <p:sldId id="363" r:id="rId16"/>
    <p:sldId id="364" r:id="rId17"/>
    <p:sldId id="365" r:id="rId18"/>
    <p:sldId id="366" r:id="rId19"/>
    <p:sldId id="367" r:id="rId20"/>
    <p:sldId id="357" r:id="rId21"/>
    <p:sldId id="358" r:id="rId22"/>
    <p:sldId id="336" r:id="rId23"/>
    <p:sldId id="359" r:id="rId24"/>
    <p:sldId id="368" r:id="rId25"/>
  </p:sldIdLst>
  <p:sldSz cx="9144000" cy="5143500" type="screen16x9"/>
  <p:notesSz cx="6858000" cy="9144000"/>
  <p:embeddedFontLst>
    <p:embeddedFont>
      <p:font typeface="AR HERMANN" panose="020B0600000101010101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mbria" panose="02040503050406030204" pitchFamily="18" charset="0"/>
      <p:regular r:id="rId32"/>
      <p:bold r:id="rId33"/>
      <p:italic r:id="rId34"/>
      <p:boldItalic r:id="rId35"/>
    </p:embeddedFont>
    <p:embeddedFont>
      <p:font typeface="Tahoma" panose="020B0604030504040204" pitchFamily="34" charset="0"/>
      <p:regular r:id="rId36"/>
      <p:bold r:id="rId37"/>
    </p:embeddedFont>
    <p:embeddedFont>
      <p:font typeface="Wingdings 3" panose="05040102010807070707" pitchFamily="18" charset="2"/>
      <p:regular r:id="rId38"/>
    </p:embeddedFont>
    <p:embeddedFont>
      <p:font typeface="나눔고딕코딩" panose="020D0009000000000000" pitchFamily="49" charset="-127"/>
      <p:regular r:id="rId39"/>
      <p:bold r:id="rId40"/>
    </p:embeddedFont>
    <p:embeddedFont>
      <p:font typeface="맑은 고딕" panose="020B0503020000020004" pitchFamily="50" charset="-127"/>
      <p:regular r:id="rId41"/>
      <p:bold r:id="rId42"/>
    </p:embeddedFont>
  </p:embeddedFontLst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3" autoAdjust="0"/>
    <p:restoredTop sz="73065" autoAdjust="0"/>
  </p:normalViewPr>
  <p:slideViewPr>
    <p:cSldViewPr snapToGrid="0">
      <p:cViewPr varScale="1">
        <p:scale>
          <a:sx n="61" d="100"/>
          <a:sy n="61" d="100"/>
        </p:scale>
        <p:origin x="9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3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06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2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68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956598-0CB5-47E2-9ADC-673C413094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852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7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01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9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_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8" y="222251"/>
            <a:ext cx="8510954" cy="527844"/>
          </a:xfrm>
        </p:spPr>
        <p:txBody>
          <a:bodyPr/>
          <a:lstStyle>
            <a:lvl1pPr>
              <a:defRPr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2" y="851481"/>
            <a:ext cx="8311661" cy="3879850"/>
          </a:xfrm>
        </p:spPr>
        <p:txBody>
          <a:bodyPr/>
          <a:lstStyle>
            <a:lvl1pPr>
              <a:defRPr lang="en-US" sz="1725" b="1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1pPr>
            <a:lvl2pPr>
              <a:defRPr lang="en-US" sz="1725" b="0" dirty="0" smtClean="0">
                <a:solidFill>
                  <a:schemeClr val="tx1"/>
                </a:solidFill>
                <a:latin typeface="Tahoma" pitchFamily="34" charset="0"/>
                <a:ea typeface="ＭＳ Ｐゴシック" charset="-128"/>
                <a:cs typeface="Tahoma" pitchFamily="34" charset="0"/>
              </a:defRPr>
            </a:lvl2pPr>
            <a:lvl3pPr>
              <a:defRPr sz="1575" b="0">
                <a:latin typeface="Tahoma" pitchFamily="34" charset="0"/>
                <a:cs typeface="Tahoma" pitchFamily="34" charset="0"/>
              </a:defRPr>
            </a:lvl3pPr>
            <a:lvl4pPr>
              <a:defRPr sz="1575" b="0">
                <a:latin typeface="Tahoma" pitchFamily="34" charset="0"/>
                <a:cs typeface="Tahoma" pitchFamily="34" charset="0"/>
              </a:defRPr>
            </a:lvl4pPr>
            <a:lvl5pPr>
              <a:defRPr sz="1575" b="0">
                <a:latin typeface="Tahoma" pitchFamily="34" charset="0"/>
                <a:cs typeface="Tahoma" pitchFamily="34" charset="0"/>
              </a:defRPr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7CB0D7-CE68-4149-9D92-EE676780B50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37210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2021-05-15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Scissoring and its API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966537"/>
            <a:ext cx="7886700" cy="3425555"/>
          </a:xfrm>
        </p:spPr>
        <p:txBody>
          <a:bodyPr/>
          <a:lstStyle/>
          <a:p>
            <a:r>
              <a:rPr lang="en-US" dirty="0"/>
              <a:t>Drawing inside rectangle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scissor(x,  y, width, height)</a:t>
            </a:r>
          </a:p>
          <a:p>
            <a:pPr lvl="1"/>
            <a:r>
              <a:rPr lang="en-US" dirty="0"/>
              <a:t>Screen coordinate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enable/disable (SCISSOR_TEST) </a:t>
            </a:r>
          </a:p>
          <a:p>
            <a:pPr lvl="1"/>
            <a:r>
              <a:rPr lang="en-US" altLang="ko-KR" dirty="0"/>
              <a:t>Default is disabled </a:t>
            </a:r>
          </a:p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getParameter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pname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SCISSOR_{BOX, TEST} 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BAD25A-CAEC-4393-A128-852251DD9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977" y="3506422"/>
            <a:ext cx="1572020" cy="157202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" name="그림 4" descr="텍스트, 옅은, 어두운이(가) 표시된 사진&#10;&#10;자동 생성된 설명">
            <a:extLst>
              <a:ext uri="{FF2B5EF4-FFF2-40B4-BE49-F238E27FC236}">
                <a16:creationId xmlns:a16="http://schemas.microsoft.com/office/drawing/2014/main" id="{3B5495F9-1783-4017-AF91-1E86A1C97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16" y="3512764"/>
            <a:ext cx="1572021" cy="157202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662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Hidden-Surface Removal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19125" y="970557"/>
            <a:ext cx="6753225" cy="38798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dirty="0"/>
              <a:t>We want to see only those surfaces in front of other surfaces</a:t>
            </a:r>
          </a:p>
          <a:p>
            <a:r>
              <a:rPr lang="en-US" altLang="ko-KR" sz="1800" b="0" dirty="0"/>
              <a:t>OpenGL uses a </a:t>
            </a:r>
            <a:r>
              <a:rPr lang="en-US" altLang="ko-KR" sz="1800" b="0" dirty="0">
                <a:solidFill>
                  <a:srgbClr val="FF0000"/>
                </a:solidFill>
              </a:rPr>
              <a:t>hidden-surface method </a:t>
            </a:r>
            <a:r>
              <a:rPr lang="en-US" altLang="ko-KR" sz="1800" b="0" dirty="0"/>
              <a:t>called the </a:t>
            </a:r>
            <a:r>
              <a:rPr lang="en-US" altLang="ko-KR" sz="1800" b="0" i="1" dirty="0">
                <a:solidFill>
                  <a:srgbClr val="FF0000"/>
                </a:solidFill>
              </a:rPr>
              <a:t>z</a:t>
            </a:r>
            <a:r>
              <a:rPr lang="en-US" altLang="ko-KR" sz="1800" b="0" dirty="0">
                <a:solidFill>
                  <a:srgbClr val="FF0000"/>
                </a:solidFill>
              </a:rPr>
              <a:t>-buffer algorithm </a:t>
            </a:r>
            <a:r>
              <a:rPr lang="en-US" altLang="ko-KR" sz="1800" b="0" dirty="0"/>
              <a:t>that saves depth information as objects are rendered so that only the front objects appear in the image</a:t>
            </a:r>
          </a:p>
        </p:txBody>
      </p:sp>
      <p:pic>
        <p:nvPicPr>
          <p:cNvPr id="7" name="Picture 2" descr="http://jcsites.juniata.edu/faculty/rhodes/graphics/images/zbuffer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52901" y="2453423"/>
            <a:ext cx="3643033" cy="23969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3219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5786-3D51-4660-83BB-37BAB4E2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Test 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DBBA6C-F25D-4BF0-9F49-3683FD5D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depthRange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(float near, far)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mapping near plane and far plane to windows 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(0.0 &lt;= near &lt; far &lt;= 1.0)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depthFunc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NEVER, ALWAYS, LESS, EQUAL, LEQUAL, GREATER,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GEQUAL, NOTEQUAL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enable/disable (DEPTH_TEST) </a:t>
            </a:r>
          </a:p>
          <a:p>
            <a:pPr lvl="1"/>
            <a:r>
              <a:rPr lang="en-US" altLang="ko-KR" dirty="0"/>
              <a:t>Default is disabled </a:t>
            </a:r>
          </a:p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getParameter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pname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DEPTH_{BITS,CLEAR_VALUE, FUNC, RANGE, TEST, WRITEMASK}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6831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257515"/>
            <a:ext cx="7886700" cy="692693"/>
          </a:xfrm>
        </p:spPr>
        <p:txBody>
          <a:bodyPr/>
          <a:lstStyle/>
          <a:p>
            <a:r>
              <a:rPr lang="en-US" altLang="ko-KR" dirty="0"/>
              <a:t>Polygon Offset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010318"/>
            <a:ext cx="7886700" cy="3425555"/>
          </a:xfrm>
        </p:spPr>
        <p:txBody>
          <a:bodyPr/>
          <a:lstStyle/>
          <a:p>
            <a:r>
              <a:rPr lang="en-US" altLang="ko-KR" dirty="0"/>
              <a:t>To avoid z-fight</a:t>
            </a:r>
          </a:p>
          <a:p>
            <a:pPr lvl="1"/>
            <a:r>
              <a:rPr lang="en-US" altLang="ko-KR" sz="1600" dirty="0"/>
              <a:t>add </a:t>
            </a:r>
            <a:r>
              <a:rPr lang="en-US" altLang="ko-KR" sz="1600" i="1" dirty="0"/>
              <a:t>delta</a:t>
            </a:r>
            <a:r>
              <a:rPr lang="en-US" altLang="ko-KR" sz="1600" dirty="0"/>
              <a:t> value to z-buffer test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polygonOffset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(float factor, float units)</a:t>
            </a:r>
          </a:p>
          <a:p>
            <a:pPr lvl="2"/>
            <a:r>
              <a:rPr lang="en-US" altLang="ko-KR" sz="1600" dirty="0"/>
              <a:t>depth offset = </a:t>
            </a:r>
            <a:r>
              <a:rPr lang="en-US" altLang="ko-KR" sz="1600" i="1" dirty="0"/>
              <a:t>m </a:t>
            </a:r>
            <a:r>
              <a:rPr lang="en-US" altLang="ko-KR" sz="1600" dirty="0"/>
              <a:t>* </a:t>
            </a:r>
            <a:r>
              <a:rPr lang="en-US" altLang="ko-KR" sz="1600" i="1" dirty="0"/>
              <a:t>factor </a:t>
            </a:r>
            <a:r>
              <a:rPr lang="en-US" altLang="ko-KR" sz="1600" dirty="0"/>
              <a:t>+ </a:t>
            </a:r>
            <a:r>
              <a:rPr lang="en-US" altLang="ko-KR" sz="1600" i="1" dirty="0"/>
              <a:t>r </a:t>
            </a:r>
            <a:r>
              <a:rPr lang="en-US" altLang="ko-KR" sz="1600" dirty="0"/>
              <a:t>* </a:t>
            </a:r>
            <a:r>
              <a:rPr lang="en-US" altLang="ko-KR" sz="1600" i="1" dirty="0"/>
              <a:t>units</a:t>
            </a:r>
            <a:br>
              <a:rPr lang="en-US" altLang="ko-KR" sz="1600" i="1" dirty="0"/>
            </a:br>
            <a:r>
              <a:rPr lang="en-US" altLang="ko-KR" sz="1600" i="1" dirty="0"/>
              <a:t>m </a:t>
            </a:r>
            <a:r>
              <a:rPr lang="en-US" altLang="ko-KR" sz="1600" dirty="0"/>
              <a:t>= (∂</a:t>
            </a:r>
            <a:r>
              <a:rPr lang="en-US" altLang="ko-KR" sz="1600" i="1" dirty="0"/>
              <a:t>z </a:t>
            </a:r>
            <a:r>
              <a:rPr lang="en-US" altLang="ko-KR" sz="1600" dirty="0"/>
              <a:t>⁄ ∂</a:t>
            </a:r>
            <a:r>
              <a:rPr lang="en-US" altLang="ko-KR" sz="1600" i="1" dirty="0"/>
              <a:t>x 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 + ∂</a:t>
            </a:r>
            <a:r>
              <a:rPr lang="en-US" altLang="ko-KR" sz="1600" i="1" dirty="0"/>
              <a:t>z </a:t>
            </a:r>
            <a:r>
              <a:rPr lang="en-US" altLang="ko-KR" sz="1600" dirty="0"/>
              <a:t>⁄ ∂</a:t>
            </a:r>
            <a:r>
              <a:rPr lang="en-US" altLang="ko-KR" sz="1600" i="1" dirty="0"/>
              <a:t>y </a:t>
            </a:r>
            <a:r>
              <a:rPr lang="en-US" altLang="ko-KR" sz="1600" baseline="30000" dirty="0"/>
              <a:t>2</a:t>
            </a:r>
            <a:r>
              <a:rPr lang="en-US" altLang="ko-KR" sz="1600" dirty="0"/>
              <a:t>)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enable(POLYGON_OFFSET_FILL) and disable(POLYGON_OFFSET_FILL)</a:t>
            </a:r>
          </a:p>
          <a:p>
            <a:pPr lvl="1"/>
            <a:r>
              <a:rPr lang="en-US" altLang="ko-KR" sz="1600" dirty="0"/>
              <a:t>Stored new z value is original value not delta added value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8194" name="Picture 2" descr="http://upload.wikimedia.org/wikipedia/commons/b/bb/Z_buffer-Z_figh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75" y="3254107"/>
            <a:ext cx="3464587" cy="175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0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Stencil 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52525C-A577-455E-8CBA-38B7C5E7EE62}"/>
              </a:ext>
            </a:extLst>
          </p:cNvPr>
          <p:cNvSpPr txBox="1">
            <a:spLocks/>
          </p:cNvSpPr>
          <p:nvPr/>
        </p:nvSpPr>
        <p:spPr>
          <a:xfrm>
            <a:off x="628649" y="966536"/>
            <a:ext cx="6272085" cy="39906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stencilOp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sfail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zfail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zpass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KEEP, ZERO, REPLACE, INCR, DECR, INCR_WRAP, DESCR_WRAP, INVERT 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stencilOpSeparate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enum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sfail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zfail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zpass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mode: FRONT, BACK(default), FRONT_AND_BACK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stencilFunc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ref, mask)</a:t>
            </a:r>
          </a:p>
          <a:p>
            <a:pPr lvl="1"/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func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- NEVER, LESS, EQUAL, LEQUAL, GREATER, GEQUAL, NOTEQUAL, ALWAYS(default)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ref – 0 ~ 2</a:t>
            </a:r>
            <a:r>
              <a:rPr lang="en-US" altLang="ko-KR" sz="1600" baseline="30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n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 (default = 0) // Value for updating</a:t>
            </a:r>
          </a:p>
          <a:p>
            <a:pPr lvl="1"/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mask – bit mask (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defaut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all 1) </a:t>
            </a:r>
          </a:p>
          <a:p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void enable/disable (STENCIL_TEST) </a:t>
            </a:r>
          </a:p>
          <a:p>
            <a:pPr lvl="1"/>
            <a:r>
              <a:rPr lang="en-US" altLang="ko-KR" sz="1500" dirty="0"/>
              <a:t>Default is disabled </a:t>
            </a:r>
          </a:p>
          <a:p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getParameter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pnum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</a:p>
          <a:p>
            <a:pPr lvl="1"/>
            <a:r>
              <a:rPr lang="en-US" sz="1500" b="0" i="0" u="none" strike="noStrike" baseline="0" dirty="0">
                <a:latin typeface="Calibri" panose="020F0502020204030204" pitchFamily="34" charset="0"/>
              </a:rPr>
              <a:t>STENCIL_{BITS, CLEAR_VALUE, TEST}, STENCIL_[BACK_]{FAIL,FUNC, REF, </a:t>
            </a:r>
            <a:br>
              <a:rPr lang="en-US" sz="1500" b="0" i="0" u="none" strike="noStrike" baseline="0" dirty="0">
                <a:latin typeface="Calibri" panose="020F0502020204030204" pitchFamily="34" charset="0"/>
              </a:rPr>
            </a:br>
            <a:r>
              <a:rPr lang="en-US" sz="1500" b="0" i="0" u="none" strike="noStrike" baseline="0" dirty="0">
                <a:latin typeface="Calibri" panose="020F0502020204030204" pitchFamily="34" charset="0"/>
              </a:rPr>
              <a:t>VALUE_MASK, WRITEMASK},</a:t>
            </a:r>
          </a:p>
          <a:p>
            <a:pPr lvl="1"/>
            <a:r>
              <a:rPr lang="en-US" sz="1500" b="0" i="0" u="none" strike="noStrike" baseline="0" dirty="0">
                <a:latin typeface="Calibri" panose="020F0502020204030204" pitchFamily="34" charset="0"/>
              </a:rPr>
              <a:t>STENCIL_[BACK_]PASS_DEPTH_{FAIL, PASS}</a:t>
            </a:r>
            <a:endParaRPr lang="en-US" altLang="ko-KR" dirty="0"/>
          </a:p>
        </p:txBody>
      </p:sp>
      <p:pic>
        <p:nvPicPr>
          <p:cNvPr id="5" name="그림 4" descr="텍스트, 검은색, 클립아트이(가) 표시된 사진&#10;&#10;자동 생성된 설명">
            <a:extLst>
              <a:ext uri="{FF2B5EF4-FFF2-40B4-BE49-F238E27FC236}">
                <a16:creationId xmlns:a16="http://schemas.microsoft.com/office/drawing/2014/main" id="{139BC1AF-1576-4AEF-8F0B-93160B2B3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08" y="248833"/>
            <a:ext cx="983801" cy="98380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9C4E9C-4B33-4BDC-8A2B-1BE7E0DB9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93" y="1346075"/>
            <a:ext cx="1053966" cy="1053966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BBD6B5-FE95-4EE5-B68C-48BECAE5F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875" y="248833"/>
            <a:ext cx="983801" cy="983801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0084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 Operation on/off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4255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enable(</a:t>
            </a:r>
            <a:r>
              <a:rPr lang="en-US" altLang="ko-KR" dirty="0" err="1"/>
              <a:t>enum</a:t>
            </a:r>
            <a:r>
              <a:rPr lang="en-US" altLang="ko-KR" dirty="0"/>
              <a:t> token) / disable / </a:t>
            </a:r>
            <a:r>
              <a:rPr lang="en-US" altLang="ko-KR" dirty="0" err="1"/>
              <a:t>isEnabled</a:t>
            </a:r>
            <a:endParaRPr lang="en-US" altLang="ko-KR" dirty="0"/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DEPTH_TEST Control depth testing of fragments</a:t>
            </a:r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STENCIL_TEST Control stencil testing of fragments</a:t>
            </a:r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SCISSOR_TEST Control scissoring testing of fragments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BLEND Control blending of fragments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DITHER Control the dithering of fragment colors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CULL_FACE Control the culling faces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SAMPLE_COVERAGE Control the computation of sample coverage values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SAMPLE_ALPHA_TO_COVERAGE Control the use of a sample’s alpha in the computation of a sample coverage value</a:t>
            </a:r>
          </a:p>
          <a:p>
            <a:pPr marL="285750" indent="-285750"/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Some </a:t>
            </a:r>
            <a:r>
              <a:rPr lang="en-US" altLang="ko-KR" sz="240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features must </a:t>
            </a:r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be provided from canvas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342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+mj-lt"/>
                <a:cs typeface="+mj-cs"/>
              </a:rPr>
              <a:t>Buffers</a:t>
            </a:r>
            <a:endParaRPr lang="ko-KR" altLang="en-US" dirty="0">
              <a:solidFill>
                <a:srgbClr val="FFC000"/>
              </a:solidFill>
              <a:latin typeface="+mj-lt"/>
              <a:cs typeface="+mj-cs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62001" y="851481"/>
            <a:ext cx="6639698" cy="3879850"/>
          </a:xfrm>
        </p:spPr>
        <p:txBody>
          <a:bodyPr>
            <a:normAutofit lnSpcReduction="10000"/>
          </a:bodyPr>
          <a:lstStyle/>
          <a:p>
            <a:r>
              <a:rPr lang="en-US" altLang="ko-KR" b="0" dirty="0">
                <a:latin typeface="+mn-lt"/>
              </a:rPr>
              <a:t>Color buffer</a:t>
            </a:r>
          </a:p>
          <a:p>
            <a:pPr lvl="1"/>
            <a:r>
              <a:rPr lang="en-US" altLang="ko-KR" dirty="0">
                <a:latin typeface="+mn-lt"/>
                <a:ea typeface="나눔고딕코딩" panose="020D0009000000000000" pitchFamily="49" charset="-127"/>
              </a:rPr>
              <a:t>Front &amp; Back color buffer</a:t>
            </a:r>
          </a:p>
          <a:p>
            <a:r>
              <a:rPr lang="en-US" altLang="ko-KR" b="0" dirty="0">
                <a:latin typeface="+mn-lt"/>
              </a:rPr>
              <a:t>Depth Buffer</a:t>
            </a:r>
          </a:p>
          <a:p>
            <a:r>
              <a:rPr lang="en-US" altLang="ko-KR" b="0" dirty="0">
                <a:latin typeface="+mn-lt"/>
              </a:rPr>
              <a:t>Stencil Buffer</a:t>
            </a:r>
          </a:p>
          <a:p>
            <a:r>
              <a:rPr lang="en-US" altLang="ko-KR" b="0" dirty="0">
                <a:latin typeface="+mn-lt"/>
              </a:rPr>
              <a:t>Clearing Buffers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clear(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Glbitfield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mask) – mask COLOR_BUFFER_BIT, DEPTH_BUFFER_BIT, STENCIL_BUFFER_BIT</a:t>
            </a:r>
          </a:p>
          <a:p>
            <a:pPr lvl="1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clearColor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float r, float g, float b, float a);</a:t>
            </a:r>
          </a:p>
          <a:p>
            <a:pPr lvl="1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clearDepth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(float depth);</a:t>
            </a:r>
          </a:p>
          <a:p>
            <a:pPr lvl="1"/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clearStencil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(Glint s); </a:t>
            </a:r>
          </a:p>
          <a:p>
            <a:r>
              <a:rPr lang="en-US" altLang="ko-KR" b="0" dirty="0">
                <a:solidFill>
                  <a:srgbClr val="FFC000"/>
                </a:solidFill>
                <a:latin typeface="+mn-lt"/>
              </a:rPr>
              <a:t>Maintain Buffers</a:t>
            </a:r>
          </a:p>
          <a:p>
            <a:pPr lvl="1"/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=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canvas.getContext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('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webgl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’,</a:t>
            </a:r>
            <a:b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</a:b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		{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stencil:true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alpha:true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depth:true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, 			</a:t>
            </a:r>
            <a:r>
              <a:rPr lang="en-US" altLang="ko-KR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antialias</a:t>
            </a:r>
            <a:r>
              <a:rPr lang="en-US" altLang="ko-KR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:true,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preserveDrawingBuffer:true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});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235140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Framebuffer Writing Masks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28650" y="1232096"/>
            <a:ext cx="680964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colorMask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boolean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red, 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boolean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green, 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boolean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blue, 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boolean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alpha);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depthMask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(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Glboolean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depth);   // default = True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stencilMask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(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Gluint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mask); 	// default = 0b111…111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stencilMaskSeparate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(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enum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face, 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Gluint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 mask);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altLang="ko-KR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altLang="ko-KR" sz="1500" dirty="0">
                <a:solidFill>
                  <a:srgbClr val="FFFF0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Example</a:t>
            </a:r>
          </a:p>
          <a:p>
            <a:pPr lvl="1"/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gl.stencilMaskSeparate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gl.FRONT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, 0b110101);</a:t>
            </a:r>
          </a:p>
          <a:p>
            <a:pPr lvl="1"/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gl.getParameter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gl.STENCIL_WRITEMASK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); 		// 0b110101</a:t>
            </a:r>
          </a:p>
          <a:p>
            <a:pPr lvl="1"/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gl.getParameter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gl.STENCIL_BACK_WRITEMASK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);		// 0b110101</a:t>
            </a:r>
          </a:p>
          <a:p>
            <a:pPr lvl="1"/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gl.getParameter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(</a:t>
            </a:r>
            <a:r>
              <a:rPr lang="en-US" altLang="ko-KR" sz="1500" dirty="0" err="1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gl.STENCIL_BITS</a:t>
            </a:r>
            <a:r>
              <a:rPr lang="en-US" altLang="ko-KR" sz="1500" dirty="0">
                <a:latin typeface="나눔고딕코딩" panose="020D0009000000000000" pitchFamily="49" charset="-127"/>
                <a:ea typeface="나눔고딕코딩" panose="020D0009000000000000" pitchFamily="49" charset="-127"/>
                <a:cs typeface="Courier New" panose="02070309020205020404" pitchFamily="49" charset="0"/>
              </a:rPr>
              <a:t>);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ko-KR" altLang="en-US" sz="1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121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2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3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4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09</a:t>
            </a:r>
            <a:br>
              <a:rPr lang="en-US" altLang="ko-KR" dirty="0"/>
            </a:br>
            <a:r>
              <a:rPr lang="en-US" altLang="ko-KR" dirty="0"/>
              <a:t>Scissoring, Stencil, Depth-test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0049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</a:t>
            </a:r>
            <a:r>
              <a:rPr lang="en-US" altLang="ko-KR" sz="3100" b="1" dirty="0">
                <a:solidFill>
                  <a:srgbClr val="00B0F0"/>
                </a:solidFill>
                <a:latin typeface="+mn-lt"/>
                <a:ea typeface="+mn-ea"/>
              </a:rPr>
              <a:t>Lecture 09 – Fragment Operation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per-fragment operation – scissoring, stencil-test, depth-test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700" dirty="0"/>
              <a:t>Download sample code from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https://github.com/hwan-ajou/webgl-1.0</a:t>
            </a:r>
            <a:r>
              <a:rPr lang="en-US" sz="1600" dirty="0"/>
              <a:t> </a:t>
            </a:r>
          </a:p>
          <a:p>
            <a:pPr lvl="1"/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03614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May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06180" y="2037970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54897" y="2038974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55496" y="3611741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32254" y="849332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690253" y="1161101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latin typeface="Calibri" panose="020F0502020204030204"/>
              </a:rPr>
              <a:t>Vertex 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690253" y="3750043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 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(Stencil, Drawing, Depth, … 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04249" y="244739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690253" y="17938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690253" y="3107543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280481" y="2634269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29198" y="2634269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52329" y="1481631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56976" y="1482617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489389" y="222822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79629" y="3026081"/>
            <a:ext cx="1389391" cy="5012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79629" y="3751133"/>
            <a:ext cx="1389391" cy="501217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79644" y="1732239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41720" y="1732242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46367" y="1733226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40842" y="3184597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79644" y="1411712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180890" y="2022886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093640" y="2482095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69020" y="3276689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79644" y="4000651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79647" y="3276692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79331" y="2231487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27486" y="2879243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280481" y="4000247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15071" y="3183484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33" name="그림 32" descr="텍스트, 녹색, 검은색, 어두운이(가) 표시된 사진&#10;&#10;자동 생성된 설명">
            <a:extLst>
              <a:ext uri="{FF2B5EF4-FFF2-40B4-BE49-F238E27FC236}">
                <a16:creationId xmlns:a16="http://schemas.microsoft.com/office/drawing/2014/main" id="{94CB84E3-6144-4CEB-BF60-E05F2245E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831" y="577643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4" name="그림 33" descr="텍스트, 녹색, 벡터그래픽이(가) 표시된 사진&#10;&#10;자동 생성된 설명">
            <a:extLst>
              <a:ext uri="{FF2B5EF4-FFF2-40B4-BE49-F238E27FC236}">
                <a16:creationId xmlns:a16="http://schemas.microsoft.com/office/drawing/2014/main" id="{6B0674EE-58C5-4879-A5B7-2C3EA7178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698" y="577643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031BD8C8-FB08-4D92-A087-D3880E3C5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066" y="211883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F545D52-3E4C-4E8D-9D47-03B744CD36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554" y="3068505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7" name="그림 66" descr="텍스트, 검은색, 클립아트이(가) 표시된 사진&#10;&#10;자동 생성된 설명">
            <a:extLst>
              <a:ext uri="{FF2B5EF4-FFF2-40B4-BE49-F238E27FC236}">
                <a16:creationId xmlns:a16="http://schemas.microsoft.com/office/drawing/2014/main" id="{13C5C513-7FF7-4A0F-9702-FC0BC9001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568" y="409735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B60EDC0-4B7E-46AF-BFE5-1827BAB9BD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910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8AED172-4D03-423C-8BE7-C7CF6F8543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624" y="577643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" name="그림 7" descr="텍스트, 옅은, 어두운이(가) 표시된 사진&#10;&#10;자동 생성된 설명">
            <a:extLst>
              <a:ext uri="{FF2B5EF4-FFF2-40B4-BE49-F238E27FC236}">
                <a16:creationId xmlns:a16="http://schemas.microsoft.com/office/drawing/2014/main" id="{65ECDDA1-8030-425A-AE5A-266BF74EFA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04" y="308052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71" name="제목 1">
            <a:extLst>
              <a:ext uri="{FF2B5EF4-FFF2-40B4-BE49-F238E27FC236}">
                <a16:creationId xmlns:a16="http://schemas.microsoft.com/office/drawing/2014/main" id="{4966D705-8D99-41E5-AC65-DF1ABA5B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2" y="106455"/>
            <a:ext cx="7886700" cy="692693"/>
          </a:xfrm>
        </p:spPr>
        <p:txBody>
          <a:bodyPr/>
          <a:lstStyle/>
          <a:p>
            <a:r>
              <a:rPr lang="en-US" dirty="0"/>
              <a:t>How to work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F92A43-8FA5-4C7E-AD91-68EAC429EE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270" y="370123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2" name="그림 11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C0EAA4B7-6833-45EE-9629-FADC53866E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22" y="43161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595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CB398CDF-A979-45A3-8898-42A6007CCEEC}"/>
              </a:ext>
            </a:extLst>
          </p:cNvPr>
          <p:cNvSpPr/>
          <p:nvPr/>
        </p:nvSpPr>
        <p:spPr>
          <a:xfrm>
            <a:off x="339776" y="1450703"/>
            <a:ext cx="8464447" cy="3254829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Fragment Processing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F086C878-B161-47F7-91C8-DA3F2F32A2E1}"/>
              </a:ext>
            </a:extLst>
          </p:cNvPr>
          <p:cNvSpPr/>
          <p:nvPr/>
        </p:nvSpPr>
        <p:spPr>
          <a:xfrm>
            <a:off x="2043815" y="1833102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ownership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037E4FF-99CA-43FF-8E61-C7C589F0D6AB}"/>
              </a:ext>
            </a:extLst>
          </p:cNvPr>
          <p:cNvSpPr/>
          <p:nvPr/>
        </p:nvSpPr>
        <p:spPr>
          <a:xfrm>
            <a:off x="466831" y="183201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Fragment</a:t>
            </a:r>
            <a:br>
              <a:rPr lang="en-US" altLang="ko-KR" sz="1350">
                <a:solidFill>
                  <a:schemeClr val="tx1"/>
                </a:solidFill>
                <a:latin typeface="Calibri" panose="020F0502020204030204"/>
              </a:rPr>
            </a:br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(+ </a:t>
            </a:r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varying)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87" name="직선 화살표 연결선 19">
            <a:extLst>
              <a:ext uri="{FF2B5EF4-FFF2-40B4-BE49-F238E27FC236}">
                <a16:creationId xmlns:a16="http://schemas.microsoft.com/office/drawing/2014/main" id="{A6C0583A-43FB-46C9-965C-71DDCC145E66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>
            <a:off x="1816832" y="2102016"/>
            <a:ext cx="226984" cy="1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19">
            <a:extLst>
              <a:ext uri="{FF2B5EF4-FFF2-40B4-BE49-F238E27FC236}">
                <a16:creationId xmlns:a16="http://schemas.microsoft.com/office/drawing/2014/main" id="{A3223CE1-7693-4C24-8242-7B93692EB01F}"/>
              </a:ext>
            </a:extLst>
          </p:cNvPr>
          <p:cNvCxnSpPr>
            <a:cxnSpLocks/>
            <a:stCxn id="58" idx="2"/>
            <a:endCxn id="76" idx="0"/>
          </p:cNvCxnSpPr>
          <p:nvPr/>
        </p:nvCxnSpPr>
        <p:spPr>
          <a:xfrm>
            <a:off x="7616196" y="2397203"/>
            <a:ext cx="0" cy="2242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7A5A7F-883B-4DDA-9983-7C763FF9C10E}"/>
              </a:ext>
            </a:extLst>
          </p:cNvPr>
          <p:cNvSpPr/>
          <p:nvPr/>
        </p:nvSpPr>
        <p:spPr>
          <a:xfrm>
            <a:off x="3731315" y="183201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Scissor Test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62ABF64-2F65-484C-BE99-2ADCA3AB5C48}"/>
              </a:ext>
            </a:extLst>
          </p:cNvPr>
          <p:cNvSpPr/>
          <p:nvPr/>
        </p:nvSpPr>
        <p:spPr>
          <a:xfrm>
            <a:off x="6941196" y="1857202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 dirty="0">
                <a:solidFill>
                  <a:schemeClr val="tx1"/>
                </a:solidFill>
                <a:latin typeface="Calibri" panose="020F0502020204030204"/>
              </a:rPr>
              <a:t>Texture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51E11EDE-B31A-4CD7-88CB-E5C613D1CDAF}"/>
              </a:ext>
            </a:extLst>
          </p:cNvPr>
          <p:cNvCxnSpPr>
            <a:cxnSpLocks/>
            <a:stCxn id="84" idx="3"/>
            <a:endCxn id="73" idx="1"/>
          </p:cNvCxnSpPr>
          <p:nvPr/>
        </p:nvCxnSpPr>
        <p:spPr>
          <a:xfrm flipV="1">
            <a:off x="3393815" y="2102016"/>
            <a:ext cx="337500" cy="108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19">
            <a:extLst>
              <a:ext uri="{FF2B5EF4-FFF2-40B4-BE49-F238E27FC236}">
                <a16:creationId xmlns:a16="http://schemas.microsoft.com/office/drawing/2014/main" id="{4BAEE746-8986-4559-B8C1-BF7A8A243252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5081316" y="2102016"/>
            <a:ext cx="212141" cy="295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E3D4931F-85B2-4B0B-91AB-46785168E960}"/>
              </a:ext>
            </a:extLst>
          </p:cNvPr>
          <p:cNvSpPr/>
          <p:nvPr/>
        </p:nvSpPr>
        <p:spPr>
          <a:xfrm>
            <a:off x="5293456" y="1834974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Multi-sample</a:t>
            </a:r>
          </a:p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Frag. Op.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005B2A40-57EC-4B9F-92DD-7885E298F315}"/>
              </a:ext>
            </a:extLst>
          </p:cNvPr>
          <p:cNvSpPr/>
          <p:nvPr/>
        </p:nvSpPr>
        <p:spPr>
          <a:xfrm>
            <a:off x="6941196" y="2621481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Shading</a:t>
            </a:r>
            <a:endParaRPr lang="en-US" altLang="ko-KR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80" name="직선 화살표 연결선 19">
            <a:extLst>
              <a:ext uri="{FF2B5EF4-FFF2-40B4-BE49-F238E27FC236}">
                <a16:creationId xmlns:a16="http://schemas.microsoft.com/office/drawing/2014/main" id="{FE7919A6-8262-4716-B924-E7B41837BF36}"/>
              </a:ext>
            </a:extLst>
          </p:cNvPr>
          <p:cNvCxnSpPr>
            <a:cxnSpLocks/>
            <a:stCxn id="76" idx="2"/>
            <a:endCxn id="140" idx="3"/>
          </p:cNvCxnSpPr>
          <p:nvPr/>
        </p:nvCxnSpPr>
        <p:spPr>
          <a:xfrm rot="5400000">
            <a:off x="6902526" y="2935076"/>
            <a:ext cx="487265" cy="94007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19">
            <a:extLst>
              <a:ext uri="{FF2B5EF4-FFF2-40B4-BE49-F238E27FC236}">
                <a16:creationId xmlns:a16="http://schemas.microsoft.com/office/drawing/2014/main" id="{A73B9796-4530-405A-B190-EE66EF758ED3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>
            <a:off x="6643456" y="2104974"/>
            <a:ext cx="297740" cy="786507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F0A6C4B9-1120-4AC2-AA9E-2142ECB505F5}"/>
              </a:ext>
            </a:extLst>
          </p:cNvPr>
          <p:cNvSpPr/>
          <p:nvPr/>
        </p:nvSpPr>
        <p:spPr>
          <a:xfrm>
            <a:off x="5326120" y="337874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Stencil Test</a:t>
            </a:r>
          </a:p>
        </p:txBody>
      </p:sp>
      <p:cxnSp>
        <p:nvCxnSpPr>
          <p:cNvPr id="154" name="직선 화살표 연결선 19">
            <a:extLst>
              <a:ext uri="{FF2B5EF4-FFF2-40B4-BE49-F238E27FC236}">
                <a16:creationId xmlns:a16="http://schemas.microsoft.com/office/drawing/2014/main" id="{DD0E596A-F674-4E33-AB77-576ED26423D4}"/>
              </a:ext>
            </a:extLst>
          </p:cNvPr>
          <p:cNvCxnSpPr>
            <a:cxnSpLocks/>
            <a:stCxn id="140" idx="1"/>
            <a:endCxn id="157" idx="3"/>
          </p:cNvCxnSpPr>
          <p:nvPr/>
        </p:nvCxnSpPr>
        <p:spPr>
          <a:xfrm flipH="1">
            <a:off x="3437653" y="3648746"/>
            <a:ext cx="188846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사각형: 둥근 모서리 156">
            <a:extLst>
              <a:ext uri="{FF2B5EF4-FFF2-40B4-BE49-F238E27FC236}">
                <a16:creationId xmlns:a16="http://schemas.microsoft.com/office/drawing/2014/main" id="{611899CA-B623-4A27-B276-9EC4D4ECA7B1}"/>
              </a:ext>
            </a:extLst>
          </p:cNvPr>
          <p:cNvSpPr/>
          <p:nvPr/>
        </p:nvSpPr>
        <p:spPr>
          <a:xfrm>
            <a:off x="2087653" y="3378746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Depth Test</a:t>
            </a: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9023F808-64B1-4AE7-A666-0EA3F383C549}"/>
              </a:ext>
            </a:extLst>
          </p:cNvPr>
          <p:cNvSpPr/>
          <p:nvPr/>
        </p:nvSpPr>
        <p:spPr>
          <a:xfrm>
            <a:off x="476969" y="3378746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62" name="직선 화살표 연결선 19">
            <a:extLst>
              <a:ext uri="{FF2B5EF4-FFF2-40B4-BE49-F238E27FC236}">
                <a16:creationId xmlns:a16="http://schemas.microsoft.com/office/drawing/2014/main" id="{547B3623-A90B-4F9A-B18F-E9A1180FDE0D}"/>
              </a:ext>
            </a:extLst>
          </p:cNvPr>
          <p:cNvCxnSpPr>
            <a:cxnSpLocks/>
            <a:stCxn id="157" idx="1"/>
            <a:endCxn id="161" idx="3"/>
          </p:cNvCxnSpPr>
          <p:nvPr/>
        </p:nvCxnSpPr>
        <p:spPr>
          <a:xfrm flipH="1">
            <a:off x="1826969" y="3648746"/>
            <a:ext cx="26068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C670EE65-683B-4E3C-A325-40DDD16F140E}"/>
              </a:ext>
            </a:extLst>
          </p:cNvPr>
          <p:cNvSpPr/>
          <p:nvPr/>
        </p:nvSpPr>
        <p:spPr>
          <a:xfrm>
            <a:off x="5326113" y="2615200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Fragment shader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66" name="직선 화살표 연결선 19">
            <a:extLst>
              <a:ext uri="{FF2B5EF4-FFF2-40B4-BE49-F238E27FC236}">
                <a16:creationId xmlns:a16="http://schemas.microsoft.com/office/drawing/2014/main" id="{587B8B2A-7629-4577-BA84-55669CAFB6F4}"/>
              </a:ext>
            </a:extLst>
          </p:cNvPr>
          <p:cNvCxnSpPr>
            <a:cxnSpLocks/>
            <a:stCxn id="165" idx="3"/>
            <a:endCxn id="76" idx="1"/>
          </p:cNvCxnSpPr>
          <p:nvPr/>
        </p:nvCxnSpPr>
        <p:spPr>
          <a:xfrm>
            <a:off x="6676113" y="2885201"/>
            <a:ext cx="265083" cy="62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다이아몬드 169">
            <a:extLst>
              <a:ext uri="{FF2B5EF4-FFF2-40B4-BE49-F238E27FC236}">
                <a16:creationId xmlns:a16="http://schemas.microsoft.com/office/drawing/2014/main" id="{07888879-9874-4AC9-B94A-9073AC5BBDA0}"/>
              </a:ext>
            </a:extLst>
          </p:cNvPr>
          <p:cNvSpPr/>
          <p:nvPr/>
        </p:nvSpPr>
        <p:spPr>
          <a:xfrm rot="16200000">
            <a:off x="5964295" y="4021654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1" name="직선 화살표 연결선 19">
            <a:extLst>
              <a:ext uri="{FF2B5EF4-FFF2-40B4-BE49-F238E27FC236}">
                <a16:creationId xmlns:a16="http://schemas.microsoft.com/office/drawing/2014/main" id="{DD248E2C-44ED-449E-A937-4655BAB29F9D}"/>
              </a:ext>
            </a:extLst>
          </p:cNvPr>
          <p:cNvCxnSpPr>
            <a:cxnSpLocks/>
            <a:stCxn id="170" idx="1"/>
            <a:endCxn id="172" idx="6"/>
          </p:cNvCxnSpPr>
          <p:nvPr/>
        </p:nvCxnSpPr>
        <p:spPr>
          <a:xfrm rot="16200000" flipH="1">
            <a:off x="5999537" y="4312692"/>
            <a:ext cx="116282" cy="7151"/>
          </a:xfrm>
          <a:prstGeom prst="straightConnector1">
            <a:avLst/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순서도: 가산 접합 171">
            <a:extLst>
              <a:ext uri="{FF2B5EF4-FFF2-40B4-BE49-F238E27FC236}">
                <a16:creationId xmlns:a16="http://schemas.microsoft.com/office/drawing/2014/main" id="{460998FE-DCF5-4B22-8D82-54AC0E0617D9}"/>
              </a:ext>
            </a:extLst>
          </p:cNvPr>
          <p:cNvSpPr/>
          <p:nvPr/>
        </p:nvSpPr>
        <p:spPr>
          <a:xfrm rot="16200000">
            <a:off x="5997824" y="4375952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3" name="직선 화살표 연결선 19">
            <a:extLst>
              <a:ext uri="{FF2B5EF4-FFF2-40B4-BE49-F238E27FC236}">
                <a16:creationId xmlns:a16="http://schemas.microsoft.com/office/drawing/2014/main" id="{B26961EC-2ED9-4CB8-B7DB-9A331C859047}"/>
              </a:ext>
            </a:extLst>
          </p:cNvPr>
          <p:cNvCxnSpPr>
            <a:cxnSpLocks/>
            <a:endCxn id="170" idx="3"/>
          </p:cNvCxnSpPr>
          <p:nvPr/>
        </p:nvCxnSpPr>
        <p:spPr>
          <a:xfrm rot="5400000">
            <a:off x="5976521" y="3996123"/>
            <a:ext cx="159765" cy="5008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다이아몬드 175">
            <a:extLst>
              <a:ext uri="{FF2B5EF4-FFF2-40B4-BE49-F238E27FC236}">
                <a16:creationId xmlns:a16="http://schemas.microsoft.com/office/drawing/2014/main" id="{79D235A6-3B72-4FBD-89A9-B80A08169B5B}"/>
              </a:ext>
            </a:extLst>
          </p:cNvPr>
          <p:cNvSpPr/>
          <p:nvPr/>
        </p:nvSpPr>
        <p:spPr>
          <a:xfrm rot="16200000">
            <a:off x="2672846" y="4021653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7" name="직선 화살표 연결선 19">
            <a:extLst>
              <a:ext uri="{FF2B5EF4-FFF2-40B4-BE49-F238E27FC236}">
                <a16:creationId xmlns:a16="http://schemas.microsoft.com/office/drawing/2014/main" id="{6FFA2435-2942-411A-95AD-8E328EE95545}"/>
              </a:ext>
            </a:extLst>
          </p:cNvPr>
          <p:cNvCxnSpPr>
            <a:cxnSpLocks/>
            <a:stCxn id="176" idx="1"/>
            <a:endCxn id="178" idx="6"/>
          </p:cNvCxnSpPr>
          <p:nvPr/>
        </p:nvCxnSpPr>
        <p:spPr>
          <a:xfrm rot="16200000" flipH="1">
            <a:off x="2708088" y="4312691"/>
            <a:ext cx="116282" cy="7151"/>
          </a:xfrm>
          <a:prstGeom prst="straightConnector1">
            <a:avLst/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순서도: 가산 접합 177">
            <a:extLst>
              <a:ext uri="{FF2B5EF4-FFF2-40B4-BE49-F238E27FC236}">
                <a16:creationId xmlns:a16="http://schemas.microsoft.com/office/drawing/2014/main" id="{48AF3E59-842E-455E-8529-FDE5C4A385D6}"/>
              </a:ext>
            </a:extLst>
          </p:cNvPr>
          <p:cNvSpPr/>
          <p:nvPr/>
        </p:nvSpPr>
        <p:spPr>
          <a:xfrm rot="16200000">
            <a:off x="2706386" y="4375954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79" name="직선 화살표 연결선 19">
            <a:extLst>
              <a:ext uri="{FF2B5EF4-FFF2-40B4-BE49-F238E27FC236}">
                <a16:creationId xmlns:a16="http://schemas.microsoft.com/office/drawing/2014/main" id="{683A039F-F274-462C-8279-60809059FDBA}"/>
              </a:ext>
            </a:extLst>
          </p:cNvPr>
          <p:cNvCxnSpPr>
            <a:cxnSpLocks/>
            <a:endCxn id="176" idx="3"/>
          </p:cNvCxnSpPr>
          <p:nvPr/>
        </p:nvCxnSpPr>
        <p:spPr>
          <a:xfrm rot="5400000">
            <a:off x="2685275" y="3996125"/>
            <a:ext cx="159765" cy="5008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다이아몬드 182">
            <a:extLst>
              <a:ext uri="{FF2B5EF4-FFF2-40B4-BE49-F238E27FC236}">
                <a16:creationId xmlns:a16="http://schemas.microsoft.com/office/drawing/2014/main" id="{2B7EFF18-40D1-4952-96E0-D78FE0304D1B}"/>
              </a:ext>
            </a:extLst>
          </p:cNvPr>
          <p:cNvSpPr/>
          <p:nvPr/>
        </p:nvSpPr>
        <p:spPr>
          <a:xfrm rot="16200000">
            <a:off x="4304285" y="2474923"/>
            <a:ext cx="179615" cy="293330"/>
          </a:xfrm>
          <a:prstGeom prst="diamond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4" name="직선 화살표 연결선 19">
            <a:extLst>
              <a:ext uri="{FF2B5EF4-FFF2-40B4-BE49-F238E27FC236}">
                <a16:creationId xmlns:a16="http://schemas.microsoft.com/office/drawing/2014/main" id="{9D4C33A2-FAD5-41C5-BA72-232CDE36AB55}"/>
              </a:ext>
            </a:extLst>
          </p:cNvPr>
          <p:cNvCxnSpPr>
            <a:cxnSpLocks/>
            <a:stCxn id="183" idx="1"/>
            <a:endCxn id="185" idx="6"/>
          </p:cNvCxnSpPr>
          <p:nvPr/>
        </p:nvCxnSpPr>
        <p:spPr>
          <a:xfrm rot="16200000" flipH="1">
            <a:off x="4339527" y="2765961"/>
            <a:ext cx="116282" cy="7151"/>
          </a:xfrm>
          <a:prstGeom prst="straightConnector1">
            <a:avLst/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순서도: 가산 접합 184">
            <a:extLst>
              <a:ext uri="{FF2B5EF4-FFF2-40B4-BE49-F238E27FC236}">
                <a16:creationId xmlns:a16="http://schemas.microsoft.com/office/drawing/2014/main" id="{FA9C6740-6383-411F-9837-78678A571E87}"/>
              </a:ext>
            </a:extLst>
          </p:cNvPr>
          <p:cNvSpPr/>
          <p:nvPr/>
        </p:nvSpPr>
        <p:spPr>
          <a:xfrm rot="16200000">
            <a:off x="4337825" y="2829224"/>
            <a:ext cx="126837" cy="123743"/>
          </a:xfrm>
          <a:prstGeom prst="flowChartSummingJunction">
            <a:avLst/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6" name="직선 화살표 연결선 19">
            <a:extLst>
              <a:ext uri="{FF2B5EF4-FFF2-40B4-BE49-F238E27FC236}">
                <a16:creationId xmlns:a16="http://schemas.microsoft.com/office/drawing/2014/main" id="{0A3F581D-AEDE-401E-800D-47B41083C236}"/>
              </a:ext>
            </a:extLst>
          </p:cNvPr>
          <p:cNvCxnSpPr>
            <a:cxnSpLocks/>
            <a:endCxn id="183" idx="3"/>
          </p:cNvCxnSpPr>
          <p:nvPr/>
        </p:nvCxnSpPr>
        <p:spPr>
          <a:xfrm rot="5400000">
            <a:off x="4316714" y="2449395"/>
            <a:ext cx="159765" cy="5008"/>
          </a:xfrm>
          <a:prstGeom prst="bentConnector3">
            <a:avLst>
              <a:gd name="adj1" fmla="val 50000"/>
            </a:avLst>
          </a:prstGeom>
          <a:solidFill>
            <a:schemeClr val="tx1"/>
          </a:solidFill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제목 1">
            <a:extLst>
              <a:ext uri="{FF2B5EF4-FFF2-40B4-BE49-F238E27FC236}">
                <a16:creationId xmlns:a16="http://schemas.microsoft.com/office/drawing/2014/main" id="{06CE80FE-87F1-42FD-BA9C-C67ACC77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dirty="0"/>
              <a:t>Fragment Processing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3753A44-EC08-4241-8273-F895EBD71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30" y="2820071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7" name="그림 36" descr="텍스트, 검은색, 클립아트이(가) 표시된 사진&#10;&#10;자동 생성된 설명">
            <a:extLst>
              <a:ext uri="{FF2B5EF4-FFF2-40B4-BE49-F238E27FC236}">
                <a16:creationId xmlns:a16="http://schemas.microsoft.com/office/drawing/2014/main" id="{5542C2B1-4EDE-4FF9-8D6D-41C532F47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49" y="39464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217C333-B432-4507-94B2-A91FDED44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737" y="394644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9" name="그림 38" descr="텍스트, 옅은, 어두운이(가) 표시된 사진&#10;&#10;자동 생성된 설명">
            <a:extLst>
              <a:ext uri="{FF2B5EF4-FFF2-40B4-BE49-F238E27FC236}">
                <a16:creationId xmlns:a16="http://schemas.microsoft.com/office/drawing/2014/main" id="{AE2B6254-CA30-4EF2-93F9-6A3DD56E0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674" y="241315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6E00E620-EF9F-4CF1-A155-30484D9FCB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930" y="3948922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1" name="그림 40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65BFEA54-AED4-48E7-8441-95EB0944E1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372" y="3948638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7CA8A58-F55C-4F54-8C2F-7BA25D3326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1" y="2422268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43" name="그림 42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027AE6E2-5622-4C7D-8DAE-A9FF87C11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1" y="395626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332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053D08-148B-4E80-8204-4113FED04C46}"/>
              </a:ext>
            </a:extLst>
          </p:cNvPr>
          <p:cNvSpPr/>
          <p:nvPr/>
        </p:nvSpPr>
        <p:spPr>
          <a:xfrm>
            <a:off x="813468" y="1148650"/>
            <a:ext cx="3357994" cy="3545807"/>
          </a:xfrm>
          <a:prstGeom prst="roundRect">
            <a:avLst>
              <a:gd name="adj" fmla="val 6264"/>
            </a:avLst>
          </a:prstGeom>
          <a:noFill/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 Processing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0C2406D-C7D9-479F-A535-5DC77854711B}"/>
              </a:ext>
            </a:extLst>
          </p:cNvPr>
          <p:cNvSpPr/>
          <p:nvPr/>
        </p:nvSpPr>
        <p:spPr>
          <a:xfrm>
            <a:off x="2606910" y="152543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Blending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01E919-9187-4312-B1F8-897FAE0CA41D}"/>
              </a:ext>
            </a:extLst>
          </p:cNvPr>
          <p:cNvSpPr/>
          <p:nvPr/>
        </p:nvSpPr>
        <p:spPr>
          <a:xfrm>
            <a:off x="1024706" y="152543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Pixel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7" name="직선 화살표 연결선 19">
            <a:extLst>
              <a:ext uri="{FF2B5EF4-FFF2-40B4-BE49-F238E27FC236}">
                <a16:creationId xmlns:a16="http://schemas.microsoft.com/office/drawing/2014/main" id="{3BD1ED09-6615-4CF2-BB0A-699C10D9FC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374705" y="1795439"/>
            <a:ext cx="23220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48574638-C9E5-439A-B1B7-F21C4598D2C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rot="16200000" flipH="1">
            <a:off x="3164454" y="2959882"/>
            <a:ext cx="234930" cy="19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19">
            <a:extLst>
              <a:ext uri="{FF2B5EF4-FFF2-40B4-BE49-F238E27FC236}">
                <a16:creationId xmlns:a16="http://schemas.microsoft.com/office/drawing/2014/main" id="{7EE9A232-B0DF-437D-96E0-29F7B8537FF0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3281910" y="2065439"/>
            <a:ext cx="0" cy="2369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006489-B999-4EBF-B35C-1A00E26AEB7C}"/>
              </a:ext>
            </a:extLst>
          </p:cNvPr>
          <p:cNvSpPr/>
          <p:nvPr/>
        </p:nvSpPr>
        <p:spPr>
          <a:xfrm>
            <a:off x="2606929" y="3077357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Additional Multisampling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8D695DBC-161A-4978-A86F-A93F9CB951CB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409046" y="3347245"/>
            <a:ext cx="197883" cy="1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2DD0FF9-EA85-4DB5-961C-979005E2844B}"/>
              </a:ext>
            </a:extLst>
          </p:cNvPr>
          <p:cNvSpPr/>
          <p:nvPr/>
        </p:nvSpPr>
        <p:spPr>
          <a:xfrm>
            <a:off x="2606910" y="2302427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Dithering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97FF4C1-0179-47E1-8A2B-2D8E5DF06BE1}"/>
              </a:ext>
            </a:extLst>
          </p:cNvPr>
          <p:cNvSpPr/>
          <p:nvPr/>
        </p:nvSpPr>
        <p:spPr>
          <a:xfrm>
            <a:off x="1065460" y="3119339"/>
            <a:ext cx="1350000" cy="540000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Fine control of Buffer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1B5ACE-5F01-44F9-A446-EAEED8D58900}"/>
              </a:ext>
            </a:extLst>
          </p:cNvPr>
          <p:cNvSpPr/>
          <p:nvPr/>
        </p:nvSpPr>
        <p:spPr>
          <a:xfrm>
            <a:off x="1064655" y="3906897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Fram</a:t>
            </a:r>
            <a:r>
              <a:rPr lang="en-US" sz="1350">
                <a:solidFill>
                  <a:schemeClr val="tx1"/>
                </a:solidFill>
                <a:latin typeface="Calibri" panose="020F0502020204030204"/>
              </a:rPr>
              <a:t>e </a:t>
            </a:r>
            <a:r>
              <a:rPr lang="en-US" altLang="ko-KR" sz="1350">
                <a:solidFill>
                  <a:schemeClr val="tx1"/>
                </a:solidFill>
                <a:latin typeface="Calibri" panose="020F0502020204030204"/>
              </a:rPr>
              <a:t>buffer objects</a:t>
            </a:r>
            <a:endParaRPr lang="en-US" sz="1350" dirty="0">
              <a:solidFill>
                <a:schemeClr val="tx1"/>
              </a:solidFill>
              <a:latin typeface="Calibri" panose="020F0502020204030204"/>
            </a:endParaRPr>
          </a:p>
        </p:txBody>
      </p:sp>
      <p:cxnSp>
        <p:nvCxnSpPr>
          <p:cNvPr id="15" name="직선 화살표 연결선 19">
            <a:extLst>
              <a:ext uri="{FF2B5EF4-FFF2-40B4-BE49-F238E27FC236}">
                <a16:creationId xmlns:a16="http://schemas.microsoft.com/office/drawing/2014/main" id="{D135BB22-A369-4A5B-B534-5F758D12C31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1616278" y="3782716"/>
            <a:ext cx="247559" cy="80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BEF75A07-0F8F-4F9C-B6D4-3D439635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</p:spPr>
        <p:txBody>
          <a:bodyPr/>
          <a:lstStyle/>
          <a:p>
            <a:r>
              <a:rPr lang="en-US" dirty="0"/>
              <a:t>Pixel Processing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44981D8-E638-40D9-BE1B-A402F3574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62" y="382121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D67ED7-9065-4A28-AAFA-CD8429139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93" y="1417366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9" name="그림 18" descr="옅은, 실루엣이(가) 표시된 사진&#10;&#10;자동 생성된 설명">
            <a:extLst>
              <a:ext uri="{FF2B5EF4-FFF2-40B4-BE49-F238E27FC236}">
                <a16:creationId xmlns:a16="http://schemas.microsoft.com/office/drawing/2014/main" id="{8830F705-63A3-41E1-A328-6DCE0B495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7" y="1430067"/>
            <a:ext cx="720000" cy="7200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69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Fragment Operation control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4255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enable(</a:t>
            </a:r>
            <a:r>
              <a:rPr lang="en-US" altLang="ko-KR" dirty="0" err="1"/>
              <a:t>enum</a:t>
            </a:r>
            <a:r>
              <a:rPr lang="en-US" altLang="ko-KR" dirty="0"/>
              <a:t> token) / disable / </a:t>
            </a:r>
            <a:r>
              <a:rPr lang="en-US" altLang="ko-KR" dirty="0" err="1"/>
              <a:t>isEnabled</a:t>
            </a:r>
            <a:endParaRPr lang="en-US" altLang="ko-KR" dirty="0"/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DEPTH_TEST Control depth testing of fragments</a:t>
            </a:r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STENCIL_TEST Control stencil testing of fragments</a:t>
            </a:r>
          </a:p>
          <a:p>
            <a:pPr marL="628650" lvl="1" indent="-285750"/>
            <a:r>
              <a:rPr lang="en-US" altLang="ko-KR" sz="21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SCISSOR_TEST Control scissoring testing of fragments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BLEND Control blending of fragments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DITHER Control the dithering of fragment colors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CULL_FACE Control the culling faces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SAMPLE_COVERAGE Control the computation of sample coverage values</a:t>
            </a:r>
          </a:p>
          <a:p>
            <a:pPr marL="628650" lvl="1" indent="-285750"/>
            <a:r>
              <a:rPr lang="en-US" altLang="ko-KR" sz="21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SAMPLE_ALPHA_TO_COVERAGE Control the use of a sample’s alpha in the computation of a sample coverage value</a:t>
            </a:r>
          </a:p>
          <a:p>
            <a:pPr marL="285750" indent="-285750"/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Some features should be provided from canvas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505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3495</TotalTime>
  <Words>1279</Words>
  <Application>Microsoft Office PowerPoint</Application>
  <PresentationFormat>화면 슬라이드 쇼(16:9)</PresentationFormat>
  <Paragraphs>192</Paragraphs>
  <Slides>24</Slides>
  <Notes>13</Notes>
  <HiddenSlides>0</HiddenSlides>
  <MMClips>8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Cambria</vt:lpstr>
      <vt:lpstr>Courier New</vt:lpstr>
      <vt:lpstr>Wingdings 3</vt:lpstr>
      <vt:lpstr>맑은 고딕</vt:lpstr>
      <vt:lpstr>Calibri</vt:lpstr>
      <vt:lpstr>Tahoma</vt:lpstr>
      <vt:lpstr>AR HERMANN</vt:lpstr>
      <vt:lpstr>나눔고딕코딩</vt:lpstr>
      <vt:lpstr>Arial</vt:lpstr>
      <vt:lpstr>Office Theme</vt:lpstr>
      <vt:lpstr>Are you ready?</vt:lpstr>
      <vt:lpstr>PowerPoint 프레젠테이션</vt:lpstr>
      <vt:lpstr>PowerPoint 프레젠테이션</vt:lpstr>
      <vt:lpstr>WebGL 1.0 Tutorial      Lecture 09 – Fragment Operation</vt:lpstr>
      <vt:lpstr>OpenGL ES 2.0 pipeline diagram</vt:lpstr>
      <vt:lpstr>How to work</vt:lpstr>
      <vt:lpstr>Fragment Processing</vt:lpstr>
      <vt:lpstr>Pixel Processing</vt:lpstr>
      <vt:lpstr>Fragment Operation control</vt:lpstr>
      <vt:lpstr>Scissoring and its API</vt:lpstr>
      <vt:lpstr>Hidden-Surface Removal </vt:lpstr>
      <vt:lpstr>Depth Test API</vt:lpstr>
      <vt:lpstr>Polygon Offset</vt:lpstr>
      <vt:lpstr>Stencil </vt:lpstr>
      <vt:lpstr>Fragment Operation on/off</vt:lpstr>
      <vt:lpstr>Buffers</vt:lpstr>
      <vt:lpstr>Framebuffer Writing Masks</vt:lpstr>
      <vt:lpstr>PowerPoint 프레젠테이션</vt:lpstr>
      <vt:lpstr>PowerPoint 프레젠테이션</vt:lpstr>
      <vt:lpstr>PowerPoint 프레젠테이션</vt:lpstr>
      <vt:lpstr>PowerPoint 프레젠테이션</vt:lpstr>
      <vt:lpstr>Lab. 09 Scissoring, Stencil, Depth-test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ready?</dc:title>
  <dc:creator>Hwanyong LEE</dc:creator>
  <cp:lastModifiedBy>Hwanyong LEE</cp:lastModifiedBy>
  <cp:revision>59</cp:revision>
  <dcterms:created xsi:type="dcterms:W3CDTF">2020-05-05T05:26:40Z</dcterms:created>
  <dcterms:modified xsi:type="dcterms:W3CDTF">2021-05-15T04:07:52Z</dcterms:modified>
</cp:coreProperties>
</file>