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3"/>
  </p:notesMasterIdLst>
  <p:sldIdLst>
    <p:sldId id="376" r:id="rId2"/>
    <p:sldId id="377" r:id="rId3"/>
    <p:sldId id="341" r:id="rId4"/>
    <p:sldId id="316" r:id="rId5"/>
    <p:sldId id="366" r:id="rId6"/>
    <p:sldId id="263" r:id="rId7"/>
    <p:sldId id="262" r:id="rId8"/>
    <p:sldId id="264" r:id="rId9"/>
    <p:sldId id="312" r:id="rId10"/>
    <p:sldId id="355" r:id="rId11"/>
    <p:sldId id="356" r:id="rId12"/>
    <p:sldId id="357" r:id="rId13"/>
    <p:sldId id="361" r:id="rId14"/>
    <p:sldId id="358" r:id="rId15"/>
    <p:sldId id="362" r:id="rId16"/>
    <p:sldId id="359" r:id="rId17"/>
    <p:sldId id="353" r:id="rId18"/>
    <p:sldId id="317" r:id="rId19"/>
    <p:sldId id="374" r:id="rId20"/>
    <p:sldId id="348" r:id="rId21"/>
    <p:sldId id="314" r:id="rId22"/>
    <p:sldId id="347" r:id="rId23"/>
    <p:sldId id="375" r:id="rId24"/>
    <p:sldId id="368" r:id="rId25"/>
    <p:sldId id="369" r:id="rId26"/>
    <p:sldId id="370" r:id="rId27"/>
    <p:sldId id="371" r:id="rId28"/>
    <p:sldId id="336" r:id="rId29"/>
    <p:sldId id="372" r:id="rId30"/>
    <p:sldId id="373" r:id="rId31"/>
    <p:sldId id="367" r:id="rId32"/>
  </p:sldIdLst>
  <p:sldSz cx="9144000" cy="5143500" type="screen16x9"/>
  <p:notesSz cx="6858000" cy="9144000"/>
  <p:embeddedFontLst>
    <p:embeddedFont>
      <p:font typeface="AR HERMANN" panose="020B0600000101010101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나눔고딕코딩" panose="020D0009000000000000" pitchFamily="49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3" autoAdjust="0"/>
    <p:restoredTop sz="73065" autoAdjust="0"/>
  </p:normalViewPr>
  <p:slideViewPr>
    <p:cSldViewPr snapToGrid="0">
      <p:cViewPr varScale="1">
        <p:scale>
          <a:sx n="100" d="100"/>
          <a:sy n="100" d="100"/>
        </p:scale>
        <p:origin x="5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5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Timing aliasing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3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3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OwzkND_ooU?feature=oembed" TargetMode="External"/><Relationship Id="rId5" Type="http://schemas.openxmlformats.org/officeDocument/2006/relationships/hyperlink" Target="https://www.youtube.com/watch?v=QOwzkND_ooU" TargetMode="Externa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viz.com/post/alpha-to-coverage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1683FB-0BFE-4271-B240-CF18151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Aliasing</a:t>
            </a:r>
            <a:endParaRPr lang="ko-KR" altLang="en-US" dirty="0"/>
          </a:p>
        </p:txBody>
      </p:sp>
      <p:pic>
        <p:nvPicPr>
          <p:cNvPr id="6" name="온라인 미디어 5" title="Optical Illusion: The Wagon Wheel Effect (Aliasing)">
            <a:hlinkClick r:id="" action="ppaction://media"/>
            <a:extLst>
              <a:ext uri="{FF2B5EF4-FFF2-40B4-BE49-F238E27FC236}">
                <a16:creationId xmlns:a16="http://schemas.microsoft.com/office/drawing/2014/main" id="{ECE8021B-CA09-4B4F-82E9-30038BC7D56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02483" y="1095663"/>
            <a:ext cx="6089650" cy="3425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727EF6-8137-4CE4-917D-B220C2198A81}"/>
              </a:ext>
            </a:extLst>
          </p:cNvPr>
          <p:cNvSpPr/>
          <p:nvPr/>
        </p:nvSpPr>
        <p:spPr>
          <a:xfrm>
            <a:off x="628650" y="4410575"/>
            <a:ext cx="7526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(CC-BY) Jesse Mason - </a:t>
            </a:r>
            <a:r>
              <a:rPr lang="en-US" altLang="ko-KR" dirty="0">
                <a:hlinkClick r:id="rId5"/>
              </a:rPr>
              <a:t>https://www.youtube.com/watch?v=QOwzkND_ooU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CDC49-ADBD-4D99-AD25-BDE9B1BB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Aliasing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F7B43-CDC6-4EB0-A807-2B6456E4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Sampling rate is not enough for high frequency signal</a:t>
            </a:r>
            <a:endParaRPr lang="ko-KR" altLang="en-US" dirty="0"/>
          </a:p>
        </p:txBody>
      </p:sp>
      <p:pic>
        <p:nvPicPr>
          <p:cNvPr id="1028" name="Picture 4" descr="Aliasing - LabVIEW 2018 도움말 - National Instruments">
            <a:extLst>
              <a:ext uri="{FF2B5EF4-FFF2-40B4-BE49-F238E27FC236}">
                <a16:creationId xmlns:a16="http://schemas.microsoft.com/office/drawing/2014/main" id="{1D950A65-BC3F-4606-98F8-2A16B411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56" y="1810616"/>
            <a:ext cx="4930387" cy="2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5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386C0-0781-4746-9885-CDD7200B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Aliasing in graphics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3181D-5DD5-4E5C-8E3B-60C8F031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anti-aliasing is process for reducing aliasing</a:t>
            </a:r>
            <a:endParaRPr lang="ko-KR" altLang="en-US" dirty="0"/>
          </a:p>
        </p:txBody>
      </p:sp>
      <p:pic>
        <p:nvPicPr>
          <p:cNvPr id="2050" name="Picture 2" descr="Unity - Manual: Anti-aliasing">
            <a:extLst>
              <a:ext uri="{FF2B5EF4-FFF2-40B4-BE49-F238E27FC236}">
                <a16:creationId xmlns:a16="http://schemas.microsoft.com/office/drawing/2014/main" id="{0E84C000-F609-46C8-9BB6-0A06960C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7" y="1829667"/>
            <a:ext cx="4089445" cy="27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5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DD829B9-C88B-4104-8E57-464CFB79F7C0}"/>
              </a:ext>
            </a:extLst>
          </p:cNvPr>
          <p:cNvSpPr/>
          <p:nvPr/>
        </p:nvSpPr>
        <p:spPr>
          <a:xfrm>
            <a:off x="5859816" y="3911054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39891B-2067-4735-9A32-99504A5C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Idea of AA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192EE-36DD-4D24-9A45-27A1DD0D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Increase Sampling Rate!</a:t>
            </a:r>
          </a:p>
          <a:p>
            <a:pPr lvl="1"/>
            <a:r>
              <a:rPr lang="en-US" altLang="ko-KR" dirty="0"/>
              <a:t>Quality vs Efficiency</a:t>
            </a:r>
          </a:p>
          <a:p>
            <a:pPr lvl="1"/>
            <a:r>
              <a:rPr lang="en-US" altLang="ko-KR" dirty="0"/>
              <a:t>Spatial vs Temporal</a:t>
            </a:r>
          </a:p>
          <a:p>
            <a:r>
              <a:rPr lang="en-US" altLang="ko-KR" dirty="0"/>
              <a:t>Antialiasing trade-offs</a:t>
            </a:r>
          </a:p>
          <a:p>
            <a:pPr lvl="1"/>
            <a:r>
              <a:rPr lang="en-US" altLang="ko-KR" dirty="0"/>
              <a:t>Low performance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 Low refresh rate (Temporal Aliasing)</a:t>
            </a:r>
          </a:p>
          <a:p>
            <a:pPr lvl="1"/>
            <a:r>
              <a:rPr lang="en-US" altLang="ko-KR" dirty="0"/>
              <a:t>Resources </a:t>
            </a:r>
            <a:r>
              <a:rPr lang="en-US" altLang="ko-KR" dirty="0">
                <a:sym typeface="Wingdings" panose="05000000000000000000" pitchFamily="2" charset="2"/>
              </a:rPr>
              <a:t> Framebuffers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Calculation of “coverage”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Area vs 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69DD0-3224-4009-A434-755800E34895}"/>
              </a:ext>
            </a:extLst>
          </p:cNvPr>
          <p:cNvSpPr/>
          <p:nvPr/>
        </p:nvSpPr>
        <p:spPr>
          <a:xfrm>
            <a:off x="5094006" y="3908226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666B31-90EE-490E-A26B-0AADC56346A2}"/>
              </a:ext>
            </a:extLst>
          </p:cNvPr>
          <p:cNvSpPr/>
          <p:nvPr/>
        </p:nvSpPr>
        <p:spPr>
          <a:xfrm>
            <a:off x="6629657" y="3908226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C9FD4-60E9-4050-8709-D9AC57AE63BE}"/>
              </a:ext>
            </a:extLst>
          </p:cNvPr>
          <p:cNvSpPr/>
          <p:nvPr/>
        </p:nvSpPr>
        <p:spPr>
          <a:xfrm>
            <a:off x="5855482" y="3209725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E23A8-23ED-4E33-AA36-4CD7F6117278}"/>
              </a:ext>
            </a:extLst>
          </p:cNvPr>
          <p:cNvSpPr/>
          <p:nvPr/>
        </p:nvSpPr>
        <p:spPr>
          <a:xfrm>
            <a:off x="5089672" y="3211231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E6DA67-B6E2-46F8-9BCA-1B774DC602CE}"/>
              </a:ext>
            </a:extLst>
          </p:cNvPr>
          <p:cNvSpPr/>
          <p:nvPr/>
        </p:nvSpPr>
        <p:spPr>
          <a:xfrm>
            <a:off x="6625323" y="3211231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6AC7075-9413-4A71-8420-F382F37F9E93}"/>
              </a:ext>
            </a:extLst>
          </p:cNvPr>
          <p:cNvSpPr/>
          <p:nvPr/>
        </p:nvSpPr>
        <p:spPr>
          <a:xfrm>
            <a:off x="5245610" y="2732310"/>
            <a:ext cx="1993920" cy="2137346"/>
          </a:xfrm>
          <a:prstGeom prst="triangl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86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4CC1-A7B6-43C0-9302-A63B666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Anti-Aliasing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866A3-DD39-4984-AA18-8E4C940B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Spatial AA</a:t>
            </a:r>
          </a:p>
          <a:p>
            <a:pPr lvl="1"/>
            <a:r>
              <a:rPr lang="en-US" altLang="ko-KR" dirty="0"/>
              <a:t>Super sampling AA (SSAA)</a:t>
            </a:r>
          </a:p>
          <a:p>
            <a:pPr lvl="1"/>
            <a:r>
              <a:rPr lang="en-US" altLang="ko-KR" dirty="0"/>
              <a:t>Multi sampling AA (MSAA)</a:t>
            </a:r>
          </a:p>
          <a:p>
            <a:pPr lvl="1"/>
            <a:r>
              <a:rPr lang="en-US" altLang="ko-KR" dirty="0"/>
              <a:t>Fast Approximate AA (FXAA, NVIDIA)</a:t>
            </a:r>
          </a:p>
          <a:p>
            <a:pPr lvl="1"/>
            <a:r>
              <a:rPr lang="en-US" altLang="ko-KR" dirty="0"/>
              <a:t>TXAA - TXAA 2x = MSAA 2x + TAA 2x + Blur</a:t>
            </a:r>
          </a:p>
          <a:p>
            <a:pPr lvl="1"/>
            <a:r>
              <a:rPr lang="en-US" altLang="ko-KR" dirty="0"/>
              <a:t>Morphological AA (MLAA, PS3)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Temporal AA </a:t>
            </a:r>
          </a:p>
          <a:p>
            <a:pPr lvl="1"/>
            <a:r>
              <a:rPr lang="en-US" altLang="ko-KR" dirty="0"/>
              <a:t>Motion Blur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A35804-B2A6-43F3-BB2E-2CEE80102848}"/>
              </a:ext>
            </a:extLst>
          </p:cNvPr>
          <p:cNvSpPr/>
          <p:nvPr/>
        </p:nvSpPr>
        <p:spPr>
          <a:xfrm>
            <a:off x="7021234" y="1452588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DC244-2976-4075-894A-687D8BD5DB37}"/>
              </a:ext>
            </a:extLst>
          </p:cNvPr>
          <p:cNvSpPr/>
          <p:nvPr/>
        </p:nvSpPr>
        <p:spPr>
          <a:xfrm>
            <a:off x="6255424" y="1449760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520A5-AC5F-4841-AD2B-E41DB8D8DEF4}"/>
              </a:ext>
            </a:extLst>
          </p:cNvPr>
          <p:cNvSpPr/>
          <p:nvPr/>
        </p:nvSpPr>
        <p:spPr>
          <a:xfrm>
            <a:off x="7791075" y="1449760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1739B-F8F5-4DCA-B008-BE99F91C499C}"/>
              </a:ext>
            </a:extLst>
          </p:cNvPr>
          <p:cNvSpPr/>
          <p:nvPr/>
        </p:nvSpPr>
        <p:spPr>
          <a:xfrm>
            <a:off x="7016900" y="755593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289895-369A-45B2-8E66-35844E5EBF53}"/>
              </a:ext>
            </a:extLst>
          </p:cNvPr>
          <p:cNvSpPr/>
          <p:nvPr/>
        </p:nvSpPr>
        <p:spPr>
          <a:xfrm>
            <a:off x="6251090" y="752765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4F6EE-59B7-4FA5-ADF3-D051265D4198}"/>
              </a:ext>
            </a:extLst>
          </p:cNvPr>
          <p:cNvSpPr/>
          <p:nvPr/>
        </p:nvSpPr>
        <p:spPr>
          <a:xfrm>
            <a:off x="7786741" y="752765"/>
            <a:ext cx="765810" cy="78375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EEF3B32-25E5-4C46-951D-3D762214A7AE}"/>
              </a:ext>
            </a:extLst>
          </p:cNvPr>
          <p:cNvSpPr/>
          <p:nvPr/>
        </p:nvSpPr>
        <p:spPr>
          <a:xfrm>
            <a:off x="6407028" y="273844"/>
            <a:ext cx="1993920" cy="2137346"/>
          </a:xfrm>
          <a:prstGeom prst="triangl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31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243-EEDE-4B1F-B4A6-5CD522F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Pattern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FA700FA-4D6C-4EE0-B603-CE2B20C0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63" y="1206500"/>
            <a:ext cx="7313473" cy="342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F0D2A-B0BC-429B-8386-157EE99DCB13}"/>
              </a:ext>
            </a:extLst>
          </p:cNvPr>
          <p:cNvSpPr txBox="1"/>
          <p:nvPr/>
        </p:nvSpPr>
        <p:spPr>
          <a:xfrm>
            <a:off x="7069444" y="46323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wikipedia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76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82E12-1275-49B2-815B-DE05EFCC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Enabling MSAA for WebGL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9674-24CF-4EA1-9B98-28A8D3E3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8" name="Picture 6" descr="Android or iPhone or Windows Phone ? - Irish Apps">
            <a:extLst>
              <a:ext uri="{FF2B5EF4-FFF2-40B4-BE49-F238E27FC236}">
                <a16:creationId xmlns:a16="http://schemas.microsoft.com/office/drawing/2014/main" id="{498C985D-11AE-48AD-94F2-D8E64D0A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12" y="2074355"/>
            <a:ext cx="1466611" cy="7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eb Browser #1">
            <a:extLst>
              <a:ext uri="{FF2B5EF4-FFF2-40B4-BE49-F238E27FC236}">
                <a16:creationId xmlns:a16="http://schemas.microsoft.com/office/drawing/2014/main" id="{4CF97620-9C50-4546-BA9D-5D7260D1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15" y="3007460"/>
            <a:ext cx="1505808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BEB966-9835-4B53-B51F-961B4185C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8535"/>
              </p:ext>
            </p:extLst>
          </p:nvPr>
        </p:nvGraphicFramePr>
        <p:xfrm>
          <a:off x="789709" y="1021738"/>
          <a:ext cx="6366164" cy="3847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88647">
                  <a:extLst>
                    <a:ext uri="{9D8B030D-6E8A-4147-A177-3AD203B41FA5}">
                      <a16:colId xmlns:a16="http://schemas.microsoft.com/office/drawing/2014/main" val="2868092262"/>
                    </a:ext>
                  </a:extLst>
                </a:gridCol>
                <a:gridCol w="2177517">
                  <a:extLst>
                    <a:ext uri="{9D8B030D-6E8A-4147-A177-3AD203B41FA5}">
                      <a16:colId xmlns:a16="http://schemas.microsoft.com/office/drawing/2014/main" val="859039660"/>
                    </a:ext>
                  </a:extLst>
                </a:gridCol>
              </a:tblGrid>
              <a:tr h="961979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</a:rPr>
                        <a:t>Hardware Support</a:t>
                      </a:r>
                      <a:endParaRPr kumimoji="0" lang="en-US" altLang="ko-KR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936100"/>
                  </a:ext>
                </a:extLst>
              </a:tr>
              <a:tr h="961979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</a:rPr>
                        <a:t>OS/System Support</a:t>
                      </a:r>
                      <a:endParaRPr kumimoji="0" lang="en-US" altLang="ko-KR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18921"/>
                  </a:ext>
                </a:extLst>
              </a:tr>
              <a:tr h="961979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Web Browser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590544"/>
                  </a:ext>
                </a:extLst>
              </a:tr>
              <a:tr h="961979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WebGL Contents Support</a:t>
                      </a:r>
                      <a:endParaRPr kumimoji="0" lang="ko-KR" alt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316304"/>
                  </a:ext>
                </a:extLst>
              </a:tr>
            </a:tbl>
          </a:graphicData>
        </a:graphic>
      </p:graphicFrame>
      <p:pic>
        <p:nvPicPr>
          <p:cNvPr id="14" name="Picture 10" descr="WebGL - 나무위키">
            <a:extLst>
              <a:ext uri="{FF2B5EF4-FFF2-40B4-BE49-F238E27FC236}">
                <a16:creationId xmlns:a16="http://schemas.microsoft.com/office/drawing/2014/main" id="{0B5AC17F-8A35-4E1B-8821-527C74EB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38" y="4042225"/>
            <a:ext cx="1701511" cy="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VIDIA GeForce GTX 1080 Ti Launched (Pascal GP102 GPU) | Geeks3D">
            <a:extLst>
              <a:ext uri="{FF2B5EF4-FFF2-40B4-BE49-F238E27FC236}">
                <a16:creationId xmlns:a16="http://schemas.microsoft.com/office/drawing/2014/main" id="{D5C89097-CA84-479C-BDB2-C57F142B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38" y="1177364"/>
            <a:ext cx="758268" cy="7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MD Radeon RX 5700 GPU Review | ServeTheHome">
            <a:extLst>
              <a:ext uri="{FF2B5EF4-FFF2-40B4-BE49-F238E27FC236}">
                <a16:creationId xmlns:a16="http://schemas.microsoft.com/office/drawing/2014/main" id="{2BC979F7-B8FA-4C53-9BC9-C16625FE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06" y="1177364"/>
            <a:ext cx="974542" cy="7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60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F608-B693-407C-A209-4A110B81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Parameters for MSAA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9563-8EF2-4AA8-86DD-2846A1ED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02" y="937737"/>
            <a:ext cx="7886700" cy="342555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getContext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with 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antialias:true</a:t>
            </a:r>
            <a:endParaRPr 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enable/disable</a:t>
            </a:r>
          </a:p>
          <a:p>
            <a:pPr lvl="1"/>
            <a:r>
              <a:rPr 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SAMPLE_COVERAGE, SAMPLE_ALPHA_TO_COVERAGE</a:t>
            </a:r>
          </a:p>
          <a:p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sampleCoverage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(value, inverse)</a:t>
            </a:r>
          </a:p>
          <a:p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contextStruct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getContextAttributes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any 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getParameter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i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sz="1400" i="1" dirty="0" err="1"/>
              <a:t>pname</a:t>
            </a:r>
            <a:r>
              <a:rPr lang="en-US" sz="1400" i="1" dirty="0"/>
              <a:t>: </a:t>
            </a:r>
            <a:r>
              <a:rPr lang="en-US" sz="1400" dirty="0"/>
              <a:t>{SAMPLE_BUFFERS, SAMPLE_COVERAGE_{INVERT, VALUE}, SAMPLES,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7DB69-A73C-4CA2-86ED-4CBA0AB4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9" y="3338710"/>
            <a:ext cx="2870916" cy="14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B93885-D999-4DC6-A536-C7BEAEEFD1E8}"/>
              </a:ext>
            </a:extLst>
          </p:cNvPr>
          <p:cNvSpPr/>
          <p:nvPr/>
        </p:nvSpPr>
        <p:spPr>
          <a:xfrm>
            <a:off x="782391" y="4774168"/>
            <a:ext cx="6484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https://www.worldviz.com/post/alpha-to-coverage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41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Dithering (Optional in GL ES 2.0)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enable(DITHER) and disable(DITHER)</a:t>
            </a:r>
          </a:p>
          <a:p>
            <a:endParaRPr lang="ko-KR" altLang="en-US" dirty="0"/>
          </a:p>
        </p:txBody>
      </p:sp>
      <p:pic>
        <p:nvPicPr>
          <p:cNvPr id="2050" name="Picture 2" descr="https://upload.wikimedia.org/wikipedia/commons/f/f3/Dithering_algorithms.png?1472146599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2" y="2130806"/>
            <a:ext cx="7880708" cy="26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1426211" y="1148650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3219653" y="15254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Blending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637449" y="152543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987448" y="1795439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777197" y="2959882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894653" y="2065439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3219672" y="307735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Additional Multisampling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3021789" y="3347245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3219653" y="230242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Dithering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678203" y="31193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Fine control of Buffer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677398" y="3906897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Fram</a:t>
            </a:r>
            <a:r>
              <a:rPr lang="en-US" sz="1350">
                <a:solidFill>
                  <a:schemeClr val="tx1"/>
                </a:solidFill>
                <a:latin typeface="Calibri" panose="020F0502020204030204"/>
              </a:rPr>
              <a:t>e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buffer objects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2229021" y="3782716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BEF75A07-0F8F-4F9C-B6D4-3D439635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Pixel Processing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981D8-E638-40D9-BE1B-A402F357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5" y="382121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D67ED7-9065-4A28-AAFA-CD842913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36" y="14173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9" name="그림 18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8830F705-63A3-41E1-A328-6DCE0B495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30" y="143006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532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197" y="139666"/>
            <a:ext cx="7886700" cy="692693"/>
          </a:xfrm>
        </p:spPr>
        <p:txBody>
          <a:bodyPr/>
          <a:lstStyle/>
          <a:p>
            <a:r>
              <a:rPr lang="en-US" altLang="ko-KR" dirty="0"/>
              <a:t>Blending - Example</a:t>
            </a:r>
            <a:endParaRPr lang="ko-KR" altLang="en-US" dirty="0"/>
          </a:p>
        </p:txBody>
      </p:sp>
      <p:pic>
        <p:nvPicPr>
          <p:cNvPr id="1026" name="Picture 2" descr="Porter-Duff Blend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5" y="832359"/>
            <a:ext cx="5316024" cy="41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60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Blending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62488"/>
          </a:xfrm>
        </p:spPr>
        <p:txBody>
          <a:bodyPr>
            <a:no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enable(GL_BLEND); 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 = </a:t>
            </a:r>
            <a:r>
              <a:rPr lang="en-US" altLang="ko-KR" sz="1400" dirty="0" err="1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sfactor</a:t>
            </a:r>
            <a:r>
              <a:rPr lang="en-US" altLang="ko-KR" sz="14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sz="1400" dirty="0" err="1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srcColor</a:t>
            </a:r>
            <a:r>
              <a:rPr lang="en-US" altLang="ko-KR" sz="14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&lt;mode&gt; </a:t>
            </a:r>
            <a:r>
              <a:rPr lang="en-US" altLang="ko-KR" sz="1400" dirty="0" err="1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dfactor</a:t>
            </a:r>
            <a:r>
              <a:rPr lang="en-US" altLang="ko-KR" sz="14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sz="1400" dirty="0" err="1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dstColor</a:t>
            </a:r>
            <a:endParaRPr lang="en-US" altLang="ko-KR" sz="1400" dirty="0">
              <a:solidFill>
                <a:srgbClr val="FFC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blendFunc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sfactor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dfactor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pPr lvl="1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 ZERO, </a:t>
            </a:r>
            <a:b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SRC_COLOR, SRC_ALPHA, ONE_MINUS_SRC_COLOR, ONE_MINUS_SRC_ALPHA, </a:t>
            </a:r>
            <a:b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DST_COLOR, DST_ALPHA, ONE_MINUS_DST_COLOR, ONE_MINUS_DST_ALPHA</a:t>
            </a:r>
            <a:b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CONSTANT_COLOR, ONE_MINUS_CONSTANT_COLOR // Only SRC or DST once.</a:t>
            </a:r>
          </a:p>
          <a:p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blendFuncSeparate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srcRGB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dstRGB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srcAlpha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dstAlpha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blendEquation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mode); </a:t>
            </a:r>
          </a:p>
          <a:p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blendEquationSepatate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modeRGB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 alpha)</a:t>
            </a:r>
          </a:p>
          <a:p>
            <a:pPr lvl="1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GL_FUNC_ADD, GL_FUNC_SUBTRACT, GL_FUNC_REVERSE_SUBTRACT </a:t>
            </a:r>
          </a:p>
          <a:p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blendColor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(float red, green, blue, alpha)</a:t>
            </a:r>
          </a:p>
          <a:p>
            <a:pPr lvl="1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Constant color – CONSTANT_COLOR, CONSTANT_ALPHA </a:t>
            </a:r>
          </a:p>
        </p:txBody>
      </p:sp>
    </p:spTree>
    <p:extLst>
      <p:ext uri="{BB962C8B-B14F-4D97-AF65-F5344CB8AC3E}">
        <p14:creationId xmlns:p14="http://schemas.microsoft.com/office/powerpoint/2010/main" val="262066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Blending Equation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53845-1B1C-4D1E-B56A-83D7CB1F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1" y="1061053"/>
            <a:ext cx="6894368" cy="26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Blending 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69499"/>
            <a:ext cx="5821052" cy="69269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SATURATE 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only for SRC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min(As, 1-Ad) 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EE7C0E-B9E6-4912-80F8-4F3CA36E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98548"/>
            <a:ext cx="5363852" cy="33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10</a:t>
            </a:r>
            <a:br>
              <a:rPr lang="en-US" altLang="ko-KR" dirty="0"/>
            </a:br>
            <a:r>
              <a:rPr lang="en-US" altLang="ko-KR" dirty="0"/>
              <a:t>Multi-sampling and Blending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F608-B693-407C-A209-4A110B81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Parameters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9563-8EF2-4AA8-86DD-2846A1ED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497"/>
            <a:ext cx="7886700" cy="342555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contextStruct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getContextAttributes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any 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getParameter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i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sz="1400" i="1" dirty="0" err="1"/>
              <a:t>pname</a:t>
            </a:r>
            <a:r>
              <a:rPr lang="en-US" sz="1400" i="1" dirty="0"/>
              <a:t>: </a:t>
            </a:r>
            <a:r>
              <a:rPr lang="en-US" sz="1400" dirty="0"/>
              <a:t>{ALPHA, RED, GREEN, BLUE, SUBPIXEL}_BITS,, ACTIVE_TEXTURE, ALIASED_{LINE_WIDTH, POINT_SIZE}_RANGE, ARRAY_BUFFER_BINDING, BLEND_DST_{ALPHA, RGB}, BLEND_EQUATION_{ALPHA, RGB}, BLEND_SRC_{ALPHA, RGB}, BLEND[_COLOR], COLOR_{CLEAR_VALUE, WRITEMASK}  NUM_]COMPRESSED_TEXTURE_FORMATS, CULL_FACE[_MODE], CURRENT_PROGRAM, DEPTH_{BITS, CLEAR_VALUE, FUNC, RANGE, TEST, WRITEMASK}, ELEMENT_ARRAY_BUFFER_BINDING, DITHER, FRAMEBUFFER_BINDING, FRONT_FACE, GENERATE_MIPMAP_HINT, LINE_WIDTH, MAX_[COMBINED_]TEXTURE_IMAGE_UNITS, MAX_{CUBE_MAP_TEXTURE, RENDERBUFFER, TEXTURE}_SIZE, MAX_VARYING_VECTORS, MAX_VERTEX_{ATTRIBS, TEXTURE_IMAGE_UNITS, UNIFORM_VECTORS}, MAX_VIEWPORT_DIMS, PACK_ALIGNMENT, POLYGON_OFFSET_{FACTOR, FILL, UNITS}, RENDERBUFFER_BINDING, RENDERER, SAMPLE_BUFFERS, SAMPLE_COVERAGE_{INVERT, VALUE}, SAMPLES, SCISSOR_{BOX, TEST}, SHADING_LANGUAGE_VERSION, STENCIL_{BITS, CLEAR_VALUE, TEST}, STENCIL_[BACK_]{FAIL, FUNC, REF,VALUE_MASK, WRITEMASK}, STENCIL_[BACK_]PASS_DEPTH_{FAIL, PASS}, TEXTURE_BINDING_{2D, CUBE_MAP}, UNPACK_ALIGNMENT, UNPACK_{COLORSPACE_CONVERSION_WEBGL, FLIP_Y_WEBGL, PREMULTIPLY_ALPHA_WEBGL}, VENDOR, VERSION, VIEWPORT</a:t>
            </a:r>
          </a:p>
        </p:txBody>
      </p:sp>
    </p:spTree>
    <p:extLst>
      <p:ext uri="{BB962C8B-B14F-4D97-AF65-F5344CB8AC3E}">
        <p14:creationId xmlns:p14="http://schemas.microsoft.com/office/powerpoint/2010/main" val="12150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9" y="329236"/>
            <a:ext cx="8262553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Lecture 10 –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fragment operation (b) 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99" y="1159017"/>
            <a:ext cx="6783824" cy="354361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</a:rPr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Contents</a:t>
            </a:r>
          </a:p>
          <a:p>
            <a:pPr lvl="1"/>
            <a:r>
              <a:rPr lang="en-US" altLang="ko-KR" sz="1600" dirty="0"/>
              <a:t>Understanding aliasing and anti-aliasing</a:t>
            </a:r>
          </a:p>
          <a:p>
            <a:pPr lvl="1"/>
            <a:r>
              <a:rPr lang="en-US" altLang="ko-KR" sz="1600" dirty="0"/>
              <a:t>Learn how to control MSAA</a:t>
            </a:r>
          </a:p>
          <a:p>
            <a:pPr lvl="1"/>
            <a:r>
              <a:rPr lang="en-US" altLang="ko-KR" sz="1600" dirty="0"/>
              <a:t>Blending and dithering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Preparation</a:t>
            </a:r>
          </a:p>
          <a:p>
            <a:pPr lvl="1"/>
            <a:r>
              <a:rPr lang="en-US" altLang="ko-KR" sz="1600" dirty="0"/>
              <a:t>Previous lectures</a:t>
            </a:r>
          </a:p>
          <a:p>
            <a:pPr lvl="1"/>
            <a:r>
              <a:rPr lang="en-US" altLang="ko-KR" sz="1600" dirty="0"/>
              <a:t>Copy html and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file from</a:t>
            </a:r>
          </a:p>
          <a:p>
            <a:pPr lvl="1"/>
            <a:r>
              <a:rPr lang="en-US" sz="1600">
                <a:hlinkClick r:id="rId3"/>
              </a:rPr>
              <a:t>https://github.com/hwan-ajou/webgl-1.0</a:t>
            </a:r>
            <a:r>
              <a:rPr lang="en-US" sz="1600"/>
              <a:t> 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12388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2020 / (CC-BY-NC)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2B77-9A10-4D23-8CB6-92C2D8413D14}"/>
              </a:ext>
            </a:extLst>
          </p:cNvPr>
          <p:cNvSpPr/>
          <p:nvPr/>
        </p:nvSpPr>
        <p:spPr>
          <a:xfrm>
            <a:off x="790614" y="1255745"/>
            <a:ext cx="7696258" cy="2563331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0A0140-0AF2-40B5-84B1-4E684DFDA48E}"/>
              </a:ext>
            </a:extLst>
          </p:cNvPr>
          <p:cNvSpPr/>
          <p:nvPr/>
        </p:nvSpPr>
        <p:spPr>
          <a:xfrm>
            <a:off x="1042239" y="264423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Multisampling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A9CF3F-53C1-49CC-9648-41855A6486B1}"/>
              </a:ext>
            </a:extLst>
          </p:cNvPr>
          <p:cNvSpPr/>
          <p:nvPr/>
        </p:nvSpPr>
        <p:spPr>
          <a:xfrm>
            <a:off x="1042239" y="189058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Primitive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B6D6B664-BF68-46E3-95BA-06DD6DF6C42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17239" y="2430584"/>
            <a:ext cx="0" cy="213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68195BD-8F3A-4FD1-B068-15A1EE18661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392239" y="1911584"/>
            <a:ext cx="419627" cy="10026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F33A47DA-DCE3-44D9-B264-931B76F402E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166024" y="3339509"/>
            <a:ext cx="1849679" cy="4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C6687989-7E15-4BD3-8AD8-6CB7083293F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161866" y="1907845"/>
            <a:ext cx="264514" cy="3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6D19C-2A89-4C8A-9068-FB8066817BB0}"/>
              </a:ext>
            </a:extLst>
          </p:cNvPr>
          <p:cNvSpPr/>
          <p:nvPr/>
        </p:nvSpPr>
        <p:spPr>
          <a:xfrm>
            <a:off x="6015703" y="306950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07FB9A-591F-4214-9F54-25D85422824C}"/>
              </a:ext>
            </a:extLst>
          </p:cNvPr>
          <p:cNvSpPr/>
          <p:nvPr/>
        </p:nvSpPr>
        <p:spPr>
          <a:xfrm>
            <a:off x="4426380" y="1637845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Facing Determination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C7E16B-CCD1-436C-A100-DEE8D5AC1EC1}"/>
              </a:ext>
            </a:extLst>
          </p:cNvPr>
          <p:cNvSpPr/>
          <p:nvPr/>
        </p:nvSpPr>
        <p:spPr>
          <a:xfrm>
            <a:off x="2811866" y="164158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Triangle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578A80-FB04-48B7-8AAD-B6582D59B213}"/>
              </a:ext>
            </a:extLst>
          </p:cNvPr>
          <p:cNvSpPr/>
          <p:nvPr/>
        </p:nvSpPr>
        <p:spPr>
          <a:xfrm>
            <a:off x="2801892" y="2357878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Point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274BF-CB44-4AD7-8E5D-5397186ADC65}"/>
              </a:ext>
            </a:extLst>
          </p:cNvPr>
          <p:cNvSpPr/>
          <p:nvPr/>
        </p:nvSpPr>
        <p:spPr>
          <a:xfrm>
            <a:off x="2816024" y="3069920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Line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C18EE768-3732-4B82-B5FB-099A6D03C2D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392239" y="2914237"/>
            <a:ext cx="423785" cy="4256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5F9415E-A4F3-4321-A6B6-FEEFA26D026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392239" y="2627878"/>
            <a:ext cx="409653" cy="2863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A5E4C1A2-8D55-4138-B43D-A05D7F35DFF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5776380" y="1907309"/>
            <a:ext cx="239315" cy="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28229D-7D53-45E3-90F5-B049D32823FF}"/>
              </a:ext>
            </a:extLst>
          </p:cNvPr>
          <p:cNvSpPr/>
          <p:nvPr/>
        </p:nvSpPr>
        <p:spPr>
          <a:xfrm>
            <a:off x="6015695" y="163730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Face Culling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9A67BA-A9E8-479F-84E6-87E391384FE4}"/>
              </a:ext>
            </a:extLst>
          </p:cNvPr>
          <p:cNvSpPr/>
          <p:nvPr/>
        </p:nvSpPr>
        <p:spPr>
          <a:xfrm>
            <a:off x="6015695" y="236936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offset</a:t>
            </a: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1BD01273-446B-4FE4-AF40-F793C3866F15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6690695" y="2909369"/>
            <a:ext cx="8" cy="16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258B2CA4-268A-4951-BA9F-001345BA6CC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690695" y="2177309"/>
            <a:ext cx="0" cy="19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782474FA-9CD8-4EE2-8EC8-5B0654C692A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151892" y="2627878"/>
            <a:ext cx="1863811" cy="711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24AC858-A0B2-4C9D-8C54-6164345C1341}"/>
              </a:ext>
            </a:extLst>
          </p:cNvPr>
          <p:cNvSpPr/>
          <p:nvPr/>
        </p:nvSpPr>
        <p:spPr>
          <a:xfrm rot="10800000">
            <a:off x="7536345" y="1755380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76FF3A70-41B8-41A3-BD50-ACB8A4C95AA0}"/>
              </a:ext>
            </a:extLst>
          </p:cNvPr>
          <p:cNvCxnSpPr>
            <a:cxnSpLocks/>
            <a:stCxn id="24" idx="1"/>
            <a:endCxn id="26" idx="6"/>
          </p:cNvCxnSpPr>
          <p:nvPr/>
        </p:nvCxnSpPr>
        <p:spPr>
          <a:xfrm rot="10800000" flipH="1">
            <a:off x="7715960" y="1894894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EE0C46C1-646E-4000-9F01-58ED5FDAF1CE}"/>
              </a:ext>
            </a:extLst>
          </p:cNvPr>
          <p:cNvSpPr/>
          <p:nvPr/>
        </p:nvSpPr>
        <p:spPr>
          <a:xfrm rot="10800000">
            <a:off x="7832242" y="1833022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64EB629-E909-42E5-B828-2744E355CCBD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376581" y="1897037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269BE2BA-4B59-4BA3-B51B-C9E0BA35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Rasterization Processing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5B377B1-64C7-4AEE-9A2E-B64CD8F3F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75" y="3748284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AB19E3-AEB4-4176-A644-0D1C829C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89" y="102598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99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339776" y="1450703"/>
            <a:ext cx="8464447" cy="325482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2043815" y="1833102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ownership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466831" y="183201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Fragment</a:t>
            </a:r>
            <a:br>
              <a:rPr lang="en-US" altLang="ko-KR" sz="1350">
                <a:solidFill>
                  <a:schemeClr val="tx1"/>
                </a:solidFill>
                <a:latin typeface="Calibri" panose="020F0502020204030204"/>
              </a:rPr>
            </a:br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(+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varying)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1816832" y="2102016"/>
            <a:ext cx="226984" cy="1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7616196" y="2397203"/>
            <a:ext cx="0" cy="224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3731315" y="183201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Scissor Test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62ABF64-2F65-484C-BE99-2ADCA3AB5C48}"/>
              </a:ext>
            </a:extLst>
          </p:cNvPr>
          <p:cNvSpPr/>
          <p:nvPr/>
        </p:nvSpPr>
        <p:spPr>
          <a:xfrm>
            <a:off x="6941196" y="185720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Texture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51E11EDE-B31A-4CD7-88CB-E5C613D1CDAF}"/>
              </a:ext>
            </a:extLst>
          </p:cNvPr>
          <p:cNvCxnSpPr>
            <a:cxnSpLocks/>
            <a:stCxn id="84" idx="3"/>
            <a:endCxn id="73" idx="1"/>
          </p:cNvCxnSpPr>
          <p:nvPr/>
        </p:nvCxnSpPr>
        <p:spPr>
          <a:xfrm flipV="1">
            <a:off x="3393815" y="2102016"/>
            <a:ext cx="337500" cy="10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4BAEE746-8986-4559-B8C1-BF7A8A24325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81316" y="2102016"/>
            <a:ext cx="212141" cy="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3D4931F-85B2-4B0B-91AB-46785168E960}"/>
              </a:ext>
            </a:extLst>
          </p:cNvPr>
          <p:cNvSpPr/>
          <p:nvPr/>
        </p:nvSpPr>
        <p:spPr>
          <a:xfrm>
            <a:off x="5293456" y="1834974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Multi-sample</a:t>
            </a:r>
          </a:p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Frag. Op.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5B2A40-57EC-4B9F-92DD-7885E298F315}"/>
              </a:ext>
            </a:extLst>
          </p:cNvPr>
          <p:cNvSpPr/>
          <p:nvPr/>
        </p:nvSpPr>
        <p:spPr>
          <a:xfrm>
            <a:off x="6941196" y="262148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Shading</a:t>
            </a:r>
            <a:endParaRPr lang="en-US" altLang="ko-KR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80" name="직선 화살표 연결선 19">
            <a:extLst>
              <a:ext uri="{FF2B5EF4-FFF2-40B4-BE49-F238E27FC236}">
                <a16:creationId xmlns:a16="http://schemas.microsoft.com/office/drawing/2014/main" id="{FE7919A6-8262-4716-B924-E7B41837BF36}"/>
              </a:ext>
            </a:extLst>
          </p:cNvPr>
          <p:cNvCxnSpPr>
            <a:cxnSpLocks/>
            <a:stCxn id="76" idx="2"/>
            <a:endCxn id="140" idx="3"/>
          </p:cNvCxnSpPr>
          <p:nvPr/>
        </p:nvCxnSpPr>
        <p:spPr>
          <a:xfrm rot="5400000">
            <a:off x="6902526" y="2935076"/>
            <a:ext cx="487265" cy="9400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9">
            <a:extLst>
              <a:ext uri="{FF2B5EF4-FFF2-40B4-BE49-F238E27FC236}">
                <a16:creationId xmlns:a16="http://schemas.microsoft.com/office/drawing/2014/main" id="{A73B9796-4530-405A-B190-EE66EF758ED3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643456" y="2104974"/>
            <a:ext cx="297740" cy="7865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0A6C4B9-1120-4AC2-AA9E-2142ECB505F5}"/>
              </a:ext>
            </a:extLst>
          </p:cNvPr>
          <p:cNvSpPr/>
          <p:nvPr/>
        </p:nvSpPr>
        <p:spPr>
          <a:xfrm>
            <a:off x="5326120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Stencil Test</a:t>
            </a:r>
          </a:p>
        </p:txBody>
      </p:sp>
      <p:cxnSp>
        <p:nvCxnSpPr>
          <p:cNvPr id="154" name="직선 화살표 연결선 19">
            <a:extLst>
              <a:ext uri="{FF2B5EF4-FFF2-40B4-BE49-F238E27FC236}">
                <a16:creationId xmlns:a16="http://schemas.microsoft.com/office/drawing/2014/main" id="{DD0E596A-F674-4E33-AB77-576ED26423D4}"/>
              </a:ext>
            </a:extLst>
          </p:cNvPr>
          <p:cNvCxnSpPr>
            <a:cxnSpLocks/>
            <a:stCxn id="140" idx="1"/>
            <a:endCxn id="157" idx="3"/>
          </p:cNvCxnSpPr>
          <p:nvPr/>
        </p:nvCxnSpPr>
        <p:spPr>
          <a:xfrm flipH="1">
            <a:off x="3437653" y="3648746"/>
            <a:ext cx="18884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611899CA-B623-4A27-B276-9EC4D4ECA7B1}"/>
              </a:ext>
            </a:extLst>
          </p:cNvPr>
          <p:cNvSpPr/>
          <p:nvPr/>
        </p:nvSpPr>
        <p:spPr>
          <a:xfrm>
            <a:off x="2087653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Test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23F808-64B1-4AE7-A666-0EA3F383C549}"/>
              </a:ext>
            </a:extLst>
          </p:cNvPr>
          <p:cNvSpPr/>
          <p:nvPr/>
        </p:nvSpPr>
        <p:spPr>
          <a:xfrm>
            <a:off x="476969" y="33787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2" name="직선 화살표 연결선 19">
            <a:extLst>
              <a:ext uri="{FF2B5EF4-FFF2-40B4-BE49-F238E27FC236}">
                <a16:creationId xmlns:a16="http://schemas.microsoft.com/office/drawing/2014/main" id="{547B3623-A90B-4F9A-B18F-E9A1180FDE0D}"/>
              </a:ext>
            </a:extLst>
          </p:cNvPr>
          <p:cNvCxnSpPr>
            <a:cxnSpLocks/>
            <a:stCxn id="157" idx="1"/>
            <a:endCxn id="161" idx="3"/>
          </p:cNvCxnSpPr>
          <p:nvPr/>
        </p:nvCxnSpPr>
        <p:spPr>
          <a:xfrm flipH="1">
            <a:off x="1826969" y="3648746"/>
            <a:ext cx="2606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C670EE65-683B-4E3C-A325-40DDD16F140E}"/>
              </a:ext>
            </a:extLst>
          </p:cNvPr>
          <p:cNvSpPr/>
          <p:nvPr/>
        </p:nvSpPr>
        <p:spPr>
          <a:xfrm>
            <a:off x="5326113" y="2615200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shader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587B8B2A-7629-4577-BA84-55669CAFB6F4}"/>
              </a:ext>
            </a:extLst>
          </p:cNvPr>
          <p:cNvCxnSpPr>
            <a:cxnSpLocks/>
            <a:stCxn id="165" idx="3"/>
            <a:endCxn id="76" idx="1"/>
          </p:cNvCxnSpPr>
          <p:nvPr/>
        </p:nvCxnSpPr>
        <p:spPr>
          <a:xfrm>
            <a:off x="6676113" y="2885201"/>
            <a:ext cx="265083" cy="62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다이아몬드 169">
            <a:extLst>
              <a:ext uri="{FF2B5EF4-FFF2-40B4-BE49-F238E27FC236}">
                <a16:creationId xmlns:a16="http://schemas.microsoft.com/office/drawing/2014/main" id="{07888879-9874-4AC9-B94A-9073AC5BBDA0}"/>
              </a:ext>
            </a:extLst>
          </p:cNvPr>
          <p:cNvSpPr/>
          <p:nvPr/>
        </p:nvSpPr>
        <p:spPr>
          <a:xfrm rot="16200000">
            <a:off x="5964295" y="4021654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1" name="직선 화살표 연결선 19">
            <a:extLst>
              <a:ext uri="{FF2B5EF4-FFF2-40B4-BE49-F238E27FC236}">
                <a16:creationId xmlns:a16="http://schemas.microsoft.com/office/drawing/2014/main" id="{DD248E2C-44ED-449E-A937-4655BAB29F9D}"/>
              </a:ext>
            </a:extLst>
          </p:cNvPr>
          <p:cNvCxnSpPr>
            <a:cxnSpLocks/>
            <a:stCxn id="170" idx="1"/>
            <a:endCxn id="172" idx="6"/>
          </p:cNvCxnSpPr>
          <p:nvPr/>
        </p:nvCxnSpPr>
        <p:spPr>
          <a:xfrm rot="16200000" flipH="1">
            <a:off x="5999537" y="4312692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가산 접합 171">
            <a:extLst>
              <a:ext uri="{FF2B5EF4-FFF2-40B4-BE49-F238E27FC236}">
                <a16:creationId xmlns:a16="http://schemas.microsoft.com/office/drawing/2014/main" id="{460998FE-DCF5-4B22-8D82-54AC0E0617D9}"/>
              </a:ext>
            </a:extLst>
          </p:cNvPr>
          <p:cNvSpPr/>
          <p:nvPr/>
        </p:nvSpPr>
        <p:spPr>
          <a:xfrm rot="16200000">
            <a:off x="5997824" y="4375952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3" name="직선 화살표 연결선 19">
            <a:extLst>
              <a:ext uri="{FF2B5EF4-FFF2-40B4-BE49-F238E27FC236}">
                <a16:creationId xmlns:a16="http://schemas.microsoft.com/office/drawing/2014/main" id="{B26961EC-2ED9-4CB8-B7DB-9A331C859047}"/>
              </a:ext>
            </a:extLst>
          </p:cNvPr>
          <p:cNvCxnSpPr>
            <a:cxnSpLocks/>
            <a:endCxn id="170" idx="3"/>
          </p:cNvCxnSpPr>
          <p:nvPr/>
        </p:nvCxnSpPr>
        <p:spPr>
          <a:xfrm rot="5400000">
            <a:off x="5976521" y="3996123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다이아몬드 175">
            <a:extLst>
              <a:ext uri="{FF2B5EF4-FFF2-40B4-BE49-F238E27FC236}">
                <a16:creationId xmlns:a16="http://schemas.microsoft.com/office/drawing/2014/main" id="{79D235A6-3B72-4FBD-89A9-B80A08169B5B}"/>
              </a:ext>
            </a:extLst>
          </p:cNvPr>
          <p:cNvSpPr/>
          <p:nvPr/>
        </p:nvSpPr>
        <p:spPr>
          <a:xfrm rot="16200000">
            <a:off x="2672846" y="402165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7" name="직선 화살표 연결선 19">
            <a:extLst>
              <a:ext uri="{FF2B5EF4-FFF2-40B4-BE49-F238E27FC236}">
                <a16:creationId xmlns:a16="http://schemas.microsoft.com/office/drawing/2014/main" id="{6FFA2435-2942-411A-95AD-8E328EE95545}"/>
              </a:ext>
            </a:extLst>
          </p:cNvPr>
          <p:cNvCxnSpPr>
            <a:cxnSpLocks/>
            <a:stCxn id="176" idx="1"/>
            <a:endCxn id="178" idx="6"/>
          </p:cNvCxnSpPr>
          <p:nvPr/>
        </p:nvCxnSpPr>
        <p:spPr>
          <a:xfrm rot="16200000" flipH="1">
            <a:off x="2708088" y="431269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가산 접합 177">
            <a:extLst>
              <a:ext uri="{FF2B5EF4-FFF2-40B4-BE49-F238E27FC236}">
                <a16:creationId xmlns:a16="http://schemas.microsoft.com/office/drawing/2014/main" id="{48AF3E59-842E-455E-8529-FDE5C4A385D6}"/>
              </a:ext>
            </a:extLst>
          </p:cNvPr>
          <p:cNvSpPr/>
          <p:nvPr/>
        </p:nvSpPr>
        <p:spPr>
          <a:xfrm rot="16200000">
            <a:off x="2706386" y="437595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9" name="직선 화살표 연결선 19">
            <a:extLst>
              <a:ext uri="{FF2B5EF4-FFF2-40B4-BE49-F238E27FC236}">
                <a16:creationId xmlns:a16="http://schemas.microsoft.com/office/drawing/2014/main" id="{683A039F-F274-462C-8279-60809059FDBA}"/>
              </a:ext>
            </a:extLst>
          </p:cNvPr>
          <p:cNvCxnSpPr>
            <a:cxnSpLocks/>
            <a:endCxn id="176" idx="3"/>
          </p:cNvCxnSpPr>
          <p:nvPr/>
        </p:nvCxnSpPr>
        <p:spPr>
          <a:xfrm rot="5400000">
            <a:off x="2685275" y="399612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다이아몬드 182">
            <a:extLst>
              <a:ext uri="{FF2B5EF4-FFF2-40B4-BE49-F238E27FC236}">
                <a16:creationId xmlns:a16="http://schemas.microsoft.com/office/drawing/2014/main" id="{2B7EFF18-40D1-4952-96E0-D78FE0304D1B}"/>
              </a:ext>
            </a:extLst>
          </p:cNvPr>
          <p:cNvSpPr/>
          <p:nvPr/>
        </p:nvSpPr>
        <p:spPr>
          <a:xfrm rot="16200000">
            <a:off x="4304285" y="247492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4" name="직선 화살표 연결선 19">
            <a:extLst>
              <a:ext uri="{FF2B5EF4-FFF2-40B4-BE49-F238E27FC236}">
                <a16:creationId xmlns:a16="http://schemas.microsoft.com/office/drawing/2014/main" id="{9D4C33A2-FAD5-41C5-BA72-232CDE36AB55}"/>
              </a:ext>
            </a:extLst>
          </p:cNvPr>
          <p:cNvCxnSpPr>
            <a:cxnSpLocks/>
            <a:stCxn id="183" idx="1"/>
            <a:endCxn id="185" idx="6"/>
          </p:cNvCxnSpPr>
          <p:nvPr/>
        </p:nvCxnSpPr>
        <p:spPr>
          <a:xfrm rot="16200000" flipH="1">
            <a:off x="4339527" y="276596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가산 접합 184">
            <a:extLst>
              <a:ext uri="{FF2B5EF4-FFF2-40B4-BE49-F238E27FC236}">
                <a16:creationId xmlns:a16="http://schemas.microsoft.com/office/drawing/2014/main" id="{FA9C6740-6383-411F-9837-78678A571E87}"/>
              </a:ext>
            </a:extLst>
          </p:cNvPr>
          <p:cNvSpPr/>
          <p:nvPr/>
        </p:nvSpPr>
        <p:spPr>
          <a:xfrm rot="16200000">
            <a:off x="4337825" y="282922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6" name="직선 화살표 연결선 19">
            <a:extLst>
              <a:ext uri="{FF2B5EF4-FFF2-40B4-BE49-F238E27FC236}">
                <a16:creationId xmlns:a16="http://schemas.microsoft.com/office/drawing/2014/main" id="{0A3F581D-AEDE-401E-800D-47B41083C236}"/>
              </a:ext>
            </a:extLst>
          </p:cNvPr>
          <p:cNvCxnSpPr>
            <a:cxnSpLocks/>
            <a:endCxn id="183" idx="3"/>
          </p:cNvCxnSpPr>
          <p:nvPr/>
        </p:nvCxnSpPr>
        <p:spPr>
          <a:xfrm rot="5400000">
            <a:off x="4316714" y="244939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06CE80FE-87F1-42FD-BA9C-C67ACC77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Fragment Processing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3753A44-EC08-4241-8273-F895EBD7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30" y="2820071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7" name="그림 36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5542C2B1-4EDE-4FF9-8D6D-41C532F4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9" y="39464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217C333-B432-4507-94B2-A91FDED44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37" y="39464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" name="그림 38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AE2B6254-CA30-4EF2-93F9-6A3DD56E0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4" y="241315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E00E620-EF9F-4CF1-A155-30484D9FCB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30" y="394892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1" name="그림 40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65BFEA54-AED4-48E7-8441-95EB0944E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72" y="3948638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7CA8A58-F55C-4F54-8C2F-7BA25D3326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1" y="2422268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3" name="그림 42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027AE6E2-5622-4C7D-8DAE-A9FF87C11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1" y="39562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33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813468" y="1148650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2606910" y="15254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Blending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024706" y="152543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4705" y="1795439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164454" y="2959882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81910" y="2065439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2606929" y="307735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Additional Multisampling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409046" y="3347245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2606910" y="230242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Dithering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065460" y="31193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Fine control of Buffer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064655" y="3906897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Fram</a:t>
            </a:r>
            <a:r>
              <a:rPr lang="en-US" sz="1350">
                <a:solidFill>
                  <a:schemeClr val="tx1"/>
                </a:solidFill>
                <a:latin typeface="Calibri" panose="020F0502020204030204"/>
              </a:rPr>
              <a:t>e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buffer objects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616278" y="3782716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BEF75A07-0F8F-4F9C-B6D4-3D439635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Pixel Processing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981D8-E638-40D9-BE1B-A402F357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2" y="382121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D67ED7-9065-4A28-AAFA-CD842913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93" y="14173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9" name="그림 18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8830F705-63A3-41E1-A328-6DCE0B495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7" y="143006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69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 Operation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4255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enable(</a:t>
            </a:r>
            <a:r>
              <a:rPr lang="en-US" altLang="ko-KR" dirty="0" err="1"/>
              <a:t>enum</a:t>
            </a:r>
            <a:r>
              <a:rPr lang="en-US" altLang="ko-KR" dirty="0"/>
              <a:t> token) / disable / </a:t>
            </a:r>
            <a:r>
              <a:rPr lang="en-US" altLang="ko-KR" dirty="0" err="1"/>
              <a:t>isEnabled</a:t>
            </a:r>
            <a:endParaRPr lang="en-US" altLang="ko-KR" dirty="0"/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DEPTH_TEST Control depth testing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STENCIL_TEST Control stencil testing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SCISSOR_TEST Control scissoring testing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 Control blending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DITHER Control the dithering of fragment colors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CULL_FACE Control the culling faces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SAMPLE_COVERAGE Control the computation of sample coverage values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SAMPLE_ALPHA_TO_COVERAGE Control the use of a sample’s alpha in the computation of a sample coverage value</a:t>
            </a:r>
          </a:p>
          <a:p>
            <a:pPr marL="285750" indent="-285750"/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 features should be provided from canvas/device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505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10288</TotalTime>
  <Words>1303</Words>
  <Application>Microsoft Office PowerPoint</Application>
  <PresentationFormat>화면 슬라이드 쇼(16:9)</PresentationFormat>
  <Paragraphs>182</Paragraphs>
  <Slides>31</Slides>
  <Notes>11</Notes>
  <HiddenSlides>0</HiddenSlides>
  <MMClips>9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나눔고딕코딩</vt:lpstr>
      <vt:lpstr>맑은 고딕</vt:lpstr>
      <vt:lpstr>Calibri</vt:lpstr>
      <vt:lpstr>AR HERMANN</vt:lpstr>
      <vt:lpstr>Arial</vt:lpstr>
      <vt:lpstr>Cambria</vt:lpstr>
      <vt:lpstr>Office Theme</vt:lpstr>
      <vt:lpstr>Are you ready?</vt:lpstr>
      <vt:lpstr>PowerPoint 프레젠테이션</vt:lpstr>
      <vt:lpstr>PowerPoint 프레젠테이션</vt:lpstr>
      <vt:lpstr>WebGL 1.0 Tutorial      Lecture 10 – fragment operation (b) </vt:lpstr>
      <vt:lpstr>OpenGL ES 2.0 pipeline diagram</vt:lpstr>
      <vt:lpstr>Rasterization Processing</vt:lpstr>
      <vt:lpstr>Fragment Processing</vt:lpstr>
      <vt:lpstr>Pixel Processing</vt:lpstr>
      <vt:lpstr>Fragment Operation control</vt:lpstr>
      <vt:lpstr>Aliasing</vt:lpstr>
      <vt:lpstr>Aliasing</vt:lpstr>
      <vt:lpstr>Aliasing in graphics </vt:lpstr>
      <vt:lpstr>Basic Idea of AA</vt:lpstr>
      <vt:lpstr>Anti-Aliasing Methods</vt:lpstr>
      <vt:lpstr>Sampling Pattern</vt:lpstr>
      <vt:lpstr>Enabling MSAA for WebGL</vt:lpstr>
      <vt:lpstr>Context and Parameters for MSAA</vt:lpstr>
      <vt:lpstr>Dithering (Optional in GL ES 2.0)</vt:lpstr>
      <vt:lpstr>Pixel Processing</vt:lpstr>
      <vt:lpstr>Blending - Example</vt:lpstr>
      <vt:lpstr>Blending API</vt:lpstr>
      <vt:lpstr>Blending Equation</vt:lpstr>
      <vt:lpstr>Blending Factor</vt:lpstr>
      <vt:lpstr>PowerPoint 프레젠테이션</vt:lpstr>
      <vt:lpstr>PowerPoint 프레젠테이션</vt:lpstr>
      <vt:lpstr>PowerPoint 프레젠테이션</vt:lpstr>
      <vt:lpstr>PowerPoint 프레젠테이션</vt:lpstr>
      <vt:lpstr>Lab. 10 Multi-sampling and Blending</vt:lpstr>
      <vt:lpstr>PowerPoint 프레젠테이션</vt:lpstr>
      <vt:lpstr>PowerPoint 프레젠테이션</vt:lpstr>
      <vt:lpstr>Context and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76</cp:revision>
  <dcterms:created xsi:type="dcterms:W3CDTF">2020-05-05T05:26:40Z</dcterms:created>
  <dcterms:modified xsi:type="dcterms:W3CDTF">2021-05-20T05:20:31Z</dcterms:modified>
</cp:coreProperties>
</file>