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3"/>
  </p:notesMasterIdLst>
  <p:sldIdLst>
    <p:sldId id="376" r:id="rId2"/>
    <p:sldId id="377" r:id="rId3"/>
    <p:sldId id="378" r:id="rId4"/>
    <p:sldId id="316" r:id="rId5"/>
    <p:sldId id="279" r:id="rId6"/>
    <p:sldId id="281" r:id="rId7"/>
    <p:sldId id="282" r:id="rId8"/>
    <p:sldId id="257" r:id="rId9"/>
    <p:sldId id="284" r:id="rId10"/>
    <p:sldId id="283" r:id="rId11"/>
    <p:sldId id="258" r:id="rId12"/>
    <p:sldId id="259" r:id="rId13"/>
    <p:sldId id="260" r:id="rId14"/>
    <p:sldId id="345" r:id="rId15"/>
    <p:sldId id="344" r:id="rId16"/>
    <p:sldId id="341" r:id="rId17"/>
    <p:sldId id="262" r:id="rId18"/>
    <p:sldId id="263" r:id="rId19"/>
    <p:sldId id="264" r:id="rId20"/>
    <p:sldId id="265" r:id="rId21"/>
    <p:sldId id="342" r:id="rId22"/>
    <p:sldId id="266" r:id="rId23"/>
    <p:sldId id="267" r:id="rId24"/>
    <p:sldId id="268" r:id="rId25"/>
    <p:sldId id="27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371" r:id="rId36"/>
    <p:sldId id="373" r:id="rId37"/>
    <p:sldId id="370" r:id="rId38"/>
    <p:sldId id="379" r:id="rId39"/>
    <p:sldId id="336" r:id="rId40"/>
    <p:sldId id="372" r:id="rId41"/>
    <p:sldId id="380" r:id="rId42"/>
  </p:sldIdLst>
  <p:sldSz cx="9144000" cy="5143500" type="screen16x9"/>
  <p:notesSz cx="6858000" cy="9144000"/>
  <p:embeddedFontLst>
    <p:embeddedFont>
      <p:font typeface="AR HERMANN" panose="020B0600000101010101" charset="0"/>
      <p:regular r:id="rId44"/>
    </p:embeddedFont>
    <p:embeddedFont>
      <p:font typeface="Cambria" panose="02040503050406030204" pitchFamily="18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맑은 고딕" panose="020B0503020000020004" pitchFamily="50" charset="-127"/>
      <p:regular r:id="rId51"/>
      <p:bold r:id="rId52"/>
    </p:embeddedFont>
  </p:embeddedFontLst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73065" autoAdjust="0"/>
  </p:normalViewPr>
  <p:slideViewPr>
    <p:cSldViewPr snapToGrid="0">
      <p:cViewPr varScale="1">
        <p:scale>
          <a:sx n="132" d="100"/>
          <a:sy n="132" d="100"/>
        </p:scale>
        <p:origin x="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7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222251"/>
            <a:ext cx="8510954" cy="527844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851481"/>
            <a:ext cx="8311661" cy="3879850"/>
          </a:xfrm>
        </p:spPr>
        <p:txBody>
          <a:bodyPr/>
          <a:lstStyle>
            <a:lvl1pPr>
              <a:defRPr lang="en-US" sz="1725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725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575" b="0">
                <a:latin typeface="Tahoma" pitchFamily="34" charset="0"/>
                <a:cs typeface="Tahoma" pitchFamily="34" charset="0"/>
              </a:defRPr>
            </a:lvl3pPr>
            <a:lvl4pPr>
              <a:defRPr sz="1575" b="0">
                <a:latin typeface="Tahoma" pitchFamily="34" charset="0"/>
                <a:cs typeface="Tahoma" pitchFamily="34" charset="0"/>
              </a:defRPr>
            </a:lvl4pPr>
            <a:lvl5pPr>
              <a:defRPr sz="1575" b="0">
                <a:latin typeface="Tahoma" pitchFamily="34" charset="0"/>
                <a:cs typeface="Tahoma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7CB0D7-CE68-4149-9D92-EE676780B5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721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th.hws.edu/graphicsbook/c4/s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Illumination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Light Radiation – Neon, Sun, … </a:t>
            </a:r>
          </a:p>
          <a:p>
            <a:r>
              <a:rPr lang="en-US" altLang="ko-KR" dirty="0"/>
              <a:t>Surface Ambient</a:t>
            </a:r>
          </a:p>
          <a:p>
            <a:r>
              <a:rPr lang="en-US" altLang="ko-KR" dirty="0"/>
              <a:t>Surface Diffuse + Light</a:t>
            </a:r>
          </a:p>
          <a:p>
            <a:r>
              <a:rPr lang="en-US" altLang="ko-KR" dirty="0"/>
              <a:t>Surface Specular + Light</a:t>
            </a:r>
          </a:p>
          <a:p>
            <a:r>
              <a:rPr lang="en-US" altLang="ko-KR" dirty="0"/>
              <a:t>Transparency</a:t>
            </a:r>
          </a:p>
          <a:p>
            <a:r>
              <a:rPr lang="en-US" altLang="ko-KR" dirty="0"/>
              <a:t>Reflection</a:t>
            </a:r>
          </a:p>
          <a:p>
            <a:r>
              <a:rPr lang="en-US" altLang="ko-KR" dirty="0"/>
              <a:t>Refraction </a:t>
            </a:r>
          </a:p>
          <a:p>
            <a:r>
              <a:rPr lang="en-US" altLang="ko-KR" dirty="0"/>
              <a:t>Shadow casting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</a:p>
          <a:p>
            <a:r>
              <a:rPr lang="en-US" altLang="ko-KR" dirty="0"/>
              <a:t>Global Illumination </a:t>
            </a:r>
            <a:endParaRPr lang="ko-KR" altLang="en-US" dirty="0"/>
          </a:p>
        </p:txBody>
      </p:sp>
      <p:pic>
        <p:nvPicPr>
          <p:cNvPr id="12290" name="Picture 2" descr="illuminati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30369" y="1921668"/>
            <a:ext cx="4679156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llumination model refrac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13" y="273844"/>
            <a:ext cx="2152865" cy="14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lobal Illumination - AlgorithmWiki">
            <a:extLst>
              <a:ext uri="{FF2B5EF4-FFF2-40B4-BE49-F238E27FC236}">
                <a16:creationId xmlns:a16="http://schemas.microsoft.com/office/drawing/2014/main" id="{62700BC2-E729-4D77-8948-2067CF86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14" y="1966255"/>
            <a:ext cx="2152865" cy="12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3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25">
                <a:ea typeface="ＭＳ Ｐゴシック" panose="020B0600070205080204" pitchFamily="34" charset="-128"/>
              </a:rPr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ko-KR" sz="2025">
                <a:ea typeface="ＭＳ Ｐゴシック" panose="020B0600070205080204" pitchFamily="34" charset="-128"/>
              </a:rPr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Ambient</a:t>
            </a:r>
          </a:p>
          <a:p>
            <a:pPr>
              <a:lnSpc>
                <a:spcPct val="90000"/>
              </a:lnSpc>
            </a:pPr>
            <a:r>
              <a:rPr lang="en-US" altLang="ko-KR" sz="2025">
                <a:ea typeface="ＭＳ Ｐゴシック" panose="020B0600070205080204" pitchFamily="34" charset="-128"/>
              </a:rPr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To source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To viewer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Normal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ＭＳ Ｐゴシック" panose="020B0600070205080204" pitchFamily="34" charset="-128"/>
              </a:rPr>
              <a:t>Perfect reflector</a:t>
            </a:r>
          </a:p>
          <a:p>
            <a:pPr lvl="1">
              <a:lnSpc>
                <a:spcPct val="90000"/>
              </a:lnSpc>
            </a:pPr>
            <a:endParaRPr lang="en-US" altLang="ko-KR">
              <a:ea typeface="ＭＳ Ｐゴシック" panose="020B0600070205080204" pitchFamily="34" charset="-128"/>
            </a:endParaRPr>
          </a:p>
        </p:txBody>
      </p:sp>
      <p:pic>
        <p:nvPicPr>
          <p:cNvPr id="27654" name="Picture 5" descr="AN06F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9" r="-11344"/>
          <a:stretch/>
        </p:blipFill>
        <p:spPr bwMode="auto">
          <a:xfrm>
            <a:off x="3293574" y="2361298"/>
            <a:ext cx="3826612" cy="20550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1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Ideal Reflector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Normal is determined by local orientation</a:t>
            </a:r>
          </a:p>
          <a:p>
            <a:r>
              <a:rPr lang="en-US" altLang="ko-KR" dirty="0">
                <a:ea typeface="ＭＳ Ｐゴシック" panose="020B0600070205080204" pitchFamily="34" charset="-128"/>
              </a:rPr>
              <a:t>Angle of incidence = angle of reflection</a:t>
            </a:r>
          </a:p>
          <a:p>
            <a:r>
              <a:rPr lang="en-US" altLang="ko-KR" dirty="0">
                <a:ea typeface="ＭＳ Ｐゴシック" panose="020B0600070205080204" pitchFamily="34" charset="-128"/>
              </a:rPr>
              <a:t>The three vectors must be coplanar</a:t>
            </a:r>
          </a:p>
        </p:txBody>
      </p:sp>
      <p:pic>
        <p:nvPicPr>
          <p:cNvPr id="28678" name="Picture 5" descr="AN06F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800351"/>
            <a:ext cx="1725216" cy="168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771776" y="3028951"/>
            <a:ext cx="1744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b="1"/>
              <a:t>r</a:t>
            </a:r>
            <a:r>
              <a:rPr lang="en-US" altLang="ko-KR" sz="1800"/>
              <a:t> = 2 (</a:t>
            </a:r>
            <a:r>
              <a:rPr lang="en-US" altLang="ko-KR" sz="1800" b="1"/>
              <a:t>l</a:t>
            </a:r>
            <a:r>
              <a:rPr lang="en-US" altLang="ko-KR" sz="1800"/>
              <a:t> </a:t>
            </a:r>
            <a:r>
              <a:rPr lang="en-US" altLang="ko-KR" sz="1800">
                <a:cs typeface="Times New Roman" panose="02020603050405020304" pitchFamily="18" charset="0"/>
              </a:rPr>
              <a:t>· </a:t>
            </a:r>
            <a:r>
              <a:rPr lang="en-US" altLang="ko-KR" sz="1800" b="1">
                <a:cs typeface="Times New Roman" panose="02020603050405020304" pitchFamily="18" charset="0"/>
              </a:rPr>
              <a:t>n</a:t>
            </a:r>
            <a:r>
              <a:rPr lang="en-US" altLang="ko-KR" sz="1800">
                <a:cs typeface="Times New Roman" panose="02020603050405020304" pitchFamily="18" charset="0"/>
              </a:rPr>
              <a:t> ) </a:t>
            </a:r>
            <a:r>
              <a:rPr lang="en-US" altLang="ko-KR" sz="1800" b="1">
                <a:cs typeface="Times New Roman" panose="02020603050405020304" pitchFamily="18" charset="0"/>
              </a:rPr>
              <a:t>n</a:t>
            </a:r>
            <a:r>
              <a:rPr lang="en-US" altLang="ko-KR" sz="1800">
                <a:cs typeface="Times New Roman" panose="02020603050405020304" pitchFamily="18" charset="0"/>
              </a:rPr>
              <a:t> - </a:t>
            </a:r>
            <a:r>
              <a:rPr lang="en-US" altLang="ko-KR" sz="1800" b="1"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320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Lambertian Surface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Perfectly diffuse reflector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Light scattered equally in all directions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Amount of light reflected is proportional to the vertical component of incoming light</a:t>
            </a:r>
          </a:p>
          <a:p>
            <a:pPr lvl="1"/>
            <a:r>
              <a:rPr lang="en-US" altLang="ko-KR">
                <a:ea typeface="ＭＳ Ｐゴシック" panose="020B0600070205080204" pitchFamily="34" charset="-128"/>
              </a:rPr>
              <a:t>reflected light ~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</a:t>
            </a:r>
            <a:r>
              <a:rPr lang="en-US" altLang="ko-KR">
                <a:ea typeface="ＭＳ Ｐゴシック" panose="020B0600070205080204" pitchFamily="34" charset="-128"/>
              </a:rPr>
              <a:t> </a:t>
            </a:r>
            <a:r>
              <a:rPr lang="en-US" altLang="ko-KR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</a:t>
            </a:r>
            <a:r>
              <a:rPr lang="en-US" altLang="ko-KR">
                <a:ea typeface="ＭＳ Ｐゴシック" panose="020B0600070205080204" pitchFamily="34" charset="-128"/>
              </a:rPr>
              <a:t> </a:t>
            </a:r>
            <a:r>
              <a:rPr lang="en-US" altLang="ko-KR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>
                <a:ea typeface="ＭＳ Ｐゴシック" panose="020B0600070205080204" pitchFamily="34" charset="-128"/>
              </a:rPr>
              <a:t> =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ko-KR">
                <a:ea typeface="ＭＳ Ｐゴシック" panose="020B0600070205080204" pitchFamily="34" charset="-128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if vectors normalized</a:t>
            </a:r>
          </a:p>
          <a:p>
            <a:pPr lvl="1"/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There are also three coefficients,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k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k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 that show how much of each color component is reflected</a:t>
            </a:r>
          </a:p>
          <a:p>
            <a:pPr lvl="1">
              <a:buFontTx/>
              <a:buNone/>
            </a:pPr>
            <a:endParaRPr lang="en-US" altLang="ko-KR" b="1" baseline="-25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ko-KR" sz="195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94D4-43D3-4FB7-A43D-163492E5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can we calculate normal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5E29-E140-4143-82AA-70C0AADF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Transformation of   </a:t>
            </a:r>
            <a:r>
              <a:rPr lang="en-US" altLang="ko-KR" dirty="0" err="1"/>
              <a:t>v+n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3B3F5-E36E-4618-B115-3555DDDB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8239"/>
            <a:ext cx="7886701" cy="21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1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94D4-43D3-4FB7-A43D-163492E5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can we calculate normal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5E29-E140-4143-82AA-70C0AADF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Normal Vector Transform Matrix is</a:t>
            </a:r>
            <a:br>
              <a:rPr lang="en-US" altLang="ko-KR" dirty="0"/>
            </a:br>
            <a:r>
              <a:rPr lang="ko-KR" altLang="en-US" dirty="0"/>
              <a:t>      </a:t>
            </a:r>
            <a:r>
              <a:rPr lang="en-US" altLang="ko-KR" dirty="0"/>
              <a:t>Transpose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inverse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model view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M: model matrix, N: normal matrix</a:t>
            </a:r>
          </a:p>
          <a:p>
            <a:pPr lvl="1"/>
            <a:r>
              <a:rPr lang="en-US" altLang="ko-KR" dirty="0"/>
              <a:t>n </a:t>
            </a:r>
            <a:r>
              <a:rPr lang="en-US" altLang="ko-KR" dirty="0">
                <a:sym typeface="Wingdings" panose="05000000000000000000" pitchFamily="2" charset="2"/>
              </a:rPr>
              <a:t> v = 0,  v = q – 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v’ = M q – M r = M (q – r) = M v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(N n)  (M v) = 0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transpose(N n) (M v)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transpose(n) transpose (N) M v  (transpose(n) * v == 0)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transpose(N) M = Identity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06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Specular Surfaces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25">
                <a:ea typeface="ＭＳ Ｐゴシック" panose="020B0600070205080204" pitchFamily="34" charset="-128"/>
              </a:rPr>
              <a:t>Most surfaces are neither ideal diffusers nor perfectly specular (ideal reflectors)</a:t>
            </a:r>
          </a:p>
          <a:p>
            <a:r>
              <a:rPr lang="en-US" altLang="ko-KR" sz="2025">
                <a:ea typeface="ＭＳ Ｐゴシック" panose="020B0600070205080204" pitchFamily="34" charset="-128"/>
              </a:rPr>
              <a:t>Smooth surfaces show specular highlights due to incoming light being reflected in directions concentrated close to the direction of a perfect reflection </a:t>
            </a:r>
          </a:p>
        </p:txBody>
      </p:sp>
      <p:pic>
        <p:nvPicPr>
          <p:cNvPr id="30726" name="Picture 5" descr="AN06F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26" y="3050507"/>
            <a:ext cx="1771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Line 6"/>
          <p:cNvSpPr>
            <a:spLocks noChangeShapeType="1"/>
          </p:cNvSpPr>
          <p:nvPr/>
        </p:nvSpPr>
        <p:spPr bwMode="auto">
          <a:xfrm flipH="1" flipV="1">
            <a:off x="3128895" y="3657600"/>
            <a:ext cx="2700405" cy="34289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886450" y="3657601"/>
            <a:ext cx="105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Arial" panose="020B0604020202020204" pitchFamily="34" charset="0"/>
              </a:rPr>
              <a:t>specular</a:t>
            </a:r>
          </a:p>
          <a:p>
            <a:r>
              <a:rPr lang="en-US" altLang="ko-KR" sz="1800">
                <a:latin typeface="Arial" panose="020B0604020202020204" pitchFamily="34" charset="0"/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8104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71450"/>
            <a:ext cx="5257800" cy="8001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ＭＳ Ｐゴシック" panose="020B0600070205080204" pitchFamily="34" charset="-128"/>
              </a:rPr>
              <a:t>Modeling Specular Relections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Phong proposed using a term that dropped off as the angle between the viewer and the ideal reflection increased</a:t>
            </a:r>
          </a:p>
        </p:txBody>
      </p:sp>
      <p:pic>
        <p:nvPicPr>
          <p:cNvPr id="31750" name="Picture 4" descr="AN06F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032158"/>
            <a:ext cx="3057525" cy="20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457950" y="32575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435761" y="2145268"/>
            <a:ext cx="1471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b="1"/>
              <a:t>I</a:t>
            </a:r>
            <a:r>
              <a:rPr lang="en-US" altLang="ko-KR" sz="1800" baseline="-25000"/>
              <a:t>r</a:t>
            </a:r>
            <a:r>
              <a:rPr lang="en-US" altLang="ko-KR" sz="1800"/>
              <a:t> ~ k</a:t>
            </a:r>
            <a:r>
              <a:rPr lang="en-US" altLang="ko-KR" sz="1800" baseline="-25000"/>
              <a:t>s</a:t>
            </a:r>
            <a:r>
              <a:rPr lang="en-US" altLang="ko-KR" sz="1800"/>
              <a:t> </a:t>
            </a:r>
            <a:r>
              <a:rPr lang="en-US" altLang="ko-KR" sz="1800" b="1"/>
              <a:t>I</a:t>
            </a:r>
            <a:r>
              <a:rPr lang="en-US" altLang="ko-KR" sz="1800"/>
              <a:t> cos</a:t>
            </a:r>
            <a:r>
              <a:rPr lang="en-US" altLang="ko-KR" sz="1800" baseline="30000">
                <a:latin typeface="Symbol" panose="05050102010706020507" pitchFamily="18" charset="2"/>
              </a:rPr>
              <a:t>a</a:t>
            </a:r>
            <a:r>
              <a:rPr lang="en-US" altLang="ko-KR" sz="180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 flipV="1">
            <a:off x="2643055" y="2431018"/>
            <a:ext cx="285750" cy="6286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414456" y="3059668"/>
            <a:ext cx="148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shininess coef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275028" y="3688318"/>
            <a:ext cx="1614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absorption coef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900105" y="3345418"/>
            <a:ext cx="1909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incoming intensity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 flipV="1">
            <a:off x="2185855" y="2431018"/>
            <a:ext cx="114300" cy="857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V="1">
            <a:off x="1785805" y="2545318"/>
            <a:ext cx="17145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 flipV="1">
            <a:off x="1385755" y="2545318"/>
            <a:ext cx="171450" cy="571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699956" y="3116819"/>
            <a:ext cx="9925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reflected</a:t>
            </a:r>
          </a:p>
          <a:p>
            <a:r>
              <a:rPr lang="en-US" altLang="ko-KR" sz="1800"/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394060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The Shininess Coefficient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25">
                <a:ea typeface="ＭＳ Ｐゴシック" panose="020B0600070205080204" pitchFamily="34" charset="-128"/>
              </a:rPr>
              <a:t>Values of </a:t>
            </a:r>
            <a:r>
              <a:rPr lang="en-US" altLang="ko-KR" sz="2025">
                <a:latin typeface="Symbol" panose="05050102010706020507" pitchFamily="18" charset="2"/>
                <a:ea typeface="ＭＳ Ｐゴシック" panose="020B0600070205080204" pitchFamily="34" charset="-128"/>
              </a:rPr>
              <a:t>a</a:t>
            </a:r>
            <a:r>
              <a:rPr lang="en-US" altLang="ko-KR" sz="2025">
                <a:ea typeface="ＭＳ Ｐゴシック" panose="020B0600070205080204" pitchFamily="34" charset="-128"/>
              </a:rPr>
              <a:t> between 100 and 200 correspond to metals </a:t>
            </a:r>
          </a:p>
          <a:p>
            <a:r>
              <a:rPr lang="en-US" altLang="ko-KR" sz="2025">
                <a:ea typeface="ＭＳ Ｐゴシック" panose="020B0600070205080204" pitchFamily="34" charset="-128"/>
              </a:rPr>
              <a:t>Values between 5 and 10 give surface that look like plastic</a:t>
            </a:r>
          </a:p>
        </p:txBody>
      </p:sp>
      <p:pic>
        <p:nvPicPr>
          <p:cNvPr id="32774" name="Picture 5" descr="AN06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45" y="2585528"/>
            <a:ext cx="297061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029545" y="2768600"/>
            <a:ext cx="768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</a:rPr>
              <a:t>cos</a:t>
            </a:r>
            <a:r>
              <a:rPr lang="en-US" altLang="ko-KR" sz="1800" baseline="30000" dirty="0" err="1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514850" y="45148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091635" y="435455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/>
              <a:t>90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2586633" y="4356386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/>
              <a:t>-90</a:t>
            </a:r>
          </a:p>
        </p:txBody>
      </p:sp>
    </p:spTree>
    <p:extLst>
      <p:ext uri="{BB962C8B-B14F-4D97-AF65-F5344CB8AC3E}">
        <p14:creationId xmlns:p14="http://schemas.microsoft.com/office/powerpoint/2010/main" val="176605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Ambient Light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ea typeface="ＭＳ Ｐゴシック" panose="020B0600070205080204" pitchFamily="34" charset="-128"/>
              </a:rPr>
              <a:t>Ambient light is the result of multiple interactions between (large) light sources and the objects in the environment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Amount and color depend on both the color of the light(s) and the material properties of the object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Add </a:t>
            </a:r>
            <a:r>
              <a:rPr lang="en-US" altLang="ko-KR" sz="18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  <a:r>
              <a:rPr lang="en-US" altLang="ko-KR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ko-KR" sz="18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8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  <a:r>
              <a:rPr lang="en-US" altLang="ko-KR" sz="1800" dirty="0">
                <a:ea typeface="ＭＳ Ｐゴシック" panose="020B0600070205080204" pitchFamily="34" charset="-128"/>
              </a:rPr>
              <a:t> to diffuse and specular terms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 flipV="1">
            <a:off x="1430103" y="2743200"/>
            <a:ext cx="145093" cy="77817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678657" y="3521378"/>
            <a:ext cx="152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/>
              <a:t>reflection </a:t>
            </a:r>
            <a:r>
              <a:rPr lang="en-US" altLang="ko-KR" sz="1800" dirty="0" err="1"/>
              <a:t>coef</a:t>
            </a:r>
            <a:endParaRPr lang="en-US" altLang="ko-KR" sz="1800" dirty="0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H="1" flipV="1">
            <a:off x="1668455" y="2770175"/>
            <a:ext cx="1099335" cy="77817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 sz="1350"/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2512551" y="3521378"/>
            <a:ext cx="2512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intensity of ambient light</a:t>
            </a:r>
          </a:p>
        </p:txBody>
      </p:sp>
    </p:spTree>
    <p:extLst>
      <p:ext uri="{BB962C8B-B14F-4D97-AF65-F5344CB8AC3E}">
        <p14:creationId xmlns:p14="http://schemas.microsoft.com/office/powerpoint/2010/main" val="76098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Distance Terms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ea typeface="ＭＳ Ｐゴシック" panose="020B0600070205080204" pitchFamily="34" charset="-128"/>
              </a:rPr>
              <a:t>The light from a point source that reaches a surface is inversely proportional to the square of the distance between them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ea typeface="ＭＳ Ｐゴシック" panose="020B0600070205080204" pitchFamily="34" charset="-128"/>
              </a:rPr>
              <a:t>We can add a factor of the form </a:t>
            </a:r>
            <a:r>
              <a:rPr lang="en-US" altLang="ko-KR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1/(ad + </a:t>
            </a:r>
            <a:r>
              <a:rPr lang="en-US" altLang="ko-KR" sz="18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bd</a:t>
            </a:r>
            <a:r>
              <a:rPr lang="en-US" altLang="ko-KR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+cd</a:t>
            </a:r>
            <a:r>
              <a:rPr lang="en-US" altLang="ko-KR" sz="18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ko-KR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ko-KR" sz="1800" dirty="0">
                <a:ea typeface="ＭＳ Ｐゴシック" panose="020B0600070205080204" pitchFamily="34" charset="-128"/>
              </a:rPr>
              <a:t> to the diffuse and specular terms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ea typeface="ＭＳ Ｐゴシック" panose="020B0600070205080204" pitchFamily="34" charset="-128"/>
              </a:rPr>
              <a:t>The constant and linear terms soften the effect of the point source</a:t>
            </a:r>
          </a:p>
        </p:txBody>
      </p:sp>
      <p:pic>
        <p:nvPicPr>
          <p:cNvPr id="18438" name="Picture 5" descr="AN06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46" y="2921577"/>
            <a:ext cx="2313355" cy="177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81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E7620-B616-4567-9E22-EEC11D07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Gouraud</a:t>
            </a:r>
            <a:r>
              <a:rPr lang="en-US" altLang="ko-KR" dirty="0"/>
              <a:t> shading vs </a:t>
            </a:r>
            <a:r>
              <a:rPr lang="en-US" altLang="ko-KR" dirty="0" err="1"/>
              <a:t>Phong</a:t>
            </a:r>
            <a:r>
              <a:rPr lang="en-US" altLang="ko-KR" dirty="0"/>
              <a:t> shading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51C02-C0FE-4B46-BDA0-EA2AE2CA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Interpolate Color vs Interpolate Normal</a:t>
            </a:r>
          </a:p>
          <a:p>
            <a:pPr lvl="1"/>
            <a:r>
              <a:rPr lang="en-US" altLang="ko-KR" dirty="0"/>
              <a:t>Vertex shader vs </a:t>
            </a:r>
            <a:r>
              <a:rPr lang="en-US" altLang="ko-KR" dirty="0" err="1"/>
              <a:t>Flagment</a:t>
            </a:r>
            <a:r>
              <a:rPr lang="en-US" altLang="ko-KR" dirty="0"/>
              <a:t> shader</a:t>
            </a:r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5A4F2D-BEB5-4A6E-8F37-2A6A252B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4" y="2627466"/>
            <a:ext cx="2248418" cy="22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B6C087D-9B13-4851-AA69-D6EB5F5F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68" y="2627466"/>
            <a:ext cx="2242189" cy="22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Per vertex lighting; centered between four vertices of a square.">
            <a:extLst>
              <a:ext uri="{FF2B5EF4-FFF2-40B4-BE49-F238E27FC236}">
                <a16:creationId xmlns:a16="http://schemas.microsoft.com/office/drawing/2014/main" id="{B0342420-E53C-4E3C-8661-6C11AFF88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0"/>
          <a:stretch/>
        </p:blipFill>
        <p:spPr bwMode="auto">
          <a:xfrm>
            <a:off x="5266899" y="2506639"/>
            <a:ext cx="1599688" cy="236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Per fragment lighting; centered between four vertices of a square.">
            <a:extLst>
              <a:ext uri="{FF2B5EF4-FFF2-40B4-BE49-F238E27FC236}">
                <a16:creationId xmlns:a16="http://schemas.microsoft.com/office/drawing/2014/main" id="{570568E2-C8E5-45F0-B388-A8005ACEE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2"/>
          <a:stretch/>
        </p:blipFill>
        <p:spPr bwMode="auto">
          <a:xfrm>
            <a:off x="6866587" y="2571750"/>
            <a:ext cx="1599688" cy="22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7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Light Sources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078891"/>
            <a:ext cx="5943600" cy="3543300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ea typeface="ＭＳ Ｐゴシック" panose="020B0600070205080204" pitchFamily="34" charset="-128"/>
              </a:rPr>
              <a:t>In the </a:t>
            </a:r>
            <a:r>
              <a:rPr lang="en-US" altLang="ko-KR" sz="1800" dirty="0" err="1">
                <a:ea typeface="ＭＳ Ｐゴシック" panose="020B0600070205080204" pitchFamily="34" charset="-128"/>
              </a:rPr>
              <a:t>Phong</a:t>
            </a:r>
            <a:r>
              <a:rPr lang="en-US" altLang="ko-KR" sz="1800" dirty="0">
                <a:ea typeface="ＭＳ Ｐゴシック" panose="020B0600070205080204" pitchFamily="34" charset="-128"/>
              </a:rPr>
              <a:t> Model, we add the results from each light source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Each light source has separate diffuse, specular, and ambient terms to allow for maximum flexibility even though this form does not have a physical justification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Separate red, green and blue components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Hence, 9 coefficients for each point source</a:t>
            </a:r>
          </a:p>
          <a:p>
            <a:pPr lvl="1"/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dr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dg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sr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sg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sb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</a:t>
            </a:r>
            <a:r>
              <a:rPr lang="en-US" altLang="ko-KR" sz="1500" dirty="0">
                <a:ea typeface="ＭＳ Ｐゴシック" panose="020B0600070205080204" pitchFamily="34" charset="-128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15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ab</a:t>
            </a:r>
            <a:endParaRPr lang="en-US" altLang="ko-KR" sz="1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95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Material Properties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Material properties match light source properties</a:t>
            </a:r>
          </a:p>
          <a:p>
            <a:pPr lvl="1"/>
            <a:r>
              <a:rPr lang="en-US" altLang="ko-KR">
                <a:ea typeface="ＭＳ Ｐゴシック" panose="020B0600070205080204" pitchFamily="34" charset="-128"/>
              </a:rPr>
              <a:t>Nine absorbtion coefficients</a:t>
            </a:r>
          </a:p>
          <a:p>
            <a:pPr lvl="2"/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dr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dg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sr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sg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sb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</a:t>
            </a:r>
            <a:r>
              <a:rPr lang="en-US" altLang="ko-KR" sz="1800">
                <a:ea typeface="ＭＳ Ｐゴシック" panose="020B0600070205080204" pitchFamily="34" charset="-128"/>
              </a:rPr>
              <a:t>, </a:t>
            </a:r>
            <a:r>
              <a:rPr lang="en-US" altLang="ko-KR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18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ab</a:t>
            </a:r>
            <a:endParaRPr lang="en-US" altLang="ko-KR" sz="1800">
              <a:ea typeface="ＭＳ Ｐゴシック" panose="020B0600070205080204" pitchFamily="34" charset="-128"/>
            </a:endParaRPr>
          </a:p>
          <a:p>
            <a:pPr lvl="1"/>
            <a:r>
              <a:rPr lang="en-US" altLang="ko-KR">
                <a:ea typeface="ＭＳ Ｐゴシック" panose="020B0600070205080204" pitchFamily="34" charset="-128"/>
              </a:rPr>
              <a:t>Shininess coefficient </a:t>
            </a:r>
            <a:r>
              <a:rPr lang="en-US" altLang="ko-KR">
                <a:latin typeface="Symbol" panose="05050102010706020507" pitchFamily="18" charset="2"/>
                <a:ea typeface="ＭＳ Ｐゴシック" panose="020B0600070205080204" pitchFamily="34" charset="-128"/>
              </a:rPr>
              <a:t>a</a:t>
            </a:r>
            <a:r>
              <a:rPr lang="en-US" altLang="ko-KR"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30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AN06F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42" y="3031066"/>
            <a:ext cx="2828925" cy="190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71450"/>
            <a:ext cx="4857750" cy="8001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ＭＳ Ｐゴシック" panose="020B0600070205080204" pitchFamily="34" charset="-128"/>
              </a:rPr>
              <a:t>Adding up the Components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ea typeface="ＭＳ Ｐゴシック" panose="020B0600070205080204" pitchFamily="34" charset="-128"/>
              </a:rPr>
              <a:t>For each light source and each color component, the </a:t>
            </a:r>
            <a:r>
              <a:rPr lang="en-US" altLang="ko-KR" dirty="0" err="1">
                <a:ea typeface="ＭＳ Ｐゴシック" panose="020B0600070205080204" pitchFamily="34" charset="-128"/>
              </a:rPr>
              <a:t>Phong</a:t>
            </a:r>
            <a:r>
              <a:rPr lang="en-US" altLang="ko-KR" dirty="0">
                <a:ea typeface="ＭＳ Ｐゴシック" panose="020B0600070205080204" pitchFamily="34" charset="-128"/>
              </a:rPr>
              <a:t> model can be written (without the distance terms) as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ko-KR" sz="2400" dirty="0">
                <a:ea typeface="ＭＳ Ｐゴシック" panose="020B0600070205080204" pitchFamily="34" charset="-128"/>
              </a:rPr>
              <a:t> =</a:t>
            </a:r>
            <a:r>
              <a:rPr lang="en-US" altLang="ko-KR" sz="24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</a:t>
            </a:r>
            <a:r>
              <a:rPr lang="en-US" altLang="ko-K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ko-KR" sz="2400" dirty="0">
                <a:ea typeface="ＭＳ Ｐゴシック" panose="020B0600070205080204" pitchFamily="34" charset="-128"/>
              </a:rPr>
              <a:t>  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ko-KR" sz="2400" dirty="0">
                <a:ea typeface="ＭＳ Ｐゴシック" panose="020B0600070205080204" pitchFamily="34" charset="-128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n  + </a:t>
            </a:r>
            <a:r>
              <a:rPr lang="en-US" altLang="ko-KR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</a:t>
            </a:r>
            <a:r>
              <a:rPr lang="en-US" altLang="ko-K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ko-KR" sz="2400" dirty="0">
                <a:ea typeface="ＭＳ Ｐゴシック" panose="020B0600070205080204" pitchFamily="34" charset="-128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r )</a:t>
            </a:r>
            <a:r>
              <a:rPr lang="en-US" altLang="ko-KR" sz="2400" baseline="30000" dirty="0">
                <a:latin typeface="Symbol" panose="05050102010706020507" pitchFamily="18" charset="2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 </a:t>
            </a:r>
            <a:r>
              <a:rPr lang="en-US" altLang="ko-KR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ko-KR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endParaRPr lang="en-US" altLang="ko-KR" sz="2400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baseline="-25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For each color component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we add contributions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all sources</a:t>
            </a:r>
          </a:p>
        </p:txBody>
      </p:sp>
    </p:spTree>
    <p:extLst>
      <p:ext uri="{BB962C8B-B14F-4D97-AF65-F5344CB8AC3E}">
        <p14:creationId xmlns:p14="http://schemas.microsoft.com/office/powerpoint/2010/main" val="245387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1" y="394394"/>
            <a:ext cx="6447501" cy="550763"/>
          </a:xfrm>
        </p:spPr>
        <p:txBody>
          <a:bodyPr/>
          <a:lstStyle/>
          <a:p>
            <a:r>
              <a:rPr lang="en-US" altLang="ko-KR" dirty="0" err="1"/>
              <a:t>Phong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096629"/>
            <a:ext cx="7769669" cy="21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Modified Phong Model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The specular term in the Phong model is problematic because it requires the calculation of a new reflection vector and view vector for each vertex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Blinn suggested an approximation using the halfway vector that is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20796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The Halfway Vector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ko-KR">
                <a:ea typeface="ＭＳ Ｐゴシック" panose="020B0600070205080204" pitchFamily="34" charset="-128"/>
              </a:rPr>
              <a:t> is normalized vector halfway between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ko-KR">
                <a:ea typeface="ＭＳ Ｐゴシック" panose="020B0600070205080204" pitchFamily="34" charset="-128"/>
              </a:rPr>
              <a:t> and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1" y="2571751"/>
            <a:ext cx="2470547" cy="200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855119" y="2031206"/>
            <a:ext cx="2016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b="1"/>
              <a:t>h = ( l + v )/ | l + v</a:t>
            </a:r>
            <a:r>
              <a:rPr lang="en-US" altLang="ko-KR" sz="180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99278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Using the halfway vector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Replace </a:t>
            </a:r>
            <a:r>
              <a:rPr lang="en-US" altLang="ko-KR" sz="247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ko-KR" sz="2625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ko-KR" sz="2625">
                <a:ea typeface="ＭＳ Ｐゴシック" panose="020B0600070205080204" pitchFamily="34" charset="-128"/>
              </a:rPr>
              <a:t> </a:t>
            </a:r>
            <a:r>
              <a:rPr lang="en-US" altLang="ko-KR" sz="247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r )</a:t>
            </a:r>
            <a:r>
              <a:rPr lang="en-US" altLang="ko-KR" sz="2475" baseline="30000">
                <a:latin typeface="Symbol" panose="05050102010706020507" pitchFamily="18" charset="2"/>
                <a:ea typeface="ＭＳ Ｐゴシック" panose="020B0600070205080204" pitchFamily="34" charset="-128"/>
                <a:cs typeface="Times New Roman" panose="02020603050405020304" pitchFamily="18" charset="0"/>
              </a:rPr>
              <a:t>a  </a:t>
            </a:r>
            <a:r>
              <a:rPr lang="en-US" altLang="ko-KR" sz="2475">
                <a:ea typeface="ＭＳ Ｐゴシック" panose="020B0600070205080204" pitchFamily="34" charset="-128"/>
                <a:cs typeface="Times New Roman" panose="02020603050405020304" pitchFamily="18" charset="0"/>
              </a:rPr>
              <a:t>by </a:t>
            </a:r>
            <a:r>
              <a:rPr lang="en-US" altLang="ko-KR" sz="247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ko-KR" sz="2625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ko-KR" sz="2625">
                <a:ea typeface="ＭＳ Ｐゴシック" panose="020B0600070205080204" pitchFamily="34" charset="-128"/>
              </a:rPr>
              <a:t> </a:t>
            </a:r>
            <a:r>
              <a:rPr lang="en-US" altLang="ko-KR" sz="247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h )</a:t>
            </a:r>
            <a:r>
              <a:rPr lang="en-US" altLang="ko-KR" sz="2475" baseline="30000">
                <a:latin typeface="Symbol" panose="05050102010706020507" pitchFamily="18" charset="2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</a:p>
          <a:p>
            <a:r>
              <a:rPr lang="en-US" altLang="ko-KR" sz="2475" baseline="3000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ko-KR" sz="2475">
                <a:latin typeface="Symbol" panose="05050102010706020507" pitchFamily="18" charset="2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ko-KR" sz="2475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is chosen to match shineness</a:t>
            </a:r>
          </a:p>
          <a:p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Note that halfway angle is half of angle between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 if vectors are coplanar</a:t>
            </a:r>
          </a:p>
          <a:p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Resulting model is known as the modified Phong or Blinn lighting model</a:t>
            </a:r>
          </a:p>
          <a:p>
            <a:pPr lvl="1"/>
            <a:r>
              <a:rPr lang="en-US" altLang="ko-KR" sz="2100"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Specified in OpenGL standard</a:t>
            </a:r>
          </a:p>
        </p:txBody>
      </p:sp>
    </p:spTree>
    <p:extLst>
      <p:ext uri="{BB962C8B-B14F-4D97-AF65-F5344CB8AC3E}">
        <p14:creationId xmlns:p14="http://schemas.microsoft.com/office/powerpoint/2010/main" val="278142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75"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3"/>
          <a:stretch>
            <a:fillRect/>
          </a:stretch>
        </p:blipFill>
        <p:spPr bwMode="auto">
          <a:xfrm>
            <a:off x="3118795" y="118582"/>
            <a:ext cx="4886483" cy="491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55784" y="1155752"/>
            <a:ext cx="21553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Only differences in 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these teapots are 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the parameters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in the modified</a:t>
            </a:r>
          </a:p>
          <a:p>
            <a:r>
              <a:rPr lang="en-US" altLang="ko-KR" sz="1800" dirty="0" err="1">
                <a:latin typeface="Arial" panose="020B0604020202020204" pitchFamily="34" charset="0"/>
              </a:rPr>
              <a:t>Phong</a:t>
            </a:r>
            <a:r>
              <a:rPr lang="en-US" altLang="ko-KR" sz="1800" dirty="0">
                <a:latin typeface="Arial" panose="020B0604020202020204" pitchFamily="34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01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50">
                <a:ea typeface="ＭＳ Ｐゴシック" panose="020B0600070205080204" pitchFamily="34" charset="-128"/>
                <a:cs typeface="Times New Roman" panose="02020603050405020304" pitchFamily="18" charset="0"/>
              </a:rPr>
              <a:t>Computation of Vectors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 are specified by the application</a:t>
            </a:r>
          </a:p>
          <a:p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Can computer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 from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endParaRPr lang="en-US" altLang="ko-KR" sz="2025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Problem is determining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endParaRPr lang="en-US" altLang="ko-KR" sz="2025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For simple surfaces   is can be determined but how we determine </a:t>
            </a:r>
            <a:r>
              <a:rPr lang="en-US" altLang="ko-KR" sz="2025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 differs depending on underlying representation of surface</a:t>
            </a:r>
          </a:p>
          <a:p>
            <a:r>
              <a:rPr lang="en-US" altLang="ko-KR" sz="2025">
                <a:ea typeface="ＭＳ Ｐゴシック" panose="020B0600070205080204" pitchFamily="34" charset="-128"/>
                <a:cs typeface="Times New Roman" panose="02020603050405020304" pitchFamily="18" charset="0"/>
              </a:rPr>
              <a:t>OpenGL leaves determination of normal to application</a:t>
            </a:r>
          </a:p>
          <a:p>
            <a:pPr lvl="1"/>
            <a:r>
              <a:rPr lang="en-US" altLang="ko-KR" sz="1650">
                <a:ea typeface="ＭＳ Ｐゴシック" panose="020B0600070205080204" pitchFamily="34" charset="-128"/>
                <a:cs typeface="Times New Roman" panose="02020603050405020304" pitchFamily="18" charset="0"/>
              </a:rPr>
              <a:t>Exception for GLU quadrics and Bezier surfaces was deprecated</a:t>
            </a:r>
          </a:p>
        </p:txBody>
      </p:sp>
    </p:spTree>
    <p:extLst>
      <p:ext uri="{BB962C8B-B14F-4D97-AF65-F5344CB8AC3E}">
        <p14:creationId xmlns:p14="http://schemas.microsoft.com/office/powerpoint/2010/main" val="318585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465365" y="206957"/>
            <a:ext cx="5829300" cy="80010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Computing Reflection Direction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Angle of incidence = angle of reflection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Normal, light direction and reflection direction are coplaner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Want all three to be unit length</a:t>
            </a:r>
          </a:p>
        </p:txBody>
      </p:sp>
      <p:pic>
        <p:nvPicPr>
          <p:cNvPr id="2765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7" y="2367643"/>
            <a:ext cx="18478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783771" y="2367643"/>
          <a:ext cx="2696766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900" imgH="393700" progId="Equation.3">
                  <p:embed/>
                </p:oleObj>
              </mc:Choice>
              <mc:Fallback>
                <p:oleObj name="Equation" r:id="rId3" imgW="977900" imgH="393700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71" y="2367643"/>
                        <a:ext cx="2696766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22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AN04F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94"/>
            <a:ext cx="2457450" cy="199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Plane Normals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Equation of plane: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ax+by+cz+d = 0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From Chapter 3 we know that plane is determined by three points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ko-KR">
                <a:ea typeface="ＭＳ Ｐゴシック" panose="020B0600070205080204" pitchFamily="34" charset="-128"/>
              </a:rPr>
              <a:t>,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ko-KR">
                <a:ea typeface="ＭＳ Ｐゴシック" panose="020B0600070205080204" pitchFamily="34" charset="-128"/>
              </a:rPr>
              <a:t>,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ko-KR">
                <a:ea typeface="ＭＳ Ｐゴシック" panose="020B0600070205080204" pitchFamily="34" charset="-128"/>
              </a:rPr>
              <a:t> or normal 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ko-KR">
                <a:ea typeface="ＭＳ Ｐゴシック" panose="020B0600070205080204" pitchFamily="34" charset="-128"/>
              </a:rPr>
              <a:t> and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Normal can be obtained by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78827" y="3074898"/>
            <a:ext cx="24609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100" b="1" dirty="0"/>
              <a:t>n</a:t>
            </a:r>
            <a:r>
              <a:rPr lang="en-US" altLang="ko-KR" sz="2100" dirty="0"/>
              <a:t> = (</a:t>
            </a:r>
            <a:r>
              <a:rPr lang="en-US" altLang="ko-KR" sz="2100" dirty="0" err="1"/>
              <a:t>p</a:t>
            </a:r>
            <a:r>
              <a:rPr lang="en-US" altLang="ko-KR" sz="2100" baseline="-25000" dirty="0" err="1"/>
              <a:t>2</a:t>
            </a:r>
            <a:r>
              <a:rPr lang="en-US" altLang="ko-KR" sz="2100" dirty="0" err="1"/>
              <a:t>-p</a:t>
            </a:r>
            <a:r>
              <a:rPr lang="en-US" altLang="ko-KR" sz="2100" baseline="-25000" dirty="0" err="1"/>
              <a:t>0</a:t>
            </a:r>
            <a:r>
              <a:rPr lang="en-US" altLang="ko-KR" sz="2100" dirty="0"/>
              <a:t>) </a:t>
            </a:r>
            <a:r>
              <a:rPr lang="en-US" altLang="ko-KR" sz="2100" dirty="0">
                <a:cs typeface="Times New Roman" panose="02020603050405020304" pitchFamily="18" charset="0"/>
              </a:rPr>
              <a:t>× (</a:t>
            </a:r>
            <a:r>
              <a:rPr lang="en-US" altLang="ko-KR" sz="2100" dirty="0" err="1">
                <a:cs typeface="Times New Roman" panose="02020603050405020304" pitchFamily="18" charset="0"/>
              </a:rPr>
              <a:t>p</a:t>
            </a:r>
            <a:r>
              <a:rPr lang="en-US" altLang="ko-KR" sz="2100" baseline="-25000" dirty="0" err="1">
                <a:cs typeface="Times New Roman" panose="02020603050405020304" pitchFamily="18" charset="0"/>
              </a:rPr>
              <a:t>1</a:t>
            </a:r>
            <a:r>
              <a:rPr lang="en-US" altLang="ko-KR" sz="2100" dirty="0" err="1">
                <a:cs typeface="Times New Roman" panose="02020603050405020304" pitchFamily="18" charset="0"/>
              </a:rPr>
              <a:t>-p</a:t>
            </a:r>
            <a:r>
              <a:rPr lang="en-US" altLang="ko-KR" sz="2100" baseline="-25000" dirty="0" err="1">
                <a:cs typeface="Times New Roman" panose="02020603050405020304" pitchFamily="18" charset="0"/>
              </a:rPr>
              <a:t>0</a:t>
            </a:r>
            <a:r>
              <a:rPr lang="en-US" altLang="ko-KR" sz="21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122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  <a:cs typeface="Times New Roman" panose="02020603050405020304" pitchFamily="18" charset="0"/>
              </a:rPr>
              <a:t>Normal to Sphere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Implicit function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f(x,y.z)=0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Normal given by gradient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Sphere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f(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)=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</a:p>
          <a:p>
            <a:r>
              <a:rPr lang="en-US" altLang="ko-KR">
                <a:ea typeface="ＭＳ Ｐゴシック" panose="020B0600070205080204" pitchFamily="34" charset="-128"/>
              </a:rPr>
              <a:t>   n = 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∂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f/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∂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x,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 ∂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/∂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y,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 ∂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f/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∂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z]</a:t>
            </a:r>
            <a:r>
              <a:rPr lang="en-US" altLang="ko-KR" baseline="300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ko-KR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1"/>
            <a:ext cx="194310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049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Parametric Form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For sphere</a:t>
            </a: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r>
              <a:rPr lang="en-US" altLang="ko-KR">
                <a:ea typeface="ＭＳ Ｐゴシック" panose="020B0600070205080204" pitchFamily="34" charset="-128"/>
              </a:rPr>
              <a:t> Tangent plane determined by vectors</a:t>
            </a: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endParaRPr lang="en-US" altLang="ko-KR">
              <a:ea typeface="ＭＳ Ｐゴシック" panose="020B0600070205080204" pitchFamily="34" charset="-128"/>
            </a:endParaRPr>
          </a:p>
          <a:p>
            <a:r>
              <a:rPr lang="en-US" altLang="ko-KR">
                <a:ea typeface="ＭＳ Ｐゴシック" panose="020B0600070205080204" pitchFamily="34" charset="-128"/>
              </a:rPr>
              <a:t>Normal given by cross product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539071" y="1369530"/>
            <a:ext cx="21371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/>
              <a:t>x=x(</a:t>
            </a:r>
            <a:r>
              <a:rPr lang="en-US" altLang="ko-KR" sz="1800" dirty="0" err="1"/>
              <a:t>u,v</a:t>
            </a:r>
            <a:r>
              <a:rPr lang="en-US" altLang="ko-KR" sz="1800" dirty="0"/>
              <a:t>)=cos u sin v</a:t>
            </a:r>
          </a:p>
          <a:p>
            <a:r>
              <a:rPr lang="en-US" altLang="ko-KR" sz="1800" dirty="0"/>
              <a:t>y=y(</a:t>
            </a:r>
            <a:r>
              <a:rPr lang="en-US" altLang="ko-KR" sz="1800" dirty="0" err="1"/>
              <a:t>u,v</a:t>
            </a:r>
            <a:r>
              <a:rPr lang="en-US" altLang="ko-KR" sz="1800" dirty="0"/>
              <a:t>)=cos u cos v</a:t>
            </a:r>
          </a:p>
          <a:p>
            <a:r>
              <a:rPr lang="en-US" altLang="ko-KR" sz="1800" dirty="0"/>
              <a:t>z= z(</a:t>
            </a:r>
            <a:r>
              <a:rPr lang="en-US" altLang="ko-KR" sz="1800" dirty="0" err="1"/>
              <a:t>u,v</a:t>
            </a:r>
            <a:r>
              <a:rPr lang="en-US" altLang="ko-KR" sz="1800" dirty="0"/>
              <a:t>)=sin u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2452977" y="2821795"/>
            <a:ext cx="3046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/>
              <a:t>∂</a:t>
            </a:r>
            <a:r>
              <a:rPr lang="en-US" altLang="ko-KR" sz="1800" b="1" dirty="0"/>
              <a:t>p</a:t>
            </a:r>
            <a:r>
              <a:rPr lang="en-US" altLang="ko-KR" sz="1800" dirty="0"/>
              <a:t>/∂u = [∂x/∂u, ∂y/∂u, ∂z/∂u]T</a:t>
            </a:r>
          </a:p>
          <a:p>
            <a:r>
              <a:rPr lang="en-US" altLang="ko-KR" sz="1800" dirty="0"/>
              <a:t>∂</a:t>
            </a:r>
            <a:r>
              <a:rPr lang="en-US" altLang="ko-KR" sz="1800" b="1" dirty="0"/>
              <a:t>p</a:t>
            </a:r>
            <a:r>
              <a:rPr lang="en-US" altLang="ko-KR" sz="1800" dirty="0"/>
              <a:t>/∂v = [∂x/∂v, ∂y/∂v, ∂z/∂v]T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2539071" y="3985473"/>
            <a:ext cx="2032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b="1" dirty="0"/>
              <a:t>n</a:t>
            </a:r>
            <a:r>
              <a:rPr lang="en-US" altLang="ko-KR" sz="1800" dirty="0"/>
              <a:t> = ∂</a:t>
            </a:r>
            <a:r>
              <a:rPr lang="en-US" altLang="ko-KR" sz="1800" b="1" dirty="0"/>
              <a:t>p</a:t>
            </a:r>
            <a:r>
              <a:rPr lang="en-US" altLang="ko-KR" sz="1800" dirty="0"/>
              <a:t>/∂u </a:t>
            </a:r>
            <a:r>
              <a:rPr lang="en-US" altLang="ko-KR" sz="1800" dirty="0">
                <a:cs typeface="Times New Roman" panose="02020603050405020304" pitchFamily="18" charset="0"/>
              </a:rPr>
              <a:t>× ∂</a:t>
            </a:r>
            <a:r>
              <a:rPr lang="en-US" altLang="ko-KR" sz="1800" b="1" dirty="0">
                <a:cs typeface="Times New Roman" panose="02020603050405020304" pitchFamily="18" charset="0"/>
              </a:rPr>
              <a:t>p</a:t>
            </a:r>
            <a:r>
              <a:rPr lang="en-US" altLang="ko-KR" sz="1800" dirty="0">
                <a:cs typeface="Times New Roman" panose="02020603050405020304" pitchFamily="18" charset="0"/>
              </a:rPr>
              <a:t>/∂v </a:t>
            </a:r>
          </a:p>
        </p:txBody>
      </p:sp>
      <p:pic>
        <p:nvPicPr>
          <p:cNvPr id="3072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54" y="762830"/>
            <a:ext cx="194310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912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12</a:t>
            </a:r>
            <a:br>
              <a:rPr lang="en-US" altLang="ko-KR" dirty="0"/>
            </a:br>
            <a:r>
              <a:rPr lang="en-US" altLang="ko-KR" dirty="0"/>
              <a:t>Shading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9" y="329236"/>
            <a:ext cx="8262553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Lecture 12 –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Shading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99" y="1159017"/>
            <a:ext cx="6783824" cy="354361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</a:rPr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Contents</a:t>
            </a:r>
          </a:p>
          <a:p>
            <a:pPr lvl="1"/>
            <a:r>
              <a:rPr lang="en-US" altLang="ko-KR" sz="1600" dirty="0"/>
              <a:t>Understanding illumination Model </a:t>
            </a:r>
          </a:p>
          <a:p>
            <a:pPr lvl="1"/>
            <a:r>
              <a:rPr lang="en-US" altLang="ko-KR" sz="1600" dirty="0"/>
              <a:t>How to use make rendering model – </a:t>
            </a:r>
            <a:r>
              <a:rPr lang="en-US" altLang="ko-KR" sz="1600" dirty="0" err="1"/>
              <a:t>Phong</a:t>
            </a:r>
            <a:r>
              <a:rPr lang="en-US" altLang="ko-KR" sz="1600" dirty="0"/>
              <a:t>, </a:t>
            </a:r>
          </a:p>
          <a:p>
            <a:pPr lvl="1"/>
            <a:r>
              <a:rPr lang="en-US" altLang="ko-KR" sz="1600" dirty="0"/>
              <a:t>How to programming shader </a:t>
            </a:r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600" dirty="0"/>
              <a:t>Previous lectures</a:t>
            </a:r>
          </a:p>
          <a:p>
            <a:pPr lvl="1"/>
            <a:r>
              <a:rPr lang="en-US" altLang="ko-KR" sz="1600" dirty="0"/>
              <a:t>Copy html and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file from</a:t>
            </a:r>
          </a:p>
          <a:p>
            <a:pPr lvl="1"/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08701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June 2021 / (CC-BY-NC)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419794"/>
            <a:ext cx="6447501" cy="55076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Model - Light / Material / Illumination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076623"/>
            <a:ext cx="8250304" cy="3514770"/>
          </a:xfrm>
        </p:spPr>
        <p:txBody>
          <a:bodyPr/>
          <a:lstStyle/>
          <a:p>
            <a:r>
              <a:rPr lang="en-US" altLang="ko-KR" sz="2025" dirty="0">
                <a:ea typeface="ＭＳ Ｐゴシック" panose="020B0600070205080204" pitchFamily="34" charset="-128"/>
              </a:rPr>
              <a:t>Rendering is ; </a:t>
            </a:r>
            <a:r>
              <a:rPr lang="en-US" altLang="ko-KR" sz="2025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Calculating number of photons come into camera (eye)</a:t>
            </a:r>
            <a:br>
              <a:rPr lang="en-US" altLang="ko-KR" sz="2025" dirty="0"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lang="en-US" altLang="ko-KR" sz="2025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 Change into human perception range </a:t>
            </a:r>
            <a:br>
              <a:rPr lang="en-US" altLang="ko-KR" sz="2025" dirty="0"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lang="en-US" altLang="ko-KR" sz="2025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 Change into device range (</a:t>
            </a:r>
            <a:r>
              <a:rPr lang="en-US" altLang="ko-KR" sz="2025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rgb</a:t>
            </a:r>
            <a:r>
              <a:rPr lang="en-US" altLang="ko-KR" sz="2025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 </a:t>
            </a:r>
          </a:p>
        </p:txBody>
      </p:sp>
      <p:pic>
        <p:nvPicPr>
          <p:cNvPr id="8194" name="Picture 2" descr="reflection illumination graphic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0" y="2189631"/>
            <a:ext cx="3605819" cy="27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rticle reflection에 대한 이미지 검색결과">
            <a:extLst>
              <a:ext uri="{FF2B5EF4-FFF2-40B4-BE49-F238E27FC236}">
                <a16:creationId xmlns:a16="http://schemas.microsoft.com/office/drawing/2014/main" id="{3D9C09F0-3967-4430-B1AC-4655FCB0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78" y="2189631"/>
            <a:ext cx="1767939" cy="141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1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3E62E4-949E-439F-8977-7F6CAF7EB4CF}"/>
              </a:ext>
            </a:extLst>
          </p:cNvPr>
          <p:cNvSpPr/>
          <p:nvPr/>
        </p:nvSpPr>
        <p:spPr>
          <a:xfrm>
            <a:off x="3226279" y="966537"/>
            <a:ext cx="4393826" cy="2305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Light Source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Simplified Model</a:t>
            </a:r>
          </a:p>
          <a:p>
            <a:pPr lvl="1"/>
            <a:r>
              <a:rPr lang="en-US" altLang="ko-KR"/>
              <a:t>Point Light</a:t>
            </a:r>
          </a:p>
          <a:p>
            <a:pPr lvl="1"/>
            <a:r>
              <a:rPr lang="en-US" altLang="ko-KR"/>
              <a:t>Parallel Light</a:t>
            </a:r>
          </a:p>
          <a:p>
            <a:pPr lvl="1"/>
            <a:r>
              <a:rPr lang="en-US" altLang="ko-KR"/>
              <a:t>Surface Light</a:t>
            </a:r>
          </a:p>
          <a:p>
            <a:pPr lvl="1"/>
            <a:r>
              <a:rPr lang="en-US" altLang="ko-KR"/>
              <a:t>Spot Light </a:t>
            </a:r>
            <a:endParaRPr lang="ko-KR" altLang="en-US" dirty="0"/>
          </a:p>
        </p:txBody>
      </p:sp>
      <p:pic>
        <p:nvPicPr>
          <p:cNvPr id="10244" name="Picture 4" descr="surface ligh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7" y="3214738"/>
            <a:ext cx="2517911" cy="150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mputer Graphics spotlight graphics model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73" y="3255997"/>
            <a:ext cx="4393826" cy="14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E623A8-8C60-4209-A3EB-18EBC3460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351" y="1123089"/>
            <a:ext cx="3908558" cy="19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1" y="1076623"/>
            <a:ext cx="6447501" cy="3514770"/>
          </a:xfrm>
        </p:spPr>
        <p:txBody>
          <a:bodyPr/>
          <a:lstStyle/>
          <a:p>
            <a:r>
              <a:rPr lang="en-US" altLang="ko-KR" dirty="0"/>
              <a:t>Radiation, Reflection, Absorption, </a:t>
            </a:r>
            <a:br>
              <a:rPr lang="en-US" altLang="ko-KR" dirty="0"/>
            </a:br>
            <a:r>
              <a:rPr lang="en-US" altLang="ko-KR" dirty="0"/>
              <a:t>Deflection, Refraction</a:t>
            </a:r>
          </a:p>
          <a:p>
            <a:endParaRPr lang="en-US" altLang="ko-KR" dirty="0"/>
          </a:p>
          <a:p>
            <a:r>
              <a:rPr lang="en-US" altLang="ko-KR" dirty="0"/>
              <a:t>Surface - Simplified + Combined</a:t>
            </a:r>
          </a:p>
          <a:p>
            <a:pPr lvl="1"/>
            <a:r>
              <a:rPr lang="en-US" altLang="ko-KR" dirty="0"/>
              <a:t>Diffuse Material</a:t>
            </a:r>
          </a:p>
          <a:p>
            <a:pPr lvl="1"/>
            <a:r>
              <a:rPr lang="en-US" altLang="ko-KR" dirty="0"/>
              <a:t>Specular Material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Microscopic Model</a:t>
            </a:r>
          </a:p>
          <a:p>
            <a:pPr lvl="1"/>
            <a:r>
              <a:rPr lang="en-US" altLang="ko-KR" dirty="0"/>
              <a:t>Reflection spectrum</a:t>
            </a:r>
          </a:p>
          <a:p>
            <a:pPr lvl="1"/>
            <a:endParaRPr lang="ko-KR" altLang="en-US" dirty="0"/>
          </a:p>
        </p:txBody>
      </p:sp>
      <p:pic>
        <p:nvPicPr>
          <p:cNvPr id="11266" name="Picture 2" descr="chrome reflection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63" y="439340"/>
            <a:ext cx="2857500" cy="21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6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121313" indent="-18121313"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6F139AD-6324-4267-96EC-408EC58710F1}" type="slidenum">
              <a:rPr lang="es-ES" altLang="ko-KR" sz="750">
                <a:latin typeface="Arial" panose="020B0604020202020204" pitchFamily="34" charset="0"/>
              </a:rPr>
              <a:pPr lvl="1"/>
              <a:t>8</a:t>
            </a:fld>
            <a:endParaRPr lang="es-ES" altLang="ko-KR" sz="75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Surface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25">
                <a:ea typeface="ＭＳ Ｐゴシック" panose="020B0600070205080204" pitchFamily="34" charset="-128"/>
              </a:rPr>
              <a:t>The smoother a surface, the more reflected light is concentrated in the direction a perfect mirror would reflected the light</a:t>
            </a:r>
          </a:p>
          <a:p>
            <a:r>
              <a:rPr lang="en-US" altLang="ko-KR" sz="2025">
                <a:ea typeface="ＭＳ Ｐゴシック" panose="020B0600070205080204" pitchFamily="34" charset="-128"/>
              </a:rPr>
              <a:t>A very rough surface scatters light in all directions</a:t>
            </a:r>
          </a:p>
        </p:txBody>
      </p:sp>
      <p:pic>
        <p:nvPicPr>
          <p:cNvPr id="26630" name="Picture 5" descr="AN06F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2971800"/>
            <a:ext cx="1926431" cy="121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AN06F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743201"/>
            <a:ext cx="1891904" cy="140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370536" y="4285060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Arial" panose="020B0604020202020204" pitchFamily="34" charset="0"/>
              </a:rPr>
              <a:t>smooth surface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257801" y="4229100"/>
            <a:ext cx="1595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Arial" panose="020B0604020202020204" pitchFamily="34" charset="0"/>
              </a:rPr>
              <a:t>rough surface</a:t>
            </a:r>
          </a:p>
        </p:txBody>
      </p:sp>
    </p:spTree>
    <p:extLst>
      <p:ext uri="{BB962C8B-B14F-4D97-AF65-F5344CB8AC3E}">
        <p14:creationId xmlns:p14="http://schemas.microsoft.com/office/powerpoint/2010/main" val="272196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Two kind Reflection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31182"/>
            <a:ext cx="6447501" cy="351477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http://math.hws.edu/graphicsbook/c4/s1.html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731806-B2BC-42B7-927A-B601F2855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6" t="-5955" r="-3423" b="-6009"/>
          <a:stretch/>
        </p:blipFill>
        <p:spPr bwMode="auto">
          <a:xfrm>
            <a:off x="727965" y="1029101"/>
            <a:ext cx="6611300" cy="315556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0123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13858</TotalTime>
  <Words>1568</Words>
  <Application>Microsoft Office PowerPoint</Application>
  <PresentationFormat>화면 슬라이드 쇼(16:9)</PresentationFormat>
  <Paragraphs>221</Paragraphs>
  <Slides>41</Slides>
  <Notes>8</Notes>
  <HiddenSlides>0</HiddenSlides>
  <MMClips>8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Arial</vt:lpstr>
      <vt:lpstr>AR HERMANN</vt:lpstr>
      <vt:lpstr>맑은 고딕</vt:lpstr>
      <vt:lpstr>Times New Roman</vt:lpstr>
      <vt:lpstr>Cambria</vt:lpstr>
      <vt:lpstr>Symbol</vt:lpstr>
      <vt:lpstr>Tahoma</vt:lpstr>
      <vt:lpstr>Office Theme</vt:lpstr>
      <vt:lpstr>Equation</vt:lpstr>
      <vt:lpstr>Are you ready?</vt:lpstr>
      <vt:lpstr>PowerPoint 프레젠테이션</vt:lpstr>
      <vt:lpstr>PowerPoint 프레젠테이션</vt:lpstr>
      <vt:lpstr>WebGL 1.0 Tutorial      Lecture 12 – Shading</vt:lpstr>
      <vt:lpstr>Model - Light / Material / Illumination</vt:lpstr>
      <vt:lpstr>Light Source Model</vt:lpstr>
      <vt:lpstr>Material Model</vt:lpstr>
      <vt:lpstr>Surface Types</vt:lpstr>
      <vt:lpstr>Two kind Reflection</vt:lpstr>
      <vt:lpstr>Illumination Model</vt:lpstr>
      <vt:lpstr>Phong Model</vt:lpstr>
      <vt:lpstr>Ideal Reflector</vt:lpstr>
      <vt:lpstr>Lambertian Surface</vt:lpstr>
      <vt:lpstr>How can we calculate normal vector</vt:lpstr>
      <vt:lpstr>How can we calculate normal vector</vt:lpstr>
      <vt:lpstr>Specular Surfaces</vt:lpstr>
      <vt:lpstr>Modeling Specular Relections</vt:lpstr>
      <vt:lpstr>The Shininess Coefficient</vt:lpstr>
      <vt:lpstr>Ambient Light</vt:lpstr>
      <vt:lpstr>Distance Terms</vt:lpstr>
      <vt:lpstr>Gouraud shading vs Phong shading</vt:lpstr>
      <vt:lpstr>Light Sources</vt:lpstr>
      <vt:lpstr>Material Properties</vt:lpstr>
      <vt:lpstr>Adding up the Components</vt:lpstr>
      <vt:lpstr>Phong</vt:lpstr>
      <vt:lpstr>Modified Phong Model</vt:lpstr>
      <vt:lpstr>The Halfway Vector</vt:lpstr>
      <vt:lpstr>Using the halfway vector</vt:lpstr>
      <vt:lpstr>Example</vt:lpstr>
      <vt:lpstr>Computation of Vectors</vt:lpstr>
      <vt:lpstr>Computing Reflection Direction</vt:lpstr>
      <vt:lpstr>Plane Normals</vt:lpstr>
      <vt:lpstr>Normal to Sphere</vt:lpstr>
      <vt:lpstr>Parametric Form</vt:lpstr>
      <vt:lpstr>PowerPoint 프레젠테이션</vt:lpstr>
      <vt:lpstr>PowerPoint 프레젠테이션</vt:lpstr>
      <vt:lpstr>PowerPoint 프레젠테이션</vt:lpstr>
      <vt:lpstr>PowerPoint 프레젠테이션</vt:lpstr>
      <vt:lpstr>Lab. 12 Shading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111</cp:revision>
  <dcterms:created xsi:type="dcterms:W3CDTF">2020-05-05T05:26:40Z</dcterms:created>
  <dcterms:modified xsi:type="dcterms:W3CDTF">2021-06-07T08:57:21Z</dcterms:modified>
</cp:coreProperties>
</file>